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9"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 id="378" r:id="rId124"/>
    <p:sldId id="379" r:id="rId125"/>
    <p:sldId id="380" r:id="rId126"/>
    <p:sldId id="381" r:id="rId127"/>
    <p:sldId id="382" r:id="rId128"/>
    <p:sldId id="383" r:id="rId129"/>
    <p:sldId id="384" r:id="rId130"/>
    <p:sldId id="385" r:id="rId131"/>
    <p:sldId id="386" r:id="rId132"/>
    <p:sldId id="387" r:id="rId133"/>
    <p:sldId id="388" r:id="rId134"/>
    <p:sldId id="389" r:id="rId135"/>
    <p:sldId id="390" r:id="rId136"/>
    <p:sldId id="391" r:id="rId137"/>
    <p:sldId id="392" r:id="rId138"/>
    <p:sldId id="393" r:id="rId139"/>
    <p:sldId id="394" r:id="rId140"/>
    <p:sldId id="395" r:id="rId141"/>
    <p:sldId id="396" r:id="rId142"/>
    <p:sldId id="397" r:id="rId143"/>
    <p:sldId id="398" r:id="rId144"/>
    <p:sldId id="399" r:id="rId145"/>
    <p:sldId id="400" r:id="rId146"/>
    <p:sldId id="401" r:id="rId147"/>
    <p:sldId id="402" r:id="rId148"/>
    <p:sldId id="403" r:id="rId149"/>
    <p:sldId id="404" r:id="rId150"/>
    <p:sldId id="405" r:id="rId151"/>
    <p:sldId id="406" r:id="rId152"/>
    <p:sldId id="407" r:id="rId1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91EA8864-2E22-44E1-A3C0-BDF71F86985B}">
          <p14:sldIdLst>
            <p14:sldId id="256"/>
          </p14:sldIdLst>
        </p14:section>
        <p14:section name="WHY ABRAHAM?" id="{02D08602-F7F5-4117-8BF8-5CD472EC0C75}">
          <p14:sldIdLst>
            <p14:sldId id="257"/>
            <p14:sldId id="258"/>
            <p14:sldId id="259"/>
            <p14:sldId id="260"/>
            <p14:sldId id="261"/>
            <p14:sldId id="262"/>
            <p14:sldId id="263"/>
            <p14:sldId id="264"/>
          </p14:sldIdLst>
        </p14:section>
        <p14:section name="A PROMISE OF DESCENDANTS" id="{5C5A400A-AB15-4225-9C41-F9CC73EA7E6F}">
          <p14:sldIdLst>
            <p14:sldId id="265"/>
            <p14:sldId id="266"/>
            <p14:sldId id="267"/>
            <p14:sldId id="268"/>
            <p14:sldId id="269"/>
            <p14:sldId id="270"/>
            <p14:sldId id="271"/>
            <p14:sldId id="272"/>
            <p14:sldId id="273"/>
            <p14:sldId id="274"/>
            <p14:sldId id="275"/>
            <p14:sldId id="276"/>
            <p14:sldId id="277"/>
            <p14:sldId id="278"/>
            <p14:sldId id="279"/>
            <p14:sldId id="280"/>
            <p14:sldId id="281"/>
          </p14:sldIdLst>
        </p14:section>
        <p14:section name="A PROMISE OF LAND" id="{8E5FBFCC-D576-4EC0-9B3D-55CB72B21F0A}">
          <p14:sldIdLst>
            <p14:sldId id="282"/>
            <p14:sldId id="283"/>
            <p14:sldId id="284"/>
            <p14:sldId id="285"/>
            <p14:sldId id="286"/>
            <p14:sldId id="287"/>
            <p14:sldId id="288"/>
            <p14:sldId id="289"/>
            <p14:sldId id="290"/>
            <p14:sldId id="291"/>
            <p14:sldId id="292"/>
            <p14:sldId id="293"/>
            <p14:sldId id="294"/>
            <p14:sldId id="295"/>
            <p14:sldId id="296"/>
            <p14:sldId id="297"/>
            <p14:sldId id="298"/>
            <p14:sldId id="299"/>
            <p14:sldId id="300"/>
          </p14:sldIdLst>
        </p14:section>
        <p14:section name="A PROMISE OF ETERNAL LIFE IN THAT LAND" id="{388AAA56-2BF8-4DC7-889E-33E01E699E6C}">
          <p14:sldIdLst>
            <p14:sldId id="301"/>
          </p14:sldIdLst>
        </p14:section>
        <p14:section name="The &quot;Reward&quot;" id="{C5E0E3A9-F552-44F7-BFC0-3342B2EE8D6F}">
          <p14:sldIdLst>
            <p14:sldId id="302"/>
            <p14:sldId id="303"/>
            <p14:sldId id="304"/>
            <p14:sldId id="305"/>
            <p14:sldId id="306"/>
            <p14:sldId id="307"/>
            <p14:sldId id="308"/>
            <p14:sldId id="309"/>
            <p14:sldId id="310"/>
            <p14:sldId id="311"/>
            <p14:sldId id="312"/>
            <p14:sldId id="313"/>
            <p14:sldId id="314"/>
          </p14:sldIdLst>
        </p14:section>
        <p14:section name="THE REQUIREMENTS OF THE PROMISE" id="{0B6F35F9-E495-4204-B346-2E9467BD9111}">
          <p14:sldIdLst>
            <p14:sldId id="315"/>
          </p14:sldIdLst>
        </p14:section>
        <p14:section name="Faith" id="{9BBD037C-7CFB-496E-9FAB-AF9D38087236}">
          <p14:sldIdLst>
            <p14:sldId id="316"/>
            <p14:sldId id="317"/>
            <p14:sldId id="318"/>
          </p14:sldIdLst>
        </p14:section>
        <p14:section name="Circumcision" id="{227BA927-A5DD-4DE2-BEFB-5237C5D02C25}">
          <p14:sldIdLst>
            <p14:sldId id="319"/>
            <p14:sldId id="320"/>
            <p14:sldId id="321"/>
            <p14:sldId id="322"/>
            <p14:sldId id="323"/>
            <p14:sldId id="324"/>
          </p14:sldIdLst>
        </p14:section>
        <p14:section name="THE GENESIS 15 COVENANT MEAL" id="{5189F8F5-FD44-446A-ACCF-AE582646D75F}">
          <p14:sldIdLst>
            <p14:sldId id="325"/>
          </p14:sldIdLst>
        </p14:section>
        <p14:section name="The account varies by translation" id="{F4709C14-4AE8-4838-BD17-C56463D2E67E}">
          <p14:sldIdLst>
            <p14:sldId id="326"/>
            <p14:sldId id="327"/>
            <p14:sldId id="328"/>
            <p14:sldId id="329"/>
            <p14:sldId id="330"/>
            <p14:sldId id="331"/>
          </p14:sldIdLst>
        </p14:section>
        <p14:section name="Instructions for a Burnt Offering" id="{74EE0F6A-F6F9-4E55-A99D-EA66CE7AE2CB}">
          <p14:sldIdLst>
            <p14:sldId id="332"/>
            <p14:sldId id="333"/>
            <p14:sldId id="334"/>
            <p14:sldId id="335"/>
            <p14:sldId id="336"/>
          </p14:sldIdLst>
        </p14:section>
        <p14:section name="The Smoke &amp; Fire" id="{D00C3AF9-BBF1-4A0C-8438-B27F8663C72F}">
          <p14:sldIdLst>
            <p14:sldId id="337"/>
            <p14:sldId id="338"/>
            <p14:sldId id="339"/>
            <p14:sldId id="340"/>
            <p14:sldId id="341"/>
            <p14:sldId id="342"/>
            <p14:sldId id="343"/>
            <p14:sldId id="344"/>
            <p14:sldId id="345"/>
            <p14:sldId id="346"/>
          </p14:sldIdLst>
        </p14:section>
        <p14:section name="YHVH REMEMBERS THE COVENANT" id="{D1883478-6284-4610-8A88-EECBF1FC3F1B}">
          <p14:sldIdLst>
            <p14:sldId id="347"/>
            <p14:sldId id="348"/>
            <p14:sldId id="349"/>
            <p14:sldId id="350"/>
            <p14:sldId id="351"/>
            <p14:sldId id="352"/>
            <p14:sldId id="353"/>
            <p14:sldId id="354"/>
            <p14:sldId id="355"/>
          </p14:sldIdLst>
        </p14:section>
        <p14:section name="HEIRS OF ABRAHAM" id="{9E6095D0-8FFC-4F9E-9EB2-F65732E0C800}">
          <p14:sldIdLst>
            <p14:sldId id="356"/>
            <p14:sldId id="357"/>
            <p14:sldId id="358"/>
            <p14:sldId id="359"/>
            <p14:sldId id="360"/>
            <p14:sldId id="361"/>
            <p14:sldId id="362"/>
            <p14:sldId id="363"/>
            <p14:sldId id="364"/>
            <p14:sldId id="365"/>
            <p14:sldId id="366"/>
            <p14:sldId id="367"/>
            <p14:sldId id="368"/>
            <p14:sldId id="369"/>
            <p14:sldId id="370"/>
            <p14:sldId id="371"/>
            <p14:sldId id="372"/>
            <p14:sldId id="373"/>
            <p14:sldId id="374"/>
            <p14:sldId id="375"/>
            <p14:sldId id="376"/>
            <p14:sldId id="377"/>
          </p14:sldIdLst>
        </p14:section>
        <p14:section name="WAS THE PROMISE FULFILLED?" id="{586D2365-434E-467A-8B5A-61C4592D7DD3}">
          <p14:sldIdLst>
            <p14:sldId id="378"/>
          </p14:sldIdLst>
        </p14:section>
        <p14:section name="Sarah did have a child" id="{2BBA322D-F212-4D22-9AD5-2B31DBAAC9F7}">
          <p14:sldIdLst>
            <p14:sldId id="379"/>
            <p14:sldId id="380"/>
            <p14:sldId id="381"/>
            <p14:sldId id="382"/>
            <p14:sldId id="383"/>
          </p14:sldIdLst>
        </p14:section>
        <p14:section name="They did receive a land for a time" id="{8B9B7A4C-1BD2-437D-87EB-D5A008416144}">
          <p14:sldIdLst>
            <p14:sldId id="384"/>
            <p14:sldId id="385"/>
            <p14:sldId id="386"/>
            <p14:sldId id="387"/>
            <p14:sldId id="388"/>
            <p14:sldId id="389"/>
            <p14:sldId id="390"/>
            <p14:sldId id="391"/>
          </p14:sldIdLst>
        </p14:section>
        <p14:section name="We are still looking for a Heavenly Kingdom" id="{D1B9AA01-ACE8-4DC9-9B78-45AD89909430}">
          <p14:sldIdLst>
            <p14:sldId id="392"/>
            <p14:sldId id="393"/>
            <p14:sldId id="394"/>
          </p14:sldIdLst>
        </p14:section>
        <p14:section name="We are still waiting for our spiritual (glorified) bodies" id="{C7760D1E-8D7D-4F7B-9C89-CE8006F8515D}">
          <p14:sldIdLst>
            <p14:sldId id="395"/>
            <p14:sldId id="396"/>
            <p14:sldId id="397"/>
            <p14:sldId id="398"/>
            <p14:sldId id="399"/>
            <p14:sldId id="400"/>
            <p14:sldId id="401"/>
            <p14:sldId id="402"/>
            <p14:sldId id="403"/>
            <p14:sldId id="404"/>
          </p14:sldIdLst>
        </p14:section>
        <p14:section name="HOW THE PEOPLE OF ISRAEL OBTAINED &quot;THE LAW&quot;" id="{A7D90629-F370-42B7-99F4-B25010FC5FAB}">
          <p14:sldIdLst>
            <p14:sldId id="405"/>
            <p14:sldId id="406"/>
            <p14:sldId id="40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500A343-DFE0-4530-8492-C08D5FF76360}" v="10845" dt="2025-04-09T16:16:01.7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viewProps" Target="viewProps.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theme" Target="theme/theme1.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presProps" Target="presProps.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F9204-3F29-4C3A-BA41-3063400202C4}"/>
              </a:ext>
            </a:extLst>
          </p:cNvPr>
          <p:cNvSpPr>
            <a:spLocks noGrp="1"/>
          </p:cNvSpPr>
          <p:nvPr>
            <p:ph type="ctrTitle"/>
          </p:nvPr>
        </p:nvSpPr>
        <p:spPr>
          <a:xfrm>
            <a:off x="1524000" y="1122363"/>
            <a:ext cx="9144000" cy="2387600"/>
          </a:xfrm>
        </p:spPr>
        <p:txBody>
          <a:bodyPr anchor="b"/>
          <a:lstStyle>
            <a:lvl1pPr algn="ctr">
              <a:defRPr sz="4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03393CD-7262-4AC7-80E6-52FE6F3F39BA}"/>
              </a:ext>
            </a:extLst>
          </p:cNvPr>
          <p:cNvSpPr>
            <a:spLocks noGrp="1"/>
          </p:cNvSpPr>
          <p:nvPr>
            <p:ph type="subTitle" idx="1"/>
          </p:nvPr>
        </p:nvSpPr>
        <p:spPr>
          <a:xfrm>
            <a:off x="1524000" y="3602038"/>
            <a:ext cx="9144000" cy="1655762"/>
          </a:xfrm>
        </p:spPr>
        <p:txBody>
          <a:bodyPr/>
          <a:lstStyle>
            <a:lvl1pPr marL="0" indent="0" algn="ctr">
              <a:buNone/>
              <a:defRPr sz="20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D7D430AE-0210-4E82-AD7B-41B112DE7F7D}"/>
              </a:ext>
            </a:extLst>
          </p:cNvPr>
          <p:cNvSpPr>
            <a:spLocks noGrp="1"/>
          </p:cNvSpPr>
          <p:nvPr>
            <p:ph type="dt" sz="half" idx="10"/>
          </p:nvPr>
        </p:nvSpPr>
        <p:spPr/>
        <p:txBody>
          <a:bodyPr/>
          <a:lstStyle>
            <a:lvl1pPr>
              <a:defRPr>
                <a:solidFill>
                  <a:schemeClr val="tx1">
                    <a:alpha val="60000"/>
                  </a:schemeClr>
                </a:solidFill>
                <a:latin typeface="+mn-lt"/>
              </a:defRPr>
            </a:lvl1pPr>
          </a:lstStyle>
          <a:p>
            <a:fld id="{11A6662E-FAF4-44BC-88B5-85A7CBFB6D30}" type="datetime1">
              <a:rPr lang="en-US" smtClean="0"/>
              <a:pPr/>
              <a:t>7/7/2026</a:t>
            </a:fld>
            <a:endParaRPr lang="en-US" dirty="0"/>
          </a:p>
        </p:txBody>
      </p:sp>
      <p:sp>
        <p:nvSpPr>
          <p:cNvPr id="5" name="Footer Placeholder 4">
            <a:extLst>
              <a:ext uri="{FF2B5EF4-FFF2-40B4-BE49-F238E27FC236}">
                <a16:creationId xmlns:a16="http://schemas.microsoft.com/office/drawing/2014/main" id="{0F221974-7DEC-459D-9642-CB5B59C82771}"/>
              </a:ext>
            </a:extLst>
          </p:cNvPr>
          <p:cNvSpPr>
            <a:spLocks noGrp="1"/>
          </p:cNvSpPr>
          <p:nvPr>
            <p:ph type="ftr" sz="quarter" idx="11"/>
          </p:nvPr>
        </p:nvSpPr>
        <p:spPr/>
        <p:txBody>
          <a:bodyPr/>
          <a:lstStyle>
            <a:lvl1pPr>
              <a:defRPr>
                <a:solidFill>
                  <a:schemeClr val="tx1">
                    <a:alpha val="60000"/>
                  </a:schemeClr>
                </a:solidFill>
                <a:latin typeface="+mn-lt"/>
              </a:defRPr>
            </a:lvl1pPr>
          </a:lstStyle>
          <a:p>
            <a:endParaRPr lang="en-US">
              <a:solidFill>
                <a:schemeClr val="tx1">
                  <a:alpha val="60000"/>
                </a:schemeClr>
              </a:solidFill>
            </a:endParaRPr>
          </a:p>
        </p:txBody>
      </p:sp>
      <p:sp>
        <p:nvSpPr>
          <p:cNvPr id="6" name="Slide Number Placeholder 5">
            <a:extLst>
              <a:ext uri="{FF2B5EF4-FFF2-40B4-BE49-F238E27FC236}">
                <a16:creationId xmlns:a16="http://schemas.microsoft.com/office/drawing/2014/main" id="{60731837-C94E-4B5B-BCF0-110C69EDB41C}"/>
              </a:ext>
            </a:extLst>
          </p:cNvPr>
          <p:cNvSpPr>
            <a:spLocks noGrp="1"/>
          </p:cNvSpPr>
          <p:nvPr>
            <p:ph type="sldNum" sz="quarter" idx="12"/>
          </p:nvPr>
        </p:nvSpPr>
        <p:spPr/>
        <p:txBody>
          <a:bodyPr/>
          <a:lstStyle>
            <a:lvl1pPr>
              <a:defRPr>
                <a:solidFill>
                  <a:schemeClr val="tx1">
                    <a:alpha val="60000"/>
                  </a:schemeClr>
                </a:solidFill>
                <a:latin typeface="+mn-lt"/>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2895856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CC1FC-ADE8-488C-A1DA-2FD569FD4D09}"/>
              </a:ext>
            </a:extLst>
          </p:cNvPr>
          <p:cNvSpPr>
            <a:spLocks noGrp="1"/>
          </p:cNvSpPr>
          <p:nvPr>
            <p:ph type="title"/>
          </p:nvPr>
        </p:nvSpPr>
        <p:spPr>
          <a:xfrm>
            <a:off x="458694" y="365760"/>
            <a:ext cx="10895106" cy="1325563"/>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F02842-38C3-46D6-8527-0F6FE623C51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E864CF5-F681-40C2-88CC-E02206C9CECB}"/>
              </a:ext>
            </a:extLst>
          </p:cNvPr>
          <p:cNvSpPr>
            <a:spLocks noGrp="1"/>
          </p:cNvSpPr>
          <p:nvPr>
            <p:ph type="dt" sz="half" idx="10"/>
          </p:nvPr>
        </p:nvSpPr>
        <p:spPr/>
        <p:txBody>
          <a:bodyPr/>
          <a:lstStyle/>
          <a:p>
            <a:fld id="{0055F08A-1E71-4B2B-BB49-E743F2903911}" type="datetime1">
              <a:rPr lang="en-US" smtClean="0"/>
              <a:t>7/7/2026</a:t>
            </a:fld>
            <a:endParaRPr lang="en-US" dirty="0"/>
          </a:p>
        </p:txBody>
      </p:sp>
      <p:sp>
        <p:nvSpPr>
          <p:cNvPr id="5" name="Footer Placeholder 4">
            <a:extLst>
              <a:ext uri="{FF2B5EF4-FFF2-40B4-BE49-F238E27FC236}">
                <a16:creationId xmlns:a16="http://schemas.microsoft.com/office/drawing/2014/main" id="{82C04753-4FE4-4A6F-99BB-CFFC92E0CD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A569D1-DB13-4BD9-8BA9-0DEAD98F893F}"/>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40875329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20B05-7BF6-4073-9106-FA19E97273CB}"/>
              </a:ext>
            </a:extLst>
          </p:cNvPr>
          <p:cNvSpPr>
            <a:spLocks noGrp="1"/>
          </p:cNvSpPr>
          <p:nvPr>
            <p:ph type="title"/>
          </p:nvPr>
        </p:nvSpPr>
        <p:spPr>
          <a:xfrm>
            <a:off x="831850" y="1709738"/>
            <a:ext cx="10515600" cy="2852737"/>
          </a:xfrm>
        </p:spPr>
        <p:txBody>
          <a:bodyPr anchor="b"/>
          <a:lstStyle>
            <a:lvl1pPr>
              <a:defRPr sz="4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E8EE8D7-6B58-4A3F-9DD5-E563D5192A68}"/>
              </a:ext>
            </a:extLst>
          </p:cNvPr>
          <p:cNvSpPr>
            <a:spLocks noGrp="1"/>
          </p:cNvSpPr>
          <p:nvPr>
            <p:ph type="body" idx="1"/>
          </p:nvPr>
        </p:nvSpPr>
        <p:spPr>
          <a:xfrm>
            <a:off x="831850" y="4589463"/>
            <a:ext cx="10515600" cy="1500187"/>
          </a:xfrm>
        </p:spPr>
        <p:txBody>
          <a:bodyPr/>
          <a:lstStyle>
            <a:lvl1pPr marL="0" indent="0">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102990E-9F0A-446A-B5B8-459CA8D98D92}"/>
              </a:ext>
            </a:extLst>
          </p:cNvPr>
          <p:cNvSpPr>
            <a:spLocks noGrp="1"/>
          </p:cNvSpPr>
          <p:nvPr>
            <p:ph type="dt" sz="half" idx="10"/>
          </p:nvPr>
        </p:nvSpPr>
        <p:spPr/>
        <p:txBody>
          <a:bodyPr/>
          <a:lstStyle/>
          <a:p>
            <a:fld id="{15417D9E-721A-44BB-8863-9873FE64DA75}" type="datetime1">
              <a:rPr lang="en-US" smtClean="0"/>
              <a:t>7/7/2026</a:t>
            </a:fld>
            <a:endParaRPr lang="en-US"/>
          </a:p>
        </p:txBody>
      </p:sp>
      <p:sp>
        <p:nvSpPr>
          <p:cNvPr id="5" name="Footer Placeholder 4">
            <a:extLst>
              <a:ext uri="{FF2B5EF4-FFF2-40B4-BE49-F238E27FC236}">
                <a16:creationId xmlns:a16="http://schemas.microsoft.com/office/drawing/2014/main" id="{89E68EAA-4377-45FF-9D7C-9E77BC9F27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207FA71-74C3-44B8-A0AC-E18A1E76B43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4095663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71F12-2D88-4F76-AF46-BD5156C127A9}"/>
              </a:ext>
            </a:extLst>
          </p:cNvPr>
          <p:cNvSpPr>
            <a:spLocks noGrp="1"/>
          </p:cNvSpPr>
          <p:nvPr>
            <p:ph type="title"/>
          </p:nvPr>
        </p:nvSpPr>
        <p:spPr>
          <a:xfrm>
            <a:off x="458694" y="365760"/>
            <a:ext cx="10895106" cy="1325563"/>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6E1AA46-E3EB-4704-B019-F90F1E6177A5}"/>
              </a:ext>
            </a:extLst>
          </p:cNvPr>
          <p:cNvSpPr>
            <a:spLocks noGrp="1"/>
          </p:cNvSpPr>
          <p:nvPr>
            <p:ph sz="half" idx="1"/>
          </p:nvPr>
        </p:nvSpPr>
        <p:spPr>
          <a:xfrm>
            <a:off x="458695" y="1825625"/>
            <a:ext cx="556110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5C17480F-A530-4D05-9A22-E573FB4BA620}"/>
              </a:ext>
            </a:extLst>
          </p:cNvPr>
          <p:cNvSpPr>
            <a:spLocks noGrp="1"/>
          </p:cNvSpPr>
          <p:nvPr>
            <p:ph sz="half" idx="2"/>
          </p:nvPr>
        </p:nvSpPr>
        <p:spPr>
          <a:xfrm>
            <a:off x="6172199" y="1825625"/>
            <a:ext cx="5561105"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55B56FDA-C47A-4F4A-A364-BA60A25AB90A}"/>
              </a:ext>
            </a:extLst>
          </p:cNvPr>
          <p:cNvSpPr>
            <a:spLocks noGrp="1"/>
          </p:cNvSpPr>
          <p:nvPr>
            <p:ph type="dt" sz="half" idx="10"/>
          </p:nvPr>
        </p:nvSpPr>
        <p:spPr/>
        <p:txBody>
          <a:bodyPr/>
          <a:lstStyle/>
          <a:p>
            <a:fld id="{5F31DA2F-80B8-49CF-99FB-5ABCA53A607A}" type="datetime1">
              <a:rPr lang="en-US" smtClean="0"/>
              <a:t>7/7/2026</a:t>
            </a:fld>
            <a:endParaRPr lang="en-US"/>
          </a:p>
        </p:txBody>
      </p:sp>
      <p:sp>
        <p:nvSpPr>
          <p:cNvPr id="6" name="Footer Placeholder 5">
            <a:extLst>
              <a:ext uri="{FF2B5EF4-FFF2-40B4-BE49-F238E27FC236}">
                <a16:creationId xmlns:a16="http://schemas.microsoft.com/office/drawing/2014/main" id="{7326D8DD-6D84-44D4-8A1B-57615B3ED8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C8FE31-B577-4017-8AFE-A8BA09596E9C}"/>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290412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C28C9-B8CC-413F-9FFA-626680E4A828}"/>
              </a:ext>
            </a:extLst>
          </p:cNvPr>
          <p:cNvSpPr>
            <a:spLocks noGrp="1"/>
          </p:cNvSpPr>
          <p:nvPr>
            <p:ph type="title"/>
          </p:nvPr>
        </p:nvSpPr>
        <p:spPr>
          <a:xfrm>
            <a:off x="458694" y="365125"/>
            <a:ext cx="11274612"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B53FE72-9D42-45F5-A37F-B12130388AD5}"/>
              </a:ext>
            </a:extLst>
          </p:cNvPr>
          <p:cNvSpPr>
            <a:spLocks noGrp="1"/>
          </p:cNvSpPr>
          <p:nvPr>
            <p:ph type="body" idx="1"/>
          </p:nvPr>
        </p:nvSpPr>
        <p:spPr>
          <a:xfrm>
            <a:off x="465256" y="1752600"/>
            <a:ext cx="5532319" cy="823912"/>
          </a:xfrm>
        </p:spPr>
        <p:txBody>
          <a:bodyPr anchor="b"/>
          <a:lstStyle>
            <a:lvl1pPr marL="0" indent="0">
              <a:buNone/>
              <a:defRPr sz="24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E3A31D-9B5F-4DE3-B18D-F7F77782EB46}"/>
              </a:ext>
            </a:extLst>
          </p:cNvPr>
          <p:cNvSpPr>
            <a:spLocks noGrp="1"/>
          </p:cNvSpPr>
          <p:nvPr>
            <p:ph sz="half" idx="2"/>
          </p:nvPr>
        </p:nvSpPr>
        <p:spPr>
          <a:xfrm>
            <a:off x="465256" y="2666999"/>
            <a:ext cx="5532319" cy="3522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F0BE1D2D-822C-466C-A7B9-1A2D97366A41}"/>
              </a:ext>
            </a:extLst>
          </p:cNvPr>
          <p:cNvSpPr>
            <a:spLocks noGrp="1"/>
          </p:cNvSpPr>
          <p:nvPr>
            <p:ph type="body" sz="quarter" idx="3"/>
          </p:nvPr>
        </p:nvSpPr>
        <p:spPr>
          <a:xfrm>
            <a:off x="6172200" y="1752600"/>
            <a:ext cx="5561106" cy="823912"/>
          </a:xfrm>
        </p:spPr>
        <p:txBody>
          <a:bodyPr anchor="b"/>
          <a:lstStyle>
            <a:lvl1pPr marL="0" indent="0">
              <a:buNone/>
              <a:defRPr sz="24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6F13B2C-44CA-49C4-BC84-02AF1638F381}"/>
              </a:ext>
            </a:extLst>
          </p:cNvPr>
          <p:cNvSpPr>
            <a:spLocks noGrp="1"/>
          </p:cNvSpPr>
          <p:nvPr>
            <p:ph sz="quarter" idx="4"/>
          </p:nvPr>
        </p:nvSpPr>
        <p:spPr>
          <a:xfrm>
            <a:off x="6172200" y="2666999"/>
            <a:ext cx="5561106" cy="3522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793CB55-E9C1-4CE6-9B61-81B71475B960}"/>
              </a:ext>
            </a:extLst>
          </p:cNvPr>
          <p:cNvSpPr>
            <a:spLocks noGrp="1"/>
          </p:cNvSpPr>
          <p:nvPr>
            <p:ph type="dt" sz="half" idx="10"/>
          </p:nvPr>
        </p:nvSpPr>
        <p:spPr/>
        <p:txBody>
          <a:bodyPr/>
          <a:lstStyle/>
          <a:p>
            <a:fld id="{28852172-E6C9-4B6C-929A-A9DE3837BBF1}" type="datetime1">
              <a:rPr lang="en-US" smtClean="0"/>
              <a:t>7/7/2026</a:t>
            </a:fld>
            <a:endParaRPr lang="en-US"/>
          </a:p>
        </p:txBody>
      </p:sp>
      <p:sp>
        <p:nvSpPr>
          <p:cNvPr id="8" name="Footer Placeholder 7">
            <a:extLst>
              <a:ext uri="{FF2B5EF4-FFF2-40B4-BE49-F238E27FC236}">
                <a16:creationId xmlns:a16="http://schemas.microsoft.com/office/drawing/2014/main" id="{0DF22318-747B-4EC9-862C-D9FD488CCCE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CFBDDDF-16BD-438D-937D-0E3E30E74E86}"/>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0633912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92D5F-0BD4-4517-9233-E08AF405B6DE}"/>
              </a:ext>
            </a:extLst>
          </p:cNvPr>
          <p:cNvSpPr>
            <a:spLocks noGrp="1"/>
          </p:cNvSpPr>
          <p:nvPr>
            <p:ph type="title"/>
          </p:nvPr>
        </p:nvSpPr>
        <p:spPr>
          <a:xfrm>
            <a:off x="458694" y="365760"/>
            <a:ext cx="11274612" cy="1325563"/>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B83523B8-51E3-48B8-BFD8-CE950619804E}"/>
              </a:ext>
            </a:extLst>
          </p:cNvPr>
          <p:cNvSpPr>
            <a:spLocks noGrp="1"/>
          </p:cNvSpPr>
          <p:nvPr>
            <p:ph type="dt" sz="half" idx="10"/>
          </p:nvPr>
        </p:nvSpPr>
        <p:spPr>
          <a:xfrm>
            <a:off x="458693" y="6416675"/>
            <a:ext cx="2921715" cy="365125"/>
          </a:xfrm>
        </p:spPr>
        <p:txBody>
          <a:bodyPr/>
          <a:lstStyle/>
          <a:p>
            <a:fld id="{3AB41CFF-90C9-47B3-9DA1-F2BF8D839F7E}" type="datetime1">
              <a:rPr lang="en-US" smtClean="0"/>
              <a:t>7/7/2026</a:t>
            </a:fld>
            <a:endParaRPr lang="en-US"/>
          </a:p>
        </p:txBody>
      </p:sp>
      <p:sp>
        <p:nvSpPr>
          <p:cNvPr id="4" name="Footer Placeholder 3">
            <a:extLst>
              <a:ext uri="{FF2B5EF4-FFF2-40B4-BE49-F238E27FC236}">
                <a16:creationId xmlns:a16="http://schemas.microsoft.com/office/drawing/2014/main" id="{7D739B90-5D50-4424-B51D-53C39162186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16F9286-3A00-4D3C-A3F0-50AC9045C4E1}"/>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730204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933BE2-665A-42DA-A3B7-835F81A3F46B}"/>
              </a:ext>
            </a:extLst>
          </p:cNvPr>
          <p:cNvSpPr>
            <a:spLocks noGrp="1"/>
          </p:cNvSpPr>
          <p:nvPr>
            <p:ph type="dt" sz="half" idx="10"/>
          </p:nvPr>
        </p:nvSpPr>
        <p:spPr/>
        <p:txBody>
          <a:bodyPr/>
          <a:lstStyle/>
          <a:p>
            <a:fld id="{F06048FA-06AB-4884-A69B-986B96E68A24}" type="datetime1">
              <a:rPr lang="en-US" smtClean="0"/>
              <a:t>7/7/2026</a:t>
            </a:fld>
            <a:endParaRPr lang="en-US"/>
          </a:p>
        </p:txBody>
      </p:sp>
      <p:sp>
        <p:nvSpPr>
          <p:cNvPr id="3" name="Footer Placeholder 2">
            <a:extLst>
              <a:ext uri="{FF2B5EF4-FFF2-40B4-BE49-F238E27FC236}">
                <a16:creationId xmlns:a16="http://schemas.microsoft.com/office/drawing/2014/main" id="{634DBCBD-AD42-432D-ABA9-20D616AF3ED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E140251-3596-4673-B24B-59A6F9ED8FB3}"/>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8275578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A81A1-6D8E-4DD6-8E49-DABDE6D107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693F18F-F78D-4A31-A6BC-6552105BCF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582C2F4-BDF4-4A4F-AA3D-52692932C2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13850F-5C87-4F08-9658-EAF049B60EB0}"/>
              </a:ext>
            </a:extLst>
          </p:cNvPr>
          <p:cNvSpPr>
            <a:spLocks noGrp="1"/>
          </p:cNvSpPr>
          <p:nvPr>
            <p:ph type="dt" sz="half" idx="10"/>
          </p:nvPr>
        </p:nvSpPr>
        <p:spPr/>
        <p:txBody>
          <a:bodyPr/>
          <a:lstStyle/>
          <a:p>
            <a:fld id="{50DB7ABA-0172-4F9C-889D-567164F66BCD}" type="datetime1">
              <a:rPr lang="en-US" smtClean="0"/>
              <a:t>7/7/2026</a:t>
            </a:fld>
            <a:endParaRPr lang="en-US"/>
          </a:p>
        </p:txBody>
      </p:sp>
      <p:sp>
        <p:nvSpPr>
          <p:cNvPr id="6" name="Footer Placeholder 5">
            <a:extLst>
              <a:ext uri="{FF2B5EF4-FFF2-40B4-BE49-F238E27FC236}">
                <a16:creationId xmlns:a16="http://schemas.microsoft.com/office/drawing/2014/main" id="{210BCE9A-A746-4439-B5D3-966FBC8E5FC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41D3B51-AA2E-4AA1-8062-A0D476D80CCB}"/>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7656240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02CF7-F453-4B3E-9510-D747979878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3E2A1B9-8A2A-4B49-8B79-76D3EEB36B4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BD9FEA03-0EC4-4085-AE63-4AA492D61A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605AD5B-0DEA-4C6F-94D2-FAA99F2E5DA9}"/>
              </a:ext>
            </a:extLst>
          </p:cNvPr>
          <p:cNvSpPr>
            <a:spLocks noGrp="1"/>
          </p:cNvSpPr>
          <p:nvPr>
            <p:ph type="dt" sz="half" idx="10"/>
          </p:nvPr>
        </p:nvSpPr>
        <p:spPr/>
        <p:txBody>
          <a:bodyPr/>
          <a:lstStyle/>
          <a:p>
            <a:fld id="{78AC6A5B-8AE7-4A41-B5A7-9ADC6686DC18}" type="datetime1">
              <a:rPr lang="en-US" smtClean="0"/>
              <a:t>7/7/2026</a:t>
            </a:fld>
            <a:endParaRPr lang="en-US"/>
          </a:p>
        </p:txBody>
      </p:sp>
      <p:sp>
        <p:nvSpPr>
          <p:cNvPr id="6" name="Footer Placeholder 5">
            <a:extLst>
              <a:ext uri="{FF2B5EF4-FFF2-40B4-BE49-F238E27FC236}">
                <a16:creationId xmlns:a16="http://schemas.microsoft.com/office/drawing/2014/main" id="{F0DC6744-7CBA-4A1D-8F87-10699F9812F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EAD9048-35FF-4BE9-8157-BE4BAA1C7251}"/>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7012985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7ABDD2-E186-4F25-8FDE-D1E875E9C3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318CC5B-A7E0-48B1-8329-6533AC76E7B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3905B1B-77FE-4BFC-BF87-87DA989F0082}"/>
              </a:ext>
            </a:extLst>
          </p:cNvPr>
          <p:cNvSpPr>
            <a:spLocks noGrp="1"/>
          </p:cNvSpPr>
          <p:nvPr>
            <p:ph type="dt" sz="half" idx="10"/>
          </p:nvPr>
        </p:nvSpPr>
        <p:spPr/>
        <p:txBody>
          <a:bodyPr/>
          <a:lstStyle/>
          <a:p>
            <a:fld id="{4C559632-1575-4E14-B53B-3DC3D5ED3947}" type="datetime1">
              <a:rPr lang="en-US" smtClean="0"/>
              <a:t>7/7/2026</a:t>
            </a:fld>
            <a:endParaRPr lang="en-US"/>
          </a:p>
        </p:txBody>
      </p:sp>
      <p:sp>
        <p:nvSpPr>
          <p:cNvPr id="5" name="Footer Placeholder 4">
            <a:extLst>
              <a:ext uri="{FF2B5EF4-FFF2-40B4-BE49-F238E27FC236}">
                <a16:creationId xmlns:a16="http://schemas.microsoft.com/office/drawing/2014/main" id="{3118531E-1B90-4631-BD37-4BB1DBFABF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38A55E8-88DC-4280-8E04-FF50FF8EDB5A}"/>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313305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60633D-90E4-4F5A-9EBF-DDEC2B0B471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DDD3065-FA3D-42C8-BFDA-967C87F4F28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DC126F-38E2-4425-861F-98ED432284BA}"/>
              </a:ext>
            </a:extLst>
          </p:cNvPr>
          <p:cNvSpPr>
            <a:spLocks noGrp="1"/>
          </p:cNvSpPr>
          <p:nvPr>
            <p:ph type="dt" sz="half" idx="10"/>
          </p:nvPr>
        </p:nvSpPr>
        <p:spPr/>
        <p:txBody>
          <a:bodyPr/>
          <a:lstStyle/>
          <a:p>
            <a:fld id="{CC4A6868-2568-4CC9-B302-F37117B01A6E}" type="datetime1">
              <a:rPr lang="en-US" smtClean="0"/>
              <a:t>7/7/2026</a:t>
            </a:fld>
            <a:endParaRPr lang="en-US"/>
          </a:p>
        </p:txBody>
      </p:sp>
      <p:sp>
        <p:nvSpPr>
          <p:cNvPr id="5" name="Footer Placeholder 4">
            <a:extLst>
              <a:ext uri="{FF2B5EF4-FFF2-40B4-BE49-F238E27FC236}">
                <a16:creationId xmlns:a16="http://schemas.microsoft.com/office/drawing/2014/main" id="{CA9645D8-F22A-4354-A8B3-96E8A2D232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9E2295-A616-4D57-8800-7B7E213A8CC8}"/>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4965827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p:nvPr/>
        </p:nvSpPr>
        <p:spPr>
          <a:xfrm>
            <a:off x="0" y="0"/>
            <a:ext cx="12192000" cy="6858004"/>
          </a:xfrm>
          <a:prstGeom prst="rect">
            <a:avLst/>
          </a:prstGeom>
          <a:solidFill>
            <a:schemeClr val="bg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 name="Title Placeholder 1">
            <a:extLst>
              <a:ext uri="{FF2B5EF4-FFF2-40B4-BE49-F238E27FC236}">
                <a16:creationId xmlns:a16="http://schemas.microsoft.com/office/drawing/2014/main" id="{E9984D45-0ED3-4D03-8E44-5E355C9134F1}"/>
              </a:ext>
            </a:extLst>
          </p:cNvPr>
          <p:cNvSpPr>
            <a:spLocks noGrp="1"/>
          </p:cNvSpPr>
          <p:nvPr>
            <p:ph type="title"/>
          </p:nvPr>
        </p:nvSpPr>
        <p:spPr>
          <a:xfrm>
            <a:off x="458694" y="425450"/>
            <a:ext cx="11274612"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F687D6E-D1E9-489C-9AA9-3575C39BAA0B}"/>
              </a:ext>
            </a:extLst>
          </p:cNvPr>
          <p:cNvSpPr>
            <a:spLocks noGrp="1"/>
          </p:cNvSpPr>
          <p:nvPr>
            <p:ph type="body" idx="1"/>
          </p:nvPr>
        </p:nvSpPr>
        <p:spPr>
          <a:xfrm>
            <a:off x="458694" y="1949450"/>
            <a:ext cx="11274612" cy="4195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6364E9C-08EE-4B1B-B3FC-D6D997F4EA38}"/>
              </a:ext>
            </a:extLst>
          </p:cNvPr>
          <p:cNvSpPr>
            <a:spLocks noGrp="1"/>
          </p:cNvSpPr>
          <p:nvPr>
            <p:ph type="dt" sz="half" idx="2"/>
          </p:nvPr>
        </p:nvSpPr>
        <p:spPr>
          <a:xfrm>
            <a:off x="458694" y="6416675"/>
            <a:ext cx="2743200" cy="365125"/>
          </a:xfrm>
          <a:prstGeom prst="rect">
            <a:avLst/>
          </a:prstGeom>
        </p:spPr>
        <p:txBody>
          <a:bodyPr vert="horz" lIns="91440" tIns="45720" rIns="91440" bIns="45720" rtlCol="0" anchor="ctr"/>
          <a:lstStyle>
            <a:lvl1pPr algn="l">
              <a:defRPr sz="900">
                <a:solidFill>
                  <a:schemeClr val="tx1">
                    <a:alpha val="60000"/>
                  </a:schemeClr>
                </a:solidFill>
                <a:latin typeface="+mn-lt"/>
              </a:defRPr>
            </a:lvl1pPr>
          </a:lstStyle>
          <a:p>
            <a:fld id="{57E0CF6C-748E-4B7A-BC8B-3011EF78ED13}" type="datetime1">
              <a:rPr lang="en-US" smtClean="0"/>
              <a:pPr/>
              <a:t>7/7/2026</a:t>
            </a:fld>
            <a:endParaRPr lang="en-US" dirty="0"/>
          </a:p>
        </p:txBody>
      </p:sp>
      <p:sp>
        <p:nvSpPr>
          <p:cNvPr id="5" name="Footer Placeholder 4">
            <a:extLst>
              <a:ext uri="{FF2B5EF4-FFF2-40B4-BE49-F238E27FC236}">
                <a16:creationId xmlns:a16="http://schemas.microsoft.com/office/drawing/2014/main" id="{BAB0A1F1-38FE-4C27-81E6-A43A54793FC3}"/>
              </a:ext>
            </a:extLst>
          </p:cNvPr>
          <p:cNvSpPr>
            <a:spLocks noGrp="1"/>
          </p:cNvSpPr>
          <p:nvPr>
            <p:ph type="ftr" sz="quarter" idx="3"/>
          </p:nvPr>
        </p:nvSpPr>
        <p:spPr>
          <a:xfrm>
            <a:off x="4038600" y="6416675"/>
            <a:ext cx="4114800" cy="365125"/>
          </a:xfrm>
          <a:prstGeom prst="rect">
            <a:avLst/>
          </a:prstGeom>
        </p:spPr>
        <p:txBody>
          <a:bodyPr vert="horz" lIns="91440" tIns="45720" rIns="91440" bIns="45720" rtlCol="0" anchor="ctr"/>
          <a:lstStyle>
            <a:lvl1pPr algn="ctr">
              <a:defRPr sz="900">
                <a:solidFill>
                  <a:schemeClr val="tx1">
                    <a:alpha val="60000"/>
                  </a:schemeClr>
                </a:solidFill>
                <a:latin typeface="+mn-lt"/>
              </a:defRPr>
            </a:lvl1pPr>
          </a:lstStyle>
          <a:p>
            <a:endParaRPr lang="en-US" dirty="0">
              <a:solidFill>
                <a:schemeClr val="tx1">
                  <a:alpha val="60000"/>
                </a:schemeClr>
              </a:solidFill>
            </a:endParaRPr>
          </a:p>
        </p:txBody>
      </p:sp>
      <p:sp>
        <p:nvSpPr>
          <p:cNvPr id="6" name="Slide Number Placeholder 5">
            <a:extLst>
              <a:ext uri="{FF2B5EF4-FFF2-40B4-BE49-F238E27FC236}">
                <a16:creationId xmlns:a16="http://schemas.microsoft.com/office/drawing/2014/main" id="{5E26B39A-FFD8-42EF-ADC7-7DB3B302F8B2}"/>
              </a:ext>
            </a:extLst>
          </p:cNvPr>
          <p:cNvSpPr>
            <a:spLocks noGrp="1"/>
          </p:cNvSpPr>
          <p:nvPr>
            <p:ph type="sldNum" sz="quarter" idx="4"/>
          </p:nvPr>
        </p:nvSpPr>
        <p:spPr>
          <a:xfrm>
            <a:off x="8990106" y="6416675"/>
            <a:ext cx="2743200" cy="365125"/>
          </a:xfrm>
          <a:prstGeom prst="rect">
            <a:avLst/>
          </a:prstGeom>
        </p:spPr>
        <p:txBody>
          <a:bodyPr vert="horz" lIns="91440" tIns="45720" rIns="91440" bIns="45720" rtlCol="0" anchor="ctr"/>
          <a:lstStyle>
            <a:lvl1pPr algn="r">
              <a:defRPr sz="900">
                <a:solidFill>
                  <a:schemeClr val="tx1">
                    <a:alpha val="60000"/>
                  </a:schemeClr>
                </a:solidFill>
                <a:latin typeface="+mn-lt"/>
              </a:defRPr>
            </a:lvl1pPr>
          </a:lstStyle>
          <a:p>
            <a:fld id="{73B850FF-6169-4056-8077-06FFA93A5366}" type="slidenum">
              <a:rPr lang="en-US" smtClean="0"/>
              <a:pPr/>
              <a:t>‹#›</a:t>
            </a:fld>
            <a:endParaRPr lang="en-US" dirty="0"/>
          </a:p>
        </p:txBody>
      </p:sp>
      <p:pic>
        <p:nvPicPr>
          <p:cNvPr id="14" name="Picture 13" descr="A picture containing sitting&#10;&#10;Description automatically generated">
            <a:extLst>
              <a:ext uri="{FF2B5EF4-FFF2-40B4-BE49-F238E27FC236}">
                <a16:creationId xmlns:a16="http://schemas.microsoft.com/office/drawing/2014/main" id="{BC526B7A-4801-4FD1-95C8-03AF22629E87}"/>
              </a:ext>
            </a:extLst>
          </p:cNvPr>
          <p:cNvPicPr>
            <a:picLocks noChangeAspect="1"/>
          </p:cNvPicPr>
          <p:nvPr/>
        </p:nvPicPr>
        <p:blipFill>
          <a:blip r:embed="rId13">
            <a:alphaModFix amt="10000"/>
            <a:extLst>
              <a:ext uri="{28A0092B-C50C-407E-A947-70E740481C1C}">
                <a14:useLocalDpi xmlns:a14="http://schemas.microsoft.com/office/drawing/2010/main" val="0"/>
              </a:ext>
            </a:extLst>
          </a:blip>
          <a:stretch>
            <a:fillRect/>
          </a:stretch>
        </p:blipFill>
        <p:spPr>
          <a:xfrm>
            <a:off x="8534400" y="0"/>
            <a:ext cx="3654612" cy="4575348"/>
          </a:xfrm>
          <a:prstGeom prst="rect">
            <a:avLst/>
          </a:prstGeom>
        </p:spPr>
      </p:pic>
    </p:spTree>
    <p:extLst>
      <p:ext uri="{BB962C8B-B14F-4D97-AF65-F5344CB8AC3E}">
        <p14:creationId xmlns:p14="http://schemas.microsoft.com/office/powerpoint/2010/main" val="1936282829"/>
      </p:ext>
    </p:extLst>
  </p:cSld>
  <p:clrMap bg1="lt1" tx1="dk1" bg2="lt2" tx2="dk2" accent1="accent1" accent2="accent2" accent3="accent3" accent4="accent4" accent5="accent5" accent6="accent6" hlink="hlink" folHlink="folHlink"/>
  <p:sldLayoutIdLst>
    <p:sldLayoutId id="2147483851" r:id="rId1"/>
    <p:sldLayoutId id="2147483852" r:id="rId2"/>
    <p:sldLayoutId id="2147483853" r:id="rId3"/>
    <p:sldLayoutId id="2147483854" r:id="rId4"/>
    <p:sldLayoutId id="2147483855" r:id="rId5"/>
    <p:sldLayoutId id="2147483856" r:id="rId6"/>
    <p:sldLayoutId id="2147483857" r:id="rId7"/>
    <p:sldLayoutId id="2147483848" r:id="rId8"/>
    <p:sldLayoutId id="2147483849" r:id="rId9"/>
    <p:sldLayoutId id="2147483850" r:id="rId10"/>
    <p:sldLayoutId id="2147483858" r:id="rId11"/>
  </p:sldLayoutIdLst>
  <p:hf sldNum="0" hdr="0" ftr="0" dt="0"/>
  <p:txStyles>
    <p:titleStyle>
      <a:lvl1pPr algn="l" defTabSz="914400" rtl="0" eaLnBrk="1" latinLnBrk="0" hangingPunct="1">
        <a:lnSpc>
          <a:spcPct val="100000"/>
        </a:lnSpc>
        <a:spcBef>
          <a:spcPct val="0"/>
        </a:spcBef>
        <a:buNone/>
        <a:defRPr sz="4400" b="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accent1"/>
        </a:buClr>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Clr>
          <a:schemeClr val="accent1"/>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Clr>
          <a:schemeClr val="accent1"/>
        </a:buClr>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Clr>
          <a:schemeClr val="accent1"/>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Clr>
          <a:schemeClr val="accent1"/>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3" name="Rectangle 92">
            <a:extLst>
              <a:ext uri="{FF2B5EF4-FFF2-40B4-BE49-F238E27FC236}">
                <a16:creationId xmlns:a16="http://schemas.microsoft.com/office/drawing/2014/main" id="{37FDDF72-DE39-4F99-A3C1-DD9D7815D7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92" name="Rectangle 91">
            <a:extLst>
              <a:ext uri="{FF2B5EF4-FFF2-40B4-BE49-F238E27FC236}">
                <a16:creationId xmlns:a16="http://schemas.microsoft.com/office/drawing/2014/main" id="{5E4ECE80-3AD1-450C-B62A-98788F193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5" name="Picture 4">
            <a:extLst>
              <a:ext uri="{FF2B5EF4-FFF2-40B4-BE49-F238E27FC236}">
                <a16:creationId xmlns:a16="http://schemas.microsoft.com/office/drawing/2014/main" id="{0665316E-3E8A-6339-265A-61818C725CB0}"/>
              </a:ext>
            </a:extLst>
          </p:cNvPr>
          <p:cNvPicPr>
            <a:picLocks noChangeAspect="1"/>
          </p:cNvPicPr>
          <p:nvPr/>
        </p:nvPicPr>
        <p:blipFill>
          <a:blip r:embed="rId2">
            <a:alphaModFix amt="60000"/>
          </a:blip>
          <a:srcRect t="25247" r="-1" b="18500"/>
          <a:stretch/>
        </p:blipFill>
        <p:spPr>
          <a:xfrm>
            <a:off x="3048" y="10"/>
            <a:ext cx="12188952" cy="6856614"/>
          </a:xfrm>
          <a:prstGeom prst="rect">
            <a:avLst/>
          </a:prstGeom>
        </p:spPr>
      </p:pic>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996275" y="744909"/>
            <a:ext cx="10190071" cy="3145855"/>
          </a:xfrm>
        </p:spPr>
        <p:txBody>
          <a:bodyPr anchor="b">
            <a:normAutofit/>
          </a:bodyPr>
          <a:lstStyle/>
          <a:p>
            <a:r>
              <a:rPr lang="en-US" sz="5200">
                <a:solidFill>
                  <a:srgbClr val="FFFFFF"/>
                </a:solidFill>
              </a:rPr>
              <a:t>The Covenant with Abraham</a:t>
            </a:r>
          </a:p>
        </p:txBody>
      </p:sp>
    </p:spTree>
    <p:extLst>
      <p:ext uri="{BB962C8B-B14F-4D97-AF65-F5344CB8AC3E}">
        <p14:creationId xmlns:p14="http://schemas.microsoft.com/office/powerpoint/2010/main" val="288082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9C637-CE75-D96E-9B07-3B151BAB344A}"/>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Why Abraham?</a:t>
            </a:r>
          </a:p>
        </p:txBody>
      </p:sp>
      <p:sp>
        <p:nvSpPr>
          <p:cNvPr id="3" name="Subtitle 2">
            <a:extLst>
              <a:ext uri="{FF2B5EF4-FFF2-40B4-BE49-F238E27FC236}">
                <a16:creationId xmlns:a16="http://schemas.microsoft.com/office/drawing/2014/main" id="{174ADB6D-DC4F-5C09-6A3B-C14E262F7FA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77856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721CA0-82C6-A1C0-60EC-B4F366208071}"/>
              </a:ext>
            </a:extLst>
          </p:cNvPr>
          <p:cNvSpPr txBox="1"/>
          <p:nvPr/>
        </p:nvSpPr>
        <p:spPr>
          <a:xfrm>
            <a:off x="127000" y="127000"/>
            <a:ext cx="7315200" cy="276999"/>
          </a:xfrm>
          <a:prstGeom prst="rect">
            <a:avLst/>
          </a:prstGeom>
          <a:noFill/>
        </p:spPr>
        <p:txBody>
          <a:bodyPr vert="horz" lIns="0" tIns="0" rIns="0" bIns="0" rtlCol="0">
            <a:spAutoFit/>
          </a:bodyPr>
          <a:lstStyle/>
          <a:p>
            <a:r>
              <a:rPr lang="en-US"/>
              <a:t>WHY ABRAHAM?</a:t>
            </a:r>
          </a:p>
        </p:txBody>
      </p:sp>
      <p:sp>
        <p:nvSpPr>
          <p:cNvPr id="3" name="TextBox 2">
            <a:extLst>
              <a:ext uri="{FF2B5EF4-FFF2-40B4-BE49-F238E27FC236}">
                <a16:creationId xmlns:a16="http://schemas.microsoft.com/office/drawing/2014/main" id="{B9E03F37-6932-9C32-6B89-9B4180991BA0}"/>
              </a:ext>
            </a:extLst>
          </p:cNvPr>
          <p:cNvSpPr txBox="1"/>
          <p:nvPr/>
        </p:nvSpPr>
        <p:spPr>
          <a:xfrm>
            <a:off x="0" y="762000"/>
            <a:ext cx="12192000" cy="646331"/>
          </a:xfrm>
          <a:prstGeom prst="rect">
            <a:avLst/>
          </a:prstGeom>
          <a:noFill/>
        </p:spPr>
        <p:txBody>
          <a:bodyPr vert="horz" rtlCol="0">
            <a:spAutoFit/>
          </a:bodyPr>
          <a:lstStyle/>
          <a:p>
            <a:pPr algn="ctr"/>
            <a:r>
              <a:rPr lang="en-US" sz="3600"/>
              <a:t>Genesis 14:17-20</a:t>
            </a:r>
          </a:p>
        </p:txBody>
      </p:sp>
      <p:sp>
        <p:nvSpPr>
          <p:cNvPr id="4" name="TextBox 3">
            <a:extLst>
              <a:ext uri="{FF2B5EF4-FFF2-40B4-BE49-F238E27FC236}">
                <a16:creationId xmlns:a16="http://schemas.microsoft.com/office/drawing/2014/main" id="{C4B23AE5-0327-FB4F-14D4-96F9F27047A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AC39316-71F2-1B98-9324-7F0589B5867B}"/>
              </a:ext>
            </a:extLst>
          </p:cNvPr>
          <p:cNvSpPr txBox="1"/>
          <p:nvPr/>
        </p:nvSpPr>
        <p:spPr>
          <a:xfrm>
            <a:off x="1016000" y="1905000"/>
            <a:ext cx="10160000" cy="4385816"/>
          </a:xfrm>
          <a:prstGeom prst="rect">
            <a:avLst/>
          </a:prstGeom>
          <a:noFill/>
        </p:spPr>
        <p:txBody>
          <a:bodyPr vert="horz" rtlCol="0">
            <a:spAutoFit/>
          </a:bodyPr>
          <a:lstStyle/>
          <a:p>
            <a:pPr algn="ctr"/>
            <a:r>
              <a:rPr lang="en-US" sz="3100"/>
              <a:t>Then after his return from the defeat of Chedorlaomer and the kings who were with him, the king of Sodom went out to meet him at the valley of Shaveh (that is, the King's Valley). And Melchizedek king of Salem brought out bread and wine; </a:t>
            </a:r>
            <a:r>
              <a:rPr lang="en-US" sz="3100" b="1">
                <a:solidFill>
                  <a:srgbClr val="FF0000"/>
                </a:solidFill>
              </a:rPr>
              <a:t>now he was a priest of God Most High</a:t>
            </a:r>
            <a:r>
              <a:rPr lang="en-US" sz="3100"/>
              <a:t>. He blessed him and said, "Blessed be Abram of God Most High, Possessor of heaven and earth; And blessed be God Most High, Who has delivered your enemies into your hand." He gave him a tenth of all.</a:t>
            </a:r>
          </a:p>
        </p:txBody>
      </p:sp>
    </p:spTree>
    <p:extLst>
      <p:ext uri="{BB962C8B-B14F-4D97-AF65-F5344CB8AC3E}">
        <p14:creationId xmlns:p14="http://schemas.microsoft.com/office/powerpoint/2010/main" val="1261485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07C8E81-0D01-F7EB-B584-1439C8470517}"/>
              </a:ext>
            </a:extLst>
          </p:cNvPr>
          <p:cNvSpPr txBox="1"/>
          <p:nvPr/>
        </p:nvSpPr>
        <p:spPr>
          <a:xfrm>
            <a:off x="127000" y="127000"/>
            <a:ext cx="7315200" cy="276999"/>
          </a:xfrm>
          <a:prstGeom prst="rect">
            <a:avLst/>
          </a:prstGeom>
          <a:noFill/>
        </p:spPr>
        <p:txBody>
          <a:bodyPr vert="horz" lIns="0" tIns="0" rIns="0" bIns="0" rtlCol="0">
            <a:spAutoFit/>
          </a:bodyPr>
          <a:lstStyle/>
          <a:p>
            <a:r>
              <a:rPr lang="en-US"/>
              <a:t>WHY ABRAHAM?</a:t>
            </a:r>
          </a:p>
        </p:txBody>
      </p:sp>
      <p:sp>
        <p:nvSpPr>
          <p:cNvPr id="3" name="TextBox 2">
            <a:extLst>
              <a:ext uri="{FF2B5EF4-FFF2-40B4-BE49-F238E27FC236}">
                <a16:creationId xmlns:a16="http://schemas.microsoft.com/office/drawing/2014/main" id="{F3281868-0ECC-B150-3109-E2D7B39D53EF}"/>
              </a:ext>
            </a:extLst>
          </p:cNvPr>
          <p:cNvSpPr txBox="1"/>
          <p:nvPr/>
        </p:nvSpPr>
        <p:spPr>
          <a:xfrm>
            <a:off x="0" y="762000"/>
            <a:ext cx="12192000" cy="646331"/>
          </a:xfrm>
          <a:prstGeom prst="rect">
            <a:avLst/>
          </a:prstGeom>
          <a:noFill/>
        </p:spPr>
        <p:txBody>
          <a:bodyPr vert="horz" rtlCol="0">
            <a:spAutoFit/>
          </a:bodyPr>
          <a:lstStyle/>
          <a:p>
            <a:pPr algn="ctr"/>
            <a:r>
              <a:rPr lang="en-US" sz="3600"/>
              <a:t>Genesis 15:6</a:t>
            </a:r>
          </a:p>
        </p:txBody>
      </p:sp>
      <p:sp>
        <p:nvSpPr>
          <p:cNvPr id="4" name="TextBox 3">
            <a:extLst>
              <a:ext uri="{FF2B5EF4-FFF2-40B4-BE49-F238E27FC236}">
                <a16:creationId xmlns:a16="http://schemas.microsoft.com/office/drawing/2014/main" id="{BA327467-3279-4AD2-59B0-6192CC2AC65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9F58D8F-99E8-1F0E-20F8-53E7D7DAA729}"/>
              </a:ext>
            </a:extLst>
          </p:cNvPr>
          <p:cNvSpPr txBox="1"/>
          <p:nvPr/>
        </p:nvSpPr>
        <p:spPr>
          <a:xfrm>
            <a:off x="1016000" y="1905000"/>
            <a:ext cx="10160000" cy="1046440"/>
          </a:xfrm>
          <a:prstGeom prst="rect">
            <a:avLst/>
          </a:prstGeom>
          <a:noFill/>
        </p:spPr>
        <p:txBody>
          <a:bodyPr vert="horz" rtlCol="0">
            <a:spAutoFit/>
          </a:bodyPr>
          <a:lstStyle/>
          <a:p>
            <a:pPr algn="ctr"/>
            <a:r>
              <a:rPr lang="en-US" sz="3100"/>
              <a:t>Then </a:t>
            </a:r>
            <a:r>
              <a:rPr lang="en-US" sz="3100" b="1">
                <a:solidFill>
                  <a:srgbClr val="FF0000"/>
                </a:solidFill>
              </a:rPr>
              <a:t>he believed</a:t>
            </a:r>
            <a:r>
              <a:rPr lang="en-US" sz="3100"/>
              <a:t> in the LORD; and He </a:t>
            </a:r>
            <a:r>
              <a:rPr lang="en-US" sz="3100" b="1">
                <a:solidFill>
                  <a:srgbClr val="FF0000"/>
                </a:solidFill>
              </a:rPr>
              <a:t>reckoned it to him as righteousness</a:t>
            </a:r>
            <a:r>
              <a:rPr lang="en-US" sz="3100"/>
              <a:t>.</a:t>
            </a:r>
          </a:p>
        </p:txBody>
      </p:sp>
    </p:spTree>
    <p:extLst>
      <p:ext uri="{BB962C8B-B14F-4D97-AF65-F5344CB8AC3E}">
        <p14:creationId xmlns:p14="http://schemas.microsoft.com/office/powerpoint/2010/main" val="919951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057C776-0E38-F96A-3001-420235C5A5CD}"/>
              </a:ext>
            </a:extLst>
          </p:cNvPr>
          <p:cNvSpPr txBox="1"/>
          <p:nvPr/>
        </p:nvSpPr>
        <p:spPr>
          <a:xfrm>
            <a:off x="127000" y="127000"/>
            <a:ext cx="7315200" cy="276999"/>
          </a:xfrm>
          <a:prstGeom prst="rect">
            <a:avLst/>
          </a:prstGeom>
          <a:noFill/>
        </p:spPr>
        <p:txBody>
          <a:bodyPr vert="horz" lIns="0" tIns="0" rIns="0" bIns="0" rtlCol="0">
            <a:spAutoFit/>
          </a:bodyPr>
          <a:lstStyle/>
          <a:p>
            <a:r>
              <a:rPr lang="en-US"/>
              <a:t>WHY ABRAHAM?</a:t>
            </a:r>
          </a:p>
        </p:txBody>
      </p:sp>
      <p:sp>
        <p:nvSpPr>
          <p:cNvPr id="3" name="TextBox 2">
            <a:extLst>
              <a:ext uri="{FF2B5EF4-FFF2-40B4-BE49-F238E27FC236}">
                <a16:creationId xmlns:a16="http://schemas.microsoft.com/office/drawing/2014/main" id="{9B1BDE28-93EB-0C26-ABF8-1B389B52F158}"/>
              </a:ext>
            </a:extLst>
          </p:cNvPr>
          <p:cNvSpPr txBox="1"/>
          <p:nvPr/>
        </p:nvSpPr>
        <p:spPr>
          <a:xfrm>
            <a:off x="0" y="762000"/>
            <a:ext cx="12192000" cy="646331"/>
          </a:xfrm>
          <a:prstGeom prst="rect">
            <a:avLst/>
          </a:prstGeom>
          <a:noFill/>
        </p:spPr>
        <p:txBody>
          <a:bodyPr vert="horz" rtlCol="0">
            <a:spAutoFit/>
          </a:bodyPr>
          <a:lstStyle/>
          <a:p>
            <a:pPr algn="ctr"/>
            <a:r>
              <a:rPr lang="en-US" sz="3600"/>
              <a:t>Hebrews 11:13</a:t>
            </a:r>
          </a:p>
        </p:txBody>
      </p:sp>
      <p:sp>
        <p:nvSpPr>
          <p:cNvPr id="4" name="TextBox 3">
            <a:extLst>
              <a:ext uri="{FF2B5EF4-FFF2-40B4-BE49-F238E27FC236}">
                <a16:creationId xmlns:a16="http://schemas.microsoft.com/office/drawing/2014/main" id="{D5556CCA-BFF1-892C-AE9F-B3F5015EFB1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62686A0-5B34-A69F-1338-2AEA25DFE90D}"/>
              </a:ext>
            </a:extLst>
          </p:cNvPr>
          <p:cNvSpPr txBox="1"/>
          <p:nvPr/>
        </p:nvSpPr>
        <p:spPr>
          <a:xfrm>
            <a:off x="1016000" y="1905000"/>
            <a:ext cx="10160000" cy="2000548"/>
          </a:xfrm>
          <a:prstGeom prst="rect">
            <a:avLst/>
          </a:prstGeom>
          <a:noFill/>
        </p:spPr>
        <p:txBody>
          <a:bodyPr vert="horz" rtlCol="0">
            <a:spAutoFit/>
          </a:bodyPr>
          <a:lstStyle/>
          <a:p>
            <a:pPr algn="ctr"/>
            <a:r>
              <a:rPr lang="en-US" sz="3100" b="1">
                <a:solidFill>
                  <a:srgbClr val="FF0000"/>
                </a:solidFill>
              </a:rPr>
              <a:t>All these died in faith,</a:t>
            </a:r>
            <a:r>
              <a:rPr lang="en-US" sz="3100"/>
              <a:t> without receiving the promises, but having seen them and having welcomed them from a distance, and having confessed that they were strangers and exiles on the earth.</a:t>
            </a:r>
          </a:p>
        </p:txBody>
      </p:sp>
    </p:spTree>
    <p:extLst>
      <p:ext uri="{BB962C8B-B14F-4D97-AF65-F5344CB8AC3E}">
        <p14:creationId xmlns:p14="http://schemas.microsoft.com/office/powerpoint/2010/main" val="2878733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7EEC243-DB19-D693-CB30-E633D5265D26}"/>
              </a:ext>
            </a:extLst>
          </p:cNvPr>
          <p:cNvSpPr txBox="1"/>
          <p:nvPr/>
        </p:nvSpPr>
        <p:spPr>
          <a:xfrm>
            <a:off x="127000" y="127000"/>
            <a:ext cx="7315200" cy="276999"/>
          </a:xfrm>
          <a:prstGeom prst="rect">
            <a:avLst/>
          </a:prstGeom>
          <a:noFill/>
        </p:spPr>
        <p:txBody>
          <a:bodyPr vert="horz" lIns="0" tIns="0" rIns="0" bIns="0" rtlCol="0">
            <a:spAutoFit/>
          </a:bodyPr>
          <a:lstStyle/>
          <a:p>
            <a:r>
              <a:rPr lang="en-US"/>
              <a:t>WHY ABRAHAM?</a:t>
            </a:r>
          </a:p>
        </p:txBody>
      </p:sp>
      <p:sp>
        <p:nvSpPr>
          <p:cNvPr id="3" name="TextBox 2">
            <a:extLst>
              <a:ext uri="{FF2B5EF4-FFF2-40B4-BE49-F238E27FC236}">
                <a16:creationId xmlns:a16="http://schemas.microsoft.com/office/drawing/2014/main" id="{22E99C3A-AE57-35AE-6E21-E59151333850}"/>
              </a:ext>
            </a:extLst>
          </p:cNvPr>
          <p:cNvSpPr txBox="1"/>
          <p:nvPr/>
        </p:nvSpPr>
        <p:spPr>
          <a:xfrm>
            <a:off x="0" y="762000"/>
            <a:ext cx="12192000" cy="646331"/>
          </a:xfrm>
          <a:prstGeom prst="rect">
            <a:avLst/>
          </a:prstGeom>
          <a:noFill/>
        </p:spPr>
        <p:txBody>
          <a:bodyPr vert="horz" rtlCol="0">
            <a:spAutoFit/>
          </a:bodyPr>
          <a:lstStyle/>
          <a:p>
            <a:pPr algn="ctr"/>
            <a:r>
              <a:rPr lang="en-US" sz="3600"/>
              <a:t>Hebrews 11:8-10</a:t>
            </a:r>
          </a:p>
        </p:txBody>
      </p:sp>
      <p:sp>
        <p:nvSpPr>
          <p:cNvPr id="4" name="TextBox 3">
            <a:extLst>
              <a:ext uri="{FF2B5EF4-FFF2-40B4-BE49-F238E27FC236}">
                <a16:creationId xmlns:a16="http://schemas.microsoft.com/office/drawing/2014/main" id="{6CF98289-3FAA-F2DE-9381-91E20E3DE86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F16F598-5681-08A5-9F51-D98CE5EDA6E9}"/>
              </a:ext>
            </a:extLst>
          </p:cNvPr>
          <p:cNvSpPr txBox="1"/>
          <p:nvPr/>
        </p:nvSpPr>
        <p:spPr>
          <a:xfrm>
            <a:off x="1016000" y="1905000"/>
            <a:ext cx="10160000" cy="3908762"/>
          </a:xfrm>
          <a:prstGeom prst="rect">
            <a:avLst/>
          </a:prstGeom>
          <a:noFill/>
        </p:spPr>
        <p:txBody>
          <a:bodyPr vert="horz" rtlCol="0">
            <a:spAutoFit/>
          </a:bodyPr>
          <a:lstStyle/>
          <a:p>
            <a:pPr algn="ctr"/>
            <a:r>
              <a:rPr lang="en-US" sz="3100" b="1">
                <a:solidFill>
                  <a:srgbClr val="FF0000"/>
                </a:solidFill>
              </a:rPr>
              <a:t>By faith Abraham,</a:t>
            </a:r>
            <a:r>
              <a:rPr lang="en-US" sz="3100"/>
              <a:t> when he was called, obeyed by going out to a place which he was to receive for an inheritance; and he went out, not knowing where he was going. </a:t>
            </a:r>
            <a:r>
              <a:rPr lang="en-US" sz="3100" b="1">
                <a:solidFill>
                  <a:srgbClr val="FF0000"/>
                </a:solidFill>
              </a:rPr>
              <a:t>By faith</a:t>
            </a:r>
            <a:r>
              <a:rPr lang="en-US" sz="3100"/>
              <a:t> he lived as an alien in the land of promise, as in a foreign land, dwelling in tents with Isaac and Jacob, fellow heirs of the same promise; for he was looking for the city which has foundations, whose architect and builder is God.</a:t>
            </a:r>
          </a:p>
        </p:txBody>
      </p:sp>
    </p:spTree>
    <p:extLst>
      <p:ext uri="{BB962C8B-B14F-4D97-AF65-F5344CB8AC3E}">
        <p14:creationId xmlns:p14="http://schemas.microsoft.com/office/powerpoint/2010/main" val="11633391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21F84B7-70B0-4648-BA8C-774E0A76649B}"/>
              </a:ext>
            </a:extLst>
          </p:cNvPr>
          <p:cNvSpPr txBox="1"/>
          <p:nvPr/>
        </p:nvSpPr>
        <p:spPr>
          <a:xfrm>
            <a:off x="127000" y="127000"/>
            <a:ext cx="7315200" cy="276999"/>
          </a:xfrm>
          <a:prstGeom prst="rect">
            <a:avLst/>
          </a:prstGeom>
          <a:noFill/>
        </p:spPr>
        <p:txBody>
          <a:bodyPr vert="horz" lIns="0" tIns="0" rIns="0" bIns="0" rtlCol="0">
            <a:spAutoFit/>
          </a:bodyPr>
          <a:lstStyle/>
          <a:p>
            <a:r>
              <a:rPr lang="en-US"/>
              <a:t>WHY ABRAHAM?</a:t>
            </a:r>
          </a:p>
        </p:txBody>
      </p:sp>
      <p:sp>
        <p:nvSpPr>
          <p:cNvPr id="3" name="TextBox 2">
            <a:extLst>
              <a:ext uri="{FF2B5EF4-FFF2-40B4-BE49-F238E27FC236}">
                <a16:creationId xmlns:a16="http://schemas.microsoft.com/office/drawing/2014/main" id="{BD87F557-FE8D-7DE9-6B48-9FDB7F1BCD61}"/>
              </a:ext>
            </a:extLst>
          </p:cNvPr>
          <p:cNvSpPr txBox="1"/>
          <p:nvPr/>
        </p:nvSpPr>
        <p:spPr>
          <a:xfrm>
            <a:off x="0" y="762000"/>
            <a:ext cx="12192000" cy="646331"/>
          </a:xfrm>
          <a:prstGeom prst="rect">
            <a:avLst/>
          </a:prstGeom>
          <a:noFill/>
        </p:spPr>
        <p:txBody>
          <a:bodyPr vert="horz" rtlCol="0">
            <a:spAutoFit/>
          </a:bodyPr>
          <a:lstStyle/>
          <a:p>
            <a:pPr algn="ctr"/>
            <a:r>
              <a:rPr lang="en-US" sz="3600"/>
              <a:t>Romans 4:1-3</a:t>
            </a:r>
          </a:p>
        </p:txBody>
      </p:sp>
      <p:sp>
        <p:nvSpPr>
          <p:cNvPr id="4" name="TextBox 3">
            <a:extLst>
              <a:ext uri="{FF2B5EF4-FFF2-40B4-BE49-F238E27FC236}">
                <a16:creationId xmlns:a16="http://schemas.microsoft.com/office/drawing/2014/main" id="{FA8266DA-7E9E-4D0A-BED0-00BD623C28B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B950131-8994-9E7C-D504-B2113E7CD4F7}"/>
              </a:ext>
            </a:extLst>
          </p:cNvPr>
          <p:cNvSpPr txBox="1"/>
          <p:nvPr/>
        </p:nvSpPr>
        <p:spPr>
          <a:xfrm>
            <a:off x="1016000" y="1905000"/>
            <a:ext cx="10160000" cy="2954655"/>
          </a:xfrm>
          <a:prstGeom prst="rect">
            <a:avLst/>
          </a:prstGeom>
          <a:noFill/>
        </p:spPr>
        <p:txBody>
          <a:bodyPr vert="horz" rtlCol="0">
            <a:spAutoFit/>
          </a:bodyPr>
          <a:lstStyle/>
          <a:p>
            <a:pPr algn="ctr"/>
            <a:r>
              <a:rPr lang="en-US" sz="3100"/>
              <a:t>What then shall we say that Abraham, our forefather according to the flesh, has found? For if Abraham was justified by works, he has something to boast about, but not before God. For what does the Scripture say? "</a:t>
            </a:r>
            <a:r>
              <a:rPr lang="en-US" sz="3100" b="1">
                <a:solidFill>
                  <a:srgbClr val="FF0000"/>
                </a:solidFill>
              </a:rPr>
              <a:t>ABRAHAM BELIEVED GOD, AND IT WAS CREDITED TO HIM AS RIGHTEOUSNESS.</a:t>
            </a:r>
            <a:r>
              <a:rPr lang="en-US" sz="3100"/>
              <a:t>"</a:t>
            </a:r>
          </a:p>
        </p:txBody>
      </p:sp>
    </p:spTree>
    <p:extLst>
      <p:ext uri="{BB962C8B-B14F-4D97-AF65-F5344CB8AC3E}">
        <p14:creationId xmlns:p14="http://schemas.microsoft.com/office/powerpoint/2010/main" val="9582557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FB7FEA5-8E8E-DF7B-E787-E9E76D5CDD3A}"/>
              </a:ext>
            </a:extLst>
          </p:cNvPr>
          <p:cNvSpPr txBox="1"/>
          <p:nvPr/>
        </p:nvSpPr>
        <p:spPr>
          <a:xfrm>
            <a:off x="127000" y="127000"/>
            <a:ext cx="7315200" cy="276999"/>
          </a:xfrm>
          <a:prstGeom prst="rect">
            <a:avLst/>
          </a:prstGeom>
          <a:noFill/>
        </p:spPr>
        <p:txBody>
          <a:bodyPr vert="horz" lIns="0" tIns="0" rIns="0" bIns="0" rtlCol="0">
            <a:spAutoFit/>
          </a:bodyPr>
          <a:lstStyle/>
          <a:p>
            <a:r>
              <a:rPr lang="en-US"/>
              <a:t>WHY ABRAHAM?</a:t>
            </a:r>
          </a:p>
        </p:txBody>
      </p:sp>
      <p:sp>
        <p:nvSpPr>
          <p:cNvPr id="3" name="TextBox 2">
            <a:extLst>
              <a:ext uri="{FF2B5EF4-FFF2-40B4-BE49-F238E27FC236}">
                <a16:creationId xmlns:a16="http://schemas.microsoft.com/office/drawing/2014/main" id="{C537DA46-B21A-B9CC-FB2C-210B5601439F}"/>
              </a:ext>
            </a:extLst>
          </p:cNvPr>
          <p:cNvSpPr txBox="1"/>
          <p:nvPr/>
        </p:nvSpPr>
        <p:spPr>
          <a:xfrm>
            <a:off x="0" y="762000"/>
            <a:ext cx="12192000" cy="646331"/>
          </a:xfrm>
          <a:prstGeom prst="rect">
            <a:avLst/>
          </a:prstGeom>
          <a:noFill/>
        </p:spPr>
        <p:txBody>
          <a:bodyPr vert="horz" rtlCol="0">
            <a:spAutoFit/>
          </a:bodyPr>
          <a:lstStyle/>
          <a:p>
            <a:pPr algn="ctr"/>
            <a:r>
              <a:rPr lang="en-US" sz="3600"/>
              <a:t>Jubilees 15:23</a:t>
            </a:r>
          </a:p>
        </p:txBody>
      </p:sp>
      <p:sp>
        <p:nvSpPr>
          <p:cNvPr id="4" name="TextBox 3">
            <a:extLst>
              <a:ext uri="{FF2B5EF4-FFF2-40B4-BE49-F238E27FC236}">
                <a16:creationId xmlns:a16="http://schemas.microsoft.com/office/drawing/2014/main" id="{328C0D26-DE2D-F577-C6D7-AEDD9BB58450}"/>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2A0DDADE-F58A-5C97-4B49-1FBBC3A28F2F}"/>
              </a:ext>
            </a:extLst>
          </p:cNvPr>
          <p:cNvSpPr txBox="1"/>
          <p:nvPr/>
        </p:nvSpPr>
        <p:spPr>
          <a:xfrm>
            <a:off x="1016000" y="1905000"/>
            <a:ext cx="10160000" cy="2477601"/>
          </a:xfrm>
          <a:prstGeom prst="rect">
            <a:avLst/>
          </a:prstGeom>
          <a:noFill/>
        </p:spPr>
        <p:txBody>
          <a:bodyPr vert="horz" rtlCol="0">
            <a:spAutoFit/>
          </a:bodyPr>
          <a:lstStyle/>
          <a:p>
            <a:pPr algn="ctr"/>
            <a:r>
              <a:rPr lang="en-US" sz="3100"/>
              <a:t>And </a:t>
            </a:r>
            <a:r>
              <a:rPr lang="en-US" sz="3100" b="1">
                <a:solidFill>
                  <a:srgbClr val="FF0000"/>
                </a:solidFill>
              </a:rPr>
              <a:t>Abraham did according as God had said unto him</a:t>
            </a:r>
            <a:r>
              <a:rPr lang="en-US" sz="3100"/>
              <a:t>, and he took Ishmael his son, and all that were born in his house, and whom he had bought with his money, every male in his house, and circumcised the flesh of their foreskin.</a:t>
            </a:r>
          </a:p>
        </p:txBody>
      </p:sp>
    </p:spTree>
    <p:extLst>
      <p:ext uri="{BB962C8B-B14F-4D97-AF65-F5344CB8AC3E}">
        <p14:creationId xmlns:p14="http://schemas.microsoft.com/office/powerpoint/2010/main" val="35061108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A0529AC-55A1-5AEB-F5A8-BC03FFBAC5D2}"/>
              </a:ext>
            </a:extLst>
          </p:cNvPr>
          <p:cNvSpPr txBox="1"/>
          <p:nvPr/>
        </p:nvSpPr>
        <p:spPr>
          <a:xfrm>
            <a:off x="127000" y="127000"/>
            <a:ext cx="7315200" cy="276999"/>
          </a:xfrm>
          <a:prstGeom prst="rect">
            <a:avLst/>
          </a:prstGeom>
          <a:noFill/>
        </p:spPr>
        <p:txBody>
          <a:bodyPr vert="horz" lIns="0" tIns="0" rIns="0" bIns="0" rtlCol="0">
            <a:spAutoFit/>
          </a:bodyPr>
          <a:lstStyle/>
          <a:p>
            <a:r>
              <a:rPr lang="en-US"/>
              <a:t>WHY ABRAHAM?</a:t>
            </a:r>
          </a:p>
        </p:txBody>
      </p:sp>
      <p:sp>
        <p:nvSpPr>
          <p:cNvPr id="3" name="TextBox 2">
            <a:extLst>
              <a:ext uri="{FF2B5EF4-FFF2-40B4-BE49-F238E27FC236}">
                <a16:creationId xmlns:a16="http://schemas.microsoft.com/office/drawing/2014/main" id="{6C9CA248-18D6-F875-6C99-38D65F9C4E8F}"/>
              </a:ext>
            </a:extLst>
          </p:cNvPr>
          <p:cNvSpPr txBox="1"/>
          <p:nvPr/>
        </p:nvSpPr>
        <p:spPr>
          <a:xfrm>
            <a:off x="0" y="762000"/>
            <a:ext cx="12192000" cy="646331"/>
          </a:xfrm>
          <a:prstGeom prst="rect">
            <a:avLst/>
          </a:prstGeom>
          <a:noFill/>
        </p:spPr>
        <p:txBody>
          <a:bodyPr vert="horz" rtlCol="0">
            <a:spAutoFit/>
          </a:bodyPr>
          <a:lstStyle/>
          <a:p>
            <a:pPr algn="ctr"/>
            <a:r>
              <a:rPr lang="en-US" sz="3600"/>
              <a:t>Jubilees 24:11</a:t>
            </a:r>
          </a:p>
        </p:txBody>
      </p:sp>
      <p:sp>
        <p:nvSpPr>
          <p:cNvPr id="4" name="TextBox 3">
            <a:extLst>
              <a:ext uri="{FF2B5EF4-FFF2-40B4-BE49-F238E27FC236}">
                <a16:creationId xmlns:a16="http://schemas.microsoft.com/office/drawing/2014/main" id="{C56320D8-5B64-4FEA-5FD7-0AA840D1F6F5}"/>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60ACD395-A89B-404D-3D97-D595F8A6A596}"/>
              </a:ext>
            </a:extLst>
          </p:cNvPr>
          <p:cNvSpPr txBox="1"/>
          <p:nvPr/>
        </p:nvSpPr>
        <p:spPr>
          <a:xfrm>
            <a:off x="1016000" y="1905000"/>
            <a:ext cx="10160000" cy="2477601"/>
          </a:xfrm>
          <a:prstGeom prst="rect">
            <a:avLst/>
          </a:prstGeom>
          <a:noFill/>
        </p:spPr>
        <p:txBody>
          <a:bodyPr vert="horz" rtlCol="0">
            <a:spAutoFit/>
          </a:bodyPr>
          <a:lstStyle/>
          <a:p>
            <a:pPr algn="ctr"/>
            <a:r>
              <a:rPr lang="en-US" sz="3100"/>
              <a:t>And in thy seed shall all the nations of the earth be blessed, </a:t>
            </a:r>
            <a:r>
              <a:rPr lang="en-US" sz="3100" b="1">
                <a:solidFill>
                  <a:srgbClr val="FF0000"/>
                </a:solidFill>
              </a:rPr>
              <a:t>because thy father obeyed My voice, and kept My charge and My commandments, and My laws, and My ordinances, and My covenant</a:t>
            </a:r>
            <a:r>
              <a:rPr lang="en-US" sz="3100"/>
              <a:t>; and now obey My voice and dwell in this land.'</a:t>
            </a:r>
          </a:p>
        </p:txBody>
      </p:sp>
    </p:spTree>
    <p:extLst>
      <p:ext uri="{BB962C8B-B14F-4D97-AF65-F5344CB8AC3E}">
        <p14:creationId xmlns:p14="http://schemas.microsoft.com/office/powerpoint/2010/main" val="10194549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4C289-69EC-EA39-5583-3815E95F8105}"/>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A Promise of Descendants</a:t>
            </a:r>
          </a:p>
        </p:txBody>
      </p:sp>
      <p:sp>
        <p:nvSpPr>
          <p:cNvPr id="3" name="Subtitle 2">
            <a:extLst>
              <a:ext uri="{FF2B5EF4-FFF2-40B4-BE49-F238E27FC236}">
                <a16:creationId xmlns:a16="http://schemas.microsoft.com/office/drawing/2014/main" id="{74CAF826-975B-637F-826A-57F951BFFF9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9475864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BCAC678-D1AF-1D8A-FCB5-C81565CE4AFB}"/>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DESCENDANTS</a:t>
            </a:r>
          </a:p>
        </p:txBody>
      </p:sp>
      <p:sp>
        <p:nvSpPr>
          <p:cNvPr id="3" name="TextBox 2">
            <a:extLst>
              <a:ext uri="{FF2B5EF4-FFF2-40B4-BE49-F238E27FC236}">
                <a16:creationId xmlns:a16="http://schemas.microsoft.com/office/drawing/2014/main" id="{F39C001F-73E6-1916-D8AF-A48B857AD198}"/>
              </a:ext>
            </a:extLst>
          </p:cNvPr>
          <p:cNvSpPr txBox="1"/>
          <p:nvPr/>
        </p:nvSpPr>
        <p:spPr>
          <a:xfrm>
            <a:off x="0" y="762000"/>
            <a:ext cx="12192000" cy="646331"/>
          </a:xfrm>
          <a:prstGeom prst="rect">
            <a:avLst/>
          </a:prstGeom>
          <a:noFill/>
        </p:spPr>
        <p:txBody>
          <a:bodyPr vert="horz" rtlCol="0">
            <a:spAutoFit/>
          </a:bodyPr>
          <a:lstStyle/>
          <a:p>
            <a:pPr algn="ctr"/>
            <a:r>
              <a:rPr lang="en-US" sz="3600"/>
              <a:t>Genesis 15:1-7</a:t>
            </a:r>
          </a:p>
        </p:txBody>
      </p:sp>
      <p:sp>
        <p:nvSpPr>
          <p:cNvPr id="4" name="TextBox 3">
            <a:extLst>
              <a:ext uri="{FF2B5EF4-FFF2-40B4-BE49-F238E27FC236}">
                <a16:creationId xmlns:a16="http://schemas.microsoft.com/office/drawing/2014/main" id="{9FB5A2B1-5ECD-6A31-9301-58C5267247D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BD1299F-1E28-8DA1-B157-7F126AA556A8}"/>
              </a:ext>
            </a:extLst>
          </p:cNvPr>
          <p:cNvSpPr txBox="1"/>
          <p:nvPr/>
        </p:nvSpPr>
        <p:spPr>
          <a:xfrm>
            <a:off x="1016000" y="1905000"/>
            <a:ext cx="10160000" cy="4385816"/>
          </a:xfrm>
          <a:prstGeom prst="rect">
            <a:avLst/>
          </a:prstGeom>
          <a:noFill/>
        </p:spPr>
        <p:txBody>
          <a:bodyPr vert="horz" rtlCol="0">
            <a:spAutoFit/>
          </a:bodyPr>
          <a:lstStyle/>
          <a:p>
            <a:pPr algn="ctr"/>
            <a:r>
              <a:rPr lang="en-US" sz="3100"/>
              <a:t>After these things the word of the LORD came to Abram in a vision, saying, "Do not fear, Abram, I am a shield to you; Your reward shall be very great." Abram said, "O Lord GOD, what will You give me, since I am childless, and the heir of my house is Eliezer of Damascus?" And Abram said, "Since You have given no offspring to me, one born in my house is my heir." Then behold, the word of the LORD came to him, saying, "This man will not be your heir; (Continued...)</a:t>
            </a:r>
          </a:p>
        </p:txBody>
      </p:sp>
    </p:spTree>
    <p:extLst>
      <p:ext uri="{BB962C8B-B14F-4D97-AF65-F5344CB8AC3E}">
        <p14:creationId xmlns:p14="http://schemas.microsoft.com/office/powerpoint/2010/main" val="748865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F19E16-0736-2FA2-D9F7-ACDEA10DCA37}"/>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DESCENDANTS</a:t>
            </a:r>
          </a:p>
        </p:txBody>
      </p:sp>
      <p:sp>
        <p:nvSpPr>
          <p:cNvPr id="3" name="TextBox 2">
            <a:extLst>
              <a:ext uri="{FF2B5EF4-FFF2-40B4-BE49-F238E27FC236}">
                <a16:creationId xmlns:a16="http://schemas.microsoft.com/office/drawing/2014/main" id="{EA37303B-C6CD-47B5-993D-D0658777AADE}"/>
              </a:ext>
            </a:extLst>
          </p:cNvPr>
          <p:cNvSpPr txBox="1"/>
          <p:nvPr/>
        </p:nvSpPr>
        <p:spPr>
          <a:xfrm>
            <a:off x="1016000" y="635000"/>
            <a:ext cx="10160000" cy="3908762"/>
          </a:xfrm>
          <a:prstGeom prst="rect">
            <a:avLst/>
          </a:prstGeom>
          <a:noFill/>
        </p:spPr>
        <p:txBody>
          <a:bodyPr vert="horz" rtlCol="0">
            <a:spAutoFit/>
          </a:bodyPr>
          <a:lstStyle/>
          <a:p>
            <a:pPr algn="ctr"/>
            <a:r>
              <a:rPr lang="en-US" sz="3100"/>
              <a:t>but one who will come forth from your own body, he shall be your heir." And He took him outside and said, "Now look toward the heavens, and count the stars, if you are able to count them." And He said to him, "</a:t>
            </a:r>
            <a:r>
              <a:rPr lang="en-US" sz="3100" b="1">
                <a:solidFill>
                  <a:srgbClr val="FF0000"/>
                </a:solidFill>
              </a:rPr>
              <a:t>So shall your descendants be.</a:t>
            </a:r>
            <a:r>
              <a:rPr lang="en-US" sz="3100"/>
              <a:t>" Then he believed in the LORD; and He reckoned it to him as righteousness. And He said to him, "I am the LORD who brought you out of Ur of the Chaldeans, to give you this land to possess it."</a:t>
            </a:r>
          </a:p>
        </p:txBody>
      </p:sp>
    </p:spTree>
    <p:extLst>
      <p:ext uri="{BB962C8B-B14F-4D97-AF65-F5344CB8AC3E}">
        <p14:creationId xmlns:p14="http://schemas.microsoft.com/office/powerpoint/2010/main" val="16893083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94896B0-12CD-104E-DCE3-2556BF9ED387}"/>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DESCENDANTS</a:t>
            </a:r>
          </a:p>
        </p:txBody>
      </p:sp>
      <p:sp>
        <p:nvSpPr>
          <p:cNvPr id="3" name="TextBox 2">
            <a:extLst>
              <a:ext uri="{FF2B5EF4-FFF2-40B4-BE49-F238E27FC236}">
                <a16:creationId xmlns:a16="http://schemas.microsoft.com/office/drawing/2014/main" id="{944F0EF5-B7F1-59F2-2870-CEE10372CF21}"/>
              </a:ext>
            </a:extLst>
          </p:cNvPr>
          <p:cNvSpPr txBox="1"/>
          <p:nvPr/>
        </p:nvSpPr>
        <p:spPr>
          <a:xfrm>
            <a:off x="0" y="762000"/>
            <a:ext cx="12192000" cy="646331"/>
          </a:xfrm>
          <a:prstGeom prst="rect">
            <a:avLst/>
          </a:prstGeom>
          <a:noFill/>
        </p:spPr>
        <p:txBody>
          <a:bodyPr vert="horz" rtlCol="0">
            <a:spAutoFit/>
          </a:bodyPr>
          <a:lstStyle/>
          <a:p>
            <a:pPr algn="ctr"/>
            <a:r>
              <a:rPr lang="en-US" sz="3600"/>
              <a:t>Genesis 17:1-8</a:t>
            </a:r>
          </a:p>
        </p:txBody>
      </p:sp>
      <p:sp>
        <p:nvSpPr>
          <p:cNvPr id="4" name="TextBox 3">
            <a:extLst>
              <a:ext uri="{FF2B5EF4-FFF2-40B4-BE49-F238E27FC236}">
                <a16:creationId xmlns:a16="http://schemas.microsoft.com/office/drawing/2014/main" id="{B3BA8E7C-3373-40EF-C9C1-B9F540D5A14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3972275-6E88-AF7D-6714-CD399492C7AE}"/>
              </a:ext>
            </a:extLst>
          </p:cNvPr>
          <p:cNvSpPr txBox="1"/>
          <p:nvPr/>
        </p:nvSpPr>
        <p:spPr>
          <a:xfrm>
            <a:off x="1016000" y="1905000"/>
            <a:ext cx="10160000" cy="4862870"/>
          </a:xfrm>
          <a:prstGeom prst="rect">
            <a:avLst/>
          </a:prstGeom>
          <a:noFill/>
        </p:spPr>
        <p:txBody>
          <a:bodyPr vert="horz" rtlCol="0">
            <a:spAutoFit/>
          </a:bodyPr>
          <a:lstStyle/>
          <a:p>
            <a:pPr algn="ctr"/>
            <a:r>
              <a:rPr lang="en-US" sz="3100"/>
              <a:t>Now when Abram was ninety-nine years old, the LORD appeared to Abram and said to him, "I am God Almighty; Walk before Me, and be blameless. "I will establish My covenant between Me and you, And </a:t>
            </a:r>
            <a:r>
              <a:rPr lang="en-US" sz="3100" b="1">
                <a:solidFill>
                  <a:srgbClr val="FF0000"/>
                </a:solidFill>
              </a:rPr>
              <a:t>I will multiply you exceedingly</a:t>
            </a:r>
            <a:r>
              <a:rPr lang="en-US" sz="3100"/>
              <a:t>." Abram fell on his face, and God talked with him, saying, "As for Me, behold, My covenant is with you, </a:t>
            </a:r>
            <a:r>
              <a:rPr lang="en-US" sz="3100" b="1">
                <a:solidFill>
                  <a:srgbClr val="FF0000"/>
                </a:solidFill>
              </a:rPr>
              <a:t>And you will be the father of a multitude of nations</a:t>
            </a:r>
            <a:r>
              <a:rPr lang="en-US" sz="3100"/>
              <a:t>. "No longer shall your name be called Abram, But your name shall be Abraham; (Continued...)</a:t>
            </a:r>
          </a:p>
        </p:txBody>
      </p:sp>
    </p:spTree>
    <p:extLst>
      <p:ext uri="{BB962C8B-B14F-4D97-AF65-F5344CB8AC3E}">
        <p14:creationId xmlns:p14="http://schemas.microsoft.com/office/powerpoint/2010/main" val="14853825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96B3D74-7FEE-5C21-8C39-4CD321E58729}"/>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DESCENDANTS</a:t>
            </a:r>
          </a:p>
        </p:txBody>
      </p:sp>
      <p:sp>
        <p:nvSpPr>
          <p:cNvPr id="3" name="TextBox 2">
            <a:extLst>
              <a:ext uri="{FF2B5EF4-FFF2-40B4-BE49-F238E27FC236}">
                <a16:creationId xmlns:a16="http://schemas.microsoft.com/office/drawing/2014/main" id="{FD60C073-A7BE-A67B-4555-0A20C1A314AC}"/>
              </a:ext>
            </a:extLst>
          </p:cNvPr>
          <p:cNvSpPr txBox="1"/>
          <p:nvPr/>
        </p:nvSpPr>
        <p:spPr>
          <a:xfrm>
            <a:off x="1016000" y="635000"/>
            <a:ext cx="10160000" cy="3431709"/>
          </a:xfrm>
          <a:prstGeom prst="rect">
            <a:avLst/>
          </a:prstGeom>
          <a:noFill/>
        </p:spPr>
        <p:txBody>
          <a:bodyPr vert="horz" rtlCol="0">
            <a:spAutoFit/>
          </a:bodyPr>
          <a:lstStyle/>
          <a:p>
            <a:pPr algn="ctr"/>
            <a:r>
              <a:rPr lang="en-US" sz="3100" b="1">
                <a:solidFill>
                  <a:srgbClr val="FF0000"/>
                </a:solidFill>
              </a:rPr>
              <a:t>For I have made you the father of a multitude of nations</a:t>
            </a:r>
            <a:r>
              <a:rPr lang="en-US" sz="3100"/>
              <a:t>. "I will make you exceedingly fruitful, and I will make nations of you, and kings will come forth from you. "I will establish My covenant between Me and you and your descendants after you throughout their generations for an everlasting covenant, to be God to you and </a:t>
            </a:r>
            <a:r>
              <a:rPr lang="en-US" sz="3100" b="1">
                <a:solidFill>
                  <a:srgbClr val="FF0000"/>
                </a:solidFill>
              </a:rPr>
              <a:t>to your descendants after you</a:t>
            </a:r>
            <a:r>
              <a:rPr lang="en-US" sz="3100"/>
              <a:t>. (Continued...)</a:t>
            </a:r>
          </a:p>
        </p:txBody>
      </p:sp>
    </p:spTree>
    <p:extLst>
      <p:ext uri="{BB962C8B-B14F-4D97-AF65-F5344CB8AC3E}">
        <p14:creationId xmlns:p14="http://schemas.microsoft.com/office/powerpoint/2010/main" val="18127908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75C16C6-B235-1EF9-DBB1-17C8574DC1EF}"/>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DESCENDANTS</a:t>
            </a:r>
          </a:p>
        </p:txBody>
      </p:sp>
      <p:sp>
        <p:nvSpPr>
          <p:cNvPr id="3" name="TextBox 2">
            <a:extLst>
              <a:ext uri="{FF2B5EF4-FFF2-40B4-BE49-F238E27FC236}">
                <a16:creationId xmlns:a16="http://schemas.microsoft.com/office/drawing/2014/main" id="{378BB343-CC3F-5A6E-BA3A-EF5BB4E77F78}"/>
              </a:ext>
            </a:extLst>
          </p:cNvPr>
          <p:cNvSpPr txBox="1"/>
          <p:nvPr/>
        </p:nvSpPr>
        <p:spPr>
          <a:xfrm>
            <a:off x="1016000" y="635000"/>
            <a:ext cx="10160000" cy="1523494"/>
          </a:xfrm>
          <a:prstGeom prst="rect">
            <a:avLst/>
          </a:prstGeom>
          <a:noFill/>
        </p:spPr>
        <p:txBody>
          <a:bodyPr vert="horz" rtlCol="0">
            <a:spAutoFit/>
          </a:bodyPr>
          <a:lstStyle/>
          <a:p>
            <a:pPr algn="ctr"/>
            <a:r>
              <a:rPr lang="en-US" sz="3100"/>
              <a:t>"I will give to you and t</a:t>
            </a:r>
            <a:r>
              <a:rPr lang="en-US" sz="3100" b="1">
                <a:solidFill>
                  <a:srgbClr val="FF0000"/>
                </a:solidFill>
              </a:rPr>
              <a:t>o your descendants after you,</a:t>
            </a:r>
            <a:r>
              <a:rPr lang="en-US" sz="3100"/>
              <a:t> the land of your sojournings, all the land of Canaan, for an everlasting possession; and I will be their God."</a:t>
            </a:r>
          </a:p>
        </p:txBody>
      </p:sp>
    </p:spTree>
    <p:extLst>
      <p:ext uri="{BB962C8B-B14F-4D97-AF65-F5344CB8AC3E}">
        <p14:creationId xmlns:p14="http://schemas.microsoft.com/office/powerpoint/2010/main" val="28531611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6D972EC-0E04-D336-A486-12C29D6914BA}"/>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DESCENDANTS</a:t>
            </a:r>
          </a:p>
        </p:txBody>
      </p:sp>
      <p:sp>
        <p:nvSpPr>
          <p:cNvPr id="3" name="TextBox 2">
            <a:extLst>
              <a:ext uri="{FF2B5EF4-FFF2-40B4-BE49-F238E27FC236}">
                <a16:creationId xmlns:a16="http://schemas.microsoft.com/office/drawing/2014/main" id="{ED2C4711-A523-8836-ACB6-7BBEAEF92B98}"/>
              </a:ext>
            </a:extLst>
          </p:cNvPr>
          <p:cNvSpPr txBox="1"/>
          <p:nvPr/>
        </p:nvSpPr>
        <p:spPr>
          <a:xfrm>
            <a:off x="0" y="762000"/>
            <a:ext cx="12192000" cy="646331"/>
          </a:xfrm>
          <a:prstGeom prst="rect">
            <a:avLst/>
          </a:prstGeom>
          <a:noFill/>
        </p:spPr>
        <p:txBody>
          <a:bodyPr vert="horz" rtlCol="0">
            <a:spAutoFit/>
          </a:bodyPr>
          <a:lstStyle/>
          <a:p>
            <a:pPr algn="ctr"/>
            <a:r>
              <a:rPr lang="en-US" sz="3600"/>
              <a:t>Genesis 17:19-22</a:t>
            </a:r>
          </a:p>
        </p:txBody>
      </p:sp>
      <p:sp>
        <p:nvSpPr>
          <p:cNvPr id="4" name="TextBox 3">
            <a:extLst>
              <a:ext uri="{FF2B5EF4-FFF2-40B4-BE49-F238E27FC236}">
                <a16:creationId xmlns:a16="http://schemas.microsoft.com/office/drawing/2014/main" id="{50722973-A64F-F20A-F86F-AB3855EE1DE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F5620DE-67AB-FFE5-F184-8B48CD110B71}"/>
              </a:ext>
            </a:extLst>
          </p:cNvPr>
          <p:cNvSpPr txBox="1"/>
          <p:nvPr/>
        </p:nvSpPr>
        <p:spPr>
          <a:xfrm>
            <a:off x="1016000" y="1905000"/>
            <a:ext cx="10160000" cy="3908762"/>
          </a:xfrm>
          <a:prstGeom prst="rect">
            <a:avLst/>
          </a:prstGeom>
          <a:noFill/>
        </p:spPr>
        <p:txBody>
          <a:bodyPr vert="horz" rtlCol="0">
            <a:spAutoFit/>
          </a:bodyPr>
          <a:lstStyle/>
          <a:p>
            <a:pPr algn="ctr"/>
            <a:r>
              <a:rPr lang="en-US" sz="3100"/>
              <a:t>But God said, "No, but Sarah your wife will bear you a son, and you shall call his name Isaac; and </a:t>
            </a:r>
            <a:r>
              <a:rPr lang="en-US" sz="3100" b="1">
                <a:solidFill>
                  <a:srgbClr val="FF0000"/>
                </a:solidFill>
              </a:rPr>
              <a:t>I will establish My covenant with him for an everlasting covenant for his descendants after him</a:t>
            </a:r>
            <a:r>
              <a:rPr lang="en-US" sz="3100"/>
              <a:t>. "As for Ishmael, I have heard you; behold, I will bless him, and will make him fruitful and will multiply him exceedingly. He shall become the father of twelve princes, and I will make him a great nation. (Continued...)</a:t>
            </a:r>
          </a:p>
        </p:txBody>
      </p:sp>
    </p:spTree>
    <p:extLst>
      <p:ext uri="{BB962C8B-B14F-4D97-AF65-F5344CB8AC3E}">
        <p14:creationId xmlns:p14="http://schemas.microsoft.com/office/powerpoint/2010/main" val="6632501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7C88D0-6885-0AC8-AD6A-7C17C0FC73F6}"/>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DESCENDANTS</a:t>
            </a:r>
          </a:p>
        </p:txBody>
      </p:sp>
      <p:sp>
        <p:nvSpPr>
          <p:cNvPr id="3" name="TextBox 2">
            <a:extLst>
              <a:ext uri="{FF2B5EF4-FFF2-40B4-BE49-F238E27FC236}">
                <a16:creationId xmlns:a16="http://schemas.microsoft.com/office/drawing/2014/main" id="{AA86D6D7-B643-3030-0EFB-E6E35AC9D968}"/>
              </a:ext>
            </a:extLst>
          </p:cNvPr>
          <p:cNvSpPr txBox="1"/>
          <p:nvPr/>
        </p:nvSpPr>
        <p:spPr>
          <a:xfrm>
            <a:off x="1016000" y="635000"/>
            <a:ext cx="10160000" cy="1523494"/>
          </a:xfrm>
          <a:prstGeom prst="rect">
            <a:avLst/>
          </a:prstGeom>
          <a:noFill/>
        </p:spPr>
        <p:txBody>
          <a:bodyPr vert="horz" rtlCol="0">
            <a:spAutoFit/>
          </a:bodyPr>
          <a:lstStyle/>
          <a:p>
            <a:pPr algn="ctr"/>
            <a:r>
              <a:rPr lang="en-US" sz="3100"/>
              <a:t>"But My covenant I will establish with Isaac, whom Sarah will bear to you at this season next year." When He finished talking with him, God went up from Abraham.</a:t>
            </a:r>
          </a:p>
        </p:txBody>
      </p:sp>
    </p:spTree>
    <p:extLst>
      <p:ext uri="{BB962C8B-B14F-4D97-AF65-F5344CB8AC3E}">
        <p14:creationId xmlns:p14="http://schemas.microsoft.com/office/powerpoint/2010/main" val="38905086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4C0C04-4016-7B67-C479-C7A84B60C257}"/>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DESCENDANTS</a:t>
            </a:r>
          </a:p>
        </p:txBody>
      </p:sp>
      <p:sp>
        <p:nvSpPr>
          <p:cNvPr id="3" name="TextBox 2">
            <a:extLst>
              <a:ext uri="{FF2B5EF4-FFF2-40B4-BE49-F238E27FC236}">
                <a16:creationId xmlns:a16="http://schemas.microsoft.com/office/drawing/2014/main" id="{02813615-BB19-FD75-9FB8-7BEA7DF67D38}"/>
              </a:ext>
            </a:extLst>
          </p:cNvPr>
          <p:cNvSpPr txBox="1"/>
          <p:nvPr/>
        </p:nvSpPr>
        <p:spPr>
          <a:xfrm>
            <a:off x="0" y="762000"/>
            <a:ext cx="12192000" cy="646331"/>
          </a:xfrm>
          <a:prstGeom prst="rect">
            <a:avLst/>
          </a:prstGeom>
          <a:noFill/>
        </p:spPr>
        <p:txBody>
          <a:bodyPr vert="horz" rtlCol="0">
            <a:spAutoFit/>
          </a:bodyPr>
          <a:lstStyle/>
          <a:p>
            <a:pPr algn="ctr"/>
            <a:r>
              <a:rPr lang="en-US" sz="3600"/>
              <a:t>Genesis 22:15-19</a:t>
            </a:r>
          </a:p>
        </p:txBody>
      </p:sp>
      <p:sp>
        <p:nvSpPr>
          <p:cNvPr id="4" name="TextBox 3">
            <a:extLst>
              <a:ext uri="{FF2B5EF4-FFF2-40B4-BE49-F238E27FC236}">
                <a16:creationId xmlns:a16="http://schemas.microsoft.com/office/drawing/2014/main" id="{5A19EC2F-32D4-B160-55DB-133A79604D3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535BB8E-F033-155D-67E1-6BD735FA4D72}"/>
              </a:ext>
            </a:extLst>
          </p:cNvPr>
          <p:cNvSpPr txBox="1"/>
          <p:nvPr/>
        </p:nvSpPr>
        <p:spPr>
          <a:xfrm>
            <a:off x="1016000" y="1905000"/>
            <a:ext cx="10160000" cy="3908762"/>
          </a:xfrm>
          <a:prstGeom prst="rect">
            <a:avLst/>
          </a:prstGeom>
          <a:noFill/>
        </p:spPr>
        <p:txBody>
          <a:bodyPr vert="horz" rtlCol="0">
            <a:spAutoFit/>
          </a:bodyPr>
          <a:lstStyle/>
          <a:p>
            <a:pPr algn="ctr"/>
            <a:r>
              <a:rPr lang="en-US" sz="3100"/>
              <a:t>Then the angel of the LORD called to Abraham a second time from heaven, and said, "By Myself I have sworn, declares the LORD, because you have done this thing and have not withheld your son, your only son, indeed I will greatly bless you, </a:t>
            </a:r>
            <a:r>
              <a:rPr lang="en-US" sz="3100" b="1">
                <a:solidFill>
                  <a:srgbClr val="FF0000"/>
                </a:solidFill>
              </a:rPr>
              <a:t>and I will greatly multiply your seed as the stars of the heavens and as the sand</a:t>
            </a:r>
            <a:r>
              <a:rPr lang="en-US" sz="3100"/>
              <a:t> which is on the seashore; and your seed shall possess the gate of their enemies. (Continued...)</a:t>
            </a:r>
          </a:p>
        </p:txBody>
      </p:sp>
    </p:spTree>
    <p:extLst>
      <p:ext uri="{BB962C8B-B14F-4D97-AF65-F5344CB8AC3E}">
        <p14:creationId xmlns:p14="http://schemas.microsoft.com/office/powerpoint/2010/main" val="14012039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6204A37-17F9-5BFE-C8D1-9B81B20F5DFA}"/>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DESCENDANTS</a:t>
            </a:r>
          </a:p>
        </p:txBody>
      </p:sp>
      <p:sp>
        <p:nvSpPr>
          <p:cNvPr id="3" name="TextBox 2">
            <a:extLst>
              <a:ext uri="{FF2B5EF4-FFF2-40B4-BE49-F238E27FC236}">
                <a16:creationId xmlns:a16="http://schemas.microsoft.com/office/drawing/2014/main" id="{1A87D9CC-90D2-2981-9FD0-85AE43071767}"/>
              </a:ext>
            </a:extLst>
          </p:cNvPr>
          <p:cNvSpPr txBox="1"/>
          <p:nvPr/>
        </p:nvSpPr>
        <p:spPr>
          <a:xfrm>
            <a:off x="1016000" y="635000"/>
            <a:ext cx="10160000" cy="2477601"/>
          </a:xfrm>
          <a:prstGeom prst="rect">
            <a:avLst/>
          </a:prstGeom>
          <a:noFill/>
        </p:spPr>
        <p:txBody>
          <a:bodyPr vert="horz" rtlCol="0">
            <a:spAutoFit/>
          </a:bodyPr>
          <a:lstStyle/>
          <a:p>
            <a:pPr algn="ctr"/>
            <a:r>
              <a:rPr lang="en-US" sz="3100"/>
              <a:t>"In your seed all the nations of the earth shall be blessed, because you have obeyed My voice." So Abraham returned to his young men, and they arose and went together to Beersheba; and Abraham lived at Beersheba.</a:t>
            </a:r>
          </a:p>
        </p:txBody>
      </p:sp>
    </p:spTree>
    <p:extLst>
      <p:ext uri="{BB962C8B-B14F-4D97-AF65-F5344CB8AC3E}">
        <p14:creationId xmlns:p14="http://schemas.microsoft.com/office/powerpoint/2010/main" val="23266933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254A1D4-99C1-E7B2-2AD4-6CA7A876A629}"/>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DESCENDANTS</a:t>
            </a:r>
          </a:p>
        </p:txBody>
      </p:sp>
      <p:sp>
        <p:nvSpPr>
          <p:cNvPr id="3" name="TextBox 2">
            <a:extLst>
              <a:ext uri="{FF2B5EF4-FFF2-40B4-BE49-F238E27FC236}">
                <a16:creationId xmlns:a16="http://schemas.microsoft.com/office/drawing/2014/main" id="{587626D7-F3E5-73D8-13B2-7F1604FBF8BE}"/>
              </a:ext>
            </a:extLst>
          </p:cNvPr>
          <p:cNvSpPr txBox="1"/>
          <p:nvPr/>
        </p:nvSpPr>
        <p:spPr>
          <a:xfrm>
            <a:off x="0" y="762000"/>
            <a:ext cx="12192000" cy="646331"/>
          </a:xfrm>
          <a:prstGeom prst="rect">
            <a:avLst/>
          </a:prstGeom>
          <a:noFill/>
        </p:spPr>
        <p:txBody>
          <a:bodyPr vert="horz" rtlCol="0">
            <a:spAutoFit/>
          </a:bodyPr>
          <a:lstStyle/>
          <a:p>
            <a:pPr algn="ctr"/>
            <a:r>
              <a:rPr lang="en-US" sz="3600"/>
              <a:t>Jubilees 14:1-7</a:t>
            </a:r>
          </a:p>
        </p:txBody>
      </p:sp>
      <p:sp>
        <p:nvSpPr>
          <p:cNvPr id="4" name="TextBox 3">
            <a:extLst>
              <a:ext uri="{FF2B5EF4-FFF2-40B4-BE49-F238E27FC236}">
                <a16:creationId xmlns:a16="http://schemas.microsoft.com/office/drawing/2014/main" id="{BAB4BB79-5A48-A0BA-5046-724197ECB1E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85D26903-99AD-A9BC-8F88-8E02D6C4A14C}"/>
              </a:ext>
            </a:extLst>
          </p:cNvPr>
          <p:cNvSpPr txBox="1"/>
          <p:nvPr/>
        </p:nvSpPr>
        <p:spPr>
          <a:xfrm>
            <a:off x="1016000" y="1905000"/>
            <a:ext cx="10160000" cy="4385816"/>
          </a:xfrm>
          <a:prstGeom prst="rect">
            <a:avLst/>
          </a:prstGeom>
          <a:noFill/>
        </p:spPr>
        <p:txBody>
          <a:bodyPr vert="horz" rtlCol="0">
            <a:spAutoFit/>
          </a:bodyPr>
          <a:lstStyle/>
          <a:p>
            <a:pPr algn="ctr"/>
            <a:r>
              <a:rPr lang="en-US" sz="3100"/>
              <a:t>After these things, in the fourth year of this week, on the new moon of the third month, the word of the Lord came to Abram in a dream, saying: 'Fear not, Abram; I am thy defender, and thy reward will be exceeding great.' And he said: 'Lord, Lord, what wilt thou give me, seeing I go hence childless, and the son of Maseq, the son of my handmaid, is the Dammasek Eliezer: he will be my heir, and to me thou hast given no seed.' And he said unto him: (Continued...)</a:t>
            </a:r>
          </a:p>
        </p:txBody>
      </p:sp>
    </p:spTree>
    <p:extLst>
      <p:ext uri="{BB962C8B-B14F-4D97-AF65-F5344CB8AC3E}">
        <p14:creationId xmlns:p14="http://schemas.microsoft.com/office/powerpoint/2010/main" val="15416994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E83621B-6931-7A7B-1E70-60317532DE76}"/>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DESCENDANTS</a:t>
            </a:r>
          </a:p>
        </p:txBody>
      </p:sp>
      <p:sp>
        <p:nvSpPr>
          <p:cNvPr id="3" name="TextBox 2">
            <a:extLst>
              <a:ext uri="{FF2B5EF4-FFF2-40B4-BE49-F238E27FC236}">
                <a16:creationId xmlns:a16="http://schemas.microsoft.com/office/drawing/2014/main" id="{CC72BCD0-68BD-C632-396E-243577B1B327}"/>
              </a:ext>
            </a:extLst>
          </p:cNvPr>
          <p:cNvSpPr txBox="1"/>
          <p:nvPr/>
        </p:nvSpPr>
        <p:spPr>
          <a:xfrm>
            <a:off x="1016000" y="635000"/>
            <a:ext cx="10160000" cy="4385816"/>
          </a:xfrm>
          <a:prstGeom prst="rect">
            <a:avLst/>
          </a:prstGeom>
          <a:noFill/>
        </p:spPr>
        <p:txBody>
          <a:bodyPr vert="horz" rtlCol="0">
            <a:spAutoFit/>
          </a:bodyPr>
          <a:lstStyle/>
          <a:p>
            <a:pPr algn="ctr"/>
            <a:r>
              <a:rPr lang="en-US" sz="3100"/>
              <a:t>'This (man) will not be thy heir, but one that will come out of thine own bowels; he will be thine heir.' And He brought him forth abroad, and said unto him: '</a:t>
            </a:r>
            <a:r>
              <a:rPr lang="en-US" sz="3100" b="1">
                <a:solidFill>
                  <a:srgbClr val="FF0000"/>
                </a:solidFill>
              </a:rPr>
              <a:t>Look toward heaven and number the stars if thou art able to number them.</a:t>
            </a:r>
            <a:r>
              <a:rPr lang="en-US" sz="3100"/>
              <a:t>' And he looked toward heaven, and beheld the stars. And He said unto him: '</a:t>
            </a:r>
            <a:r>
              <a:rPr lang="en-US" sz="3100" b="1">
                <a:solidFill>
                  <a:srgbClr val="FF0000"/>
                </a:solidFill>
              </a:rPr>
              <a:t>So shall thy seed be</a:t>
            </a:r>
            <a:r>
              <a:rPr lang="en-US" sz="3100"/>
              <a:t>.' And he believed in the Lord, and it was counted to him for righteousness. And He said unto him: (Continued...)</a:t>
            </a:r>
          </a:p>
        </p:txBody>
      </p:sp>
    </p:spTree>
    <p:extLst>
      <p:ext uri="{BB962C8B-B14F-4D97-AF65-F5344CB8AC3E}">
        <p14:creationId xmlns:p14="http://schemas.microsoft.com/office/powerpoint/2010/main" val="12046810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7F80F06-9CD9-0D9D-E6F9-4A3A1D04733A}"/>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DESCENDANTS</a:t>
            </a:r>
          </a:p>
        </p:txBody>
      </p:sp>
      <p:sp>
        <p:nvSpPr>
          <p:cNvPr id="3" name="TextBox 2">
            <a:extLst>
              <a:ext uri="{FF2B5EF4-FFF2-40B4-BE49-F238E27FC236}">
                <a16:creationId xmlns:a16="http://schemas.microsoft.com/office/drawing/2014/main" id="{972B4D50-8C73-2631-E044-73F61DD570C5}"/>
              </a:ext>
            </a:extLst>
          </p:cNvPr>
          <p:cNvSpPr txBox="1"/>
          <p:nvPr/>
        </p:nvSpPr>
        <p:spPr>
          <a:xfrm>
            <a:off x="1016000" y="635000"/>
            <a:ext cx="10160000" cy="2000548"/>
          </a:xfrm>
          <a:prstGeom prst="rect">
            <a:avLst/>
          </a:prstGeom>
          <a:noFill/>
        </p:spPr>
        <p:txBody>
          <a:bodyPr vert="horz" rtlCol="0">
            <a:spAutoFit/>
          </a:bodyPr>
          <a:lstStyle/>
          <a:p>
            <a:pPr algn="ctr"/>
            <a:r>
              <a:rPr lang="en-US" sz="3100"/>
              <a:t>'I am the Lord that brought thee out of Ur of the Chaldees, to give thee the land of the Canaanites to possess it for ever; and I will be God unto thee and to thy seed after thee.'</a:t>
            </a:r>
          </a:p>
        </p:txBody>
      </p:sp>
    </p:spTree>
    <p:extLst>
      <p:ext uri="{BB962C8B-B14F-4D97-AF65-F5344CB8AC3E}">
        <p14:creationId xmlns:p14="http://schemas.microsoft.com/office/powerpoint/2010/main" val="20109553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FDD1A69-9D3E-5F65-5D3A-C1ABC7D5BC2E}"/>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DESCENDANTS</a:t>
            </a:r>
          </a:p>
        </p:txBody>
      </p:sp>
      <p:sp>
        <p:nvSpPr>
          <p:cNvPr id="3" name="TextBox 2">
            <a:extLst>
              <a:ext uri="{FF2B5EF4-FFF2-40B4-BE49-F238E27FC236}">
                <a16:creationId xmlns:a16="http://schemas.microsoft.com/office/drawing/2014/main" id="{596BAA27-399D-A896-C25A-8BF0B8FD9F37}"/>
              </a:ext>
            </a:extLst>
          </p:cNvPr>
          <p:cNvSpPr txBox="1"/>
          <p:nvPr/>
        </p:nvSpPr>
        <p:spPr>
          <a:xfrm>
            <a:off x="0" y="762000"/>
            <a:ext cx="12192000" cy="646331"/>
          </a:xfrm>
          <a:prstGeom prst="rect">
            <a:avLst/>
          </a:prstGeom>
          <a:noFill/>
        </p:spPr>
        <p:txBody>
          <a:bodyPr vert="horz" rtlCol="0">
            <a:spAutoFit/>
          </a:bodyPr>
          <a:lstStyle/>
          <a:p>
            <a:pPr algn="ctr"/>
            <a:r>
              <a:rPr lang="en-US" sz="3600"/>
              <a:t>Jubilees 12:22</a:t>
            </a:r>
          </a:p>
        </p:txBody>
      </p:sp>
      <p:sp>
        <p:nvSpPr>
          <p:cNvPr id="4" name="TextBox 3">
            <a:extLst>
              <a:ext uri="{FF2B5EF4-FFF2-40B4-BE49-F238E27FC236}">
                <a16:creationId xmlns:a16="http://schemas.microsoft.com/office/drawing/2014/main" id="{1A405F13-C09C-1EA8-8D4D-0F60737B4301}"/>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47F3A27-7AE2-BC21-B26D-497D6EDEFA2C}"/>
              </a:ext>
            </a:extLst>
          </p:cNvPr>
          <p:cNvSpPr txBox="1"/>
          <p:nvPr/>
        </p:nvSpPr>
        <p:spPr>
          <a:xfrm>
            <a:off x="1016000" y="1905000"/>
            <a:ext cx="10160000" cy="2954655"/>
          </a:xfrm>
          <a:prstGeom prst="rect">
            <a:avLst/>
          </a:prstGeom>
          <a:noFill/>
        </p:spPr>
        <p:txBody>
          <a:bodyPr vert="horz" rtlCol="0">
            <a:spAutoFit/>
          </a:bodyPr>
          <a:lstStyle/>
          <a:p>
            <a:pPr algn="ctr"/>
            <a:r>
              <a:rPr lang="en-US" sz="3100"/>
              <a:t>And he made an end of speaking and praying, and behold the word of the Lord was sent to him through me, saying: 'Get thee up from thy country, and from thy kindred and from the house of thy father unto a land which I will show thee, and I shall make thee </a:t>
            </a:r>
            <a:r>
              <a:rPr lang="en-US" sz="3100" b="1">
                <a:solidFill>
                  <a:srgbClr val="FF0000"/>
                </a:solidFill>
              </a:rPr>
              <a:t>a great and numerous nation</a:t>
            </a:r>
            <a:r>
              <a:rPr lang="en-US" sz="3100"/>
              <a:t>.</a:t>
            </a:r>
          </a:p>
        </p:txBody>
      </p:sp>
    </p:spTree>
    <p:extLst>
      <p:ext uri="{BB962C8B-B14F-4D97-AF65-F5344CB8AC3E}">
        <p14:creationId xmlns:p14="http://schemas.microsoft.com/office/powerpoint/2010/main" val="37403563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2452DB8-B4EE-FE3E-0FD9-6A08857F9098}"/>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DESCENDANTS</a:t>
            </a:r>
          </a:p>
        </p:txBody>
      </p:sp>
      <p:sp>
        <p:nvSpPr>
          <p:cNvPr id="3" name="TextBox 2">
            <a:extLst>
              <a:ext uri="{FF2B5EF4-FFF2-40B4-BE49-F238E27FC236}">
                <a16:creationId xmlns:a16="http://schemas.microsoft.com/office/drawing/2014/main" id="{18777A07-380D-C196-A114-AF92F43C6415}"/>
              </a:ext>
            </a:extLst>
          </p:cNvPr>
          <p:cNvSpPr txBox="1"/>
          <p:nvPr/>
        </p:nvSpPr>
        <p:spPr>
          <a:xfrm>
            <a:off x="0" y="762000"/>
            <a:ext cx="12192000" cy="646331"/>
          </a:xfrm>
          <a:prstGeom prst="rect">
            <a:avLst/>
          </a:prstGeom>
          <a:noFill/>
        </p:spPr>
        <p:txBody>
          <a:bodyPr vert="horz" rtlCol="0">
            <a:spAutoFit/>
          </a:bodyPr>
          <a:lstStyle/>
          <a:p>
            <a:pPr algn="ctr"/>
            <a:r>
              <a:rPr lang="en-US" sz="3600"/>
              <a:t>Jubilees 14:5</a:t>
            </a:r>
          </a:p>
        </p:txBody>
      </p:sp>
      <p:sp>
        <p:nvSpPr>
          <p:cNvPr id="4" name="TextBox 3">
            <a:extLst>
              <a:ext uri="{FF2B5EF4-FFF2-40B4-BE49-F238E27FC236}">
                <a16:creationId xmlns:a16="http://schemas.microsoft.com/office/drawing/2014/main" id="{10E854E9-997A-1A8D-576E-87E6E51BD143}"/>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B8693869-EBAF-2B0B-7CC0-A9677EFF508B}"/>
              </a:ext>
            </a:extLst>
          </p:cNvPr>
          <p:cNvSpPr txBox="1"/>
          <p:nvPr/>
        </p:nvSpPr>
        <p:spPr>
          <a:xfrm>
            <a:off x="1016000" y="1905000"/>
            <a:ext cx="10160000" cy="1046440"/>
          </a:xfrm>
          <a:prstGeom prst="rect">
            <a:avLst/>
          </a:prstGeom>
          <a:noFill/>
        </p:spPr>
        <p:txBody>
          <a:bodyPr vert="horz" rtlCol="0">
            <a:spAutoFit/>
          </a:bodyPr>
          <a:lstStyle/>
          <a:p>
            <a:pPr algn="ctr"/>
            <a:r>
              <a:rPr lang="en-US" sz="3100"/>
              <a:t>And he looked toward heaven, and beheld the stars. And He said unto him: '</a:t>
            </a:r>
            <a:r>
              <a:rPr lang="en-US" sz="3100" b="1">
                <a:solidFill>
                  <a:srgbClr val="FF0000"/>
                </a:solidFill>
              </a:rPr>
              <a:t>So shall thy seed be.</a:t>
            </a:r>
            <a:r>
              <a:rPr lang="en-US" sz="3100"/>
              <a:t>'</a:t>
            </a:r>
          </a:p>
        </p:txBody>
      </p:sp>
    </p:spTree>
    <p:extLst>
      <p:ext uri="{BB962C8B-B14F-4D97-AF65-F5344CB8AC3E}">
        <p14:creationId xmlns:p14="http://schemas.microsoft.com/office/powerpoint/2010/main" val="17772389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B7D1598-3533-87C0-F7B3-B99E5445B678}"/>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DESCENDANTS</a:t>
            </a:r>
          </a:p>
        </p:txBody>
      </p:sp>
      <p:sp>
        <p:nvSpPr>
          <p:cNvPr id="3" name="TextBox 2">
            <a:extLst>
              <a:ext uri="{FF2B5EF4-FFF2-40B4-BE49-F238E27FC236}">
                <a16:creationId xmlns:a16="http://schemas.microsoft.com/office/drawing/2014/main" id="{D1D3A0D7-155C-690C-4758-CF6074F51D31}"/>
              </a:ext>
            </a:extLst>
          </p:cNvPr>
          <p:cNvSpPr txBox="1"/>
          <p:nvPr/>
        </p:nvSpPr>
        <p:spPr>
          <a:xfrm>
            <a:off x="0" y="762000"/>
            <a:ext cx="12192000" cy="646331"/>
          </a:xfrm>
          <a:prstGeom prst="rect">
            <a:avLst/>
          </a:prstGeom>
          <a:noFill/>
        </p:spPr>
        <p:txBody>
          <a:bodyPr vert="horz" rtlCol="0">
            <a:spAutoFit/>
          </a:bodyPr>
          <a:lstStyle/>
          <a:p>
            <a:pPr algn="ctr"/>
            <a:r>
              <a:rPr lang="en-US" sz="3600"/>
              <a:t>Jubilees 24:10</a:t>
            </a:r>
          </a:p>
        </p:txBody>
      </p:sp>
      <p:sp>
        <p:nvSpPr>
          <p:cNvPr id="4" name="TextBox 3">
            <a:extLst>
              <a:ext uri="{FF2B5EF4-FFF2-40B4-BE49-F238E27FC236}">
                <a16:creationId xmlns:a16="http://schemas.microsoft.com/office/drawing/2014/main" id="{87FF6C1C-524E-FD60-DDE0-0DDF62DC7618}"/>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71C03A57-9F35-90F8-7C7E-87096BB1ABA3}"/>
              </a:ext>
            </a:extLst>
          </p:cNvPr>
          <p:cNvSpPr txBox="1"/>
          <p:nvPr/>
        </p:nvSpPr>
        <p:spPr>
          <a:xfrm>
            <a:off x="1016000" y="1905000"/>
            <a:ext cx="10160000" cy="2000548"/>
          </a:xfrm>
          <a:prstGeom prst="rect">
            <a:avLst/>
          </a:prstGeom>
          <a:noFill/>
        </p:spPr>
        <p:txBody>
          <a:bodyPr vert="horz" rtlCol="0">
            <a:spAutoFit/>
          </a:bodyPr>
          <a:lstStyle/>
          <a:p>
            <a:pPr algn="ctr"/>
            <a:r>
              <a:rPr lang="en-US" sz="3100"/>
              <a:t>For to thee and to thy seed will I give all this land, and I will establish My oath which I sware unto Abraham thy father, and I will </a:t>
            </a:r>
            <a:r>
              <a:rPr lang="en-US" sz="3100" b="1">
                <a:solidFill>
                  <a:srgbClr val="FF0000"/>
                </a:solidFill>
              </a:rPr>
              <a:t>multiply thy seed as the stars of heaven, and will give unto thy seed</a:t>
            </a:r>
            <a:r>
              <a:rPr lang="en-US" sz="3100"/>
              <a:t> all this land.</a:t>
            </a:r>
          </a:p>
        </p:txBody>
      </p:sp>
    </p:spTree>
    <p:extLst>
      <p:ext uri="{BB962C8B-B14F-4D97-AF65-F5344CB8AC3E}">
        <p14:creationId xmlns:p14="http://schemas.microsoft.com/office/powerpoint/2010/main" val="27674714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F999E6C-4AB1-A595-C01D-350547BA2133}"/>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DESCENDANTS</a:t>
            </a:r>
          </a:p>
        </p:txBody>
      </p:sp>
      <p:sp>
        <p:nvSpPr>
          <p:cNvPr id="3" name="TextBox 2">
            <a:extLst>
              <a:ext uri="{FF2B5EF4-FFF2-40B4-BE49-F238E27FC236}">
                <a16:creationId xmlns:a16="http://schemas.microsoft.com/office/drawing/2014/main" id="{073B3899-46E3-7B07-3932-51CBD0569408}"/>
              </a:ext>
            </a:extLst>
          </p:cNvPr>
          <p:cNvSpPr txBox="1"/>
          <p:nvPr/>
        </p:nvSpPr>
        <p:spPr>
          <a:xfrm>
            <a:off x="0" y="762000"/>
            <a:ext cx="12192000" cy="646331"/>
          </a:xfrm>
          <a:prstGeom prst="rect">
            <a:avLst/>
          </a:prstGeom>
          <a:noFill/>
        </p:spPr>
        <p:txBody>
          <a:bodyPr vert="horz" rtlCol="0">
            <a:spAutoFit/>
          </a:bodyPr>
          <a:lstStyle/>
          <a:p>
            <a:pPr algn="ctr"/>
            <a:r>
              <a:rPr lang="en-US" sz="3600"/>
              <a:t>Jubilees 25:16</a:t>
            </a:r>
          </a:p>
        </p:txBody>
      </p:sp>
      <p:sp>
        <p:nvSpPr>
          <p:cNvPr id="4" name="TextBox 3">
            <a:extLst>
              <a:ext uri="{FF2B5EF4-FFF2-40B4-BE49-F238E27FC236}">
                <a16:creationId xmlns:a16="http://schemas.microsoft.com/office/drawing/2014/main" id="{AD6EF092-9DD4-FCF6-8575-54E4799D20AF}"/>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5F8E98C-DCC5-35D5-C272-E6B8256C8487}"/>
              </a:ext>
            </a:extLst>
          </p:cNvPr>
          <p:cNvSpPr txBox="1"/>
          <p:nvPr/>
        </p:nvSpPr>
        <p:spPr>
          <a:xfrm>
            <a:off x="1016000" y="1905000"/>
            <a:ext cx="10160000" cy="2477601"/>
          </a:xfrm>
          <a:prstGeom prst="rect">
            <a:avLst/>
          </a:prstGeom>
          <a:noFill/>
        </p:spPr>
        <p:txBody>
          <a:bodyPr vert="horz" rtlCol="0">
            <a:spAutoFit/>
          </a:bodyPr>
          <a:lstStyle/>
          <a:p>
            <a:pPr algn="ctr"/>
            <a:r>
              <a:rPr lang="en-US" sz="3100"/>
              <a:t>And may He make thy sons many during thy life, And may they arise according to the number of the months of the year. </a:t>
            </a:r>
            <a:r>
              <a:rPr lang="en-US" sz="3100" b="1">
                <a:solidFill>
                  <a:srgbClr val="FF0000"/>
                </a:solidFill>
              </a:rPr>
              <a:t>And may their sons become many and great beyond the stars of heaven, And their numbers be more than the sand of the sea.</a:t>
            </a:r>
          </a:p>
        </p:txBody>
      </p:sp>
    </p:spTree>
    <p:extLst>
      <p:ext uri="{BB962C8B-B14F-4D97-AF65-F5344CB8AC3E}">
        <p14:creationId xmlns:p14="http://schemas.microsoft.com/office/powerpoint/2010/main" val="25065741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2AC9F8-E10F-7D14-0A64-FEA22562E984}"/>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A Promise of Land</a:t>
            </a:r>
          </a:p>
        </p:txBody>
      </p:sp>
      <p:sp>
        <p:nvSpPr>
          <p:cNvPr id="3" name="Subtitle 2">
            <a:extLst>
              <a:ext uri="{FF2B5EF4-FFF2-40B4-BE49-F238E27FC236}">
                <a16:creationId xmlns:a16="http://schemas.microsoft.com/office/drawing/2014/main" id="{21729A4A-1776-2157-E8F4-01D51D5F97D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8028615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1C53841-C76E-C3BF-A88A-2CDEE239E373}"/>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LAND</a:t>
            </a:r>
          </a:p>
        </p:txBody>
      </p:sp>
      <p:sp>
        <p:nvSpPr>
          <p:cNvPr id="3" name="TextBox 2">
            <a:extLst>
              <a:ext uri="{FF2B5EF4-FFF2-40B4-BE49-F238E27FC236}">
                <a16:creationId xmlns:a16="http://schemas.microsoft.com/office/drawing/2014/main" id="{65CB5109-44F2-AEA7-B9BE-139FDB803CFD}"/>
              </a:ext>
            </a:extLst>
          </p:cNvPr>
          <p:cNvSpPr txBox="1"/>
          <p:nvPr/>
        </p:nvSpPr>
        <p:spPr>
          <a:xfrm>
            <a:off x="0" y="762000"/>
            <a:ext cx="12192000" cy="646331"/>
          </a:xfrm>
          <a:prstGeom prst="rect">
            <a:avLst/>
          </a:prstGeom>
          <a:noFill/>
        </p:spPr>
        <p:txBody>
          <a:bodyPr vert="horz" rtlCol="0">
            <a:spAutoFit/>
          </a:bodyPr>
          <a:lstStyle/>
          <a:p>
            <a:pPr algn="ctr"/>
            <a:r>
              <a:rPr lang="en-US" sz="3600"/>
              <a:t>Assumption of Moses 2:1-2</a:t>
            </a:r>
          </a:p>
        </p:txBody>
      </p:sp>
      <p:sp>
        <p:nvSpPr>
          <p:cNvPr id="4" name="TextBox 3">
            <a:extLst>
              <a:ext uri="{FF2B5EF4-FFF2-40B4-BE49-F238E27FC236}">
                <a16:creationId xmlns:a16="http://schemas.microsoft.com/office/drawing/2014/main" id="{DE61BB0C-B478-29AB-5AED-47A4F3A18DF1}"/>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2DA7B48-7F28-D43F-C3A7-33451A190733}"/>
              </a:ext>
            </a:extLst>
          </p:cNvPr>
          <p:cNvSpPr txBox="1"/>
          <p:nvPr/>
        </p:nvSpPr>
        <p:spPr>
          <a:xfrm>
            <a:off x="1016000" y="1905000"/>
            <a:ext cx="10160000" cy="3431709"/>
          </a:xfrm>
          <a:prstGeom prst="rect">
            <a:avLst/>
          </a:prstGeom>
          <a:noFill/>
        </p:spPr>
        <p:txBody>
          <a:bodyPr vert="horz" rtlCol="0">
            <a:spAutoFit/>
          </a:bodyPr>
          <a:lstStyle/>
          <a:p>
            <a:pPr algn="ctr"/>
            <a:r>
              <a:rPr lang="en-US" sz="3100"/>
              <a:t>And now they will go by means of thee </a:t>
            </a:r>
            <a:r>
              <a:rPr lang="en-US" sz="3100" b="1">
                <a:solidFill>
                  <a:srgbClr val="FF0000"/>
                </a:solidFill>
              </a:rPr>
              <a:t>into the land which He determined and promised to give to their fathers</a:t>
            </a:r>
            <a:r>
              <a:rPr lang="en-US" sz="3100"/>
              <a:t>, In the which thou shalt bless and give to them individually and confirm unto them their </a:t>
            </a:r>
            <a:r>
              <a:rPr lang="en-US" sz="3100" b="1">
                <a:solidFill>
                  <a:srgbClr val="FF0000"/>
                </a:solidFill>
              </a:rPr>
              <a:t>inheritance</a:t>
            </a:r>
            <a:r>
              <a:rPr lang="en-US" sz="3100"/>
              <a:t> in me and establish for them </a:t>
            </a:r>
            <a:r>
              <a:rPr lang="en-US" sz="3100" b="1">
                <a:solidFill>
                  <a:srgbClr val="FF0000"/>
                </a:solidFill>
              </a:rPr>
              <a:t>the kingdom</a:t>
            </a:r>
            <a:r>
              <a:rPr lang="en-US" sz="3100"/>
              <a:t>, and thou shalt appoint them prefectures according to the good pleasure of their Lord in judgment and righteousness.</a:t>
            </a:r>
          </a:p>
        </p:txBody>
      </p:sp>
    </p:spTree>
    <p:extLst>
      <p:ext uri="{BB962C8B-B14F-4D97-AF65-F5344CB8AC3E}">
        <p14:creationId xmlns:p14="http://schemas.microsoft.com/office/powerpoint/2010/main" val="10969497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F90424-CEF7-74BE-B2C3-B1C47FAF07CE}"/>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LAND</a:t>
            </a:r>
          </a:p>
        </p:txBody>
      </p:sp>
      <p:sp>
        <p:nvSpPr>
          <p:cNvPr id="3" name="TextBox 2">
            <a:extLst>
              <a:ext uri="{FF2B5EF4-FFF2-40B4-BE49-F238E27FC236}">
                <a16:creationId xmlns:a16="http://schemas.microsoft.com/office/drawing/2014/main" id="{249726B7-B728-F036-5A10-536F8FA5D76E}"/>
              </a:ext>
            </a:extLst>
          </p:cNvPr>
          <p:cNvSpPr txBox="1"/>
          <p:nvPr/>
        </p:nvSpPr>
        <p:spPr>
          <a:xfrm>
            <a:off x="0" y="762000"/>
            <a:ext cx="12192000" cy="646331"/>
          </a:xfrm>
          <a:prstGeom prst="rect">
            <a:avLst/>
          </a:prstGeom>
          <a:noFill/>
        </p:spPr>
        <p:txBody>
          <a:bodyPr vert="horz" rtlCol="0">
            <a:spAutoFit/>
          </a:bodyPr>
          <a:lstStyle/>
          <a:p>
            <a:pPr algn="ctr"/>
            <a:r>
              <a:rPr lang="en-US" sz="3600"/>
              <a:t>Genesis 12:1-9</a:t>
            </a:r>
          </a:p>
        </p:txBody>
      </p:sp>
      <p:sp>
        <p:nvSpPr>
          <p:cNvPr id="4" name="TextBox 3">
            <a:extLst>
              <a:ext uri="{FF2B5EF4-FFF2-40B4-BE49-F238E27FC236}">
                <a16:creationId xmlns:a16="http://schemas.microsoft.com/office/drawing/2014/main" id="{4243A0CA-D54B-95AB-2F1D-B0D7C6BB8DC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76DC15D-3D47-3623-DC9D-1E63ED193EAF}"/>
              </a:ext>
            </a:extLst>
          </p:cNvPr>
          <p:cNvSpPr txBox="1"/>
          <p:nvPr/>
        </p:nvSpPr>
        <p:spPr>
          <a:xfrm>
            <a:off x="1016000" y="1905000"/>
            <a:ext cx="10160000" cy="4385816"/>
          </a:xfrm>
          <a:prstGeom prst="rect">
            <a:avLst/>
          </a:prstGeom>
          <a:noFill/>
        </p:spPr>
        <p:txBody>
          <a:bodyPr vert="horz" rtlCol="0">
            <a:spAutoFit/>
          </a:bodyPr>
          <a:lstStyle/>
          <a:p>
            <a:pPr algn="ctr"/>
            <a:r>
              <a:rPr lang="en-US" sz="3100"/>
              <a:t>Now the LORD said to Abram, "Go forth from your country, And from your relatives And from your father's house, </a:t>
            </a:r>
            <a:r>
              <a:rPr lang="en-US" sz="3100" b="1">
                <a:solidFill>
                  <a:srgbClr val="FF0000"/>
                </a:solidFill>
              </a:rPr>
              <a:t>To the land which I will show you</a:t>
            </a:r>
            <a:r>
              <a:rPr lang="en-US" sz="3100"/>
              <a:t>; And I will make you a great nation, And I will bless you, And make your name great; And so you shall be a blessing; And I will bless those who bless you, And the one who curses you I will curse. And in you all the families of the earth will be blessed." So Abram went forth as the LORD had spoken to him; and Lot went with him. (Continued...)</a:t>
            </a:r>
          </a:p>
        </p:txBody>
      </p:sp>
    </p:spTree>
    <p:extLst>
      <p:ext uri="{BB962C8B-B14F-4D97-AF65-F5344CB8AC3E}">
        <p14:creationId xmlns:p14="http://schemas.microsoft.com/office/powerpoint/2010/main" val="17040738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96C1635-0847-183F-2C8B-45E5840B601C}"/>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LAND</a:t>
            </a:r>
          </a:p>
        </p:txBody>
      </p:sp>
      <p:sp>
        <p:nvSpPr>
          <p:cNvPr id="3" name="TextBox 2">
            <a:extLst>
              <a:ext uri="{FF2B5EF4-FFF2-40B4-BE49-F238E27FC236}">
                <a16:creationId xmlns:a16="http://schemas.microsoft.com/office/drawing/2014/main" id="{E18379FC-BE41-3A48-2E4A-5EFE3D3B2E0C}"/>
              </a:ext>
            </a:extLst>
          </p:cNvPr>
          <p:cNvSpPr txBox="1"/>
          <p:nvPr/>
        </p:nvSpPr>
        <p:spPr>
          <a:xfrm>
            <a:off x="1016000" y="635000"/>
            <a:ext cx="10160000" cy="4385816"/>
          </a:xfrm>
          <a:prstGeom prst="rect">
            <a:avLst/>
          </a:prstGeom>
          <a:noFill/>
        </p:spPr>
        <p:txBody>
          <a:bodyPr vert="horz" rtlCol="0">
            <a:spAutoFit/>
          </a:bodyPr>
          <a:lstStyle/>
          <a:p>
            <a:pPr algn="ctr"/>
            <a:r>
              <a:rPr lang="en-US" sz="3100"/>
              <a:t>Now Abram was seventy-five years old when he departed from Haran. Abram took Sarai his wife and Lot his nephew, and all their possessions which they had accumulated, and the persons which they had acquired in Haran, and they set out for the land of Canaan; thus they came to the land of Canaan. </a:t>
            </a:r>
            <a:r>
              <a:rPr lang="en-US" sz="3100" b="1">
                <a:solidFill>
                  <a:srgbClr val="FF0000"/>
                </a:solidFill>
              </a:rPr>
              <a:t>Abram passed through the land as far as the site of Shechem</a:t>
            </a:r>
            <a:r>
              <a:rPr lang="en-US" sz="3100"/>
              <a:t>, to the oak of Moreh. Now the Canaanite was then in the land. (Continued...)</a:t>
            </a:r>
          </a:p>
        </p:txBody>
      </p:sp>
    </p:spTree>
    <p:extLst>
      <p:ext uri="{BB962C8B-B14F-4D97-AF65-F5344CB8AC3E}">
        <p14:creationId xmlns:p14="http://schemas.microsoft.com/office/powerpoint/2010/main" val="720464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D25416-FBC8-A155-05A7-8E917B9D57CE}"/>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LAND</a:t>
            </a:r>
          </a:p>
        </p:txBody>
      </p:sp>
      <p:sp>
        <p:nvSpPr>
          <p:cNvPr id="3" name="TextBox 2">
            <a:extLst>
              <a:ext uri="{FF2B5EF4-FFF2-40B4-BE49-F238E27FC236}">
                <a16:creationId xmlns:a16="http://schemas.microsoft.com/office/drawing/2014/main" id="{B8EF2EC1-6CDD-084D-D46A-1F1E37B48C6F}"/>
              </a:ext>
            </a:extLst>
          </p:cNvPr>
          <p:cNvSpPr txBox="1"/>
          <p:nvPr/>
        </p:nvSpPr>
        <p:spPr>
          <a:xfrm>
            <a:off x="1016000" y="635000"/>
            <a:ext cx="10160000" cy="3908762"/>
          </a:xfrm>
          <a:prstGeom prst="rect">
            <a:avLst/>
          </a:prstGeom>
          <a:noFill/>
        </p:spPr>
        <p:txBody>
          <a:bodyPr vert="horz" rtlCol="0">
            <a:spAutoFit/>
          </a:bodyPr>
          <a:lstStyle/>
          <a:p>
            <a:pPr algn="ctr"/>
            <a:r>
              <a:rPr lang="en-US" sz="3100"/>
              <a:t>The LORD appeared to Abram and said, "T</a:t>
            </a:r>
            <a:r>
              <a:rPr lang="en-US" sz="3100" b="1">
                <a:solidFill>
                  <a:srgbClr val="FF0000"/>
                </a:solidFill>
              </a:rPr>
              <a:t>o your descendants I will give this land.</a:t>
            </a:r>
            <a:r>
              <a:rPr lang="en-US" sz="3100"/>
              <a:t>" So he built an altar there to the LORD who had appeared to him. Then he proceeded from there to the mountain on the east of Bethel, and pitched his tent, with Bethel on the west and Ai on the east; and there he built an altar to the LORD and called upon the name of the LORD. Abram journeyed on, continuing toward the Negev.</a:t>
            </a:r>
          </a:p>
        </p:txBody>
      </p:sp>
    </p:spTree>
    <p:extLst>
      <p:ext uri="{BB962C8B-B14F-4D97-AF65-F5344CB8AC3E}">
        <p14:creationId xmlns:p14="http://schemas.microsoft.com/office/powerpoint/2010/main" val="17499744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4E2805A-187A-5FC3-9427-7CF7529402EA}"/>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LAND</a:t>
            </a:r>
          </a:p>
        </p:txBody>
      </p:sp>
      <p:sp>
        <p:nvSpPr>
          <p:cNvPr id="3" name="TextBox 2">
            <a:extLst>
              <a:ext uri="{FF2B5EF4-FFF2-40B4-BE49-F238E27FC236}">
                <a16:creationId xmlns:a16="http://schemas.microsoft.com/office/drawing/2014/main" id="{E583A222-9F89-CB19-74BD-9B3CE94945AF}"/>
              </a:ext>
            </a:extLst>
          </p:cNvPr>
          <p:cNvSpPr txBox="1"/>
          <p:nvPr/>
        </p:nvSpPr>
        <p:spPr>
          <a:xfrm>
            <a:off x="0" y="762000"/>
            <a:ext cx="12192000" cy="646331"/>
          </a:xfrm>
          <a:prstGeom prst="rect">
            <a:avLst/>
          </a:prstGeom>
          <a:noFill/>
        </p:spPr>
        <p:txBody>
          <a:bodyPr vert="horz" rtlCol="0">
            <a:spAutoFit/>
          </a:bodyPr>
          <a:lstStyle/>
          <a:p>
            <a:pPr algn="ctr"/>
            <a:r>
              <a:rPr lang="en-US" sz="3600"/>
              <a:t>Genesis 13:14-18</a:t>
            </a:r>
          </a:p>
        </p:txBody>
      </p:sp>
      <p:sp>
        <p:nvSpPr>
          <p:cNvPr id="4" name="TextBox 3">
            <a:extLst>
              <a:ext uri="{FF2B5EF4-FFF2-40B4-BE49-F238E27FC236}">
                <a16:creationId xmlns:a16="http://schemas.microsoft.com/office/drawing/2014/main" id="{43686892-7C6B-5447-A894-85C6E6A194D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52E88B0-C823-84A0-94B3-FAC3CD02939C}"/>
              </a:ext>
            </a:extLst>
          </p:cNvPr>
          <p:cNvSpPr txBox="1"/>
          <p:nvPr/>
        </p:nvSpPr>
        <p:spPr>
          <a:xfrm>
            <a:off x="1016000" y="1905000"/>
            <a:ext cx="10160000" cy="4385816"/>
          </a:xfrm>
          <a:prstGeom prst="rect">
            <a:avLst/>
          </a:prstGeom>
          <a:noFill/>
        </p:spPr>
        <p:txBody>
          <a:bodyPr vert="horz" rtlCol="0">
            <a:spAutoFit/>
          </a:bodyPr>
          <a:lstStyle/>
          <a:p>
            <a:pPr algn="ctr"/>
            <a:r>
              <a:rPr lang="en-US" sz="3100"/>
              <a:t>The LORD said to Abram, after Lot had separated from him, "Now lift up your eyes and look from the place where you are, northward and southward and eastward and westward; </a:t>
            </a:r>
            <a:r>
              <a:rPr lang="en-US" sz="3100" b="1">
                <a:solidFill>
                  <a:srgbClr val="FF0000"/>
                </a:solidFill>
              </a:rPr>
              <a:t>for all the land which you see, I will give it to you and to your descendants forever</a:t>
            </a:r>
            <a:r>
              <a:rPr lang="en-US" sz="3100"/>
              <a:t>. "I will make your descendants as the dust of the earth, so that if anyone can number the dust of the earth, then your descendants can also be numbered. "Arise, walk about the land through its length and breadth; (Continued...)</a:t>
            </a:r>
          </a:p>
        </p:txBody>
      </p:sp>
    </p:spTree>
    <p:extLst>
      <p:ext uri="{BB962C8B-B14F-4D97-AF65-F5344CB8AC3E}">
        <p14:creationId xmlns:p14="http://schemas.microsoft.com/office/powerpoint/2010/main" val="23143430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85F931B-AC1C-F275-8CA4-5B8D8045A901}"/>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LAND</a:t>
            </a:r>
          </a:p>
        </p:txBody>
      </p:sp>
      <p:sp>
        <p:nvSpPr>
          <p:cNvPr id="3" name="TextBox 2">
            <a:extLst>
              <a:ext uri="{FF2B5EF4-FFF2-40B4-BE49-F238E27FC236}">
                <a16:creationId xmlns:a16="http://schemas.microsoft.com/office/drawing/2014/main" id="{A85C82AA-645C-3836-A60D-D7B3B28BECF3}"/>
              </a:ext>
            </a:extLst>
          </p:cNvPr>
          <p:cNvSpPr txBox="1"/>
          <p:nvPr/>
        </p:nvSpPr>
        <p:spPr>
          <a:xfrm>
            <a:off x="1016000" y="635000"/>
            <a:ext cx="10160000" cy="1523494"/>
          </a:xfrm>
          <a:prstGeom prst="rect">
            <a:avLst/>
          </a:prstGeom>
          <a:noFill/>
        </p:spPr>
        <p:txBody>
          <a:bodyPr vert="horz" rtlCol="0">
            <a:spAutoFit/>
          </a:bodyPr>
          <a:lstStyle/>
          <a:p>
            <a:pPr algn="ctr"/>
            <a:r>
              <a:rPr lang="en-US" sz="3100"/>
              <a:t>for I will give it to you." Then Abram moved his tent and came and dwelt by the oaks of Mamre, which are in Hebron, and there he built an altar to the LORD.</a:t>
            </a:r>
          </a:p>
        </p:txBody>
      </p:sp>
    </p:spTree>
    <p:extLst>
      <p:ext uri="{BB962C8B-B14F-4D97-AF65-F5344CB8AC3E}">
        <p14:creationId xmlns:p14="http://schemas.microsoft.com/office/powerpoint/2010/main" val="32933461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E31892-9324-872B-5F66-E2F2FB7556EA}"/>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LAND</a:t>
            </a:r>
          </a:p>
        </p:txBody>
      </p:sp>
      <p:sp>
        <p:nvSpPr>
          <p:cNvPr id="3" name="TextBox 2">
            <a:extLst>
              <a:ext uri="{FF2B5EF4-FFF2-40B4-BE49-F238E27FC236}">
                <a16:creationId xmlns:a16="http://schemas.microsoft.com/office/drawing/2014/main" id="{618B35D0-C50C-5677-1B57-C657E9F6172E}"/>
              </a:ext>
            </a:extLst>
          </p:cNvPr>
          <p:cNvSpPr txBox="1"/>
          <p:nvPr/>
        </p:nvSpPr>
        <p:spPr>
          <a:xfrm>
            <a:off x="0" y="762000"/>
            <a:ext cx="12192000" cy="646331"/>
          </a:xfrm>
          <a:prstGeom prst="rect">
            <a:avLst/>
          </a:prstGeom>
          <a:noFill/>
        </p:spPr>
        <p:txBody>
          <a:bodyPr vert="horz" rtlCol="0">
            <a:spAutoFit/>
          </a:bodyPr>
          <a:lstStyle/>
          <a:p>
            <a:pPr algn="ctr"/>
            <a:r>
              <a:rPr lang="en-US" sz="3600"/>
              <a:t>Genesis 15:7</a:t>
            </a:r>
          </a:p>
        </p:txBody>
      </p:sp>
      <p:sp>
        <p:nvSpPr>
          <p:cNvPr id="4" name="TextBox 3">
            <a:extLst>
              <a:ext uri="{FF2B5EF4-FFF2-40B4-BE49-F238E27FC236}">
                <a16:creationId xmlns:a16="http://schemas.microsoft.com/office/drawing/2014/main" id="{D65BA0C8-042A-5566-35FF-EDCB1193A52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64E37D8-0D50-01AE-72DB-47DC64B4518B}"/>
              </a:ext>
            </a:extLst>
          </p:cNvPr>
          <p:cNvSpPr txBox="1"/>
          <p:nvPr/>
        </p:nvSpPr>
        <p:spPr>
          <a:xfrm>
            <a:off x="1016000" y="1905000"/>
            <a:ext cx="10160000" cy="1523494"/>
          </a:xfrm>
          <a:prstGeom prst="rect">
            <a:avLst/>
          </a:prstGeom>
          <a:noFill/>
        </p:spPr>
        <p:txBody>
          <a:bodyPr vert="horz" rtlCol="0">
            <a:spAutoFit/>
          </a:bodyPr>
          <a:lstStyle/>
          <a:p>
            <a:pPr algn="ctr"/>
            <a:r>
              <a:rPr lang="en-US" sz="3100"/>
              <a:t>And He said to him, "I am the LORD who brought you out of Ur of the Chaldeans, </a:t>
            </a:r>
            <a:r>
              <a:rPr lang="en-US" sz="3100" b="1">
                <a:solidFill>
                  <a:srgbClr val="FF0000"/>
                </a:solidFill>
              </a:rPr>
              <a:t>to give you this land to possess it.</a:t>
            </a:r>
            <a:r>
              <a:rPr lang="en-US" sz="3100"/>
              <a:t>"</a:t>
            </a:r>
          </a:p>
        </p:txBody>
      </p:sp>
    </p:spTree>
    <p:extLst>
      <p:ext uri="{BB962C8B-B14F-4D97-AF65-F5344CB8AC3E}">
        <p14:creationId xmlns:p14="http://schemas.microsoft.com/office/powerpoint/2010/main" val="31043483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B03468D-822D-FF64-B896-8DEC669AE5E9}"/>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LAND</a:t>
            </a:r>
          </a:p>
        </p:txBody>
      </p:sp>
      <p:sp>
        <p:nvSpPr>
          <p:cNvPr id="3" name="TextBox 2">
            <a:extLst>
              <a:ext uri="{FF2B5EF4-FFF2-40B4-BE49-F238E27FC236}">
                <a16:creationId xmlns:a16="http://schemas.microsoft.com/office/drawing/2014/main" id="{1EF6F194-8913-58F9-CAE7-F9ABEFEFC5D4}"/>
              </a:ext>
            </a:extLst>
          </p:cNvPr>
          <p:cNvSpPr txBox="1"/>
          <p:nvPr/>
        </p:nvSpPr>
        <p:spPr>
          <a:xfrm>
            <a:off x="0" y="762000"/>
            <a:ext cx="12192000" cy="646331"/>
          </a:xfrm>
          <a:prstGeom prst="rect">
            <a:avLst/>
          </a:prstGeom>
          <a:noFill/>
        </p:spPr>
        <p:txBody>
          <a:bodyPr vert="horz" rtlCol="0">
            <a:spAutoFit/>
          </a:bodyPr>
          <a:lstStyle/>
          <a:p>
            <a:pPr algn="ctr"/>
            <a:r>
              <a:rPr lang="en-US" sz="3600"/>
              <a:t>Genesis 17:8</a:t>
            </a:r>
          </a:p>
        </p:txBody>
      </p:sp>
      <p:sp>
        <p:nvSpPr>
          <p:cNvPr id="4" name="TextBox 3">
            <a:extLst>
              <a:ext uri="{FF2B5EF4-FFF2-40B4-BE49-F238E27FC236}">
                <a16:creationId xmlns:a16="http://schemas.microsoft.com/office/drawing/2014/main" id="{2CD09B81-B2FF-DDEC-6963-2E14B0A08E4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C8F0A8C-2956-DB98-8B38-E76E5E502AE1}"/>
              </a:ext>
            </a:extLst>
          </p:cNvPr>
          <p:cNvSpPr txBox="1"/>
          <p:nvPr/>
        </p:nvSpPr>
        <p:spPr>
          <a:xfrm>
            <a:off x="1016000" y="1905000"/>
            <a:ext cx="10160000" cy="2000548"/>
          </a:xfrm>
          <a:prstGeom prst="rect">
            <a:avLst/>
          </a:prstGeom>
          <a:noFill/>
        </p:spPr>
        <p:txBody>
          <a:bodyPr vert="horz" rtlCol="0">
            <a:spAutoFit/>
          </a:bodyPr>
          <a:lstStyle/>
          <a:p>
            <a:pPr algn="ctr"/>
            <a:r>
              <a:rPr lang="en-US" sz="3100"/>
              <a:t>"I will give to you and to your descendants after you, </a:t>
            </a:r>
            <a:r>
              <a:rPr lang="en-US" sz="3100" b="1">
                <a:solidFill>
                  <a:srgbClr val="FF0000"/>
                </a:solidFill>
              </a:rPr>
              <a:t>the land</a:t>
            </a:r>
            <a:r>
              <a:rPr lang="en-US" sz="3100"/>
              <a:t> of your sojournings, </a:t>
            </a:r>
            <a:r>
              <a:rPr lang="en-US" sz="3100" b="1">
                <a:solidFill>
                  <a:srgbClr val="FF0000"/>
                </a:solidFill>
              </a:rPr>
              <a:t>all the land of Canaan, for an everlasting possession</a:t>
            </a:r>
            <a:r>
              <a:rPr lang="en-US" sz="3100"/>
              <a:t>; and I will be their God."</a:t>
            </a:r>
          </a:p>
        </p:txBody>
      </p:sp>
    </p:spTree>
    <p:extLst>
      <p:ext uri="{BB962C8B-B14F-4D97-AF65-F5344CB8AC3E}">
        <p14:creationId xmlns:p14="http://schemas.microsoft.com/office/powerpoint/2010/main" val="4518715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B4126C0-7BE1-3BD0-3202-6170D65CBC84}"/>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LAND</a:t>
            </a:r>
          </a:p>
        </p:txBody>
      </p:sp>
      <p:sp>
        <p:nvSpPr>
          <p:cNvPr id="3" name="TextBox 2">
            <a:extLst>
              <a:ext uri="{FF2B5EF4-FFF2-40B4-BE49-F238E27FC236}">
                <a16:creationId xmlns:a16="http://schemas.microsoft.com/office/drawing/2014/main" id="{8060F290-D6C5-3DAB-66C6-CCB969E849C2}"/>
              </a:ext>
            </a:extLst>
          </p:cNvPr>
          <p:cNvSpPr txBox="1"/>
          <p:nvPr/>
        </p:nvSpPr>
        <p:spPr>
          <a:xfrm>
            <a:off x="0" y="762000"/>
            <a:ext cx="12192000" cy="646331"/>
          </a:xfrm>
          <a:prstGeom prst="rect">
            <a:avLst/>
          </a:prstGeom>
          <a:noFill/>
        </p:spPr>
        <p:txBody>
          <a:bodyPr vert="horz" rtlCol="0">
            <a:spAutoFit/>
          </a:bodyPr>
          <a:lstStyle/>
          <a:p>
            <a:pPr algn="ctr"/>
            <a:r>
              <a:rPr lang="en-US" sz="3600"/>
              <a:t>Hebrews 11:9-10</a:t>
            </a:r>
          </a:p>
        </p:txBody>
      </p:sp>
      <p:sp>
        <p:nvSpPr>
          <p:cNvPr id="4" name="TextBox 3">
            <a:extLst>
              <a:ext uri="{FF2B5EF4-FFF2-40B4-BE49-F238E27FC236}">
                <a16:creationId xmlns:a16="http://schemas.microsoft.com/office/drawing/2014/main" id="{8716E228-17A5-AA81-4A62-D3F0A69F65EF}"/>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5EE3A90E-9124-4579-9067-5577900F4485}"/>
              </a:ext>
            </a:extLst>
          </p:cNvPr>
          <p:cNvSpPr txBox="1"/>
          <p:nvPr/>
        </p:nvSpPr>
        <p:spPr>
          <a:xfrm>
            <a:off x="1016000" y="1905000"/>
            <a:ext cx="10160000" cy="2477601"/>
          </a:xfrm>
          <a:prstGeom prst="rect">
            <a:avLst/>
          </a:prstGeom>
          <a:noFill/>
        </p:spPr>
        <p:txBody>
          <a:bodyPr vert="horz" rtlCol="0">
            <a:spAutoFit/>
          </a:bodyPr>
          <a:lstStyle/>
          <a:p>
            <a:pPr algn="ctr"/>
            <a:r>
              <a:rPr lang="en-US" sz="3100"/>
              <a:t>By faith he became a sojourner </a:t>
            </a:r>
            <a:r>
              <a:rPr lang="en-US" sz="3100" b="1">
                <a:solidFill>
                  <a:srgbClr val="FF0000"/>
                </a:solidFill>
              </a:rPr>
              <a:t>in the land of promise</a:t>
            </a:r>
            <a:r>
              <a:rPr lang="en-US" sz="3100"/>
              <a:t>, as in a land not his own, dwelling in tents, with Isaac and Jacob, the heirs with him of the same promise: for he looked for the city which hath the foundations, whose builder and maker is God.</a:t>
            </a:r>
          </a:p>
        </p:txBody>
      </p:sp>
    </p:spTree>
    <p:extLst>
      <p:ext uri="{BB962C8B-B14F-4D97-AF65-F5344CB8AC3E}">
        <p14:creationId xmlns:p14="http://schemas.microsoft.com/office/powerpoint/2010/main" val="33422163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7D20BA-3178-FCA7-CB7B-612F89D70EC1}"/>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LAND</a:t>
            </a:r>
          </a:p>
        </p:txBody>
      </p:sp>
      <p:sp>
        <p:nvSpPr>
          <p:cNvPr id="3" name="TextBox 2">
            <a:extLst>
              <a:ext uri="{FF2B5EF4-FFF2-40B4-BE49-F238E27FC236}">
                <a16:creationId xmlns:a16="http://schemas.microsoft.com/office/drawing/2014/main" id="{1299600F-7B81-8293-1613-C4B543F585E8}"/>
              </a:ext>
            </a:extLst>
          </p:cNvPr>
          <p:cNvSpPr txBox="1"/>
          <p:nvPr/>
        </p:nvSpPr>
        <p:spPr>
          <a:xfrm>
            <a:off x="0" y="762000"/>
            <a:ext cx="12192000" cy="646331"/>
          </a:xfrm>
          <a:prstGeom prst="rect">
            <a:avLst/>
          </a:prstGeom>
          <a:noFill/>
        </p:spPr>
        <p:txBody>
          <a:bodyPr vert="horz" rtlCol="0">
            <a:spAutoFit/>
          </a:bodyPr>
          <a:lstStyle/>
          <a:p>
            <a:pPr algn="ctr"/>
            <a:r>
              <a:rPr lang="en-US" sz="3600"/>
              <a:t>James 2:5</a:t>
            </a:r>
          </a:p>
        </p:txBody>
      </p:sp>
      <p:sp>
        <p:nvSpPr>
          <p:cNvPr id="4" name="TextBox 3">
            <a:extLst>
              <a:ext uri="{FF2B5EF4-FFF2-40B4-BE49-F238E27FC236}">
                <a16:creationId xmlns:a16="http://schemas.microsoft.com/office/drawing/2014/main" id="{453D6058-4441-6A84-9582-B7C4011BD1D6}"/>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FFCFD1B4-2969-651A-9AD2-6F460FA23EF1}"/>
              </a:ext>
            </a:extLst>
          </p:cNvPr>
          <p:cNvSpPr txBox="1"/>
          <p:nvPr/>
        </p:nvSpPr>
        <p:spPr>
          <a:xfrm>
            <a:off x="1016000" y="1905000"/>
            <a:ext cx="10160000" cy="2000548"/>
          </a:xfrm>
          <a:prstGeom prst="rect">
            <a:avLst/>
          </a:prstGeom>
          <a:noFill/>
        </p:spPr>
        <p:txBody>
          <a:bodyPr vert="horz" rtlCol="0">
            <a:spAutoFit/>
          </a:bodyPr>
          <a:lstStyle/>
          <a:p>
            <a:pPr algn="ctr"/>
            <a:r>
              <a:rPr lang="en-US" sz="3100"/>
              <a:t>Hearken, my beloved brethren; did not God choose them that are poor as to the world to be rich in faith, and </a:t>
            </a:r>
            <a:r>
              <a:rPr lang="en-US" sz="3100" b="1">
                <a:solidFill>
                  <a:srgbClr val="FF0000"/>
                </a:solidFill>
              </a:rPr>
              <a:t>heirs of the kingdom which he promised</a:t>
            </a:r>
            <a:r>
              <a:rPr lang="en-US" sz="3100"/>
              <a:t> to them that love him?</a:t>
            </a:r>
          </a:p>
        </p:txBody>
      </p:sp>
    </p:spTree>
    <p:extLst>
      <p:ext uri="{BB962C8B-B14F-4D97-AF65-F5344CB8AC3E}">
        <p14:creationId xmlns:p14="http://schemas.microsoft.com/office/powerpoint/2010/main" val="24593826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B1DB07-0157-2E96-25C2-DF3773C863E2}"/>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LAND</a:t>
            </a:r>
          </a:p>
        </p:txBody>
      </p:sp>
      <p:sp>
        <p:nvSpPr>
          <p:cNvPr id="3" name="TextBox 2">
            <a:extLst>
              <a:ext uri="{FF2B5EF4-FFF2-40B4-BE49-F238E27FC236}">
                <a16:creationId xmlns:a16="http://schemas.microsoft.com/office/drawing/2014/main" id="{A7607B22-8504-6713-80D7-8277B13F4883}"/>
              </a:ext>
            </a:extLst>
          </p:cNvPr>
          <p:cNvSpPr txBox="1"/>
          <p:nvPr/>
        </p:nvSpPr>
        <p:spPr>
          <a:xfrm>
            <a:off x="0" y="762000"/>
            <a:ext cx="12192000" cy="646331"/>
          </a:xfrm>
          <a:prstGeom prst="rect">
            <a:avLst/>
          </a:prstGeom>
          <a:noFill/>
        </p:spPr>
        <p:txBody>
          <a:bodyPr vert="horz" rtlCol="0">
            <a:spAutoFit/>
          </a:bodyPr>
          <a:lstStyle/>
          <a:p>
            <a:pPr algn="ctr"/>
            <a:r>
              <a:rPr lang="en-US" sz="3600"/>
              <a:t>Colossians 3:24</a:t>
            </a:r>
          </a:p>
        </p:txBody>
      </p:sp>
      <p:sp>
        <p:nvSpPr>
          <p:cNvPr id="4" name="TextBox 3">
            <a:extLst>
              <a:ext uri="{FF2B5EF4-FFF2-40B4-BE49-F238E27FC236}">
                <a16:creationId xmlns:a16="http://schemas.microsoft.com/office/drawing/2014/main" id="{AD17D097-8FC7-C3BB-C342-6EC950BCEDC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61096DA-FFEC-29D0-6EC2-73D9856310D2}"/>
              </a:ext>
            </a:extLst>
          </p:cNvPr>
          <p:cNvSpPr txBox="1"/>
          <p:nvPr/>
        </p:nvSpPr>
        <p:spPr>
          <a:xfrm>
            <a:off x="1016000" y="1905000"/>
            <a:ext cx="10160000" cy="1523494"/>
          </a:xfrm>
          <a:prstGeom prst="rect">
            <a:avLst/>
          </a:prstGeom>
          <a:noFill/>
        </p:spPr>
        <p:txBody>
          <a:bodyPr vert="horz" rtlCol="0">
            <a:spAutoFit/>
          </a:bodyPr>
          <a:lstStyle/>
          <a:p>
            <a:pPr algn="ctr"/>
            <a:r>
              <a:rPr lang="en-US" sz="3100"/>
              <a:t>knowing that from the Lord </a:t>
            </a:r>
            <a:r>
              <a:rPr lang="en-US" sz="3100" b="1">
                <a:solidFill>
                  <a:srgbClr val="FF0000"/>
                </a:solidFill>
              </a:rPr>
              <a:t>you will receive the reward of the inheritance</a:t>
            </a:r>
            <a:r>
              <a:rPr lang="en-US" sz="3100"/>
              <a:t>. It is the Lord Christ whom you serve.</a:t>
            </a:r>
          </a:p>
        </p:txBody>
      </p:sp>
    </p:spTree>
    <p:extLst>
      <p:ext uri="{BB962C8B-B14F-4D97-AF65-F5344CB8AC3E}">
        <p14:creationId xmlns:p14="http://schemas.microsoft.com/office/powerpoint/2010/main" val="7543295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3AC9DC0-4A09-04C9-64F2-CC225435F955}"/>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LAND</a:t>
            </a:r>
          </a:p>
        </p:txBody>
      </p:sp>
      <p:sp>
        <p:nvSpPr>
          <p:cNvPr id="3" name="TextBox 2">
            <a:extLst>
              <a:ext uri="{FF2B5EF4-FFF2-40B4-BE49-F238E27FC236}">
                <a16:creationId xmlns:a16="http://schemas.microsoft.com/office/drawing/2014/main" id="{5204709E-AD05-BE2D-05B7-CF28224ABD90}"/>
              </a:ext>
            </a:extLst>
          </p:cNvPr>
          <p:cNvSpPr txBox="1"/>
          <p:nvPr/>
        </p:nvSpPr>
        <p:spPr>
          <a:xfrm>
            <a:off x="0" y="762000"/>
            <a:ext cx="12192000" cy="646331"/>
          </a:xfrm>
          <a:prstGeom prst="rect">
            <a:avLst/>
          </a:prstGeom>
          <a:noFill/>
        </p:spPr>
        <p:txBody>
          <a:bodyPr vert="horz" rtlCol="0">
            <a:spAutoFit/>
          </a:bodyPr>
          <a:lstStyle/>
          <a:p>
            <a:pPr algn="ctr"/>
            <a:r>
              <a:rPr lang="en-US" sz="3600"/>
              <a:t>Hebrews 11:13-19</a:t>
            </a:r>
          </a:p>
        </p:txBody>
      </p:sp>
      <p:sp>
        <p:nvSpPr>
          <p:cNvPr id="4" name="TextBox 3">
            <a:extLst>
              <a:ext uri="{FF2B5EF4-FFF2-40B4-BE49-F238E27FC236}">
                <a16:creationId xmlns:a16="http://schemas.microsoft.com/office/drawing/2014/main" id="{F34BEB14-4001-52F4-037E-4E7EF451BE4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EC9D7DF-A4F0-6795-1484-BDD5DDF01785}"/>
              </a:ext>
            </a:extLst>
          </p:cNvPr>
          <p:cNvSpPr txBox="1"/>
          <p:nvPr/>
        </p:nvSpPr>
        <p:spPr>
          <a:xfrm>
            <a:off x="1016000" y="1905000"/>
            <a:ext cx="10160000" cy="4862870"/>
          </a:xfrm>
          <a:prstGeom prst="rect">
            <a:avLst/>
          </a:prstGeom>
          <a:noFill/>
        </p:spPr>
        <p:txBody>
          <a:bodyPr vert="horz" rtlCol="0">
            <a:spAutoFit/>
          </a:bodyPr>
          <a:lstStyle/>
          <a:p>
            <a:pPr algn="ctr"/>
            <a:r>
              <a:rPr lang="en-US" sz="3100"/>
              <a:t>All these died in faith, without receiving the promises, but having seen them and having welcomed them from a distance, and having confessed that they were strangers and exiles on the earth. For those who say such things make it clear that they are seeking a country of their own. And indeed if they had been thinking of that country from which they went out, they would have had opportunity to return. But as it is, they desire a better country, that is, a heavenly one. (Continued...)</a:t>
            </a:r>
          </a:p>
        </p:txBody>
      </p:sp>
    </p:spTree>
    <p:extLst>
      <p:ext uri="{BB962C8B-B14F-4D97-AF65-F5344CB8AC3E}">
        <p14:creationId xmlns:p14="http://schemas.microsoft.com/office/powerpoint/2010/main" val="42757907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1CA2BC7-3166-22C4-8B7B-2157FE86F356}"/>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LAND</a:t>
            </a:r>
          </a:p>
        </p:txBody>
      </p:sp>
      <p:sp>
        <p:nvSpPr>
          <p:cNvPr id="3" name="TextBox 2">
            <a:extLst>
              <a:ext uri="{FF2B5EF4-FFF2-40B4-BE49-F238E27FC236}">
                <a16:creationId xmlns:a16="http://schemas.microsoft.com/office/drawing/2014/main" id="{FA7531F1-C93D-134E-7673-EF465EFB19A1}"/>
              </a:ext>
            </a:extLst>
          </p:cNvPr>
          <p:cNvSpPr txBox="1"/>
          <p:nvPr/>
        </p:nvSpPr>
        <p:spPr>
          <a:xfrm>
            <a:off x="1016000" y="635000"/>
            <a:ext cx="10160000" cy="4385816"/>
          </a:xfrm>
          <a:prstGeom prst="rect">
            <a:avLst/>
          </a:prstGeom>
          <a:noFill/>
        </p:spPr>
        <p:txBody>
          <a:bodyPr vert="horz" rtlCol="0">
            <a:spAutoFit/>
          </a:bodyPr>
          <a:lstStyle/>
          <a:p>
            <a:pPr algn="ctr"/>
            <a:r>
              <a:rPr lang="en-US" sz="3100"/>
              <a:t>Therefore God is not ashamed to be called their God; for </a:t>
            </a:r>
            <a:r>
              <a:rPr lang="en-US" sz="3100" b="1">
                <a:solidFill>
                  <a:srgbClr val="FF0000"/>
                </a:solidFill>
              </a:rPr>
              <a:t>He has prepared a city for them</a:t>
            </a:r>
            <a:r>
              <a:rPr lang="en-US" sz="3100"/>
              <a:t>. By faith </a:t>
            </a:r>
            <a:r>
              <a:rPr lang="en-US" sz="3100" b="1">
                <a:solidFill>
                  <a:srgbClr val="FF0000"/>
                </a:solidFill>
              </a:rPr>
              <a:t>Abraham</a:t>
            </a:r>
            <a:r>
              <a:rPr lang="en-US" sz="3100"/>
              <a:t>, when he was tested, offered up Isaac, and </a:t>
            </a:r>
            <a:r>
              <a:rPr lang="en-US" sz="3100" b="1">
                <a:solidFill>
                  <a:srgbClr val="FF0000"/>
                </a:solidFill>
              </a:rPr>
              <a:t>he who had received the promises</a:t>
            </a:r>
            <a:r>
              <a:rPr lang="en-US" sz="3100"/>
              <a:t> was offering up his only begotten son; it was he to whom it was said, "IN ISAAC YOUR DESCENDANTS SHALL BE CALLED." He considered that God is able to raise people even from the dead, from which he also received him back as a type.</a:t>
            </a:r>
          </a:p>
        </p:txBody>
      </p:sp>
    </p:spTree>
    <p:extLst>
      <p:ext uri="{BB962C8B-B14F-4D97-AF65-F5344CB8AC3E}">
        <p14:creationId xmlns:p14="http://schemas.microsoft.com/office/powerpoint/2010/main" val="31400082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CC4D738-6A6B-C45F-02D1-F29180D656FE}"/>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LAND</a:t>
            </a:r>
          </a:p>
        </p:txBody>
      </p:sp>
      <p:sp>
        <p:nvSpPr>
          <p:cNvPr id="3" name="TextBox 2">
            <a:extLst>
              <a:ext uri="{FF2B5EF4-FFF2-40B4-BE49-F238E27FC236}">
                <a16:creationId xmlns:a16="http://schemas.microsoft.com/office/drawing/2014/main" id="{4ACEABF1-58E3-9ED2-A6EE-AF2FBCD61888}"/>
              </a:ext>
            </a:extLst>
          </p:cNvPr>
          <p:cNvSpPr txBox="1"/>
          <p:nvPr/>
        </p:nvSpPr>
        <p:spPr>
          <a:xfrm>
            <a:off x="0" y="762000"/>
            <a:ext cx="12192000" cy="646331"/>
          </a:xfrm>
          <a:prstGeom prst="rect">
            <a:avLst/>
          </a:prstGeom>
          <a:noFill/>
        </p:spPr>
        <p:txBody>
          <a:bodyPr vert="horz" rtlCol="0">
            <a:spAutoFit/>
          </a:bodyPr>
          <a:lstStyle/>
          <a:p>
            <a:pPr algn="ctr"/>
            <a:r>
              <a:rPr lang="en-US" sz="3600"/>
              <a:t>Jubilees 13:20</a:t>
            </a:r>
          </a:p>
        </p:txBody>
      </p:sp>
      <p:sp>
        <p:nvSpPr>
          <p:cNvPr id="4" name="TextBox 3">
            <a:extLst>
              <a:ext uri="{FF2B5EF4-FFF2-40B4-BE49-F238E27FC236}">
                <a16:creationId xmlns:a16="http://schemas.microsoft.com/office/drawing/2014/main" id="{1928034E-681E-56C4-A1E5-F0BA6BEC95B1}"/>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81DD537A-511C-1E2B-9887-76F2CD2F7EA2}"/>
              </a:ext>
            </a:extLst>
          </p:cNvPr>
          <p:cNvSpPr txBox="1"/>
          <p:nvPr/>
        </p:nvSpPr>
        <p:spPr>
          <a:xfrm>
            <a:off x="1016000" y="1905000"/>
            <a:ext cx="10160000" cy="2000548"/>
          </a:xfrm>
          <a:prstGeom prst="rect">
            <a:avLst/>
          </a:prstGeom>
          <a:noFill/>
        </p:spPr>
        <p:txBody>
          <a:bodyPr vert="horz" rtlCol="0">
            <a:spAutoFit/>
          </a:bodyPr>
          <a:lstStyle/>
          <a:p>
            <a:pPr algn="ctr"/>
            <a:r>
              <a:rPr lang="en-US" sz="3100" b="1">
                <a:solidFill>
                  <a:srgbClr val="FF0000"/>
                </a:solidFill>
              </a:rPr>
              <a:t>For all the land which thou seest I will give to thee</a:t>
            </a:r>
            <a:r>
              <a:rPr lang="en-US" sz="3100"/>
              <a:t> and to thy seed for ever, and I will make thy seed as the sand of the sea: though a man may number the dust of the earth, yet thy seed shall not be numbered.</a:t>
            </a:r>
          </a:p>
        </p:txBody>
      </p:sp>
    </p:spTree>
    <p:extLst>
      <p:ext uri="{BB962C8B-B14F-4D97-AF65-F5344CB8AC3E}">
        <p14:creationId xmlns:p14="http://schemas.microsoft.com/office/powerpoint/2010/main" val="33122351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0A6EEC5-58CA-55E6-4C39-87898FB6937F}"/>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LAND</a:t>
            </a:r>
          </a:p>
        </p:txBody>
      </p:sp>
      <p:sp>
        <p:nvSpPr>
          <p:cNvPr id="3" name="TextBox 2">
            <a:extLst>
              <a:ext uri="{FF2B5EF4-FFF2-40B4-BE49-F238E27FC236}">
                <a16:creationId xmlns:a16="http://schemas.microsoft.com/office/drawing/2014/main" id="{172342AD-EB2F-1C41-40AE-9C696839E592}"/>
              </a:ext>
            </a:extLst>
          </p:cNvPr>
          <p:cNvSpPr txBox="1"/>
          <p:nvPr/>
        </p:nvSpPr>
        <p:spPr>
          <a:xfrm>
            <a:off x="0" y="762000"/>
            <a:ext cx="12192000" cy="646331"/>
          </a:xfrm>
          <a:prstGeom prst="rect">
            <a:avLst/>
          </a:prstGeom>
          <a:noFill/>
        </p:spPr>
        <p:txBody>
          <a:bodyPr vert="horz" rtlCol="0">
            <a:spAutoFit/>
          </a:bodyPr>
          <a:lstStyle/>
          <a:p>
            <a:pPr algn="ctr"/>
            <a:r>
              <a:rPr lang="en-US" sz="3600"/>
              <a:t>Jubilees 13:3</a:t>
            </a:r>
          </a:p>
        </p:txBody>
      </p:sp>
      <p:sp>
        <p:nvSpPr>
          <p:cNvPr id="4" name="TextBox 3">
            <a:extLst>
              <a:ext uri="{FF2B5EF4-FFF2-40B4-BE49-F238E27FC236}">
                <a16:creationId xmlns:a16="http://schemas.microsoft.com/office/drawing/2014/main" id="{D8E06601-03CE-6C59-D746-F587BBA4A285}"/>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040FFCEB-B2C8-8687-AA0B-05FA711454ED}"/>
              </a:ext>
            </a:extLst>
          </p:cNvPr>
          <p:cNvSpPr txBox="1"/>
          <p:nvPr/>
        </p:nvSpPr>
        <p:spPr>
          <a:xfrm>
            <a:off x="1016000" y="1905000"/>
            <a:ext cx="10160000" cy="1046440"/>
          </a:xfrm>
          <a:prstGeom prst="rect">
            <a:avLst/>
          </a:prstGeom>
          <a:noFill/>
        </p:spPr>
        <p:txBody>
          <a:bodyPr vert="horz" rtlCol="0">
            <a:spAutoFit/>
          </a:bodyPr>
          <a:lstStyle/>
          <a:p>
            <a:pPr algn="ctr"/>
            <a:r>
              <a:rPr lang="en-US" sz="3100"/>
              <a:t>And the Lord said to him: 'To thee and to thy seed will </a:t>
            </a:r>
            <a:r>
              <a:rPr lang="en-US" sz="3100" b="1">
                <a:solidFill>
                  <a:srgbClr val="FF0000"/>
                </a:solidFill>
              </a:rPr>
              <a:t>I give this land</a:t>
            </a:r>
            <a:r>
              <a:rPr lang="en-US" sz="3100"/>
              <a:t>.'</a:t>
            </a:r>
          </a:p>
        </p:txBody>
      </p:sp>
    </p:spTree>
    <p:extLst>
      <p:ext uri="{BB962C8B-B14F-4D97-AF65-F5344CB8AC3E}">
        <p14:creationId xmlns:p14="http://schemas.microsoft.com/office/powerpoint/2010/main" val="207196118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084E2BC-01CB-D1EF-7386-0D5599230B2D}"/>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LAND</a:t>
            </a:r>
          </a:p>
        </p:txBody>
      </p:sp>
      <p:sp>
        <p:nvSpPr>
          <p:cNvPr id="3" name="TextBox 2">
            <a:extLst>
              <a:ext uri="{FF2B5EF4-FFF2-40B4-BE49-F238E27FC236}">
                <a16:creationId xmlns:a16="http://schemas.microsoft.com/office/drawing/2014/main" id="{FD0A77A3-1CC7-F562-CC9E-57C13438CCD9}"/>
              </a:ext>
            </a:extLst>
          </p:cNvPr>
          <p:cNvSpPr txBox="1"/>
          <p:nvPr/>
        </p:nvSpPr>
        <p:spPr>
          <a:xfrm>
            <a:off x="0" y="762000"/>
            <a:ext cx="12192000" cy="646331"/>
          </a:xfrm>
          <a:prstGeom prst="rect">
            <a:avLst/>
          </a:prstGeom>
          <a:noFill/>
        </p:spPr>
        <p:txBody>
          <a:bodyPr vert="horz" rtlCol="0">
            <a:spAutoFit/>
          </a:bodyPr>
          <a:lstStyle/>
          <a:p>
            <a:pPr algn="ctr"/>
            <a:r>
              <a:rPr lang="en-US" sz="3600"/>
              <a:t>Jubilees 14:7</a:t>
            </a:r>
          </a:p>
        </p:txBody>
      </p:sp>
      <p:sp>
        <p:nvSpPr>
          <p:cNvPr id="4" name="TextBox 3">
            <a:extLst>
              <a:ext uri="{FF2B5EF4-FFF2-40B4-BE49-F238E27FC236}">
                <a16:creationId xmlns:a16="http://schemas.microsoft.com/office/drawing/2014/main" id="{0A2ECD52-38E5-238A-AFDB-3FE573994D4C}"/>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80FF79C-DF35-1170-E9A7-FBFB863CE25E}"/>
              </a:ext>
            </a:extLst>
          </p:cNvPr>
          <p:cNvSpPr txBox="1"/>
          <p:nvPr/>
        </p:nvSpPr>
        <p:spPr>
          <a:xfrm>
            <a:off x="1016000" y="1905000"/>
            <a:ext cx="10160000" cy="2000548"/>
          </a:xfrm>
          <a:prstGeom prst="rect">
            <a:avLst/>
          </a:prstGeom>
          <a:noFill/>
        </p:spPr>
        <p:txBody>
          <a:bodyPr vert="horz" rtlCol="0">
            <a:spAutoFit/>
          </a:bodyPr>
          <a:lstStyle/>
          <a:p>
            <a:pPr algn="ctr"/>
            <a:r>
              <a:rPr lang="en-US" sz="3100"/>
              <a:t>And He said unto him: 'I am the Lord that brought thee out of Ur of the Chaldees, </a:t>
            </a:r>
            <a:r>
              <a:rPr lang="en-US" sz="3100" b="1">
                <a:solidFill>
                  <a:srgbClr val="FF0000"/>
                </a:solidFill>
              </a:rPr>
              <a:t>to give thee the land of the Canaanites to possess it for ever</a:t>
            </a:r>
            <a:r>
              <a:rPr lang="en-US" sz="3100"/>
              <a:t>; and I will be God unto thee and to thy seed after thee.'</a:t>
            </a:r>
          </a:p>
        </p:txBody>
      </p:sp>
    </p:spTree>
    <p:extLst>
      <p:ext uri="{BB962C8B-B14F-4D97-AF65-F5344CB8AC3E}">
        <p14:creationId xmlns:p14="http://schemas.microsoft.com/office/powerpoint/2010/main" val="21974064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809093-D07A-10DA-E7FB-42596E05B7D0}"/>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LAND</a:t>
            </a:r>
          </a:p>
        </p:txBody>
      </p:sp>
      <p:sp>
        <p:nvSpPr>
          <p:cNvPr id="3" name="TextBox 2">
            <a:extLst>
              <a:ext uri="{FF2B5EF4-FFF2-40B4-BE49-F238E27FC236}">
                <a16:creationId xmlns:a16="http://schemas.microsoft.com/office/drawing/2014/main" id="{64D9A78D-2E8A-0DA0-3EAD-B7CC608969BC}"/>
              </a:ext>
            </a:extLst>
          </p:cNvPr>
          <p:cNvSpPr txBox="1"/>
          <p:nvPr/>
        </p:nvSpPr>
        <p:spPr>
          <a:xfrm>
            <a:off x="0" y="762000"/>
            <a:ext cx="12192000" cy="646331"/>
          </a:xfrm>
          <a:prstGeom prst="rect">
            <a:avLst/>
          </a:prstGeom>
          <a:noFill/>
        </p:spPr>
        <p:txBody>
          <a:bodyPr vert="horz" rtlCol="0">
            <a:spAutoFit/>
          </a:bodyPr>
          <a:lstStyle/>
          <a:p>
            <a:pPr algn="ctr"/>
            <a:r>
              <a:rPr lang="en-US" sz="3600"/>
              <a:t>Jubilees 22:27-29</a:t>
            </a:r>
          </a:p>
        </p:txBody>
      </p:sp>
      <p:sp>
        <p:nvSpPr>
          <p:cNvPr id="4" name="TextBox 3">
            <a:extLst>
              <a:ext uri="{FF2B5EF4-FFF2-40B4-BE49-F238E27FC236}">
                <a16:creationId xmlns:a16="http://schemas.microsoft.com/office/drawing/2014/main" id="{A9EC9313-CD37-BAB6-8B23-B3033037C69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792BF41F-6489-2A13-1E35-631B638FFC23}"/>
              </a:ext>
            </a:extLst>
          </p:cNvPr>
          <p:cNvSpPr txBox="1"/>
          <p:nvPr/>
        </p:nvSpPr>
        <p:spPr>
          <a:xfrm>
            <a:off x="1016000" y="1905000"/>
            <a:ext cx="10160000" cy="4385816"/>
          </a:xfrm>
          <a:prstGeom prst="rect">
            <a:avLst/>
          </a:prstGeom>
          <a:noFill/>
        </p:spPr>
        <p:txBody>
          <a:bodyPr vert="horz" rtlCol="0">
            <a:spAutoFit/>
          </a:bodyPr>
          <a:lstStyle/>
          <a:p>
            <a:pPr algn="ctr"/>
            <a:r>
              <a:rPr lang="en-US" sz="3100"/>
              <a:t>And he blessed him with all his heart and said: 'The Most High God, the God of all, and Creator of all, who brought me forth from Ur of the Chaldees that </a:t>
            </a:r>
            <a:r>
              <a:rPr lang="en-US" sz="3100" b="1">
                <a:solidFill>
                  <a:srgbClr val="FF0000"/>
                </a:solidFill>
              </a:rPr>
              <a:t>he might give me this land to inherit it for ever</a:t>
            </a:r>
            <a:r>
              <a:rPr lang="en-US" sz="3100"/>
              <a:t>, and that I might establish a holy seed-blessed be the Most High for ever.' And he blessed Jacob and said: 'My son, over whom with all my heart and my affection I rejoice, may Thy grace and Thy mercy be lift up upon him and upon his seed alway. (Continued...)</a:t>
            </a:r>
          </a:p>
        </p:txBody>
      </p:sp>
    </p:spTree>
    <p:extLst>
      <p:ext uri="{BB962C8B-B14F-4D97-AF65-F5344CB8AC3E}">
        <p14:creationId xmlns:p14="http://schemas.microsoft.com/office/powerpoint/2010/main" val="25509606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5211CB6-AD94-91BD-C4C4-850859EE6A80}"/>
              </a:ext>
            </a:extLst>
          </p:cNvPr>
          <p:cNvSpPr txBox="1"/>
          <p:nvPr/>
        </p:nvSpPr>
        <p:spPr>
          <a:xfrm>
            <a:off x="127000" y="127000"/>
            <a:ext cx="7315200" cy="276999"/>
          </a:xfrm>
          <a:prstGeom prst="rect">
            <a:avLst/>
          </a:prstGeom>
          <a:noFill/>
        </p:spPr>
        <p:txBody>
          <a:bodyPr vert="horz" lIns="0" tIns="0" rIns="0" bIns="0" rtlCol="0">
            <a:spAutoFit/>
          </a:bodyPr>
          <a:lstStyle/>
          <a:p>
            <a:r>
              <a:rPr lang="en-US"/>
              <a:t>A PROMISE OF LAND</a:t>
            </a:r>
          </a:p>
        </p:txBody>
      </p:sp>
      <p:sp>
        <p:nvSpPr>
          <p:cNvPr id="3" name="TextBox 2">
            <a:extLst>
              <a:ext uri="{FF2B5EF4-FFF2-40B4-BE49-F238E27FC236}">
                <a16:creationId xmlns:a16="http://schemas.microsoft.com/office/drawing/2014/main" id="{47CB255F-7D4D-D855-40B3-FE2E1C1F422B}"/>
              </a:ext>
            </a:extLst>
          </p:cNvPr>
          <p:cNvSpPr txBox="1"/>
          <p:nvPr/>
        </p:nvSpPr>
        <p:spPr>
          <a:xfrm>
            <a:off x="1016000" y="635000"/>
            <a:ext cx="10160000" cy="2477601"/>
          </a:xfrm>
          <a:prstGeom prst="rect">
            <a:avLst/>
          </a:prstGeom>
          <a:noFill/>
        </p:spPr>
        <p:txBody>
          <a:bodyPr vert="horz" rtlCol="0">
            <a:spAutoFit/>
          </a:bodyPr>
          <a:lstStyle/>
          <a:p>
            <a:pPr algn="ctr"/>
            <a:r>
              <a:rPr lang="en-US" sz="3100"/>
              <a:t>And do not forsake him, nor set him at nought from henceforth unto the days of eternity, and may Thine eyes be opened upon him and upon his seed, that Thou mayst preserve him, and bless him, and mayest sanctify him as a nation for Thine inheritance;</a:t>
            </a:r>
          </a:p>
        </p:txBody>
      </p:sp>
    </p:spTree>
    <p:extLst>
      <p:ext uri="{BB962C8B-B14F-4D97-AF65-F5344CB8AC3E}">
        <p14:creationId xmlns:p14="http://schemas.microsoft.com/office/powerpoint/2010/main" val="23016852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7829E-94C4-DD7C-8A6C-F9EEBE73FED5}"/>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A Promise of Eternal Life in that Land</a:t>
            </a:r>
          </a:p>
        </p:txBody>
      </p:sp>
      <p:sp>
        <p:nvSpPr>
          <p:cNvPr id="3" name="Subtitle 2">
            <a:extLst>
              <a:ext uri="{FF2B5EF4-FFF2-40B4-BE49-F238E27FC236}">
                <a16:creationId xmlns:a16="http://schemas.microsoft.com/office/drawing/2014/main" id="{C8A4E565-6CBE-1FED-8390-B9EE3E80E76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51334789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DA761-3800-52C9-FE62-07DD10C08852}"/>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The "Reward"</a:t>
            </a:r>
          </a:p>
        </p:txBody>
      </p:sp>
      <p:sp>
        <p:nvSpPr>
          <p:cNvPr id="3" name="Subtitle 2">
            <a:extLst>
              <a:ext uri="{FF2B5EF4-FFF2-40B4-BE49-F238E27FC236}">
                <a16:creationId xmlns:a16="http://schemas.microsoft.com/office/drawing/2014/main" id="{0DA2D2F8-B1A6-3E3B-0B36-324D597B7FE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33096661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E6CAC52-6C63-9915-43A8-F4C8031671AD}"/>
              </a:ext>
            </a:extLst>
          </p:cNvPr>
          <p:cNvSpPr txBox="1"/>
          <p:nvPr/>
        </p:nvSpPr>
        <p:spPr>
          <a:xfrm>
            <a:off x="127000" y="127000"/>
            <a:ext cx="7315200" cy="276999"/>
          </a:xfrm>
          <a:prstGeom prst="rect">
            <a:avLst/>
          </a:prstGeom>
          <a:noFill/>
        </p:spPr>
        <p:txBody>
          <a:bodyPr vert="horz" lIns="0" tIns="0" rIns="0" bIns="0" rtlCol="0">
            <a:spAutoFit/>
          </a:bodyPr>
          <a:lstStyle/>
          <a:p>
            <a:r>
              <a:rPr lang="en-US"/>
              <a:t>The "Reward"</a:t>
            </a:r>
          </a:p>
        </p:txBody>
      </p:sp>
      <p:sp>
        <p:nvSpPr>
          <p:cNvPr id="3" name="TextBox 2">
            <a:extLst>
              <a:ext uri="{FF2B5EF4-FFF2-40B4-BE49-F238E27FC236}">
                <a16:creationId xmlns:a16="http://schemas.microsoft.com/office/drawing/2014/main" id="{A5131F76-5352-1F6F-4AE7-4EED80BF7DDD}"/>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3:8</a:t>
            </a:r>
          </a:p>
        </p:txBody>
      </p:sp>
      <p:sp>
        <p:nvSpPr>
          <p:cNvPr id="4" name="TextBox 3">
            <a:extLst>
              <a:ext uri="{FF2B5EF4-FFF2-40B4-BE49-F238E27FC236}">
                <a16:creationId xmlns:a16="http://schemas.microsoft.com/office/drawing/2014/main" id="{89159B9C-5C22-5D4D-57C8-5447B65FCB6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99C4FE6-E891-3D6D-97FB-AABCCDF32059}"/>
              </a:ext>
            </a:extLst>
          </p:cNvPr>
          <p:cNvSpPr txBox="1"/>
          <p:nvPr/>
        </p:nvSpPr>
        <p:spPr>
          <a:xfrm>
            <a:off x="1016000" y="1905000"/>
            <a:ext cx="10160000" cy="1523494"/>
          </a:xfrm>
          <a:prstGeom prst="rect">
            <a:avLst/>
          </a:prstGeom>
          <a:noFill/>
        </p:spPr>
        <p:txBody>
          <a:bodyPr vert="horz" rtlCol="0">
            <a:spAutoFit/>
          </a:bodyPr>
          <a:lstStyle/>
          <a:p>
            <a:pPr algn="ctr"/>
            <a:r>
              <a:rPr lang="en-US" sz="3100"/>
              <a:t>Now he who plants and he who waters are one; </a:t>
            </a:r>
            <a:r>
              <a:rPr lang="en-US" sz="3100" b="1">
                <a:solidFill>
                  <a:srgbClr val="FF0000"/>
                </a:solidFill>
              </a:rPr>
              <a:t>but each will receive his own reward</a:t>
            </a:r>
            <a:r>
              <a:rPr lang="en-US" sz="3100"/>
              <a:t> according to his own labor.</a:t>
            </a:r>
          </a:p>
        </p:txBody>
      </p:sp>
    </p:spTree>
    <p:extLst>
      <p:ext uri="{BB962C8B-B14F-4D97-AF65-F5344CB8AC3E}">
        <p14:creationId xmlns:p14="http://schemas.microsoft.com/office/powerpoint/2010/main" val="401282808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F09227-E2A6-B0DB-1556-14D5A4778063}"/>
              </a:ext>
            </a:extLst>
          </p:cNvPr>
          <p:cNvSpPr txBox="1"/>
          <p:nvPr/>
        </p:nvSpPr>
        <p:spPr>
          <a:xfrm>
            <a:off x="127000" y="127000"/>
            <a:ext cx="7315200" cy="276999"/>
          </a:xfrm>
          <a:prstGeom prst="rect">
            <a:avLst/>
          </a:prstGeom>
          <a:noFill/>
        </p:spPr>
        <p:txBody>
          <a:bodyPr vert="horz" lIns="0" tIns="0" rIns="0" bIns="0" rtlCol="0">
            <a:spAutoFit/>
          </a:bodyPr>
          <a:lstStyle/>
          <a:p>
            <a:r>
              <a:rPr lang="en-US"/>
              <a:t>The "Reward"</a:t>
            </a:r>
          </a:p>
        </p:txBody>
      </p:sp>
      <p:sp>
        <p:nvSpPr>
          <p:cNvPr id="3" name="TextBox 2">
            <a:extLst>
              <a:ext uri="{FF2B5EF4-FFF2-40B4-BE49-F238E27FC236}">
                <a16:creationId xmlns:a16="http://schemas.microsoft.com/office/drawing/2014/main" id="{F12D113E-A2A0-2AA0-F16C-EC48E5BEA257}"/>
              </a:ext>
            </a:extLst>
          </p:cNvPr>
          <p:cNvSpPr txBox="1"/>
          <p:nvPr/>
        </p:nvSpPr>
        <p:spPr>
          <a:xfrm>
            <a:off x="0" y="762000"/>
            <a:ext cx="12192000" cy="646331"/>
          </a:xfrm>
          <a:prstGeom prst="rect">
            <a:avLst/>
          </a:prstGeom>
          <a:noFill/>
        </p:spPr>
        <p:txBody>
          <a:bodyPr vert="horz" rtlCol="0">
            <a:spAutoFit/>
          </a:bodyPr>
          <a:lstStyle/>
          <a:p>
            <a:pPr algn="ctr"/>
            <a:r>
              <a:rPr lang="en-US" sz="3600"/>
              <a:t>Mark 9:41</a:t>
            </a:r>
          </a:p>
        </p:txBody>
      </p:sp>
      <p:sp>
        <p:nvSpPr>
          <p:cNvPr id="4" name="TextBox 3">
            <a:extLst>
              <a:ext uri="{FF2B5EF4-FFF2-40B4-BE49-F238E27FC236}">
                <a16:creationId xmlns:a16="http://schemas.microsoft.com/office/drawing/2014/main" id="{D6063D45-167E-8228-8352-FD27969C7DA0}"/>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1C7253F8-F035-77FC-19CA-A41D59D0AAF7}"/>
              </a:ext>
            </a:extLst>
          </p:cNvPr>
          <p:cNvSpPr txBox="1"/>
          <p:nvPr/>
        </p:nvSpPr>
        <p:spPr>
          <a:xfrm>
            <a:off x="1016000" y="1905000"/>
            <a:ext cx="10160000" cy="1523494"/>
          </a:xfrm>
          <a:prstGeom prst="rect">
            <a:avLst/>
          </a:prstGeom>
          <a:noFill/>
        </p:spPr>
        <p:txBody>
          <a:bodyPr vert="horz" rtlCol="0">
            <a:spAutoFit/>
          </a:bodyPr>
          <a:lstStyle/>
          <a:p>
            <a:pPr algn="ctr"/>
            <a:r>
              <a:rPr lang="en-US" sz="3100"/>
              <a:t>For whosoever shall give you a cup of water to drink, because ye are Christ's, verily I say unto you, he shall in no wise lose </a:t>
            </a:r>
            <a:r>
              <a:rPr lang="en-US" sz="3100" b="1">
                <a:solidFill>
                  <a:srgbClr val="FF0000"/>
                </a:solidFill>
              </a:rPr>
              <a:t>his reward</a:t>
            </a:r>
            <a:r>
              <a:rPr lang="en-US" sz="3100"/>
              <a:t>.</a:t>
            </a:r>
          </a:p>
        </p:txBody>
      </p:sp>
    </p:spTree>
    <p:extLst>
      <p:ext uri="{BB962C8B-B14F-4D97-AF65-F5344CB8AC3E}">
        <p14:creationId xmlns:p14="http://schemas.microsoft.com/office/powerpoint/2010/main" val="303516215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51EB1CE-449E-7798-AEF2-5EDAAF25CF02}"/>
              </a:ext>
            </a:extLst>
          </p:cNvPr>
          <p:cNvSpPr txBox="1"/>
          <p:nvPr/>
        </p:nvSpPr>
        <p:spPr>
          <a:xfrm>
            <a:off x="127000" y="127000"/>
            <a:ext cx="7315200" cy="276999"/>
          </a:xfrm>
          <a:prstGeom prst="rect">
            <a:avLst/>
          </a:prstGeom>
          <a:noFill/>
        </p:spPr>
        <p:txBody>
          <a:bodyPr vert="horz" lIns="0" tIns="0" rIns="0" bIns="0" rtlCol="0">
            <a:spAutoFit/>
          </a:bodyPr>
          <a:lstStyle/>
          <a:p>
            <a:r>
              <a:rPr lang="en-US"/>
              <a:t>The "Reward"</a:t>
            </a:r>
          </a:p>
        </p:txBody>
      </p:sp>
      <p:sp>
        <p:nvSpPr>
          <p:cNvPr id="3" name="TextBox 2">
            <a:extLst>
              <a:ext uri="{FF2B5EF4-FFF2-40B4-BE49-F238E27FC236}">
                <a16:creationId xmlns:a16="http://schemas.microsoft.com/office/drawing/2014/main" id="{68DD69A4-D2F3-9306-5483-C662BC61F4F2}"/>
              </a:ext>
            </a:extLst>
          </p:cNvPr>
          <p:cNvSpPr txBox="1"/>
          <p:nvPr/>
        </p:nvSpPr>
        <p:spPr>
          <a:xfrm>
            <a:off x="0" y="762000"/>
            <a:ext cx="12192000" cy="646331"/>
          </a:xfrm>
          <a:prstGeom prst="rect">
            <a:avLst/>
          </a:prstGeom>
          <a:noFill/>
        </p:spPr>
        <p:txBody>
          <a:bodyPr vert="horz" rtlCol="0">
            <a:spAutoFit/>
          </a:bodyPr>
          <a:lstStyle/>
          <a:p>
            <a:pPr algn="ctr"/>
            <a:r>
              <a:rPr lang="en-US" sz="3600"/>
              <a:t>Psalm 62:12</a:t>
            </a:r>
          </a:p>
        </p:txBody>
      </p:sp>
      <p:sp>
        <p:nvSpPr>
          <p:cNvPr id="4" name="TextBox 3">
            <a:extLst>
              <a:ext uri="{FF2B5EF4-FFF2-40B4-BE49-F238E27FC236}">
                <a16:creationId xmlns:a16="http://schemas.microsoft.com/office/drawing/2014/main" id="{E83C78E7-5D18-61FE-4668-D8974325C67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6E12DB7-1861-0797-501E-9DFE039B6614}"/>
              </a:ext>
            </a:extLst>
          </p:cNvPr>
          <p:cNvSpPr txBox="1"/>
          <p:nvPr/>
        </p:nvSpPr>
        <p:spPr>
          <a:xfrm>
            <a:off x="1016000" y="1905000"/>
            <a:ext cx="10160000" cy="1046440"/>
          </a:xfrm>
          <a:prstGeom prst="rect">
            <a:avLst/>
          </a:prstGeom>
          <a:noFill/>
        </p:spPr>
        <p:txBody>
          <a:bodyPr vert="horz" rtlCol="0">
            <a:spAutoFit/>
          </a:bodyPr>
          <a:lstStyle/>
          <a:p>
            <a:pPr algn="ctr"/>
            <a:r>
              <a:rPr lang="en-US" sz="3100"/>
              <a:t>And lovingkindness is Yours, O Lord, </a:t>
            </a:r>
            <a:r>
              <a:rPr lang="en-US" sz="3100" b="1">
                <a:solidFill>
                  <a:srgbClr val="FF0000"/>
                </a:solidFill>
              </a:rPr>
              <a:t>For You recompense a man according to his work.</a:t>
            </a:r>
          </a:p>
        </p:txBody>
      </p:sp>
    </p:spTree>
    <p:extLst>
      <p:ext uri="{BB962C8B-B14F-4D97-AF65-F5344CB8AC3E}">
        <p14:creationId xmlns:p14="http://schemas.microsoft.com/office/powerpoint/2010/main" val="184024192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C60B72B-0C9A-AC68-BA98-0B8AE5F06BF3}"/>
              </a:ext>
            </a:extLst>
          </p:cNvPr>
          <p:cNvSpPr txBox="1"/>
          <p:nvPr/>
        </p:nvSpPr>
        <p:spPr>
          <a:xfrm>
            <a:off x="127000" y="127000"/>
            <a:ext cx="7315200" cy="276999"/>
          </a:xfrm>
          <a:prstGeom prst="rect">
            <a:avLst/>
          </a:prstGeom>
          <a:noFill/>
        </p:spPr>
        <p:txBody>
          <a:bodyPr vert="horz" lIns="0" tIns="0" rIns="0" bIns="0" rtlCol="0">
            <a:spAutoFit/>
          </a:bodyPr>
          <a:lstStyle/>
          <a:p>
            <a:r>
              <a:rPr lang="en-US"/>
              <a:t>The "Reward"</a:t>
            </a:r>
          </a:p>
        </p:txBody>
      </p:sp>
      <p:sp>
        <p:nvSpPr>
          <p:cNvPr id="3" name="TextBox 2">
            <a:extLst>
              <a:ext uri="{FF2B5EF4-FFF2-40B4-BE49-F238E27FC236}">
                <a16:creationId xmlns:a16="http://schemas.microsoft.com/office/drawing/2014/main" id="{ED0D002B-DF32-40E8-A0F6-1785E2E07BE7}"/>
              </a:ext>
            </a:extLst>
          </p:cNvPr>
          <p:cNvSpPr txBox="1"/>
          <p:nvPr/>
        </p:nvSpPr>
        <p:spPr>
          <a:xfrm>
            <a:off x="0" y="762000"/>
            <a:ext cx="12192000" cy="646331"/>
          </a:xfrm>
          <a:prstGeom prst="rect">
            <a:avLst/>
          </a:prstGeom>
          <a:noFill/>
        </p:spPr>
        <p:txBody>
          <a:bodyPr vert="horz" rtlCol="0">
            <a:spAutoFit/>
          </a:bodyPr>
          <a:lstStyle/>
          <a:p>
            <a:pPr algn="ctr"/>
            <a:r>
              <a:rPr lang="en-US" sz="3600"/>
              <a:t>Revelation 22:12</a:t>
            </a:r>
          </a:p>
        </p:txBody>
      </p:sp>
      <p:sp>
        <p:nvSpPr>
          <p:cNvPr id="4" name="TextBox 3">
            <a:extLst>
              <a:ext uri="{FF2B5EF4-FFF2-40B4-BE49-F238E27FC236}">
                <a16:creationId xmlns:a16="http://schemas.microsoft.com/office/drawing/2014/main" id="{BB58F203-3DDC-60C1-1F93-4A5D2C85AEC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8A833FC-7EF5-80C8-246E-FB57B8FC9031}"/>
              </a:ext>
            </a:extLst>
          </p:cNvPr>
          <p:cNvSpPr txBox="1"/>
          <p:nvPr/>
        </p:nvSpPr>
        <p:spPr>
          <a:xfrm>
            <a:off x="1016000" y="1905000"/>
            <a:ext cx="10160000" cy="1523494"/>
          </a:xfrm>
          <a:prstGeom prst="rect">
            <a:avLst/>
          </a:prstGeom>
          <a:noFill/>
        </p:spPr>
        <p:txBody>
          <a:bodyPr vert="horz" rtlCol="0">
            <a:spAutoFit/>
          </a:bodyPr>
          <a:lstStyle/>
          <a:p>
            <a:pPr algn="ctr"/>
            <a:r>
              <a:rPr lang="en-US" sz="3100"/>
              <a:t>"Behold, I am coming quickly, and My reward is with Me, </a:t>
            </a:r>
            <a:r>
              <a:rPr lang="en-US" sz="3100" b="1">
                <a:solidFill>
                  <a:srgbClr val="FF0000"/>
                </a:solidFill>
              </a:rPr>
              <a:t>to render to every man according to what he has done</a:t>
            </a:r>
            <a:r>
              <a:rPr lang="en-US" sz="3100"/>
              <a:t>.</a:t>
            </a:r>
          </a:p>
        </p:txBody>
      </p:sp>
    </p:spTree>
    <p:extLst>
      <p:ext uri="{BB962C8B-B14F-4D97-AF65-F5344CB8AC3E}">
        <p14:creationId xmlns:p14="http://schemas.microsoft.com/office/powerpoint/2010/main" val="347597724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D49951-F819-5853-BA86-822975C4FC64}"/>
              </a:ext>
            </a:extLst>
          </p:cNvPr>
          <p:cNvSpPr txBox="1"/>
          <p:nvPr/>
        </p:nvSpPr>
        <p:spPr>
          <a:xfrm>
            <a:off x="127000" y="127000"/>
            <a:ext cx="7315200" cy="276999"/>
          </a:xfrm>
          <a:prstGeom prst="rect">
            <a:avLst/>
          </a:prstGeom>
          <a:noFill/>
        </p:spPr>
        <p:txBody>
          <a:bodyPr vert="horz" lIns="0" tIns="0" rIns="0" bIns="0" rtlCol="0">
            <a:spAutoFit/>
          </a:bodyPr>
          <a:lstStyle/>
          <a:p>
            <a:r>
              <a:rPr lang="en-US"/>
              <a:t>The "Reward"</a:t>
            </a:r>
          </a:p>
        </p:txBody>
      </p:sp>
      <p:sp>
        <p:nvSpPr>
          <p:cNvPr id="3" name="TextBox 2">
            <a:extLst>
              <a:ext uri="{FF2B5EF4-FFF2-40B4-BE49-F238E27FC236}">
                <a16:creationId xmlns:a16="http://schemas.microsoft.com/office/drawing/2014/main" id="{EEEA9528-D966-0440-6B59-8F870CD70C83}"/>
              </a:ext>
            </a:extLst>
          </p:cNvPr>
          <p:cNvSpPr txBox="1"/>
          <p:nvPr/>
        </p:nvSpPr>
        <p:spPr>
          <a:xfrm>
            <a:off x="0" y="762000"/>
            <a:ext cx="12192000" cy="646331"/>
          </a:xfrm>
          <a:prstGeom prst="rect">
            <a:avLst/>
          </a:prstGeom>
          <a:noFill/>
        </p:spPr>
        <p:txBody>
          <a:bodyPr vert="horz" rtlCol="0">
            <a:spAutoFit/>
          </a:bodyPr>
          <a:lstStyle/>
          <a:p>
            <a:pPr algn="ctr"/>
            <a:r>
              <a:rPr lang="en-US" sz="3600"/>
              <a:t>Hebrews 11:26</a:t>
            </a:r>
          </a:p>
        </p:txBody>
      </p:sp>
      <p:sp>
        <p:nvSpPr>
          <p:cNvPr id="4" name="TextBox 3">
            <a:extLst>
              <a:ext uri="{FF2B5EF4-FFF2-40B4-BE49-F238E27FC236}">
                <a16:creationId xmlns:a16="http://schemas.microsoft.com/office/drawing/2014/main" id="{F3545503-05C2-E185-C8B7-AAC1591D213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E6FF760-3700-CFDC-B36D-4FE0EC561E65}"/>
              </a:ext>
            </a:extLst>
          </p:cNvPr>
          <p:cNvSpPr txBox="1"/>
          <p:nvPr/>
        </p:nvSpPr>
        <p:spPr>
          <a:xfrm>
            <a:off x="1016000" y="1905000"/>
            <a:ext cx="10160000" cy="1523494"/>
          </a:xfrm>
          <a:prstGeom prst="rect">
            <a:avLst/>
          </a:prstGeom>
          <a:noFill/>
        </p:spPr>
        <p:txBody>
          <a:bodyPr vert="horz" rtlCol="0">
            <a:spAutoFit/>
          </a:bodyPr>
          <a:lstStyle/>
          <a:p>
            <a:pPr algn="ctr"/>
            <a:r>
              <a:rPr lang="en-US" sz="3100"/>
              <a:t>considering the reproach of Christ greater riches than the treasures of Egypt; for </a:t>
            </a:r>
            <a:r>
              <a:rPr lang="en-US" sz="3100" b="1">
                <a:solidFill>
                  <a:srgbClr val="FF0000"/>
                </a:solidFill>
              </a:rPr>
              <a:t>he was looking to the reward</a:t>
            </a:r>
            <a:r>
              <a:rPr lang="en-US" sz="3100"/>
              <a:t>.</a:t>
            </a:r>
          </a:p>
        </p:txBody>
      </p:sp>
    </p:spTree>
    <p:extLst>
      <p:ext uri="{BB962C8B-B14F-4D97-AF65-F5344CB8AC3E}">
        <p14:creationId xmlns:p14="http://schemas.microsoft.com/office/powerpoint/2010/main" val="139475913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2A32B5-DB12-5AC4-DB7F-6F67B54911BE}"/>
              </a:ext>
            </a:extLst>
          </p:cNvPr>
          <p:cNvSpPr txBox="1"/>
          <p:nvPr/>
        </p:nvSpPr>
        <p:spPr>
          <a:xfrm>
            <a:off x="127000" y="127000"/>
            <a:ext cx="7315200" cy="276999"/>
          </a:xfrm>
          <a:prstGeom prst="rect">
            <a:avLst/>
          </a:prstGeom>
          <a:noFill/>
        </p:spPr>
        <p:txBody>
          <a:bodyPr vert="horz" lIns="0" tIns="0" rIns="0" bIns="0" rtlCol="0">
            <a:spAutoFit/>
          </a:bodyPr>
          <a:lstStyle/>
          <a:p>
            <a:r>
              <a:rPr lang="en-US"/>
              <a:t>The "Reward"</a:t>
            </a:r>
          </a:p>
        </p:txBody>
      </p:sp>
      <p:sp>
        <p:nvSpPr>
          <p:cNvPr id="3" name="TextBox 2">
            <a:extLst>
              <a:ext uri="{FF2B5EF4-FFF2-40B4-BE49-F238E27FC236}">
                <a16:creationId xmlns:a16="http://schemas.microsoft.com/office/drawing/2014/main" id="{C1C3A298-38BD-68DC-4364-E9ECD17416CE}"/>
              </a:ext>
            </a:extLst>
          </p:cNvPr>
          <p:cNvSpPr txBox="1"/>
          <p:nvPr/>
        </p:nvSpPr>
        <p:spPr>
          <a:xfrm>
            <a:off x="0" y="762000"/>
            <a:ext cx="12192000" cy="646331"/>
          </a:xfrm>
          <a:prstGeom prst="rect">
            <a:avLst/>
          </a:prstGeom>
          <a:noFill/>
        </p:spPr>
        <p:txBody>
          <a:bodyPr vert="horz" rtlCol="0">
            <a:spAutoFit/>
          </a:bodyPr>
          <a:lstStyle/>
          <a:p>
            <a:pPr algn="ctr"/>
            <a:r>
              <a:rPr lang="en-US" sz="3600"/>
              <a:t>Colossians 1:12</a:t>
            </a:r>
          </a:p>
        </p:txBody>
      </p:sp>
      <p:sp>
        <p:nvSpPr>
          <p:cNvPr id="4" name="TextBox 3">
            <a:extLst>
              <a:ext uri="{FF2B5EF4-FFF2-40B4-BE49-F238E27FC236}">
                <a16:creationId xmlns:a16="http://schemas.microsoft.com/office/drawing/2014/main" id="{CDFFC9BF-4C2A-0536-D107-352F2148D704}"/>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6ADBB4DD-5F99-6013-B768-CFEDB9DE99B3}"/>
              </a:ext>
            </a:extLst>
          </p:cNvPr>
          <p:cNvSpPr txBox="1"/>
          <p:nvPr/>
        </p:nvSpPr>
        <p:spPr>
          <a:xfrm>
            <a:off x="1016000" y="1905000"/>
            <a:ext cx="10160000" cy="1046440"/>
          </a:xfrm>
          <a:prstGeom prst="rect">
            <a:avLst/>
          </a:prstGeom>
          <a:noFill/>
        </p:spPr>
        <p:txBody>
          <a:bodyPr vert="horz" rtlCol="0">
            <a:spAutoFit/>
          </a:bodyPr>
          <a:lstStyle/>
          <a:p>
            <a:pPr algn="ctr"/>
            <a:r>
              <a:rPr lang="en-US" sz="3100"/>
              <a:t>giving thanks unto the Father, who made us meet to be </a:t>
            </a:r>
            <a:r>
              <a:rPr lang="en-US" sz="3100" b="1">
                <a:solidFill>
                  <a:srgbClr val="FF0000"/>
                </a:solidFill>
              </a:rPr>
              <a:t>partakers of the inheritance of the saints in light</a:t>
            </a:r>
            <a:r>
              <a:rPr lang="en-US" sz="3100"/>
              <a:t>;</a:t>
            </a:r>
          </a:p>
        </p:txBody>
      </p:sp>
    </p:spTree>
    <p:extLst>
      <p:ext uri="{BB962C8B-B14F-4D97-AF65-F5344CB8AC3E}">
        <p14:creationId xmlns:p14="http://schemas.microsoft.com/office/powerpoint/2010/main" val="390724501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8A742DA-1BBF-5F8F-C923-92EDD2EC377A}"/>
              </a:ext>
            </a:extLst>
          </p:cNvPr>
          <p:cNvSpPr txBox="1"/>
          <p:nvPr/>
        </p:nvSpPr>
        <p:spPr>
          <a:xfrm>
            <a:off x="127000" y="127000"/>
            <a:ext cx="7315200" cy="276999"/>
          </a:xfrm>
          <a:prstGeom prst="rect">
            <a:avLst/>
          </a:prstGeom>
          <a:noFill/>
        </p:spPr>
        <p:txBody>
          <a:bodyPr vert="horz" lIns="0" tIns="0" rIns="0" bIns="0" rtlCol="0">
            <a:spAutoFit/>
          </a:bodyPr>
          <a:lstStyle/>
          <a:p>
            <a:r>
              <a:rPr lang="en-US"/>
              <a:t>The "Reward"</a:t>
            </a:r>
          </a:p>
        </p:txBody>
      </p:sp>
      <p:sp>
        <p:nvSpPr>
          <p:cNvPr id="3" name="TextBox 2">
            <a:extLst>
              <a:ext uri="{FF2B5EF4-FFF2-40B4-BE49-F238E27FC236}">
                <a16:creationId xmlns:a16="http://schemas.microsoft.com/office/drawing/2014/main" id="{B5ABFC99-F6A1-ED84-19C6-44F541A6AD2C}"/>
              </a:ext>
            </a:extLst>
          </p:cNvPr>
          <p:cNvSpPr txBox="1"/>
          <p:nvPr/>
        </p:nvSpPr>
        <p:spPr>
          <a:xfrm>
            <a:off x="0" y="762000"/>
            <a:ext cx="12192000" cy="646331"/>
          </a:xfrm>
          <a:prstGeom prst="rect">
            <a:avLst/>
          </a:prstGeom>
          <a:noFill/>
        </p:spPr>
        <p:txBody>
          <a:bodyPr vert="horz" rtlCol="0">
            <a:spAutoFit/>
          </a:bodyPr>
          <a:lstStyle/>
          <a:p>
            <a:pPr algn="ctr"/>
            <a:r>
              <a:rPr lang="en-US" sz="3600"/>
              <a:t>First John 2:25</a:t>
            </a:r>
          </a:p>
        </p:txBody>
      </p:sp>
      <p:sp>
        <p:nvSpPr>
          <p:cNvPr id="4" name="TextBox 3">
            <a:extLst>
              <a:ext uri="{FF2B5EF4-FFF2-40B4-BE49-F238E27FC236}">
                <a16:creationId xmlns:a16="http://schemas.microsoft.com/office/drawing/2014/main" id="{B884891F-887A-6186-C996-7597E6A54FE5}"/>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2CFF9961-4A66-AB4A-DCB3-AAC572A067F2}"/>
              </a:ext>
            </a:extLst>
          </p:cNvPr>
          <p:cNvSpPr txBox="1"/>
          <p:nvPr/>
        </p:nvSpPr>
        <p:spPr>
          <a:xfrm>
            <a:off x="1016000" y="1905000"/>
            <a:ext cx="10160000" cy="1046440"/>
          </a:xfrm>
          <a:prstGeom prst="rect">
            <a:avLst/>
          </a:prstGeom>
          <a:noFill/>
        </p:spPr>
        <p:txBody>
          <a:bodyPr vert="horz" rtlCol="0">
            <a:spAutoFit/>
          </a:bodyPr>
          <a:lstStyle/>
          <a:p>
            <a:pPr algn="ctr"/>
            <a:r>
              <a:rPr lang="en-US" sz="3100"/>
              <a:t>And this is </a:t>
            </a:r>
            <a:r>
              <a:rPr lang="en-US" sz="3100" b="1">
                <a:solidFill>
                  <a:srgbClr val="FF0000"/>
                </a:solidFill>
              </a:rPr>
              <a:t>the promise</a:t>
            </a:r>
            <a:r>
              <a:rPr lang="en-US" sz="3100"/>
              <a:t> which he promised us, even the </a:t>
            </a:r>
            <a:r>
              <a:rPr lang="en-US" sz="3100" b="1">
                <a:solidFill>
                  <a:srgbClr val="FF0000"/>
                </a:solidFill>
              </a:rPr>
              <a:t>life eternal</a:t>
            </a:r>
            <a:r>
              <a:rPr lang="en-US" sz="3100"/>
              <a:t>.</a:t>
            </a:r>
          </a:p>
        </p:txBody>
      </p:sp>
    </p:spTree>
    <p:extLst>
      <p:ext uri="{BB962C8B-B14F-4D97-AF65-F5344CB8AC3E}">
        <p14:creationId xmlns:p14="http://schemas.microsoft.com/office/powerpoint/2010/main" val="202873895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18B09D-CE3A-48D7-0744-76AF123FB0BA}"/>
              </a:ext>
            </a:extLst>
          </p:cNvPr>
          <p:cNvSpPr txBox="1"/>
          <p:nvPr/>
        </p:nvSpPr>
        <p:spPr>
          <a:xfrm>
            <a:off x="127000" y="127000"/>
            <a:ext cx="7315200" cy="276999"/>
          </a:xfrm>
          <a:prstGeom prst="rect">
            <a:avLst/>
          </a:prstGeom>
          <a:noFill/>
        </p:spPr>
        <p:txBody>
          <a:bodyPr vert="horz" lIns="0" tIns="0" rIns="0" bIns="0" rtlCol="0">
            <a:spAutoFit/>
          </a:bodyPr>
          <a:lstStyle/>
          <a:p>
            <a:r>
              <a:rPr lang="en-US"/>
              <a:t>The "Reward"</a:t>
            </a:r>
          </a:p>
        </p:txBody>
      </p:sp>
      <p:sp>
        <p:nvSpPr>
          <p:cNvPr id="3" name="TextBox 2">
            <a:extLst>
              <a:ext uri="{FF2B5EF4-FFF2-40B4-BE49-F238E27FC236}">
                <a16:creationId xmlns:a16="http://schemas.microsoft.com/office/drawing/2014/main" id="{E148E98E-90B9-1101-1A16-04436868EB24}"/>
              </a:ext>
            </a:extLst>
          </p:cNvPr>
          <p:cNvSpPr txBox="1"/>
          <p:nvPr/>
        </p:nvSpPr>
        <p:spPr>
          <a:xfrm>
            <a:off x="0" y="762000"/>
            <a:ext cx="12192000" cy="646331"/>
          </a:xfrm>
          <a:prstGeom prst="rect">
            <a:avLst/>
          </a:prstGeom>
          <a:noFill/>
        </p:spPr>
        <p:txBody>
          <a:bodyPr vert="horz" rtlCol="0">
            <a:spAutoFit/>
          </a:bodyPr>
          <a:lstStyle/>
          <a:p>
            <a:pPr algn="ctr"/>
            <a:r>
              <a:rPr lang="en-US" sz="3600"/>
              <a:t>Hebrews 9:15</a:t>
            </a:r>
          </a:p>
        </p:txBody>
      </p:sp>
      <p:sp>
        <p:nvSpPr>
          <p:cNvPr id="4" name="TextBox 3">
            <a:extLst>
              <a:ext uri="{FF2B5EF4-FFF2-40B4-BE49-F238E27FC236}">
                <a16:creationId xmlns:a16="http://schemas.microsoft.com/office/drawing/2014/main" id="{36912B4B-1196-8D33-7059-5086BDB4C46D}"/>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5045BEB5-0CC7-83E1-30F0-19EF08E30FA0}"/>
              </a:ext>
            </a:extLst>
          </p:cNvPr>
          <p:cNvSpPr txBox="1"/>
          <p:nvPr/>
        </p:nvSpPr>
        <p:spPr>
          <a:xfrm>
            <a:off x="1016000" y="1905000"/>
            <a:ext cx="10160000" cy="2477601"/>
          </a:xfrm>
          <a:prstGeom prst="rect">
            <a:avLst/>
          </a:prstGeom>
          <a:noFill/>
        </p:spPr>
        <p:txBody>
          <a:bodyPr vert="horz" rtlCol="0">
            <a:spAutoFit/>
          </a:bodyPr>
          <a:lstStyle/>
          <a:p>
            <a:pPr algn="ctr"/>
            <a:r>
              <a:rPr lang="en-US" sz="3100"/>
              <a:t>And for this cause he is the mediator of a new covenant, that a death having taken place for the redemption of the transgressions that were under the first covenant, they that have been called may </a:t>
            </a:r>
            <a:r>
              <a:rPr lang="en-US" sz="3100" b="1">
                <a:solidFill>
                  <a:srgbClr val="FF0000"/>
                </a:solidFill>
              </a:rPr>
              <a:t>receive the promise of the eternal inheritance</a:t>
            </a:r>
            <a:r>
              <a:rPr lang="en-US" sz="3100"/>
              <a:t>.</a:t>
            </a:r>
          </a:p>
        </p:txBody>
      </p:sp>
    </p:spTree>
    <p:extLst>
      <p:ext uri="{BB962C8B-B14F-4D97-AF65-F5344CB8AC3E}">
        <p14:creationId xmlns:p14="http://schemas.microsoft.com/office/powerpoint/2010/main" val="162251871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C6B242A-E7DA-DA39-B72C-20CB8DDCB129}"/>
              </a:ext>
            </a:extLst>
          </p:cNvPr>
          <p:cNvSpPr txBox="1"/>
          <p:nvPr/>
        </p:nvSpPr>
        <p:spPr>
          <a:xfrm>
            <a:off x="127000" y="127000"/>
            <a:ext cx="7315200" cy="276999"/>
          </a:xfrm>
          <a:prstGeom prst="rect">
            <a:avLst/>
          </a:prstGeom>
          <a:noFill/>
        </p:spPr>
        <p:txBody>
          <a:bodyPr vert="horz" lIns="0" tIns="0" rIns="0" bIns="0" rtlCol="0">
            <a:spAutoFit/>
          </a:bodyPr>
          <a:lstStyle/>
          <a:p>
            <a:r>
              <a:rPr lang="en-US"/>
              <a:t>The "Reward"</a:t>
            </a:r>
          </a:p>
        </p:txBody>
      </p:sp>
      <p:sp>
        <p:nvSpPr>
          <p:cNvPr id="3" name="TextBox 2">
            <a:extLst>
              <a:ext uri="{FF2B5EF4-FFF2-40B4-BE49-F238E27FC236}">
                <a16:creationId xmlns:a16="http://schemas.microsoft.com/office/drawing/2014/main" id="{61885327-FF08-8652-AD01-417658BE681A}"/>
              </a:ext>
            </a:extLst>
          </p:cNvPr>
          <p:cNvSpPr txBox="1"/>
          <p:nvPr/>
        </p:nvSpPr>
        <p:spPr>
          <a:xfrm>
            <a:off x="0" y="762000"/>
            <a:ext cx="12192000" cy="646331"/>
          </a:xfrm>
          <a:prstGeom prst="rect">
            <a:avLst/>
          </a:prstGeom>
          <a:noFill/>
        </p:spPr>
        <p:txBody>
          <a:bodyPr vert="horz" rtlCol="0">
            <a:spAutoFit/>
          </a:bodyPr>
          <a:lstStyle/>
          <a:p>
            <a:pPr algn="ctr"/>
            <a:r>
              <a:rPr lang="en-US" sz="3600"/>
              <a:t>James 1:12</a:t>
            </a:r>
          </a:p>
        </p:txBody>
      </p:sp>
      <p:sp>
        <p:nvSpPr>
          <p:cNvPr id="4" name="TextBox 3">
            <a:extLst>
              <a:ext uri="{FF2B5EF4-FFF2-40B4-BE49-F238E27FC236}">
                <a16:creationId xmlns:a16="http://schemas.microsoft.com/office/drawing/2014/main" id="{5448AF65-354F-1232-920B-EDCFCE7C6028}"/>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D8DADE59-D2F0-A7F3-5202-3AB90BF1A1CD}"/>
              </a:ext>
            </a:extLst>
          </p:cNvPr>
          <p:cNvSpPr txBox="1"/>
          <p:nvPr/>
        </p:nvSpPr>
        <p:spPr>
          <a:xfrm>
            <a:off x="1016000" y="1905000"/>
            <a:ext cx="10160000" cy="1523494"/>
          </a:xfrm>
          <a:prstGeom prst="rect">
            <a:avLst/>
          </a:prstGeom>
          <a:noFill/>
        </p:spPr>
        <p:txBody>
          <a:bodyPr vert="horz" rtlCol="0">
            <a:spAutoFit/>
          </a:bodyPr>
          <a:lstStyle/>
          <a:p>
            <a:pPr algn="ctr"/>
            <a:r>
              <a:rPr lang="en-US" sz="3100"/>
              <a:t>Blessed is the man that endureth temptation; for when he hath been approved, </a:t>
            </a:r>
            <a:r>
              <a:rPr lang="en-US" sz="3100" b="1">
                <a:solidFill>
                  <a:srgbClr val="FF0000"/>
                </a:solidFill>
              </a:rPr>
              <a:t>he shall receive the crown of life, which the Lord promised</a:t>
            </a:r>
            <a:r>
              <a:rPr lang="en-US" sz="3100"/>
              <a:t> to them that love him.</a:t>
            </a:r>
          </a:p>
        </p:txBody>
      </p:sp>
    </p:spTree>
    <p:extLst>
      <p:ext uri="{BB962C8B-B14F-4D97-AF65-F5344CB8AC3E}">
        <p14:creationId xmlns:p14="http://schemas.microsoft.com/office/powerpoint/2010/main" val="162499872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DB14E1C-E4CD-5390-580D-FC424E9C2B67}"/>
              </a:ext>
            </a:extLst>
          </p:cNvPr>
          <p:cNvSpPr txBox="1"/>
          <p:nvPr/>
        </p:nvSpPr>
        <p:spPr>
          <a:xfrm>
            <a:off x="127000" y="127000"/>
            <a:ext cx="7315200" cy="276999"/>
          </a:xfrm>
          <a:prstGeom prst="rect">
            <a:avLst/>
          </a:prstGeom>
          <a:noFill/>
        </p:spPr>
        <p:txBody>
          <a:bodyPr vert="horz" lIns="0" tIns="0" rIns="0" bIns="0" rtlCol="0">
            <a:spAutoFit/>
          </a:bodyPr>
          <a:lstStyle/>
          <a:p>
            <a:r>
              <a:rPr lang="en-US"/>
              <a:t>The "Reward"</a:t>
            </a:r>
          </a:p>
        </p:txBody>
      </p:sp>
      <p:sp>
        <p:nvSpPr>
          <p:cNvPr id="3" name="TextBox 2">
            <a:extLst>
              <a:ext uri="{FF2B5EF4-FFF2-40B4-BE49-F238E27FC236}">
                <a16:creationId xmlns:a16="http://schemas.microsoft.com/office/drawing/2014/main" id="{01E5B7C7-4640-FC00-9D7B-AE14EE2B0142}"/>
              </a:ext>
            </a:extLst>
          </p:cNvPr>
          <p:cNvSpPr txBox="1"/>
          <p:nvPr/>
        </p:nvSpPr>
        <p:spPr>
          <a:xfrm>
            <a:off x="0" y="762000"/>
            <a:ext cx="12192000" cy="646331"/>
          </a:xfrm>
          <a:prstGeom prst="rect">
            <a:avLst/>
          </a:prstGeom>
          <a:noFill/>
        </p:spPr>
        <p:txBody>
          <a:bodyPr vert="horz" rtlCol="0">
            <a:spAutoFit/>
          </a:bodyPr>
          <a:lstStyle/>
          <a:p>
            <a:pPr algn="ctr"/>
            <a:r>
              <a:rPr lang="en-US" sz="3600"/>
              <a:t>Revelation 21:7</a:t>
            </a:r>
          </a:p>
        </p:txBody>
      </p:sp>
      <p:sp>
        <p:nvSpPr>
          <p:cNvPr id="4" name="TextBox 3">
            <a:extLst>
              <a:ext uri="{FF2B5EF4-FFF2-40B4-BE49-F238E27FC236}">
                <a16:creationId xmlns:a16="http://schemas.microsoft.com/office/drawing/2014/main" id="{CBEE1871-56DF-4513-26F7-73B2786DC9BC}"/>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0DBF8E3-C8EA-B496-8670-2A09571D8763}"/>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He that overcometh shall inherit these things</a:t>
            </a:r>
            <a:r>
              <a:rPr lang="en-US" sz="3100"/>
              <a:t>; and I will be his God, and he shall be my son.</a:t>
            </a:r>
          </a:p>
        </p:txBody>
      </p:sp>
    </p:spTree>
    <p:extLst>
      <p:ext uri="{BB962C8B-B14F-4D97-AF65-F5344CB8AC3E}">
        <p14:creationId xmlns:p14="http://schemas.microsoft.com/office/powerpoint/2010/main" val="429019823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C259284-5728-B78F-4018-0536C8672A4C}"/>
              </a:ext>
            </a:extLst>
          </p:cNvPr>
          <p:cNvSpPr txBox="1"/>
          <p:nvPr/>
        </p:nvSpPr>
        <p:spPr>
          <a:xfrm>
            <a:off x="127000" y="127000"/>
            <a:ext cx="7315200" cy="276999"/>
          </a:xfrm>
          <a:prstGeom prst="rect">
            <a:avLst/>
          </a:prstGeom>
          <a:noFill/>
        </p:spPr>
        <p:txBody>
          <a:bodyPr vert="horz" lIns="0" tIns="0" rIns="0" bIns="0" rtlCol="0">
            <a:spAutoFit/>
          </a:bodyPr>
          <a:lstStyle/>
          <a:p>
            <a:r>
              <a:rPr lang="en-US"/>
              <a:t>The "Reward"</a:t>
            </a:r>
          </a:p>
        </p:txBody>
      </p:sp>
      <p:sp>
        <p:nvSpPr>
          <p:cNvPr id="3" name="TextBox 2">
            <a:extLst>
              <a:ext uri="{FF2B5EF4-FFF2-40B4-BE49-F238E27FC236}">
                <a16:creationId xmlns:a16="http://schemas.microsoft.com/office/drawing/2014/main" id="{09E5B315-B326-7621-A924-C86B6C1F2CC7}"/>
              </a:ext>
            </a:extLst>
          </p:cNvPr>
          <p:cNvSpPr txBox="1"/>
          <p:nvPr/>
        </p:nvSpPr>
        <p:spPr>
          <a:xfrm>
            <a:off x="0" y="762000"/>
            <a:ext cx="12192000" cy="646331"/>
          </a:xfrm>
          <a:prstGeom prst="rect">
            <a:avLst/>
          </a:prstGeom>
          <a:noFill/>
        </p:spPr>
        <p:txBody>
          <a:bodyPr vert="horz" rtlCol="0">
            <a:spAutoFit/>
          </a:bodyPr>
          <a:lstStyle/>
          <a:p>
            <a:pPr algn="ctr"/>
            <a:r>
              <a:rPr lang="en-US" sz="3600"/>
              <a:t>Second Peter 1:3-4</a:t>
            </a:r>
          </a:p>
        </p:txBody>
      </p:sp>
      <p:sp>
        <p:nvSpPr>
          <p:cNvPr id="4" name="TextBox 3">
            <a:extLst>
              <a:ext uri="{FF2B5EF4-FFF2-40B4-BE49-F238E27FC236}">
                <a16:creationId xmlns:a16="http://schemas.microsoft.com/office/drawing/2014/main" id="{0592A6C2-23F6-6146-452E-5AD76045A6F8}"/>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9D81A5B6-D7E5-85CF-4D85-560C4F5734B2}"/>
              </a:ext>
            </a:extLst>
          </p:cNvPr>
          <p:cNvSpPr txBox="1"/>
          <p:nvPr/>
        </p:nvSpPr>
        <p:spPr>
          <a:xfrm>
            <a:off x="1016000" y="1905000"/>
            <a:ext cx="10160000" cy="3908762"/>
          </a:xfrm>
          <a:prstGeom prst="rect">
            <a:avLst/>
          </a:prstGeom>
          <a:noFill/>
        </p:spPr>
        <p:txBody>
          <a:bodyPr vert="horz" rtlCol="0">
            <a:spAutoFit/>
          </a:bodyPr>
          <a:lstStyle/>
          <a:p>
            <a:pPr algn="ctr"/>
            <a:r>
              <a:rPr lang="en-US" sz="3100"/>
              <a:t>seeing that his divine power hath granted unto us all things that pertain unto life and godliness, through the knowledge of him that called us by his own glory and virtue; whereby he hath granted unto us his precious and </a:t>
            </a:r>
            <a:r>
              <a:rPr lang="en-US" sz="3100" b="1">
                <a:solidFill>
                  <a:srgbClr val="FF0000"/>
                </a:solidFill>
              </a:rPr>
              <a:t>exceeding great promises; that through these ye may become partakers of the divine nature</a:t>
            </a:r>
            <a:r>
              <a:rPr lang="en-US" sz="3100"/>
              <a:t>, having escaped from the corruption that is in the world by lust.</a:t>
            </a:r>
          </a:p>
        </p:txBody>
      </p:sp>
    </p:spTree>
    <p:extLst>
      <p:ext uri="{BB962C8B-B14F-4D97-AF65-F5344CB8AC3E}">
        <p14:creationId xmlns:p14="http://schemas.microsoft.com/office/powerpoint/2010/main" val="149006440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DD34620-E036-4E1B-8228-52EBFE48E178}"/>
              </a:ext>
            </a:extLst>
          </p:cNvPr>
          <p:cNvSpPr txBox="1"/>
          <p:nvPr/>
        </p:nvSpPr>
        <p:spPr>
          <a:xfrm>
            <a:off x="127000" y="127000"/>
            <a:ext cx="7315200" cy="276999"/>
          </a:xfrm>
          <a:prstGeom prst="rect">
            <a:avLst/>
          </a:prstGeom>
          <a:noFill/>
        </p:spPr>
        <p:txBody>
          <a:bodyPr vert="horz" lIns="0" tIns="0" rIns="0" bIns="0" rtlCol="0">
            <a:spAutoFit/>
          </a:bodyPr>
          <a:lstStyle/>
          <a:p>
            <a:r>
              <a:rPr lang="en-US"/>
              <a:t>The "Reward"</a:t>
            </a:r>
          </a:p>
        </p:txBody>
      </p:sp>
      <p:sp>
        <p:nvSpPr>
          <p:cNvPr id="3" name="TextBox 2">
            <a:extLst>
              <a:ext uri="{FF2B5EF4-FFF2-40B4-BE49-F238E27FC236}">
                <a16:creationId xmlns:a16="http://schemas.microsoft.com/office/drawing/2014/main" id="{B58F850F-3741-0030-0422-3A6578ED8C60}"/>
              </a:ext>
            </a:extLst>
          </p:cNvPr>
          <p:cNvSpPr txBox="1"/>
          <p:nvPr/>
        </p:nvSpPr>
        <p:spPr>
          <a:xfrm>
            <a:off x="0" y="762000"/>
            <a:ext cx="12192000" cy="646331"/>
          </a:xfrm>
          <a:prstGeom prst="rect">
            <a:avLst/>
          </a:prstGeom>
          <a:noFill/>
        </p:spPr>
        <p:txBody>
          <a:bodyPr vert="horz" rtlCol="0">
            <a:spAutoFit/>
          </a:bodyPr>
          <a:lstStyle/>
          <a:p>
            <a:pPr algn="ctr"/>
            <a:r>
              <a:rPr lang="en-US" sz="3600"/>
              <a:t>Luke 24:49</a:t>
            </a:r>
          </a:p>
        </p:txBody>
      </p:sp>
      <p:sp>
        <p:nvSpPr>
          <p:cNvPr id="4" name="TextBox 3">
            <a:extLst>
              <a:ext uri="{FF2B5EF4-FFF2-40B4-BE49-F238E27FC236}">
                <a16:creationId xmlns:a16="http://schemas.microsoft.com/office/drawing/2014/main" id="{FB059F2A-BEEC-7479-F65C-F957F99EF2A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E3F43E3-416B-8F4B-846D-1EB6C32B2B43}"/>
              </a:ext>
            </a:extLst>
          </p:cNvPr>
          <p:cNvSpPr txBox="1"/>
          <p:nvPr/>
        </p:nvSpPr>
        <p:spPr>
          <a:xfrm>
            <a:off x="1016000" y="1905000"/>
            <a:ext cx="10160000" cy="1523494"/>
          </a:xfrm>
          <a:prstGeom prst="rect">
            <a:avLst/>
          </a:prstGeom>
          <a:noFill/>
        </p:spPr>
        <p:txBody>
          <a:bodyPr vert="horz" rtlCol="0">
            <a:spAutoFit/>
          </a:bodyPr>
          <a:lstStyle/>
          <a:p>
            <a:pPr algn="ctr"/>
            <a:r>
              <a:rPr lang="en-US" sz="3100"/>
              <a:t>"And behold, I am sending forth </a:t>
            </a:r>
            <a:r>
              <a:rPr lang="en-US" sz="3100" b="1">
                <a:solidFill>
                  <a:srgbClr val="FF0000"/>
                </a:solidFill>
              </a:rPr>
              <a:t>the promise of My Father</a:t>
            </a:r>
            <a:r>
              <a:rPr lang="en-US" sz="3100"/>
              <a:t> upon you; but you are to stay in the city until </a:t>
            </a:r>
            <a:r>
              <a:rPr lang="en-US" sz="3100" b="1">
                <a:solidFill>
                  <a:srgbClr val="FF0000"/>
                </a:solidFill>
              </a:rPr>
              <a:t>you are clothed with power from on high</a:t>
            </a:r>
            <a:r>
              <a:rPr lang="en-US" sz="3100"/>
              <a:t>."</a:t>
            </a:r>
          </a:p>
        </p:txBody>
      </p:sp>
    </p:spTree>
    <p:extLst>
      <p:ext uri="{BB962C8B-B14F-4D97-AF65-F5344CB8AC3E}">
        <p14:creationId xmlns:p14="http://schemas.microsoft.com/office/powerpoint/2010/main" val="317442574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FE28F-B3AA-05E3-1065-6C1831844700}"/>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The Requirements of the Promise</a:t>
            </a:r>
          </a:p>
        </p:txBody>
      </p:sp>
      <p:sp>
        <p:nvSpPr>
          <p:cNvPr id="3" name="Subtitle 2">
            <a:extLst>
              <a:ext uri="{FF2B5EF4-FFF2-40B4-BE49-F238E27FC236}">
                <a16:creationId xmlns:a16="http://schemas.microsoft.com/office/drawing/2014/main" id="{A0DDE849-964A-63D2-8D6F-F7397C1ECCF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63178295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3627A8-3077-0FCA-B3A0-57317A18EB73}"/>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Faith</a:t>
            </a:r>
          </a:p>
        </p:txBody>
      </p:sp>
      <p:sp>
        <p:nvSpPr>
          <p:cNvPr id="3" name="Subtitle 2">
            <a:extLst>
              <a:ext uri="{FF2B5EF4-FFF2-40B4-BE49-F238E27FC236}">
                <a16:creationId xmlns:a16="http://schemas.microsoft.com/office/drawing/2014/main" id="{06BDEA54-30E7-9B7A-9231-9C4875D0499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84394344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C9F6FF-E8B7-884A-EEBE-A90E5876F061}"/>
              </a:ext>
            </a:extLst>
          </p:cNvPr>
          <p:cNvSpPr txBox="1"/>
          <p:nvPr/>
        </p:nvSpPr>
        <p:spPr>
          <a:xfrm>
            <a:off x="127000" y="127000"/>
            <a:ext cx="7315200" cy="276999"/>
          </a:xfrm>
          <a:prstGeom prst="rect">
            <a:avLst/>
          </a:prstGeom>
          <a:noFill/>
        </p:spPr>
        <p:txBody>
          <a:bodyPr vert="horz" lIns="0" tIns="0" rIns="0" bIns="0" rtlCol="0">
            <a:spAutoFit/>
          </a:bodyPr>
          <a:lstStyle/>
          <a:p>
            <a:r>
              <a:rPr lang="en-US"/>
              <a:t>Faith</a:t>
            </a:r>
          </a:p>
        </p:txBody>
      </p:sp>
      <p:sp>
        <p:nvSpPr>
          <p:cNvPr id="3" name="TextBox 2">
            <a:extLst>
              <a:ext uri="{FF2B5EF4-FFF2-40B4-BE49-F238E27FC236}">
                <a16:creationId xmlns:a16="http://schemas.microsoft.com/office/drawing/2014/main" id="{B0E0BCBB-D1F2-F175-ED34-48DB14F07C56}"/>
              </a:ext>
            </a:extLst>
          </p:cNvPr>
          <p:cNvSpPr txBox="1"/>
          <p:nvPr/>
        </p:nvSpPr>
        <p:spPr>
          <a:xfrm>
            <a:off x="0" y="762000"/>
            <a:ext cx="12192000" cy="646331"/>
          </a:xfrm>
          <a:prstGeom prst="rect">
            <a:avLst/>
          </a:prstGeom>
          <a:noFill/>
        </p:spPr>
        <p:txBody>
          <a:bodyPr vert="horz" rtlCol="0">
            <a:spAutoFit/>
          </a:bodyPr>
          <a:lstStyle/>
          <a:p>
            <a:pPr algn="ctr"/>
            <a:r>
              <a:rPr lang="en-US" sz="3600"/>
              <a:t>Genesis 15:6</a:t>
            </a:r>
          </a:p>
        </p:txBody>
      </p:sp>
      <p:sp>
        <p:nvSpPr>
          <p:cNvPr id="4" name="TextBox 3">
            <a:extLst>
              <a:ext uri="{FF2B5EF4-FFF2-40B4-BE49-F238E27FC236}">
                <a16:creationId xmlns:a16="http://schemas.microsoft.com/office/drawing/2014/main" id="{5FA78C86-9E16-1B76-71AB-68543507539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032CD3B-41FD-7965-6016-DF71926C7C8D}"/>
              </a:ext>
            </a:extLst>
          </p:cNvPr>
          <p:cNvSpPr txBox="1"/>
          <p:nvPr/>
        </p:nvSpPr>
        <p:spPr>
          <a:xfrm>
            <a:off x="1016000" y="1905000"/>
            <a:ext cx="10160000" cy="1046440"/>
          </a:xfrm>
          <a:prstGeom prst="rect">
            <a:avLst/>
          </a:prstGeom>
          <a:noFill/>
        </p:spPr>
        <p:txBody>
          <a:bodyPr vert="horz" rtlCol="0">
            <a:spAutoFit/>
          </a:bodyPr>
          <a:lstStyle/>
          <a:p>
            <a:pPr algn="ctr"/>
            <a:r>
              <a:rPr lang="en-US" sz="3100"/>
              <a:t>Then </a:t>
            </a:r>
            <a:r>
              <a:rPr lang="en-US" sz="3100" b="1">
                <a:solidFill>
                  <a:srgbClr val="FF0000"/>
                </a:solidFill>
              </a:rPr>
              <a:t>he believed</a:t>
            </a:r>
            <a:r>
              <a:rPr lang="en-US" sz="3100"/>
              <a:t> in the LORD; and He </a:t>
            </a:r>
            <a:r>
              <a:rPr lang="en-US" sz="3100" b="1">
                <a:solidFill>
                  <a:srgbClr val="FF0000"/>
                </a:solidFill>
              </a:rPr>
              <a:t>reckoned it to him as righteousness</a:t>
            </a:r>
            <a:r>
              <a:rPr lang="en-US" sz="3100"/>
              <a:t>.</a:t>
            </a:r>
          </a:p>
        </p:txBody>
      </p:sp>
    </p:spTree>
    <p:extLst>
      <p:ext uri="{BB962C8B-B14F-4D97-AF65-F5344CB8AC3E}">
        <p14:creationId xmlns:p14="http://schemas.microsoft.com/office/powerpoint/2010/main" val="223626481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4E47501-3C2F-030F-46A0-988ED830846F}"/>
              </a:ext>
            </a:extLst>
          </p:cNvPr>
          <p:cNvSpPr txBox="1"/>
          <p:nvPr/>
        </p:nvSpPr>
        <p:spPr>
          <a:xfrm>
            <a:off x="127000" y="127000"/>
            <a:ext cx="7315200" cy="276999"/>
          </a:xfrm>
          <a:prstGeom prst="rect">
            <a:avLst/>
          </a:prstGeom>
          <a:noFill/>
        </p:spPr>
        <p:txBody>
          <a:bodyPr vert="horz" lIns="0" tIns="0" rIns="0" bIns="0" rtlCol="0">
            <a:spAutoFit/>
          </a:bodyPr>
          <a:lstStyle/>
          <a:p>
            <a:r>
              <a:rPr lang="en-US"/>
              <a:t>Faith</a:t>
            </a:r>
          </a:p>
        </p:txBody>
      </p:sp>
      <p:sp>
        <p:nvSpPr>
          <p:cNvPr id="3" name="TextBox 2">
            <a:extLst>
              <a:ext uri="{FF2B5EF4-FFF2-40B4-BE49-F238E27FC236}">
                <a16:creationId xmlns:a16="http://schemas.microsoft.com/office/drawing/2014/main" id="{6F624AFB-B691-5448-9138-1F3010A35622}"/>
              </a:ext>
            </a:extLst>
          </p:cNvPr>
          <p:cNvSpPr txBox="1"/>
          <p:nvPr/>
        </p:nvSpPr>
        <p:spPr>
          <a:xfrm>
            <a:off x="0" y="762000"/>
            <a:ext cx="12192000" cy="646331"/>
          </a:xfrm>
          <a:prstGeom prst="rect">
            <a:avLst/>
          </a:prstGeom>
          <a:noFill/>
        </p:spPr>
        <p:txBody>
          <a:bodyPr vert="horz" rtlCol="0">
            <a:spAutoFit/>
          </a:bodyPr>
          <a:lstStyle/>
          <a:p>
            <a:pPr algn="ctr"/>
            <a:r>
              <a:rPr lang="en-US" sz="3600"/>
              <a:t>Romans 4:1-3</a:t>
            </a:r>
          </a:p>
        </p:txBody>
      </p:sp>
      <p:sp>
        <p:nvSpPr>
          <p:cNvPr id="4" name="TextBox 3">
            <a:extLst>
              <a:ext uri="{FF2B5EF4-FFF2-40B4-BE49-F238E27FC236}">
                <a16:creationId xmlns:a16="http://schemas.microsoft.com/office/drawing/2014/main" id="{6F63CB56-8547-3C96-1EF2-72841AECE6D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A51BB95-EC4D-BE9B-03FC-1C9D4F539773}"/>
              </a:ext>
            </a:extLst>
          </p:cNvPr>
          <p:cNvSpPr txBox="1"/>
          <p:nvPr/>
        </p:nvSpPr>
        <p:spPr>
          <a:xfrm>
            <a:off x="1016000" y="1905000"/>
            <a:ext cx="10160000" cy="2954655"/>
          </a:xfrm>
          <a:prstGeom prst="rect">
            <a:avLst/>
          </a:prstGeom>
          <a:noFill/>
        </p:spPr>
        <p:txBody>
          <a:bodyPr vert="horz" rtlCol="0">
            <a:spAutoFit/>
          </a:bodyPr>
          <a:lstStyle/>
          <a:p>
            <a:pPr algn="ctr"/>
            <a:r>
              <a:rPr lang="en-US" sz="3100"/>
              <a:t>What then shall we say that Abraham, our forefather according to the flesh, has found? For if Abraham was justified by works, he has something to boast about, but not before God. For what does the Scripture say? "</a:t>
            </a:r>
            <a:r>
              <a:rPr lang="en-US" sz="3100" b="1">
                <a:solidFill>
                  <a:srgbClr val="FF0000"/>
                </a:solidFill>
              </a:rPr>
              <a:t>ABRAHAM BELIEVED GOD, AND IT WAS CREDITED TO HIM AS RIGHTEOUSNESS.</a:t>
            </a:r>
            <a:r>
              <a:rPr lang="en-US" sz="3100"/>
              <a:t>"</a:t>
            </a:r>
          </a:p>
        </p:txBody>
      </p:sp>
    </p:spTree>
    <p:extLst>
      <p:ext uri="{BB962C8B-B14F-4D97-AF65-F5344CB8AC3E}">
        <p14:creationId xmlns:p14="http://schemas.microsoft.com/office/powerpoint/2010/main" val="64685706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4FC145-C02C-1211-D043-B28B8D110E82}"/>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Circumcision</a:t>
            </a:r>
          </a:p>
        </p:txBody>
      </p:sp>
      <p:sp>
        <p:nvSpPr>
          <p:cNvPr id="3" name="Subtitle 2">
            <a:extLst>
              <a:ext uri="{FF2B5EF4-FFF2-40B4-BE49-F238E27FC236}">
                <a16:creationId xmlns:a16="http://schemas.microsoft.com/office/drawing/2014/main" id="{467F5D90-2E14-CB54-5666-717B88E6C02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34912347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19FD217-4C48-38B2-69AB-5A38821800C9}"/>
              </a:ext>
            </a:extLst>
          </p:cNvPr>
          <p:cNvSpPr txBox="1"/>
          <p:nvPr/>
        </p:nvSpPr>
        <p:spPr>
          <a:xfrm>
            <a:off x="127000" y="127000"/>
            <a:ext cx="7315200" cy="276999"/>
          </a:xfrm>
          <a:prstGeom prst="rect">
            <a:avLst/>
          </a:prstGeom>
          <a:noFill/>
        </p:spPr>
        <p:txBody>
          <a:bodyPr vert="horz" lIns="0" tIns="0" rIns="0" bIns="0" rtlCol="0">
            <a:spAutoFit/>
          </a:bodyPr>
          <a:lstStyle/>
          <a:p>
            <a:r>
              <a:rPr lang="en-US"/>
              <a:t>Circumcision</a:t>
            </a:r>
          </a:p>
        </p:txBody>
      </p:sp>
      <p:sp>
        <p:nvSpPr>
          <p:cNvPr id="3" name="TextBox 2">
            <a:extLst>
              <a:ext uri="{FF2B5EF4-FFF2-40B4-BE49-F238E27FC236}">
                <a16:creationId xmlns:a16="http://schemas.microsoft.com/office/drawing/2014/main" id="{A912ADD4-FBD5-08F9-5A1D-E5BD8F1079DA}"/>
              </a:ext>
            </a:extLst>
          </p:cNvPr>
          <p:cNvSpPr txBox="1"/>
          <p:nvPr/>
        </p:nvSpPr>
        <p:spPr>
          <a:xfrm>
            <a:off x="0" y="762000"/>
            <a:ext cx="12192000" cy="646331"/>
          </a:xfrm>
          <a:prstGeom prst="rect">
            <a:avLst/>
          </a:prstGeom>
          <a:noFill/>
        </p:spPr>
        <p:txBody>
          <a:bodyPr vert="horz" rtlCol="0">
            <a:spAutoFit/>
          </a:bodyPr>
          <a:lstStyle/>
          <a:p>
            <a:pPr algn="ctr"/>
            <a:r>
              <a:rPr lang="en-US" sz="3600"/>
              <a:t>Acts 7:8</a:t>
            </a:r>
          </a:p>
        </p:txBody>
      </p:sp>
      <p:sp>
        <p:nvSpPr>
          <p:cNvPr id="4" name="TextBox 3">
            <a:extLst>
              <a:ext uri="{FF2B5EF4-FFF2-40B4-BE49-F238E27FC236}">
                <a16:creationId xmlns:a16="http://schemas.microsoft.com/office/drawing/2014/main" id="{BC9F61D8-C1D5-0E06-D7EF-B2B0CADD549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287D4AD-F2D2-7154-BA75-0D89A35F8C2F}"/>
              </a:ext>
            </a:extLst>
          </p:cNvPr>
          <p:cNvSpPr txBox="1"/>
          <p:nvPr/>
        </p:nvSpPr>
        <p:spPr>
          <a:xfrm>
            <a:off x="1016000" y="1905000"/>
            <a:ext cx="10160000" cy="2000548"/>
          </a:xfrm>
          <a:prstGeom prst="rect">
            <a:avLst/>
          </a:prstGeom>
          <a:noFill/>
        </p:spPr>
        <p:txBody>
          <a:bodyPr vert="horz" rtlCol="0">
            <a:spAutoFit/>
          </a:bodyPr>
          <a:lstStyle/>
          <a:p>
            <a:pPr algn="ctr"/>
            <a:r>
              <a:rPr lang="en-US" sz="3100"/>
              <a:t>"</a:t>
            </a:r>
            <a:r>
              <a:rPr lang="en-US" sz="3100" b="1">
                <a:solidFill>
                  <a:srgbClr val="FF0000"/>
                </a:solidFill>
              </a:rPr>
              <a:t>And He gave him the covenant of circumcision</a:t>
            </a:r>
            <a:r>
              <a:rPr lang="en-US" sz="3100"/>
              <a:t>; and so Abraham became the father of Isaac, and circumcised him on the eighth day; and Isaac became the father of Jacob, and Jacob of the twelve patriarchs.</a:t>
            </a:r>
          </a:p>
        </p:txBody>
      </p:sp>
    </p:spTree>
    <p:extLst>
      <p:ext uri="{BB962C8B-B14F-4D97-AF65-F5344CB8AC3E}">
        <p14:creationId xmlns:p14="http://schemas.microsoft.com/office/powerpoint/2010/main" val="166465855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BF8C6F3-D2E1-66DA-E9CC-BBB65FAA746D}"/>
              </a:ext>
            </a:extLst>
          </p:cNvPr>
          <p:cNvSpPr txBox="1"/>
          <p:nvPr/>
        </p:nvSpPr>
        <p:spPr>
          <a:xfrm>
            <a:off x="127000" y="127000"/>
            <a:ext cx="7315200" cy="276999"/>
          </a:xfrm>
          <a:prstGeom prst="rect">
            <a:avLst/>
          </a:prstGeom>
          <a:noFill/>
        </p:spPr>
        <p:txBody>
          <a:bodyPr vert="horz" lIns="0" tIns="0" rIns="0" bIns="0" rtlCol="0">
            <a:spAutoFit/>
          </a:bodyPr>
          <a:lstStyle/>
          <a:p>
            <a:r>
              <a:rPr lang="en-US"/>
              <a:t>Circumcision</a:t>
            </a:r>
          </a:p>
        </p:txBody>
      </p:sp>
      <p:sp>
        <p:nvSpPr>
          <p:cNvPr id="3" name="TextBox 2">
            <a:extLst>
              <a:ext uri="{FF2B5EF4-FFF2-40B4-BE49-F238E27FC236}">
                <a16:creationId xmlns:a16="http://schemas.microsoft.com/office/drawing/2014/main" id="{D9AE6EF6-3705-238B-1722-87ADD997C7ED}"/>
              </a:ext>
            </a:extLst>
          </p:cNvPr>
          <p:cNvSpPr txBox="1"/>
          <p:nvPr/>
        </p:nvSpPr>
        <p:spPr>
          <a:xfrm>
            <a:off x="0" y="762000"/>
            <a:ext cx="12192000" cy="646331"/>
          </a:xfrm>
          <a:prstGeom prst="rect">
            <a:avLst/>
          </a:prstGeom>
          <a:noFill/>
        </p:spPr>
        <p:txBody>
          <a:bodyPr vert="horz" rtlCol="0">
            <a:spAutoFit/>
          </a:bodyPr>
          <a:lstStyle/>
          <a:p>
            <a:pPr algn="ctr"/>
            <a:r>
              <a:rPr lang="en-US" sz="3600"/>
              <a:t>Genesis 17:9-14</a:t>
            </a:r>
          </a:p>
        </p:txBody>
      </p:sp>
      <p:sp>
        <p:nvSpPr>
          <p:cNvPr id="4" name="TextBox 3">
            <a:extLst>
              <a:ext uri="{FF2B5EF4-FFF2-40B4-BE49-F238E27FC236}">
                <a16:creationId xmlns:a16="http://schemas.microsoft.com/office/drawing/2014/main" id="{742E3162-40BB-2B21-97E0-00BF824C0E8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27051CB-4941-4A28-51B5-6E555E1F7601}"/>
              </a:ext>
            </a:extLst>
          </p:cNvPr>
          <p:cNvSpPr txBox="1"/>
          <p:nvPr/>
        </p:nvSpPr>
        <p:spPr>
          <a:xfrm>
            <a:off x="1016000" y="1905000"/>
            <a:ext cx="10160000" cy="4385816"/>
          </a:xfrm>
          <a:prstGeom prst="rect">
            <a:avLst/>
          </a:prstGeom>
          <a:noFill/>
        </p:spPr>
        <p:txBody>
          <a:bodyPr vert="horz" rtlCol="0">
            <a:spAutoFit/>
          </a:bodyPr>
          <a:lstStyle/>
          <a:p>
            <a:pPr algn="ctr"/>
            <a:r>
              <a:rPr lang="en-US" sz="3100"/>
              <a:t>God said further to Abraham, "</a:t>
            </a:r>
            <a:r>
              <a:rPr lang="en-US" sz="3100" b="1">
                <a:solidFill>
                  <a:srgbClr val="FF0000"/>
                </a:solidFill>
              </a:rPr>
              <a:t>Now as for you, you shall keep My covenant</a:t>
            </a:r>
            <a:r>
              <a:rPr lang="en-US" sz="3100"/>
              <a:t>, you and your descendants after you throughout their generations. "</a:t>
            </a:r>
            <a:r>
              <a:rPr lang="en-US" sz="3100" b="1">
                <a:solidFill>
                  <a:srgbClr val="FF0000"/>
                </a:solidFill>
              </a:rPr>
              <a:t>This is My covenant, which you shall keep, between Me and you and your descendants after you: every male among you shall be circumcised.</a:t>
            </a:r>
            <a:r>
              <a:rPr lang="en-US" sz="3100"/>
              <a:t> "And you shall be circumcised in the flesh of your foreskin, and it shall be the sign of the covenant between Me and you. (Continued...)</a:t>
            </a:r>
          </a:p>
        </p:txBody>
      </p:sp>
    </p:spTree>
    <p:extLst>
      <p:ext uri="{BB962C8B-B14F-4D97-AF65-F5344CB8AC3E}">
        <p14:creationId xmlns:p14="http://schemas.microsoft.com/office/powerpoint/2010/main" val="101185368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756432-561D-72A1-EA1C-049EB98B3E72}"/>
              </a:ext>
            </a:extLst>
          </p:cNvPr>
          <p:cNvSpPr txBox="1"/>
          <p:nvPr/>
        </p:nvSpPr>
        <p:spPr>
          <a:xfrm>
            <a:off x="127000" y="127000"/>
            <a:ext cx="7315200" cy="276999"/>
          </a:xfrm>
          <a:prstGeom prst="rect">
            <a:avLst/>
          </a:prstGeom>
          <a:noFill/>
        </p:spPr>
        <p:txBody>
          <a:bodyPr vert="horz" lIns="0" tIns="0" rIns="0" bIns="0" rtlCol="0">
            <a:spAutoFit/>
          </a:bodyPr>
          <a:lstStyle/>
          <a:p>
            <a:r>
              <a:rPr lang="en-US"/>
              <a:t>Circumcision</a:t>
            </a:r>
          </a:p>
        </p:txBody>
      </p:sp>
      <p:sp>
        <p:nvSpPr>
          <p:cNvPr id="3" name="TextBox 2">
            <a:extLst>
              <a:ext uri="{FF2B5EF4-FFF2-40B4-BE49-F238E27FC236}">
                <a16:creationId xmlns:a16="http://schemas.microsoft.com/office/drawing/2014/main" id="{52C134D3-9C55-6BAE-D5DD-033C49897FDB}"/>
              </a:ext>
            </a:extLst>
          </p:cNvPr>
          <p:cNvSpPr txBox="1"/>
          <p:nvPr/>
        </p:nvSpPr>
        <p:spPr>
          <a:xfrm>
            <a:off x="1016000" y="635000"/>
            <a:ext cx="10160000" cy="3908762"/>
          </a:xfrm>
          <a:prstGeom prst="rect">
            <a:avLst/>
          </a:prstGeom>
          <a:noFill/>
        </p:spPr>
        <p:txBody>
          <a:bodyPr vert="horz" rtlCol="0">
            <a:spAutoFit/>
          </a:bodyPr>
          <a:lstStyle/>
          <a:p>
            <a:pPr algn="ctr"/>
            <a:r>
              <a:rPr lang="en-US" sz="3100"/>
              <a:t>"And every male among you who is eight days old shall be circumcised throughout your generations, a servant who is born in the house or who is bought with money from any foreigner, who is not of your descendants. "A servant who is born in your house or who is bought with your money shall surely be circumcised; </a:t>
            </a:r>
            <a:r>
              <a:rPr lang="en-US" sz="3100" b="1">
                <a:solidFill>
                  <a:srgbClr val="FF0000"/>
                </a:solidFill>
              </a:rPr>
              <a:t>thus shall My covenant be in your flesh for an everlasting covenant</a:t>
            </a:r>
            <a:r>
              <a:rPr lang="en-US" sz="3100"/>
              <a:t>. (Continued...)</a:t>
            </a:r>
          </a:p>
        </p:txBody>
      </p:sp>
    </p:spTree>
    <p:extLst>
      <p:ext uri="{BB962C8B-B14F-4D97-AF65-F5344CB8AC3E}">
        <p14:creationId xmlns:p14="http://schemas.microsoft.com/office/powerpoint/2010/main" val="20174455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7B51AFB-EA92-02DA-17DE-974FA6D3B307}"/>
              </a:ext>
            </a:extLst>
          </p:cNvPr>
          <p:cNvSpPr txBox="1"/>
          <p:nvPr/>
        </p:nvSpPr>
        <p:spPr>
          <a:xfrm>
            <a:off x="127000" y="127000"/>
            <a:ext cx="7315200" cy="276999"/>
          </a:xfrm>
          <a:prstGeom prst="rect">
            <a:avLst/>
          </a:prstGeom>
          <a:noFill/>
        </p:spPr>
        <p:txBody>
          <a:bodyPr vert="horz" lIns="0" tIns="0" rIns="0" bIns="0" rtlCol="0">
            <a:spAutoFit/>
          </a:bodyPr>
          <a:lstStyle/>
          <a:p>
            <a:r>
              <a:rPr lang="en-US"/>
              <a:t>Circumcision</a:t>
            </a:r>
          </a:p>
        </p:txBody>
      </p:sp>
      <p:sp>
        <p:nvSpPr>
          <p:cNvPr id="3" name="TextBox 2">
            <a:extLst>
              <a:ext uri="{FF2B5EF4-FFF2-40B4-BE49-F238E27FC236}">
                <a16:creationId xmlns:a16="http://schemas.microsoft.com/office/drawing/2014/main" id="{27D5FDA4-B168-2114-17DE-0BFAD716BE64}"/>
              </a:ext>
            </a:extLst>
          </p:cNvPr>
          <p:cNvSpPr txBox="1"/>
          <p:nvPr/>
        </p:nvSpPr>
        <p:spPr>
          <a:xfrm>
            <a:off x="1016000" y="635000"/>
            <a:ext cx="10160000" cy="1523494"/>
          </a:xfrm>
          <a:prstGeom prst="rect">
            <a:avLst/>
          </a:prstGeom>
          <a:noFill/>
        </p:spPr>
        <p:txBody>
          <a:bodyPr vert="horz" rtlCol="0">
            <a:spAutoFit/>
          </a:bodyPr>
          <a:lstStyle/>
          <a:p>
            <a:pPr algn="ctr"/>
            <a:r>
              <a:rPr lang="en-US" sz="3100"/>
              <a:t>"But an uncircumcised male who is not circumcised in the flesh of his foreskin, that person shall be cut off from his people; he has broken My covenant."</a:t>
            </a:r>
          </a:p>
        </p:txBody>
      </p:sp>
    </p:spTree>
    <p:extLst>
      <p:ext uri="{BB962C8B-B14F-4D97-AF65-F5344CB8AC3E}">
        <p14:creationId xmlns:p14="http://schemas.microsoft.com/office/powerpoint/2010/main" val="123095809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8C923E-5497-EFC3-A848-00BB4A19EF40}"/>
              </a:ext>
            </a:extLst>
          </p:cNvPr>
          <p:cNvSpPr txBox="1"/>
          <p:nvPr/>
        </p:nvSpPr>
        <p:spPr>
          <a:xfrm>
            <a:off x="127000" y="127000"/>
            <a:ext cx="7315200" cy="276999"/>
          </a:xfrm>
          <a:prstGeom prst="rect">
            <a:avLst/>
          </a:prstGeom>
          <a:noFill/>
        </p:spPr>
        <p:txBody>
          <a:bodyPr vert="horz" lIns="0" tIns="0" rIns="0" bIns="0" rtlCol="0">
            <a:spAutoFit/>
          </a:bodyPr>
          <a:lstStyle/>
          <a:p>
            <a:r>
              <a:rPr lang="en-US"/>
              <a:t>Circumcision</a:t>
            </a:r>
          </a:p>
        </p:txBody>
      </p:sp>
      <p:sp>
        <p:nvSpPr>
          <p:cNvPr id="3" name="TextBox 2">
            <a:extLst>
              <a:ext uri="{FF2B5EF4-FFF2-40B4-BE49-F238E27FC236}">
                <a16:creationId xmlns:a16="http://schemas.microsoft.com/office/drawing/2014/main" id="{F4ECC38E-B423-C202-BB8C-068DED610F99}"/>
              </a:ext>
            </a:extLst>
          </p:cNvPr>
          <p:cNvSpPr txBox="1"/>
          <p:nvPr/>
        </p:nvSpPr>
        <p:spPr>
          <a:xfrm>
            <a:off x="0" y="762000"/>
            <a:ext cx="12192000" cy="646331"/>
          </a:xfrm>
          <a:prstGeom prst="rect">
            <a:avLst/>
          </a:prstGeom>
          <a:noFill/>
        </p:spPr>
        <p:txBody>
          <a:bodyPr vert="horz" rtlCol="0">
            <a:spAutoFit/>
          </a:bodyPr>
          <a:lstStyle/>
          <a:p>
            <a:pPr algn="ctr"/>
            <a:r>
              <a:rPr lang="en-US" sz="3600"/>
              <a:t>Romans 4:11</a:t>
            </a:r>
          </a:p>
        </p:txBody>
      </p:sp>
      <p:sp>
        <p:nvSpPr>
          <p:cNvPr id="4" name="TextBox 3">
            <a:extLst>
              <a:ext uri="{FF2B5EF4-FFF2-40B4-BE49-F238E27FC236}">
                <a16:creationId xmlns:a16="http://schemas.microsoft.com/office/drawing/2014/main" id="{1A4FA4F8-3C29-B7E8-BFA1-6DE89341F0B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4288DA9-685B-CE5C-FDA3-87865191E64D}"/>
              </a:ext>
            </a:extLst>
          </p:cNvPr>
          <p:cNvSpPr txBox="1"/>
          <p:nvPr/>
        </p:nvSpPr>
        <p:spPr>
          <a:xfrm>
            <a:off x="1016000" y="1905000"/>
            <a:ext cx="10160000" cy="2477601"/>
          </a:xfrm>
          <a:prstGeom prst="rect">
            <a:avLst/>
          </a:prstGeom>
          <a:noFill/>
        </p:spPr>
        <p:txBody>
          <a:bodyPr vert="horz" rtlCol="0">
            <a:spAutoFit/>
          </a:bodyPr>
          <a:lstStyle/>
          <a:p>
            <a:pPr algn="ctr"/>
            <a:r>
              <a:rPr lang="en-US" sz="3100" b="1">
                <a:solidFill>
                  <a:srgbClr val="FF0000"/>
                </a:solidFill>
              </a:rPr>
              <a:t>and he received the sign of circumcision, a seal of the righteousness</a:t>
            </a:r>
            <a:r>
              <a:rPr lang="en-US" sz="3100"/>
              <a:t> of the faith which he had while uncircumcised, so that he might be the father of all who believe without being circumcised, that righteousness might be credited to them,</a:t>
            </a:r>
          </a:p>
        </p:txBody>
      </p:sp>
    </p:spTree>
    <p:extLst>
      <p:ext uri="{BB962C8B-B14F-4D97-AF65-F5344CB8AC3E}">
        <p14:creationId xmlns:p14="http://schemas.microsoft.com/office/powerpoint/2010/main" val="109943962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31FFCE-361E-EC46-4DCE-7C34DDF8DF85}"/>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The Genesis 15 Covenant Meal</a:t>
            </a:r>
          </a:p>
        </p:txBody>
      </p:sp>
      <p:sp>
        <p:nvSpPr>
          <p:cNvPr id="3" name="Subtitle 2">
            <a:extLst>
              <a:ext uri="{FF2B5EF4-FFF2-40B4-BE49-F238E27FC236}">
                <a16:creationId xmlns:a16="http://schemas.microsoft.com/office/drawing/2014/main" id="{1152F213-31B0-A30F-868C-033D0DAD717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64483176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DBC39-0C2D-B074-DDD3-8864A99B5D94}"/>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The account varies by translation</a:t>
            </a:r>
          </a:p>
        </p:txBody>
      </p:sp>
      <p:sp>
        <p:nvSpPr>
          <p:cNvPr id="3" name="Subtitle 2">
            <a:extLst>
              <a:ext uri="{FF2B5EF4-FFF2-40B4-BE49-F238E27FC236}">
                <a16:creationId xmlns:a16="http://schemas.microsoft.com/office/drawing/2014/main" id="{A0842202-F4C4-F911-5EE0-1F29D4842FD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60848137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12A296D-A294-B552-5D37-6142101CC1AE}"/>
              </a:ext>
            </a:extLst>
          </p:cNvPr>
          <p:cNvSpPr txBox="1"/>
          <p:nvPr/>
        </p:nvSpPr>
        <p:spPr>
          <a:xfrm>
            <a:off x="127000" y="127000"/>
            <a:ext cx="7315200" cy="276999"/>
          </a:xfrm>
          <a:prstGeom prst="rect">
            <a:avLst/>
          </a:prstGeom>
          <a:noFill/>
        </p:spPr>
        <p:txBody>
          <a:bodyPr vert="horz" lIns="0" tIns="0" rIns="0" bIns="0" rtlCol="0">
            <a:spAutoFit/>
          </a:bodyPr>
          <a:lstStyle/>
          <a:p>
            <a:r>
              <a:rPr lang="en-US"/>
              <a:t>The account varies by translation</a:t>
            </a:r>
          </a:p>
        </p:txBody>
      </p:sp>
      <p:sp>
        <p:nvSpPr>
          <p:cNvPr id="3" name="TextBox 2">
            <a:extLst>
              <a:ext uri="{FF2B5EF4-FFF2-40B4-BE49-F238E27FC236}">
                <a16:creationId xmlns:a16="http://schemas.microsoft.com/office/drawing/2014/main" id="{606165FF-9198-E9AB-52CE-8545F7BCB7AC}"/>
              </a:ext>
            </a:extLst>
          </p:cNvPr>
          <p:cNvSpPr txBox="1"/>
          <p:nvPr/>
        </p:nvSpPr>
        <p:spPr>
          <a:xfrm>
            <a:off x="0" y="762000"/>
            <a:ext cx="12192000" cy="646331"/>
          </a:xfrm>
          <a:prstGeom prst="rect">
            <a:avLst/>
          </a:prstGeom>
          <a:noFill/>
        </p:spPr>
        <p:txBody>
          <a:bodyPr vert="horz" rtlCol="0">
            <a:spAutoFit/>
          </a:bodyPr>
          <a:lstStyle/>
          <a:p>
            <a:pPr algn="ctr"/>
            <a:r>
              <a:rPr lang="en-US" sz="3600"/>
              <a:t>Genesis 15:10</a:t>
            </a:r>
          </a:p>
        </p:txBody>
      </p:sp>
      <p:sp>
        <p:nvSpPr>
          <p:cNvPr id="4" name="TextBox 3">
            <a:extLst>
              <a:ext uri="{FF2B5EF4-FFF2-40B4-BE49-F238E27FC236}">
                <a16:creationId xmlns:a16="http://schemas.microsoft.com/office/drawing/2014/main" id="{A06D96A7-C7F9-FF70-C58F-3279164CA1FE}"/>
              </a:ext>
            </a:extLst>
          </p:cNvPr>
          <p:cNvSpPr txBox="1"/>
          <p:nvPr/>
        </p:nvSpPr>
        <p:spPr>
          <a:xfrm>
            <a:off x="0" y="1270000"/>
            <a:ext cx="12192000" cy="400110"/>
          </a:xfrm>
          <a:prstGeom prst="rect">
            <a:avLst/>
          </a:prstGeom>
          <a:noFill/>
        </p:spPr>
        <p:txBody>
          <a:bodyPr vert="horz" rtlCol="0">
            <a:spAutoFit/>
          </a:bodyPr>
          <a:lstStyle/>
          <a:p>
            <a:pPr algn="ctr"/>
            <a:r>
              <a:rPr lang="en-US" sz="2000"/>
              <a:t>(KJV, King James Version)</a:t>
            </a:r>
          </a:p>
        </p:txBody>
      </p:sp>
      <p:sp>
        <p:nvSpPr>
          <p:cNvPr id="5" name="TextBox 4">
            <a:extLst>
              <a:ext uri="{FF2B5EF4-FFF2-40B4-BE49-F238E27FC236}">
                <a16:creationId xmlns:a16="http://schemas.microsoft.com/office/drawing/2014/main" id="{130F94C6-EDE4-77BD-F476-B3A1E923188A}"/>
              </a:ext>
            </a:extLst>
          </p:cNvPr>
          <p:cNvSpPr txBox="1"/>
          <p:nvPr/>
        </p:nvSpPr>
        <p:spPr>
          <a:xfrm>
            <a:off x="1016000" y="1905000"/>
            <a:ext cx="10160000" cy="1523494"/>
          </a:xfrm>
          <a:prstGeom prst="rect">
            <a:avLst/>
          </a:prstGeom>
          <a:noFill/>
        </p:spPr>
        <p:txBody>
          <a:bodyPr vert="horz" rtlCol="0">
            <a:spAutoFit/>
          </a:bodyPr>
          <a:lstStyle/>
          <a:p>
            <a:pPr algn="ctr"/>
            <a:r>
              <a:rPr lang="en-US" sz="3100"/>
              <a:t>And he took unto him all these, </a:t>
            </a:r>
            <a:r>
              <a:rPr lang="en-US" sz="3100" b="1">
                <a:solidFill>
                  <a:srgbClr val="FF0000"/>
                </a:solidFill>
              </a:rPr>
              <a:t>and divided them in the midst</a:t>
            </a:r>
            <a:r>
              <a:rPr lang="en-US" sz="3100"/>
              <a:t>, and laid each piece one against another: </a:t>
            </a:r>
            <a:r>
              <a:rPr lang="en-US" sz="3100" b="1">
                <a:solidFill>
                  <a:srgbClr val="FF0000"/>
                </a:solidFill>
              </a:rPr>
              <a:t>but the birds divided he not.</a:t>
            </a:r>
          </a:p>
        </p:txBody>
      </p:sp>
    </p:spTree>
    <p:extLst>
      <p:ext uri="{BB962C8B-B14F-4D97-AF65-F5344CB8AC3E}">
        <p14:creationId xmlns:p14="http://schemas.microsoft.com/office/powerpoint/2010/main" val="221212696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3190F6-8F65-0389-A1FE-B9AB0B491E7F}"/>
              </a:ext>
            </a:extLst>
          </p:cNvPr>
          <p:cNvSpPr txBox="1"/>
          <p:nvPr/>
        </p:nvSpPr>
        <p:spPr>
          <a:xfrm>
            <a:off x="127000" y="127000"/>
            <a:ext cx="7315200" cy="276999"/>
          </a:xfrm>
          <a:prstGeom prst="rect">
            <a:avLst/>
          </a:prstGeom>
          <a:noFill/>
        </p:spPr>
        <p:txBody>
          <a:bodyPr vert="horz" lIns="0" tIns="0" rIns="0" bIns="0" rtlCol="0">
            <a:spAutoFit/>
          </a:bodyPr>
          <a:lstStyle/>
          <a:p>
            <a:r>
              <a:rPr lang="en-US"/>
              <a:t>The account varies by translation</a:t>
            </a:r>
          </a:p>
        </p:txBody>
      </p:sp>
      <p:sp>
        <p:nvSpPr>
          <p:cNvPr id="3" name="TextBox 2">
            <a:extLst>
              <a:ext uri="{FF2B5EF4-FFF2-40B4-BE49-F238E27FC236}">
                <a16:creationId xmlns:a16="http://schemas.microsoft.com/office/drawing/2014/main" id="{EEC507EA-7E9A-F762-5E79-65CC7FB017B9}"/>
              </a:ext>
            </a:extLst>
          </p:cNvPr>
          <p:cNvSpPr txBox="1"/>
          <p:nvPr/>
        </p:nvSpPr>
        <p:spPr>
          <a:xfrm>
            <a:off x="0" y="762000"/>
            <a:ext cx="12192000" cy="646331"/>
          </a:xfrm>
          <a:prstGeom prst="rect">
            <a:avLst/>
          </a:prstGeom>
          <a:noFill/>
        </p:spPr>
        <p:txBody>
          <a:bodyPr vert="horz" rtlCol="0">
            <a:spAutoFit/>
          </a:bodyPr>
          <a:lstStyle/>
          <a:p>
            <a:pPr algn="ctr"/>
            <a:r>
              <a:rPr lang="en-US" sz="3600"/>
              <a:t>Genesis 15:10</a:t>
            </a:r>
          </a:p>
        </p:txBody>
      </p:sp>
      <p:sp>
        <p:nvSpPr>
          <p:cNvPr id="4" name="TextBox 3">
            <a:extLst>
              <a:ext uri="{FF2B5EF4-FFF2-40B4-BE49-F238E27FC236}">
                <a16:creationId xmlns:a16="http://schemas.microsoft.com/office/drawing/2014/main" id="{43F02B7C-CBE1-4566-EF66-4FE930B630B7}"/>
              </a:ext>
            </a:extLst>
          </p:cNvPr>
          <p:cNvSpPr txBox="1"/>
          <p:nvPr/>
        </p:nvSpPr>
        <p:spPr>
          <a:xfrm>
            <a:off x="0" y="1270000"/>
            <a:ext cx="12192000" cy="400110"/>
          </a:xfrm>
          <a:prstGeom prst="rect">
            <a:avLst/>
          </a:prstGeom>
          <a:noFill/>
        </p:spPr>
        <p:txBody>
          <a:bodyPr vert="horz" rtlCol="0">
            <a:spAutoFit/>
          </a:bodyPr>
          <a:lstStyle/>
          <a:p>
            <a:pPr algn="ctr"/>
            <a:r>
              <a:rPr lang="en-US" sz="2000"/>
              <a:t>(LXX, Brenton's Septuagint)</a:t>
            </a:r>
          </a:p>
        </p:txBody>
      </p:sp>
      <p:sp>
        <p:nvSpPr>
          <p:cNvPr id="5" name="TextBox 4">
            <a:extLst>
              <a:ext uri="{FF2B5EF4-FFF2-40B4-BE49-F238E27FC236}">
                <a16:creationId xmlns:a16="http://schemas.microsoft.com/office/drawing/2014/main" id="{8293A548-67F8-07DB-06B3-25CA00A80C26}"/>
              </a:ext>
            </a:extLst>
          </p:cNvPr>
          <p:cNvSpPr txBox="1"/>
          <p:nvPr/>
        </p:nvSpPr>
        <p:spPr>
          <a:xfrm>
            <a:off x="1016000" y="1905000"/>
            <a:ext cx="10160000" cy="1523494"/>
          </a:xfrm>
          <a:prstGeom prst="rect">
            <a:avLst/>
          </a:prstGeom>
          <a:noFill/>
        </p:spPr>
        <p:txBody>
          <a:bodyPr vert="horz" rtlCol="0">
            <a:spAutoFit/>
          </a:bodyPr>
          <a:lstStyle/>
          <a:p>
            <a:pPr algn="ctr"/>
            <a:r>
              <a:rPr lang="en-US" sz="3100"/>
              <a:t>So he took to him all these, and </a:t>
            </a:r>
            <a:r>
              <a:rPr lang="en-US" sz="3100" b="1">
                <a:solidFill>
                  <a:srgbClr val="FF0000"/>
                </a:solidFill>
              </a:rPr>
              <a:t>divided them in the midst</a:t>
            </a:r>
            <a:r>
              <a:rPr lang="en-US" sz="3100"/>
              <a:t>, and set them opposite to each other, </a:t>
            </a:r>
            <a:r>
              <a:rPr lang="en-US" sz="3100" b="1">
                <a:solidFill>
                  <a:srgbClr val="FF0000"/>
                </a:solidFill>
              </a:rPr>
              <a:t>but the birds he did not divide</a:t>
            </a:r>
            <a:r>
              <a:rPr lang="en-US" sz="3100"/>
              <a:t>.</a:t>
            </a:r>
          </a:p>
        </p:txBody>
      </p:sp>
    </p:spTree>
    <p:extLst>
      <p:ext uri="{BB962C8B-B14F-4D97-AF65-F5344CB8AC3E}">
        <p14:creationId xmlns:p14="http://schemas.microsoft.com/office/powerpoint/2010/main" val="138587038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69A3809-175C-8D31-6999-C572212FF7CE}"/>
              </a:ext>
            </a:extLst>
          </p:cNvPr>
          <p:cNvSpPr txBox="1"/>
          <p:nvPr/>
        </p:nvSpPr>
        <p:spPr>
          <a:xfrm>
            <a:off x="127000" y="127000"/>
            <a:ext cx="7315200" cy="276999"/>
          </a:xfrm>
          <a:prstGeom prst="rect">
            <a:avLst/>
          </a:prstGeom>
          <a:noFill/>
        </p:spPr>
        <p:txBody>
          <a:bodyPr vert="horz" lIns="0" tIns="0" rIns="0" bIns="0" rtlCol="0">
            <a:spAutoFit/>
          </a:bodyPr>
          <a:lstStyle/>
          <a:p>
            <a:r>
              <a:rPr lang="en-US"/>
              <a:t>The account varies by translation</a:t>
            </a:r>
          </a:p>
        </p:txBody>
      </p:sp>
      <p:sp>
        <p:nvSpPr>
          <p:cNvPr id="3" name="TextBox 2">
            <a:extLst>
              <a:ext uri="{FF2B5EF4-FFF2-40B4-BE49-F238E27FC236}">
                <a16:creationId xmlns:a16="http://schemas.microsoft.com/office/drawing/2014/main" id="{1E238BC1-6E11-B16C-5EDC-54A8F9B81B82}"/>
              </a:ext>
            </a:extLst>
          </p:cNvPr>
          <p:cNvSpPr txBox="1"/>
          <p:nvPr/>
        </p:nvSpPr>
        <p:spPr>
          <a:xfrm>
            <a:off x="0" y="762000"/>
            <a:ext cx="12192000" cy="646331"/>
          </a:xfrm>
          <a:prstGeom prst="rect">
            <a:avLst/>
          </a:prstGeom>
          <a:noFill/>
        </p:spPr>
        <p:txBody>
          <a:bodyPr vert="horz" rtlCol="0">
            <a:spAutoFit/>
          </a:bodyPr>
          <a:lstStyle/>
          <a:p>
            <a:pPr algn="ctr"/>
            <a:r>
              <a:rPr lang="en-US" sz="3600"/>
              <a:t>Genesis 15:10</a:t>
            </a:r>
          </a:p>
        </p:txBody>
      </p:sp>
      <p:sp>
        <p:nvSpPr>
          <p:cNvPr id="4" name="TextBox 3">
            <a:extLst>
              <a:ext uri="{FF2B5EF4-FFF2-40B4-BE49-F238E27FC236}">
                <a16:creationId xmlns:a16="http://schemas.microsoft.com/office/drawing/2014/main" id="{54D7CBB1-1681-DB9D-E465-0F6EBE61A5FF}"/>
              </a:ext>
            </a:extLst>
          </p:cNvPr>
          <p:cNvSpPr txBox="1"/>
          <p:nvPr/>
        </p:nvSpPr>
        <p:spPr>
          <a:xfrm>
            <a:off x="0" y="1270000"/>
            <a:ext cx="12192000" cy="400110"/>
          </a:xfrm>
          <a:prstGeom prst="rect">
            <a:avLst/>
          </a:prstGeom>
          <a:noFill/>
        </p:spPr>
        <p:txBody>
          <a:bodyPr vert="horz" rtlCol="0">
            <a:spAutoFit/>
          </a:bodyPr>
          <a:lstStyle/>
          <a:p>
            <a:pPr algn="ctr"/>
            <a:r>
              <a:rPr lang="en-US" sz="2000"/>
              <a:t>(ABPE, Aramaic Bible in Plain English)</a:t>
            </a:r>
          </a:p>
        </p:txBody>
      </p:sp>
      <p:sp>
        <p:nvSpPr>
          <p:cNvPr id="5" name="TextBox 4">
            <a:extLst>
              <a:ext uri="{FF2B5EF4-FFF2-40B4-BE49-F238E27FC236}">
                <a16:creationId xmlns:a16="http://schemas.microsoft.com/office/drawing/2014/main" id="{9ECE57B0-F4BC-0FD0-0300-EB6781A2A247}"/>
              </a:ext>
            </a:extLst>
          </p:cNvPr>
          <p:cNvSpPr txBox="1"/>
          <p:nvPr/>
        </p:nvSpPr>
        <p:spPr>
          <a:xfrm>
            <a:off x="1016000" y="1905000"/>
            <a:ext cx="10160000" cy="1523494"/>
          </a:xfrm>
          <a:prstGeom prst="rect">
            <a:avLst/>
          </a:prstGeom>
          <a:noFill/>
        </p:spPr>
        <p:txBody>
          <a:bodyPr vert="horz" rtlCol="0">
            <a:spAutoFit/>
          </a:bodyPr>
          <a:lstStyle/>
          <a:p>
            <a:pPr algn="ctr"/>
            <a:r>
              <a:rPr lang="en-US" sz="3100"/>
              <a:t>And he took to him all of these and </a:t>
            </a:r>
            <a:r>
              <a:rPr lang="en-US" sz="3100" b="1">
                <a:solidFill>
                  <a:srgbClr val="FF0000"/>
                </a:solidFill>
              </a:rPr>
              <a:t>divided them equally</a:t>
            </a:r>
            <a:r>
              <a:rPr lang="en-US" sz="3100"/>
              <a:t> and laid the members against its counterpart and he </a:t>
            </a:r>
            <a:r>
              <a:rPr lang="en-US" sz="3100" b="1">
                <a:solidFill>
                  <a:srgbClr val="FF0000"/>
                </a:solidFill>
              </a:rPr>
              <a:t>did not divide the birds.</a:t>
            </a:r>
          </a:p>
        </p:txBody>
      </p:sp>
    </p:spTree>
    <p:extLst>
      <p:ext uri="{BB962C8B-B14F-4D97-AF65-F5344CB8AC3E}">
        <p14:creationId xmlns:p14="http://schemas.microsoft.com/office/powerpoint/2010/main" val="264750166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BCA78D8-BD04-F7FA-3C7C-1C54B019F966}"/>
              </a:ext>
            </a:extLst>
          </p:cNvPr>
          <p:cNvSpPr txBox="1"/>
          <p:nvPr/>
        </p:nvSpPr>
        <p:spPr>
          <a:xfrm>
            <a:off x="127000" y="127000"/>
            <a:ext cx="7315200" cy="276999"/>
          </a:xfrm>
          <a:prstGeom prst="rect">
            <a:avLst/>
          </a:prstGeom>
          <a:noFill/>
        </p:spPr>
        <p:txBody>
          <a:bodyPr vert="horz" lIns="0" tIns="0" rIns="0" bIns="0" rtlCol="0">
            <a:spAutoFit/>
          </a:bodyPr>
          <a:lstStyle/>
          <a:p>
            <a:r>
              <a:rPr lang="en-US"/>
              <a:t>The account varies by translation</a:t>
            </a:r>
          </a:p>
        </p:txBody>
      </p:sp>
      <p:sp>
        <p:nvSpPr>
          <p:cNvPr id="3" name="TextBox 2">
            <a:extLst>
              <a:ext uri="{FF2B5EF4-FFF2-40B4-BE49-F238E27FC236}">
                <a16:creationId xmlns:a16="http://schemas.microsoft.com/office/drawing/2014/main" id="{122B722D-B54A-5C76-FFE0-9C95454C1A87}"/>
              </a:ext>
            </a:extLst>
          </p:cNvPr>
          <p:cNvSpPr txBox="1"/>
          <p:nvPr/>
        </p:nvSpPr>
        <p:spPr>
          <a:xfrm>
            <a:off x="0" y="762000"/>
            <a:ext cx="12192000" cy="646331"/>
          </a:xfrm>
          <a:prstGeom prst="rect">
            <a:avLst/>
          </a:prstGeom>
          <a:noFill/>
        </p:spPr>
        <p:txBody>
          <a:bodyPr vert="horz" rtlCol="0">
            <a:spAutoFit/>
          </a:bodyPr>
          <a:lstStyle/>
          <a:p>
            <a:pPr algn="ctr"/>
            <a:r>
              <a:rPr lang="en-US" sz="3600"/>
              <a:t>Genesis 15:10</a:t>
            </a:r>
          </a:p>
        </p:txBody>
      </p:sp>
      <p:sp>
        <p:nvSpPr>
          <p:cNvPr id="4" name="TextBox 3">
            <a:extLst>
              <a:ext uri="{FF2B5EF4-FFF2-40B4-BE49-F238E27FC236}">
                <a16:creationId xmlns:a16="http://schemas.microsoft.com/office/drawing/2014/main" id="{88D52881-4B57-8D8F-D4B5-72DEA931361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C9FF168-A963-38E8-9630-6CB5A9052637}"/>
              </a:ext>
            </a:extLst>
          </p:cNvPr>
          <p:cNvSpPr txBox="1"/>
          <p:nvPr/>
        </p:nvSpPr>
        <p:spPr>
          <a:xfrm>
            <a:off x="1016000" y="1905000"/>
            <a:ext cx="10160000" cy="1523494"/>
          </a:xfrm>
          <a:prstGeom prst="rect">
            <a:avLst/>
          </a:prstGeom>
          <a:noFill/>
        </p:spPr>
        <p:txBody>
          <a:bodyPr vert="horz" rtlCol="0">
            <a:spAutoFit/>
          </a:bodyPr>
          <a:lstStyle/>
          <a:p>
            <a:pPr algn="ctr"/>
            <a:r>
              <a:rPr lang="en-US" sz="3100"/>
              <a:t>Then he brought all these to Him and </a:t>
            </a:r>
            <a:r>
              <a:rPr lang="en-US" sz="3100" b="1">
                <a:solidFill>
                  <a:srgbClr val="FF0000"/>
                </a:solidFill>
              </a:rPr>
              <a:t>cut them in two,</a:t>
            </a:r>
            <a:r>
              <a:rPr lang="en-US" sz="3100"/>
              <a:t> and laid each half opposite the other; </a:t>
            </a:r>
            <a:r>
              <a:rPr lang="en-US" sz="3100" b="1">
                <a:solidFill>
                  <a:srgbClr val="FF0000"/>
                </a:solidFill>
              </a:rPr>
              <a:t>but he did not cut the birds</a:t>
            </a:r>
            <a:r>
              <a:rPr lang="en-US" sz="3100"/>
              <a:t>.</a:t>
            </a:r>
          </a:p>
        </p:txBody>
      </p:sp>
    </p:spTree>
    <p:extLst>
      <p:ext uri="{BB962C8B-B14F-4D97-AF65-F5344CB8AC3E}">
        <p14:creationId xmlns:p14="http://schemas.microsoft.com/office/powerpoint/2010/main" val="24243118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47CAE9-1731-F921-1838-1BBFAFD88E0F}"/>
              </a:ext>
            </a:extLst>
          </p:cNvPr>
          <p:cNvSpPr txBox="1"/>
          <p:nvPr/>
        </p:nvSpPr>
        <p:spPr>
          <a:xfrm>
            <a:off x="127000" y="127000"/>
            <a:ext cx="7315200" cy="276999"/>
          </a:xfrm>
          <a:prstGeom prst="rect">
            <a:avLst/>
          </a:prstGeom>
          <a:noFill/>
        </p:spPr>
        <p:txBody>
          <a:bodyPr vert="horz" lIns="0" tIns="0" rIns="0" bIns="0" rtlCol="0">
            <a:spAutoFit/>
          </a:bodyPr>
          <a:lstStyle/>
          <a:p>
            <a:r>
              <a:rPr lang="en-US"/>
              <a:t>The account varies by translation</a:t>
            </a:r>
          </a:p>
        </p:txBody>
      </p:sp>
      <p:sp>
        <p:nvSpPr>
          <p:cNvPr id="3" name="TextBox 2">
            <a:extLst>
              <a:ext uri="{FF2B5EF4-FFF2-40B4-BE49-F238E27FC236}">
                <a16:creationId xmlns:a16="http://schemas.microsoft.com/office/drawing/2014/main" id="{1BAA8B23-9CBD-CAED-E68B-394674E2601B}"/>
              </a:ext>
            </a:extLst>
          </p:cNvPr>
          <p:cNvSpPr txBox="1"/>
          <p:nvPr/>
        </p:nvSpPr>
        <p:spPr>
          <a:xfrm>
            <a:off x="0" y="762000"/>
            <a:ext cx="12192000" cy="646331"/>
          </a:xfrm>
          <a:prstGeom prst="rect">
            <a:avLst/>
          </a:prstGeom>
          <a:noFill/>
        </p:spPr>
        <p:txBody>
          <a:bodyPr vert="horz" rtlCol="0">
            <a:spAutoFit/>
          </a:bodyPr>
          <a:lstStyle/>
          <a:p>
            <a:pPr algn="ctr"/>
            <a:r>
              <a:rPr lang="en-US" sz="3600"/>
              <a:t>Genesis 15:10</a:t>
            </a:r>
          </a:p>
        </p:txBody>
      </p:sp>
      <p:sp>
        <p:nvSpPr>
          <p:cNvPr id="4" name="TextBox 3">
            <a:extLst>
              <a:ext uri="{FF2B5EF4-FFF2-40B4-BE49-F238E27FC236}">
                <a16:creationId xmlns:a16="http://schemas.microsoft.com/office/drawing/2014/main" id="{9A87E42B-4AD0-9239-D2BF-03FF142030CD}"/>
              </a:ext>
            </a:extLst>
          </p:cNvPr>
          <p:cNvSpPr txBox="1"/>
          <p:nvPr/>
        </p:nvSpPr>
        <p:spPr>
          <a:xfrm>
            <a:off x="0" y="1270000"/>
            <a:ext cx="12192000" cy="400110"/>
          </a:xfrm>
          <a:prstGeom prst="rect">
            <a:avLst/>
          </a:prstGeom>
          <a:noFill/>
        </p:spPr>
        <p:txBody>
          <a:bodyPr vert="horz" rtlCol="0">
            <a:spAutoFit/>
          </a:bodyPr>
          <a:lstStyle/>
          <a:p>
            <a:pPr algn="ctr"/>
            <a:r>
              <a:rPr lang="en-US" sz="2000"/>
              <a:t>(NIV, New International Version)</a:t>
            </a:r>
          </a:p>
        </p:txBody>
      </p:sp>
      <p:sp>
        <p:nvSpPr>
          <p:cNvPr id="5" name="TextBox 4">
            <a:extLst>
              <a:ext uri="{FF2B5EF4-FFF2-40B4-BE49-F238E27FC236}">
                <a16:creationId xmlns:a16="http://schemas.microsoft.com/office/drawing/2014/main" id="{28532596-6DB5-E866-9BFF-4861BB46557C}"/>
              </a:ext>
            </a:extLst>
          </p:cNvPr>
          <p:cNvSpPr txBox="1"/>
          <p:nvPr/>
        </p:nvSpPr>
        <p:spPr>
          <a:xfrm>
            <a:off x="1016000" y="1905000"/>
            <a:ext cx="10160000" cy="1523494"/>
          </a:xfrm>
          <a:prstGeom prst="rect">
            <a:avLst/>
          </a:prstGeom>
          <a:noFill/>
        </p:spPr>
        <p:txBody>
          <a:bodyPr vert="horz" rtlCol="0">
            <a:spAutoFit/>
          </a:bodyPr>
          <a:lstStyle/>
          <a:p>
            <a:pPr algn="ctr"/>
            <a:r>
              <a:rPr lang="en-US" sz="3100"/>
              <a:t>Abram brought all these to him, </a:t>
            </a:r>
            <a:r>
              <a:rPr lang="en-US" sz="3100" b="1">
                <a:solidFill>
                  <a:srgbClr val="FF0000"/>
                </a:solidFill>
              </a:rPr>
              <a:t>cut them in two and arranged the halves opposite each other</a:t>
            </a:r>
            <a:r>
              <a:rPr lang="en-US" sz="3100"/>
              <a:t>; the birds, however, he </a:t>
            </a:r>
            <a:r>
              <a:rPr lang="en-US" sz="3100" b="1">
                <a:solidFill>
                  <a:srgbClr val="FF0000"/>
                </a:solidFill>
              </a:rPr>
              <a:t>did not cut in half.</a:t>
            </a:r>
          </a:p>
        </p:txBody>
      </p:sp>
    </p:spTree>
    <p:extLst>
      <p:ext uri="{BB962C8B-B14F-4D97-AF65-F5344CB8AC3E}">
        <p14:creationId xmlns:p14="http://schemas.microsoft.com/office/powerpoint/2010/main" val="254321059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01332-E743-FE23-9359-50EF15459E2F}"/>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Instructions for a Burnt Offering</a:t>
            </a:r>
          </a:p>
        </p:txBody>
      </p:sp>
      <p:sp>
        <p:nvSpPr>
          <p:cNvPr id="3" name="Subtitle 2">
            <a:extLst>
              <a:ext uri="{FF2B5EF4-FFF2-40B4-BE49-F238E27FC236}">
                <a16:creationId xmlns:a16="http://schemas.microsoft.com/office/drawing/2014/main" id="{755654E5-49BB-0A0E-8D37-62197BDB2BF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153138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48CF4A-4D5A-596D-D632-61A819DA9140}"/>
              </a:ext>
            </a:extLst>
          </p:cNvPr>
          <p:cNvSpPr txBox="1"/>
          <p:nvPr/>
        </p:nvSpPr>
        <p:spPr>
          <a:xfrm>
            <a:off x="127000" y="127000"/>
            <a:ext cx="7315200" cy="276999"/>
          </a:xfrm>
          <a:prstGeom prst="rect">
            <a:avLst/>
          </a:prstGeom>
          <a:noFill/>
        </p:spPr>
        <p:txBody>
          <a:bodyPr vert="horz" lIns="0" tIns="0" rIns="0" bIns="0" rtlCol="0">
            <a:spAutoFit/>
          </a:bodyPr>
          <a:lstStyle/>
          <a:p>
            <a:r>
              <a:rPr lang="en-US"/>
              <a:t>Instructions for a Burnt Offering</a:t>
            </a:r>
          </a:p>
        </p:txBody>
      </p:sp>
      <p:sp>
        <p:nvSpPr>
          <p:cNvPr id="3" name="TextBox 2">
            <a:extLst>
              <a:ext uri="{FF2B5EF4-FFF2-40B4-BE49-F238E27FC236}">
                <a16:creationId xmlns:a16="http://schemas.microsoft.com/office/drawing/2014/main" id="{F5E328F9-0642-F4AC-2928-5D4406FF4A33}"/>
              </a:ext>
            </a:extLst>
          </p:cNvPr>
          <p:cNvSpPr txBox="1"/>
          <p:nvPr/>
        </p:nvSpPr>
        <p:spPr>
          <a:xfrm>
            <a:off x="0" y="762000"/>
            <a:ext cx="12192000" cy="646331"/>
          </a:xfrm>
          <a:prstGeom prst="rect">
            <a:avLst/>
          </a:prstGeom>
          <a:noFill/>
        </p:spPr>
        <p:txBody>
          <a:bodyPr vert="horz" rtlCol="0">
            <a:spAutoFit/>
          </a:bodyPr>
          <a:lstStyle/>
          <a:p>
            <a:pPr algn="ctr"/>
            <a:r>
              <a:rPr lang="en-US" sz="3600"/>
              <a:t>Leviticus 1:10-13</a:t>
            </a:r>
          </a:p>
        </p:txBody>
      </p:sp>
      <p:sp>
        <p:nvSpPr>
          <p:cNvPr id="4" name="TextBox 3">
            <a:extLst>
              <a:ext uri="{FF2B5EF4-FFF2-40B4-BE49-F238E27FC236}">
                <a16:creationId xmlns:a16="http://schemas.microsoft.com/office/drawing/2014/main" id="{4B90F5CA-AD96-AF4F-7ED9-15A6D1D3518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E230CE1-6F3D-2BD0-B414-0F1865362988}"/>
              </a:ext>
            </a:extLst>
          </p:cNvPr>
          <p:cNvSpPr txBox="1"/>
          <p:nvPr/>
        </p:nvSpPr>
        <p:spPr>
          <a:xfrm>
            <a:off x="1016000" y="1905000"/>
            <a:ext cx="10160000" cy="3908762"/>
          </a:xfrm>
          <a:prstGeom prst="rect">
            <a:avLst/>
          </a:prstGeom>
          <a:noFill/>
        </p:spPr>
        <p:txBody>
          <a:bodyPr vert="horz" rtlCol="0">
            <a:spAutoFit/>
          </a:bodyPr>
          <a:lstStyle/>
          <a:p>
            <a:pPr algn="ctr"/>
            <a:r>
              <a:rPr lang="en-US" sz="3100"/>
              <a:t>But if his offering is from the flock, of the sheep or of the goats, for a burnt offering, he shall offer it a male without defect. He shall slay it on the side of the altar northward before the LORD, and Aaron's sons the priests shall sprinkle its blood around on the altar. </a:t>
            </a:r>
            <a:r>
              <a:rPr lang="en-US" sz="3100" b="1">
                <a:solidFill>
                  <a:srgbClr val="FF0000"/>
                </a:solidFill>
              </a:rPr>
              <a:t>He shall then cut it into its pieces with its head and its suet, and the priest shall arrange them on the wood which is on the fire that is on the altar.</a:t>
            </a:r>
            <a:r>
              <a:rPr lang="en-US" sz="3100"/>
              <a:t> (Continued...)</a:t>
            </a:r>
          </a:p>
        </p:txBody>
      </p:sp>
    </p:spTree>
    <p:extLst>
      <p:ext uri="{BB962C8B-B14F-4D97-AF65-F5344CB8AC3E}">
        <p14:creationId xmlns:p14="http://schemas.microsoft.com/office/powerpoint/2010/main" val="284607593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EF9DBD9-3E21-3A20-6B80-AFF930A4956C}"/>
              </a:ext>
            </a:extLst>
          </p:cNvPr>
          <p:cNvSpPr txBox="1"/>
          <p:nvPr/>
        </p:nvSpPr>
        <p:spPr>
          <a:xfrm>
            <a:off x="127000" y="127000"/>
            <a:ext cx="7315200" cy="276999"/>
          </a:xfrm>
          <a:prstGeom prst="rect">
            <a:avLst/>
          </a:prstGeom>
          <a:noFill/>
        </p:spPr>
        <p:txBody>
          <a:bodyPr vert="horz" lIns="0" tIns="0" rIns="0" bIns="0" rtlCol="0">
            <a:spAutoFit/>
          </a:bodyPr>
          <a:lstStyle/>
          <a:p>
            <a:r>
              <a:rPr lang="en-US"/>
              <a:t>Instructions for a Burnt Offering</a:t>
            </a:r>
          </a:p>
        </p:txBody>
      </p:sp>
      <p:sp>
        <p:nvSpPr>
          <p:cNvPr id="3" name="TextBox 2">
            <a:extLst>
              <a:ext uri="{FF2B5EF4-FFF2-40B4-BE49-F238E27FC236}">
                <a16:creationId xmlns:a16="http://schemas.microsoft.com/office/drawing/2014/main" id="{B0F5ED74-1993-0D05-FE14-2C160CE82859}"/>
              </a:ext>
            </a:extLst>
          </p:cNvPr>
          <p:cNvSpPr txBox="1"/>
          <p:nvPr/>
        </p:nvSpPr>
        <p:spPr>
          <a:xfrm>
            <a:off x="1016000" y="635000"/>
            <a:ext cx="10160000" cy="2000548"/>
          </a:xfrm>
          <a:prstGeom prst="rect">
            <a:avLst/>
          </a:prstGeom>
          <a:noFill/>
        </p:spPr>
        <p:txBody>
          <a:bodyPr vert="horz" rtlCol="0">
            <a:spAutoFit/>
          </a:bodyPr>
          <a:lstStyle/>
          <a:p>
            <a:pPr algn="ctr"/>
            <a:r>
              <a:rPr lang="en-US" sz="3100"/>
              <a:t>The entrails, however, and the legs he shall wash with water. And the priest shall offer all of it, and offer it up in smoke on the altar; it is a burnt offering, an offering by fire of a soothing aroma to the LORD.</a:t>
            </a:r>
          </a:p>
        </p:txBody>
      </p:sp>
    </p:spTree>
    <p:extLst>
      <p:ext uri="{BB962C8B-B14F-4D97-AF65-F5344CB8AC3E}">
        <p14:creationId xmlns:p14="http://schemas.microsoft.com/office/powerpoint/2010/main" val="337675877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544FE38-9C86-6752-7894-6E5EAA3CE61C}"/>
              </a:ext>
            </a:extLst>
          </p:cNvPr>
          <p:cNvSpPr txBox="1"/>
          <p:nvPr/>
        </p:nvSpPr>
        <p:spPr>
          <a:xfrm>
            <a:off x="127000" y="127000"/>
            <a:ext cx="7315200" cy="276999"/>
          </a:xfrm>
          <a:prstGeom prst="rect">
            <a:avLst/>
          </a:prstGeom>
          <a:noFill/>
        </p:spPr>
        <p:txBody>
          <a:bodyPr vert="horz" lIns="0" tIns="0" rIns="0" bIns="0" rtlCol="0">
            <a:spAutoFit/>
          </a:bodyPr>
          <a:lstStyle/>
          <a:p>
            <a:r>
              <a:rPr lang="en-US"/>
              <a:t>Instructions for a Burnt Offering</a:t>
            </a:r>
          </a:p>
        </p:txBody>
      </p:sp>
      <p:sp>
        <p:nvSpPr>
          <p:cNvPr id="3" name="TextBox 2">
            <a:extLst>
              <a:ext uri="{FF2B5EF4-FFF2-40B4-BE49-F238E27FC236}">
                <a16:creationId xmlns:a16="http://schemas.microsoft.com/office/drawing/2014/main" id="{4DFAC64A-7248-5C15-6E02-D6867EC2A17C}"/>
              </a:ext>
            </a:extLst>
          </p:cNvPr>
          <p:cNvSpPr txBox="1"/>
          <p:nvPr/>
        </p:nvSpPr>
        <p:spPr>
          <a:xfrm>
            <a:off x="0" y="762000"/>
            <a:ext cx="12192000" cy="646331"/>
          </a:xfrm>
          <a:prstGeom prst="rect">
            <a:avLst/>
          </a:prstGeom>
          <a:noFill/>
        </p:spPr>
        <p:txBody>
          <a:bodyPr vert="horz" rtlCol="0">
            <a:spAutoFit/>
          </a:bodyPr>
          <a:lstStyle/>
          <a:p>
            <a:pPr algn="ctr"/>
            <a:r>
              <a:rPr lang="en-US" sz="3600"/>
              <a:t>Leviticus 1:14-17</a:t>
            </a:r>
          </a:p>
        </p:txBody>
      </p:sp>
      <p:sp>
        <p:nvSpPr>
          <p:cNvPr id="4" name="TextBox 3">
            <a:extLst>
              <a:ext uri="{FF2B5EF4-FFF2-40B4-BE49-F238E27FC236}">
                <a16:creationId xmlns:a16="http://schemas.microsoft.com/office/drawing/2014/main" id="{9530D550-D883-DF00-78B4-3E3FDD6F583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14459CA-0042-FB9E-F513-B8E53C2F6322}"/>
              </a:ext>
            </a:extLst>
          </p:cNvPr>
          <p:cNvSpPr txBox="1"/>
          <p:nvPr/>
        </p:nvSpPr>
        <p:spPr>
          <a:xfrm>
            <a:off x="1016000" y="1905000"/>
            <a:ext cx="10160000" cy="4385816"/>
          </a:xfrm>
          <a:prstGeom prst="rect">
            <a:avLst/>
          </a:prstGeom>
          <a:noFill/>
        </p:spPr>
        <p:txBody>
          <a:bodyPr vert="horz" rtlCol="0">
            <a:spAutoFit/>
          </a:bodyPr>
          <a:lstStyle/>
          <a:p>
            <a:pPr algn="ctr"/>
            <a:r>
              <a:rPr lang="en-US" sz="3100"/>
              <a:t>But </a:t>
            </a:r>
            <a:r>
              <a:rPr lang="en-US" sz="3100" b="1">
                <a:solidFill>
                  <a:srgbClr val="FF0000"/>
                </a:solidFill>
              </a:rPr>
              <a:t>if his offering to the LORD is a burnt offering of birds, then he shall bring his offering from the turtledoves or from young pigeons</a:t>
            </a:r>
            <a:r>
              <a:rPr lang="en-US" sz="3100"/>
              <a:t>. The priest shall bring it to the altar, and wring off its head </a:t>
            </a:r>
            <a:r>
              <a:rPr lang="en-US" sz="3100" b="1">
                <a:solidFill>
                  <a:srgbClr val="FF0000"/>
                </a:solidFill>
              </a:rPr>
              <a:t>and offer it up in smoke on the altar</a:t>
            </a:r>
            <a:r>
              <a:rPr lang="en-US" sz="3100"/>
              <a:t>; and its blood is to be drained out on the side of the altar. He shall also take away its crop with its feathers and cast it beside the altar eastward, to the place of the ashes. Then he shall tear it by its wings, </a:t>
            </a:r>
            <a:r>
              <a:rPr lang="en-US" sz="3100" b="1">
                <a:solidFill>
                  <a:srgbClr val="FF0000"/>
                </a:solidFill>
              </a:rPr>
              <a:t>but shall not sever it</a:t>
            </a:r>
            <a:r>
              <a:rPr lang="en-US" sz="3100"/>
              <a:t>. (Continued...)</a:t>
            </a:r>
          </a:p>
        </p:txBody>
      </p:sp>
    </p:spTree>
    <p:extLst>
      <p:ext uri="{BB962C8B-B14F-4D97-AF65-F5344CB8AC3E}">
        <p14:creationId xmlns:p14="http://schemas.microsoft.com/office/powerpoint/2010/main" val="227906093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B0EA954-C99B-6072-AB8B-C09619881E36}"/>
              </a:ext>
            </a:extLst>
          </p:cNvPr>
          <p:cNvSpPr txBox="1"/>
          <p:nvPr/>
        </p:nvSpPr>
        <p:spPr>
          <a:xfrm>
            <a:off x="127000" y="127000"/>
            <a:ext cx="7315200" cy="276999"/>
          </a:xfrm>
          <a:prstGeom prst="rect">
            <a:avLst/>
          </a:prstGeom>
          <a:noFill/>
        </p:spPr>
        <p:txBody>
          <a:bodyPr vert="horz" lIns="0" tIns="0" rIns="0" bIns="0" rtlCol="0">
            <a:spAutoFit/>
          </a:bodyPr>
          <a:lstStyle/>
          <a:p>
            <a:r>
              <a:rPr lang="en-US"/>
              <a:t>Instructions for a Burnt Offering</a:t>
            </a:r>
          </a:p>
        </p:txBody>
      </p:sp>
      <p:sp>
        <p:nvSpPr>
          <p:cNvPr id="3" name="TextBox 2">
            <a:extLst>
              <a:ext uri="{FF2B5EF4-FFF2-40B4-BE49-F238E27FC236}">
                <a16:creationId xmlns:a16="http://schemas.microsoft.com/office/drawing/2014/main" id="{EA2883DA-5756-1367-1A06-4961D624F8F6}"/>
              </a:ext>
            </a:extLst>
          </p:cNvPr>
          <p:cNvSpPr txBox="1"/>
          <p:nvPr/>
        </p:nvSpPr>
        <p:spPr>
          <a:xfrm>
            <a:off x="1016000" y="635000"/>
            <a:ext cx="10160000" cy="1523494"/>
          </a:xfrm>
          <a:prstGeom prst="rect">
            <a:avLst/>
          </a:prstGeom>
          <a:noFill/>
        </p:spPr>
        <p:txBody>
          <a:bodyPr vert="horz" rtlCol="0">
            <a:spAutoFit/>
          </a:bodyPr>
          <a:lstStyle/>
          <a:p>
            <a:pPr algn="ctr"/>
            <a:r>
              <a:rPr lang="en-US" sz="3100"/>
              <a:t>And the priest shall offer it up in smoke on the altar on the wood which is on the fire; it is a burnt offering, an offering by fire of a soothing aroma to the LORD.</a:t>
            </a:r>
          </a:p>
        </p:txBody>
      </p:sp>
    </p:spTree>
    <p:extLst>
      <p:ext uri="{BB962C8B-B14F-4D97-AF65-F5344CB8AC3E}">
        <p14:creationId xmlns:p14="http://schemas.microsoft.com/office/powerpoint/2010/main" val="154314774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901307-BF65-46D1-EB04-F996E1DFBA35}"/>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The Smoke &amp; Fire</a:t>
            </a:r>
          </a:p>
        </p:txBody>
      </p:sp>
      <p:sp>
        <p:nvSpPr>
          <p:cNvPr id="3" name="Subtitle 2">
            <a:extLst>
              <a:ext uri="{FF2B5EF4-FFF2-40B4-BE49-F238E27FC236}">
                <a16:creationId xmlns:a16="http://schemas.microsoft.com/office/drawing/2014/main" id="{F6BF5C9F-6ECE-1F15-8275-3617A1EA31E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76385765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7E63CD-B6B0-6CB7-E5F4-73126D9E8953}"/>
              </a:ext>
            </a:extLst>
          </p:cNvPr>
          <p:cNvSpPr txBox="1"/>
          <p:nvPr/>
        </p:nvSpPr>
        <p:spPr>
          <a:xfrm>
            <a:off x="127000" y="127000"/>
            <a:ext cx="7315200" cy="276999"/>
          </a:xfrm>
          <a:prstGeom prst="rect">
            <a:avLst/>
          </a:prstGeom>
          <a:noFill/>
        </p:spPr>
        <p:txBody>
          <a:bodyPr vert="horz" lIns="0" tIns="0" rIns="0" bIns="0" rtlCol="0">
            <a:spAutoFit/>
          </a:bodyPr>
          <a:lstStyle/>
          <a:p>
            <a:r>
              <a:rPr lang="en-US"/>
              <a:t>The Smoke &amp; Fire</a:t>
            </a:r>
          </a:p>
        </p:txBody>
      </p:sp>
      <p:sp>
        <p:nvSpPr>
          <p:cNvPr id="3" name="TextBox 2">
            <a:extLst>
              <a:ext uri="{FF2B5EF4-FFF2-40B4-BE49-F238E27FC236}">
                <a16:creationId xmlns:a16="http://schemas.microsoft.com/office/drawing/2014/main" id="{ED0F5486-7897-CBE3-E27B-ACE8DF8E8653}"/>
              </a:ext>
            </a:extLst>
          </p:cNvPr>
          <p:cNvSpPr txBox="1"/>
          <p:nvPr/>
        </p:nvSpPr>
        <p:spPr>
          <a:xfrm>
            <a:off x="0" y="762000"/>
            <a:ext cx="12192000" cy="646331"/>
          </a:xfrm>
          <a:prstGeom prst="rect">
            <a:avLst/>
          </a:prstGeom>
          <a:noFill/>
        </p:spPr>
        <p:txBody>
          <a:bodyPr vert="horz" rtlCol="0">
            <a:spAutoFit/>
          </a:bodyPr>
          <a:lstStyle/>
          <a:p>
            <a:pPr algn="ctr"/>
            <a:r>
              <a:rPr lang="en-US" sz="3600"/>
              <a:t>Jubilees 14:17-20</a:t>
            </a:r>
          </a:p>
        </p:txBody>
      </p:sp>
      <p:sp>
        <p:nvSpPr>
          <p:cNvPr id="4" name="TextBox 3">
            <a:extLst>
              <a:ext uri="{FF2B5EF4-FFF2-40B4-BE49-F238E27FC236}">
                <a16:creationId xmlns:a16="http://schemas.microsoft.com/office/drawing/2014/main" id="{C564592F-5022-2685-2AC6-BF66C6221D14}"/>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BC7906A0-85F8-9011-77C9-F80A2A4C5EAB}"/>
              </a:ext>
            </a:extLst>
          </p:cNvPr>
          <p:cNvSpPr txBox="1"/>
          <p:nvPr/>
        </p:nvSpPr>
        <p:spPr>
          <a:xfrm>
            <a:off x="1016000" y="1905000"/>
            <a:ext cx="10160000" cy="2477601"/>
          </a:xfrm>
          <a:prstGeom prst="rect">
            <a:avLst/>
          </a:prstGeom>
          <a:noFill/>
        </p:spPr>
        <p:txBody>
          <a:bodyPr vert="horz" rtlCol="0">
            <a:spAutoFit/>
          </a:bodyPr>
          <a:lstStyle/>
          <a:p>
            <a:pPr algn="ctr"/>
            <a:r>
              <a:rPr lang="en-US" sz="3100"/>
              <a:t>And he awoke from his sleep, and he arose, and the sun had set; </a:t>
            </a:r>
            <a:r>
              <a:rPr lang="en-US" sz="3100" b="1">
                <a:solidFill>
                  <a:srgbClr val="FF0000"/>
                </a:solidFill>
              </a:rPr>
              <a:t>and there was a flame, and behold ! a furnace was smoking, and a flame of fire passed between the pieces.</a:t>
            </a:r>
            <a:r>
              <a:rPr lang="en-US" sz="3100"/>
              <a:t> And on that day the Lord made a covenant with Abram, saying: (Continued...)</a:t>
            </a:r>
          </a:p>
        </p:txBody>
      </p:sp>
    </p:spTree>
    <p:extLst>
      <p:ext uri="{BB962C8B-B14F-4D97-AF65-F5344CB8AC3E}">
        <p14:creationId xmlns:p14="http://schemas.microsoft.com/office/powerpoint/2010/main" val="213669675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D19DD44-574E-AE96-2988-672A9FBB67DA}"/>
              </a:ext>
            </a:extLst>
          </p:cNvPr>
          <p:cNvSpPr txBox="1"/>
          <p:nvPr/>
        </p:nvSpPr>
        <p:spPr>
          <a:xfrm>
            <a:off x="127000" y="127000"/>
            <a:ext cx="7315200" cy="276999"/>
          </a:xfrm>
          <a:prstGeom prst="rect">
            <a:avLst/>
          </a:prstGeom>
          <a:noFill/>
        </p:spPr>
        <p:txBody>
          <a:bodyPr vert="horz" lIns="0" tIns="0" rIns="0" bIns="0" rtlCol="0">
            <a:spAutoFit/>
          </a:bodyPr>
          <a:lstStyle/>
          <a:p>
            <a:r>
              <a:rPr lang="en-US"/>
              <a:t>The Smoke &amp; Fire</a:t>
            </a:r>
          </a:p>
        </p:txBody>
      </p:sp>
      <p:sp>
        <p:nvSpPr>
          <p:cNvPr id="3" name="TextBox 2">
            <a:extLst>
              <a:ext uri="{FF2B5EF4-FFF2-40B4-BE49-F238E27FC236}">
                <a16:creationId xmlns:a16="http://schemas.microsoft.com/office/drawing/2014/main" id="{1452096D-CEC1-2444-0BA7-5867E6B04466}"/>
              </a:ext>
            </a:extLst>
          </p:cNvPr>
          <p:cNvSpPr txBox="1"/>
          <p:nvPr/>
        </p:nvSpPr>
        <p:spPr>
          <a:xfrm>
            <a:off x="1016000" y="635000"/>
            <a:ext cx="10160000" cy="4385816"/>
          </a:xfrm>
          <a:prstGeom prst="rect">
            <a:avLst/>
          </a:prstGeom>
          <a:noFill/>
        </p:spPr>
        <p:txBody>
          <a:bodyPr vert="horz" rtlCol="0">
            <a:spAutoFit/>
          </a:bodyPr>
          <a:lstStyle/>
          <a:p>
            <a:pPr algn="ctr"/>
            <a:r>
              <a:rPr lang="en-US" sz="3100"/>
              <a:t>'To thy seed will I give this land, from the river of Egypt unto the great river, the river Euphrates, the Kenites, the Kenizzites, the Kadmonites, the Perizzites, and the Rephaim, the Phakorites, and the Hivites, and the Amorites, and the Canaanites, and the Girgashites, and the Jebusites. And the day passed, and Abram offered the pieces, and the birds, and their fruit offerings, and their drink offerings, and the fire devoured them. (Continued...)</a:t>
            </a:r>
          </a:p>
        </p:txBody>
      </p:sp>
    </p:spTree>
    <p:extLst>
      <p:ext uri="{BB962C8B-B14F-4D97-AF65-F5344CB8AC3E}">
        <p14:creationId xmlns:p14="http://schemas.microsoft.com/office/powerpoint/2010/main" val="124669104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F8DC6B-AB06-DD47-BAF3-46DD7A42E331}"/>
              </a:ext>
            </a:extLst>
          </p:cNvPr>
          <p:cNvSpPr txBox="1"/>
          <p:nvPr/>
        </p:nvSpPr>
        <p:spPr>
          <a:xfrm>
            <a:off x="127000" y="127000"/>
            <a:ext cx="7315200" cy="276999"/>
          </a:xfrm>
          <a:prstGeom prst="rect">
            <a:avLst/>
          </a:prstGeom>
          <a:noFill/>
        </p:spPr>
        <p:txBody>
          <a:bodyPr vert="horz" lIns="0" tIns="0" rIns="0" bIns="0" rtlCol="0">
            <a:spAutoFit/>
          </a:bodyPr>
          <a:lstStyle/>
          <a:p>
            <a:r>
              <a:rPr lang="en-US"/>
              <a:t>The Smoke &amp; Fire</a:t>
            </a:r>
          </a:p>
        </p:txBody>
      </p:sp>
      <p:sp>
        <p:nvSpPr>
          <p:cNvPr id="3" name="TextBox 2">
            <a:extLst>
              <a:ext uri="{FF2B5EF4-FFF2-40B4-BE49-F238E27FC236}">
                <a16:creationId xmlns:a16="http://schemas.microsoft.com/office/drawing/2014/main" id="{A51E6397-B4A3-D2DB-3269-9338ECA0C950}"/>
              </a:ext>
            </a:extLst>
          </p:cNvPr>
          <p:cNvSpPr txBox="1"/>
          <p:nvPr/>
        </p:nvSpPr>
        <p:spPr>
          <a:xfrm>
            <a:off x="1016000" y="635000"/>
            <a:ext cx="10160000" cy="2000548"/>
          </a:xfrm>
          <a:prstGeom prst="rect">
            <a:avLst/>
          </a:prstGeom>
          <a:noFill/>
        </p:spPr>
        <p:txBody>
          <a:bodyPr vert="horz" rtlCol="0">
            <a:spAutoFit/>
          </a:bodyPr>
          <a:lstStyle/>
          <a:p>
            <a:pPr algn="ctr"/>
            <a:r>
              <a:rPr lang="en-US" sz="3100"/>
              <a:t>And on that day we made a covenant with Abram, according as we had covenanted with Noah in this month; and Abram renewed the festival and ordinance for himself for ever.</a:t>
            </a:r>
          </a:p>
        </p:txBody>
      </p:sp>
    </p:spTree>
    <p:extLst>
      <p:ext uri="{BB962C8B-B14F-4D97-AF65-F5344CB8AC3E}">
        <p14:creationId xmlns:p14="http://schemas.microsoft.com/office/powerpoint/2010/main" val="239660635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FCCFD5D-5D1A-238A-7A1C-129C4C55E685}"/>
              </a:ext>
            </a:extLst>
          </p:cNvPr>
          <p:cNvSpPr txBox="1"/>
          <p:nvPr/>
        </p:nvSpPr>
        <p:spPr>
          <a:xfrm>
            <a:off x="127000" y="127000"/>
            <a:ext cx="7315200" cy="276999"/>
          </a:xfrm>
          <a:prstGeom prst="rect">
            <a:avLst/>
          </a:prstGeom>
          <a:noFill/>
        </p:spPr>
        <p:txBody>
          <a:bodyPr vert="horz" lIns="0" tIns="0" rIns="0" bIns="0" rtlCol="0">
            <a:spAutoFit/>
          </a:bodyPr>
          <a:lstStyle/>
          <a:p>
            <a:r>
              <a:rPr lang="en-US"/>
              <a:t>The Smoke &amp; Fire</a:t>
            </a:r>
          </a:p>
        </p:txBody>
      </p:sp>
      <p:sp>
        <p:nvSpPr>
          <p:cNvPr id="3" name="TextBox 2">
            <a:extLst>
              <a:ext uri="{FF2B5EF4-FFF2-40B4-BE49-F238E27FC236}">
                <a16:creationId xmlns:a16="http://schemas.microsoft.com/office/drawing/2014/main" id="{55702A4A-C37C-55B2-F5E4-076BCC82E00B}"/>
              </a:ext>
            </a:extLst>
          </p:cNvPr>
          <p:cNvSpPr txBox="1"/>
          <p:nvPr/>
        </p:nvSpPr>
        <p:spPr>
          <a:xfrm>
            <a:off x="0" y="762000"/>
            <a:ext cx="12192000" cy="646331"/>
          </a:xfrm>
          <a:prstGeom prst="rect">
            <a:avLst/>
          </a:prstGeom>
          <a:noFill/>
        </p:spPr>
        <p:txBody>
          <a:bodyPr vert="horz" rtlCol="0">
            <a:spAutoFit/>
          </a:bodyPr>
          <a:lstStyle/>
          <a:p>
            <a:pPr algn="ctr"/>
            <a:r>
              <a:rPr lang="en-US" sz="3600"/>
              <a:t>Genesis 15:17-21</a:t>
            </a:r>
          </a:p>
        </p:txBody>
      </p:sp>
      <p:sp>
        <p:nvSpPr>
          <p:cNvPr id="4" name="TextBox 3">
            <a:extLst>
              <a:ext uri="{FF2B5EF4-FFF2-40B4-BE49-F238E27FC236}">
                <a16:creationId xmlns:a16="http://schemas.microsoft.com/office/drawing/2014/main" id="{32C3C67E-5DF0-6E05-CB31-98DD1B22424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83BDD75-84CE-6F86-5A19-14CDDE744261}"/>
              </a:ext>
            </a:extLst>
          </p:cNvPr>
          <p:cNvSpPr txBox="1"/>
          <p:nvPr/>
        </p:nvSpPr>
        <p:spPr>
          <a:xfrm>
            <a:off x="1016000" y="1905000"/>
            <a:ext cx="10160000" cy="3431709"/>
          </a:xfrm>
          <a:prstGeom prst="rect">
            <a:avLst/>
          </a:prstGeom>
          <a:noFill/>
        </p:spPr>
        <p:txBody>
          <a:bodyPr vert="horz" rtlCol="0">
            <a:spAutoFit/>
          </a:bodyPr>
          <a:lstStyle/>
          <a:p>
            <a:pPr algn="ctr"/>
            <a:r>
              <a:rPr lang="en-US" sz="3100"/>
              <a:t>It came about when the sun had set, that it was very dark, and behold, there appeared </a:t>
            </a:r>
            <a:r>
              <a:rPr lang="en-US" sz="3100" b="1">
                <a:solidFill>
                  <a:srgbClr val="FF0000"/>
                </a:solidFill>
              </a:rPr>
              <a:t>a smoking oven and a flaming torch</a:t>
            </a:r>
            <a:r>
              <a:rPr lang="en-US" sz="3100"/>
              <a:t> which passed between these pieces. On that day the LORD made a covenant with Abram, saying, "To your descendants I have given this land, From the river of Egypt as far as the great river, the river Euphrates: (Continued...)</a:t>
            </a:r>
          </a:p>
        </p:txBody>
      </p:sp>
    </p:spTree>
    <p:extLst>
      <p:ext uri="{BB962C8B-B14F-4D97-AF65-F5344CB8AC3E}">
        <p14:creationId xmlns:p14="http://schemas.microsoft.com/office/powerpoint/2010/main" val="3943905477"/>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5A9B8FD-223E-8A32-2772-216A58E0262C}"/>
              </a:ext>
            </a:extLst>
          </p:cNvPr>
          <p:cNvSpPr txBox="1"/>
          <p:nvPr/>
        </p:nvSpPr>
        <p:spPr>
          <a:xfrm>
            <a:off x="127000" y="127000"/>
            <a:ext cx="7315200" cy="276999"/>
          </a:xfrm>
          <a:prstGeom prst="rect">
            <a:avLst/>
          </a:prstGeom>
          <a:noFill/>
        </p:spPr>
        <p:txBody>
          <a:bodyPr vert="horz" lIns="0" tIns="0" rIns="0" bIns="0" rtlCol="0">
            <a:spAutoFit/>
          </a:bodyPr>
          <a:lstStyle/>
          <a:p>
            <a:r>
              <a:rPr lang="en-US"/>
              <a:t>The Smoke &amp; Fire</a:t>
            </a:r>
          </a:p>
        </p:txBody>
      </p:sp>
      <p:sp>
        <p:nvSpPr>
          <p:cNvPr id="3" name="TextBox 2">
            <a:extLst>
              <a:ext uri="{FF2B5EF4-FFF2-40B4-BE49-F238E27FC236}">
                <a16:creationId xmlns:a16="http://schemas.microsoft.com/office/drawing/2014/main" id="{309555D6-6607-F03E-376D-35FADBBEB9DC}"/>
              </a:ext>
            </a:extLst>
          </p:cNvPr>
          <p:cNvSpPr txBox="1"/>
          <p:nvPr/>
        </p:nvSpPr>
        <p:spPr>
          <a:xfrm>
            <a:off x="1016000" y="635000"/>
            <a:ext cx="10160000" cy="2000548"/>
          </a:xfrm>
          <a:prstGeom prst="rect">
            <a:avLst/>
          </a:prstGeom>
          <a:noFill/>
        </p:spPr>
        <p:txBody>
          <a:bodyPr vert="horz" rtlCol="0">
            <a:spAutoFit/>
          </a:bodyPr>
          <a:lstStyle/>
          <a:p>
            <a:pPr algn="ctr"/>
            <a:r>
              <a:rPr lang="en-US" sz="3100"/>
              <a:t>the Kenite and the Kenizzite and the Kadmonite and the Hittite and the Perizzite and the Rephaim and the Amorite and the Canaanite and the Girgashite and the Jebusite."</a:t>
            </a:r>
          </a:p>
        </p:txBody>
      </p:sp>
    </p:spTree>
    <p:extLst>
      <p:ext uri="{BB962C8B-B14F-4D97-AF65-F5344CB8AC3E}">
        <p14:creationId xmlns:p14="http://schemas.microsoft.com/office/powerpoint/2010/main" val="20261334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0C92709-C8CB-3FB2-A50D-390EACDCDD30}"/>
              </a:ext>
            </a:extLst>
          </p:cNvPr>
          <p:cNvSpPr txBox="1"/>
          <p:nvPr/>
        </p:nvSpPr>
        <p:spPr>
          <a:xfrm>
            <a:off x="127000" y="127000"/>
            <a:ext cx="7315200" cy="276999"/>
          </a:xfrm>
          <a:prstGeom prst="rect">
            <a:avLst/>
          </a:prstGeom>
          <a:noFill/>
        </p:spPr>
        <p:txBody>
          <a:bodyPr vert="horz" lIns="0" tIns="0" rIns="0" bIns="0" rtlCol="0">
            <a:spAutoFit/>
          </a:bodyPr>
          <a:lstStyle/>
          <a:p>
            <a:r>
              <a:rPr lang="en-US"/>
              <a:t>The Smoke &amp; Fire</a:t>
            </a:r>
          </a:p>
        </p:txBody>
      </p:sp>
      <p:sp>
        <p:nvSpPr>
          <p:cNvPr id="3" name="TextBox 2">
            <a:extLst>
              <a:ext uri="{FF2B5EF4-FFF2-40B4-BE49-F238E27FC236}">
                <a16:creationId xmlns:a16="http://schemas.microsoft.com/office/drawing/2014/main" id="{E173A5BF-43F9-9E40-0A16-E9D44CF0119D}"/>
              </a:ext>
            </a:extLst>
          </p:cNvPr>
          <p:cNvSpPr txBox="1"/>
          <p:nvPr/>
        </p:nvSpPr>
        <p:spPr>
          <a:xfrm>
            <a:off x="0" y="762000"/>
            <a:ext cx="12192000" cy="646331"/>
          </a:xfrm>
          <a:prstGeom prst="rect">
            <a:avLst/>
          </a:prstGeom>
          <a:noFill/>
        </p:spPr>
        <p:txBody>
          <a:bodyPr vert="horz" rtlCol="0">
            <a:spAutoFit/>
          </a:bodyPr>
          <a:lstStyle/>
          <a:p>
            <a:pPr algn="ctr"/>
            <a:r>
              <a:rPr lang="en-US" sz="3600"/>
              <a:t>Genesis 15:8-16</a:t>
            </a:r>
          </a:p>
        </p:txBody>
      </p:sp>
      <p:sp>
        <p:nvSpPr>
          <p:cNvPr id="4" name="TextBox 3">
            <a:extLst>
              <a:ext uri="{FF2B5EF4-FFF2-40B4-BE49-F238E27FC236}">
                <a16:creationId xmlns:a16="http://schemas.microsoft.com/office/drawing/2014/main" id="{E3D2494F-33BD-9499-F999-D7B5924886F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46F0D66-27D6-131A-C5BC-15E6B887E77B}"/>
              </a:ext>
            </a:extLst>
          </p:cNvPr>
          <p:cNvSpPr txBox="1"/>
          <p:nvPr/>
        </p:nvSpPr>
        <p:spPr>
          <a:xfrm>
            <a:off x="1016000" y="1905000"/>
            <a:ext cx="10160000" cy="4862870"/>
          </a:xfrm>
          <a:prstGeom prst="rect">
            <a:avLst/>
          </a:prstGeom>
          <a:noFill/>
        </p:spPr>
        <p:txBody>
          <a:bodyPr vert="horz" rtlCol="0">
            <a:spAutoFit/>
          </a:bodyPr>
          <a:lstStyle/>
          <a:p>
            <a:pPr algn="ctr"/>
            <a:r>
              <a:rPr lang="en-US" sz="3100"/>
              <a:t>He said, "O Lord GOD, how may I know that I will possess it?" So He said to him, "</a:t>
            </a:r>
            <a:r>
              <a:rPr lang="en-US" sz="3100" b="1">
                <a:solidFill>
                  <a:srgbClr val="FF0000"/>
                </a:solidFill>
              </a:rPr>
              <a:t>Bring Me a three year old heifer, and a three year old female goat, and a three year old ram, and a turtledove, and a young pigeon." Then he brought all these to Him and cut them in two, and laid each half opposite the other; but he did not cut the birds.</a:t>
            </a:r>
            <a:r>
              <a:rPr lang="en-US" sz="3100"/>
              <a:t> The birds of prey came down upon the carcasses, and Abram drove them away. Now when the sun was going down, a deep sleep fell upon Abram; (Continued...)</a:t>
            </a:r>
          </a:p>
        </p:txBody>
      </p:sp>
    </p:spTree>
    <p:extLst>
      <p:ext uri="{BB962C8B-B14F-4D97-AF65-F5344CB8AC3E}">
        <p14:creationId xmlns:p14="http://schemas.microsoft.com/office/powerpoint/2010/main" val="66273352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2BE3ECA-4D64-B63C-F650-C9CD70A6A3EF}"/>
              </a:ext>
            </a:extLst>
          </p:cNvPr>
          <p:cNvSpPr txBox="1"/>
          <p:nvPr/>
        </p:nvSpPr>
        <p:spPr>
          <a:xfrm>
            <a:off x="127000" y="127000"/>
            <a:ext cx="7315200" cy="276999"/>
          </a:xfrm>
          <a:prstGeom prst="rect">
            <a:avLst/>
          </a:prstGeom>
          <a:noFill/>
        </p:spPr>
        <p:txBody>
          <a:bodyPr vert="horz" lIns="0" tIns="0" rIns="0" bIns="0" rtlCol="0">
            <a:spAutoFit/>
          </a:bodyPr>
          <a:lstStyle/>
          <a:p>
            <a:r>
              <a:rPr lang="en-US"/>
              <a:t>The Smoke &amp; Fire</a:t>
            </a:r>
          </a:p>
        </p:txBody>
      </p:sp>
      <p:sp>
        <p:nvSpPr>
          <p:cNvPr id="3" name="TextBox 2">
            <a:extLst>
              <a:ext uri="{FF2B5EF4-FFF2-40B4-BE49-F238E27FC236}">
                <a16:creationId xmlns:a16="http://schemas.microsoft.com/office/drawing/2014/main" id="{FC02BF83-471C-0CDC-D2B5-C70ABCB9BF41}"/>
              </a:ext>
            </a:extLst>
          </p:cNvPr>
          <p:cNvSpPr txBox="1"/>
          <p:nvPr/>
        </p:nvSpPr>
        <p:spPr>
          <a:xfrm>
            <a:off x="1016000" y="635000"/>
            <a:ext cx="10160000" cy="4385816"/>
          </a:xfrm>
          <a:prstGeom prst="rect">
            <a:avLst/>
          </a:prstGeom>
          <a:noFill/>
        </p:spPr>
        <p:txBody>
          <a:bodyPr vert="horz" rtlCol="0">
            <a:spAutoFit/>
          </a:bodyPr>
          <a:lstStyle/>
          <a:p>
            <a:pPr algn="ctr"/>
            <a:r>
              <a:rPr lang="en-US" sz="3100"/>
              <a:t>and behold, terror and great darkness fell upon him. God said to Abram, "Know for certain that your descendants will be strangers in a land that is not theirs, where they will be enslaved and oppressed four hundred years. "But I will also judge the nation whom they will serve, and afterward they will come out with many possessions. "As for you, you shall go to your fathers in peace; you will be buried at a good old age. (Continued...)</a:t>
            </a:r>
          </a:p>
        </p:txBody>
      </p:sp>
    </p:spTree>
    <p:extLst>
      <p:ext uri="{BB962C8B-B14F-4D97-AF65-F5344CB8AC3E}">
        <p14:creationId xmlns:p14="http://schemas.microsoft.com/office/powerpoint/2010/main" val="728680465"/>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96D0A9C-0DCD-2ABC-3674-590B3FD66CCB}"/>
              </a:ext>
            </a:extLst>
          </p:cNvPr>
          <p:cNvSpPr txBox="1"/>
          <p:nvPr/>
        </p:nvSpPr>
        <p:spPr>
          <a:xfrm>
            <a:off x="127000" y="127000"/>
            <a:ext cx="7315200" cy="276999"/>
          </a:xfrm>
          <a:prstGeom prst="rect">
            <a:avLst/>
          </a:prstGeom>
          <a:noFill/>
        </p:spPr>
        <p:txBody>
          <a:bodyPr vert="horz" lIns="0" tIns="0" rIns="0" bIns="0" rtlCol="0">
            <a:spAutoFit/>
          </a:bodyPr>
          <a:lstStyle/>
          <a:p>
            <a:r>
              <a:rPr lang="en-US"/>
              <a:t>The Smoke &amp; Fire</a:t>
            </a:r>
          </a:p>
        </p:txBody>
      </p:sp>
      <p:sp>
        <p:nvSpPr>
          <p:cNvPr id="3" name="TextBox 2">
            <a:extLst>
              <a:ext uri="{FF2B5EF4-FFF2-40B4-BE49-F238E27FC236}">
                <a16:creationId xmlns:a16="http://schemas.microsoft.com/office/drawing/2014/main" id="{105F179C-935F-03C0-4140-3AC985E58355}"/>
              </a:ext>
            </a:extLst>
          </p:cNvPr>
          <p:cNvSpPr txBox="1"/>
          <p:nvPr/>
        </p:nvSpPr>
        <p:spPr>
          <a:xfrm>
            <a:off x="1016000" y="635000"/>
            <a:ext cx="10160000" cy="1046440"/>
          </a:xfrm>
          <a:prstGeom prst="rect">
            <a:avLst/>
          </a:prstGeom>
          <a:noFill/>
        </p:spPr>
        <p:txBody>
          <a:bodyPr vert="horz" rtlCol="0">
            <a:spAutoFit/>
          </a:bodyPr>
          <a:lstStyle/>
          <a:p>
            <a:pPr algn="ctr"/>
            <a:r>
              <a:rPr lang="en-US" sz="3100"/>
              <a:t>"Then in the fourth generation they will return here, for the iniquity of the Amorite is not yet complete."</a:t>
            </a:r>
          </a:p>
        </p:txBody>
      </p:sp>
    </p:spTree>
    <p:extLst>
      <p:ext uri="{BB962C8B-B14F-4D97-AF65-F5344CB8AC3E}">
        <p14:creationId xmlns:p14="http://schemas.microsoft.com/office/powerpoint/2010/main" val="3500780858"/>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2C614A9-9142-526A-0AF8-3A7669839386}"/>
              </a:ext>
            </a:extLst>
          </p:cNvPr>
          <p:cNvSpPr txBox="1"/>
          <p:nvPr/>
        </p:nvSpPr>
        <p:spPr>
          <a:xfrm>
            <a:off x="127000" y="127000"/>
            <a:ext cx="7315200" cy="276999"/>
          </a:xfrm>
          <a:prstGeom prst="rect">
            <a:avLst/>
          </a:prstGeom>
          <a:noFill/>
        </p:spPr>
        <p:txBody>
          <a:bodyPr vert="horz" lIns="0" tIns="0" rIns="0" bIns="0" rtlCol="0">
            <a:spAutoFit/>
          </a:bodyPr>
          <a:lstStyle/>
          <a:p>
            <a:r>
              <a:rPr lang="en-US"/>
              <a:t>The Smoke &amp; Fire</a:t>
            </a:r>
          </a:p>
        </p:txBody>
      </p:sp>
      <p:sp>
        <p:nvSpPr>
          <p:cNvPr id="3" name="TextBox 2">
            <a:extLst>
              <a:ext uri="{FF2B5EF4-FFF2-40B4-BE49-F238E27FC236}">
                <a16:creationId xmlns:a16="http://schemas.microsoft.com/office/drawing/2014/main" id="{D758585B-DFD1-D0D3-E271-6AF929F6C185}"/>
              </a:ext>
            </a:extLst>
          </p:cNvPr>
          <p:cNvSpPr txBox="1"/>
          <p:nvPr/>
        </p:nvSpPr>
        <p:spPr>
          <a:xfrm>
            <a:off x="0" y="762000"/>
            <a:ext cx="12192000" cy="646331"/>
          </a:xfrm>
          <a:prstGeom prst="rect">
            <a:avLst/>
          </a:prstGeom>
          <a:noFill/>
        </p:spPr>
        <p:txBody>
          <a:bodyPr vert="horz" rtlCol="0">
            <a:spAutoFit/>
          </a:bodyPr>
          <a:lstStyle/>
          <a:p>
            <a:pPr algn="ctr"/>
            <a:r>
              <a:rPr lang="en-US" sz="3600"/>
              <a:t>Testament of Abraham [1Q20, Column 21] 1:1</a:t>
            </a:r>
          </a:p>
        </p:txBody>
      </p:sp>
      <p:sp>
        <p:nvSpPr>
          <p:cNvPr id="4" name="TextBox 3">
            <a:extLst>
              <a:ext uri="{FF2B5EF4-FFF2-40B4-BE49-F238E27FC236}">
                <a16:creationId xmlns:a16="http://schemas.microsoft.com/office/drawing/2014/main" id="{4B4A2AD7-1736-F681-10BA-516933E75B46}"/>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3C7C6385-9963-A1AE-12FC-56D10CC77FB7}"/>
              </a:ext>
            </a:extLst>
          </p:cNvPr>
          <p:cNvSpPr txBox="1"/>
          <p:nvPr/>
        </p:nvSpPr>
        <p:spPr>
          <a:xfrm>
            <a:off x="1016000" y="1905000"/>
            <a:ext cx="10160000" cy="2477601"/>
          </a:xfrm>
          <a:prstGeom prst="rect">
            <a:avLst/>
          </a:prstGeom>
          <a:noFill/>
        </p:spPr>
        <p:txBody>
          <a:bodyPr vert="horz" rtlCol="0">
            <a:spAutoFit/>
          </a:bodyPr>
          <a:lstStyle/>
          <a:p>
            <a:pPr algn="ctr"/>
            <a:r>
              <a:rPr lang="en-US" sz="3100"/>
              <a:t>I stopped at each of my former encampments until I arrived at Bethel, </a:t>
            </a:r>
            <a:r>
              <a:rPr lang="en-US" sz="3100" b="1">
                <a:solidFill>
                  <a:srgbClr val="FF0000"/>
                </a:solidFill>
              </a:rPr>
              <a:t>the place where I had built the altar</a:t>
            </a:r>
            <a:r>
              <a:rPr lang="en-US" sz="3100"/>
              <a:t>. I then rebuilt it and offered up burnt offering in a meal offering to the Most High God. </a:t>
            </a:r>
            <a:r>
              <a:rPr lang="en-US" sz="3100" b="1">
                <a:solidFill>
                  <a:srgbClr val="FF0000"/>
                </a:solidFill>
              </a:rPr>
              <a:t>There I called on the name of the Lord of the Ages.</a:t>
            </a:r>
          </a:p>
        </p:txBody>
      </p:sp>
    </p:spTree>
    <p:extLst>
      <p:ext uri="{BB962C8B-B14F-4D97-AF65-F5344CB8AC3E}">
        <p14:creationId xmlns:p14="http://schemas.microsoft.com/office/powerpoint/2010/main" val="2138819273"/>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65449-7768-B877-97CA-3F82D2A1BDCC}"/>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YHVH remembers the Covenant</a:t>
            </a:r>
          </a:p>
        </p:txBody>
      </p:sp>
      <p:sp>
        <p:nvSpPr>
          <p:cNvPr id="3" name="Subtitle 2">
            <a:extLst>
              <a:ext uri="{FF2B5EF4-FFF2-40B4-BE49-F238E27FC236}">
                <a16:creationId xmlns:a16="http://schemas.microsoft.com/office/drawing/2014/main" id="{A6D19751-AF3A-333E-8F50-C6D85F461FD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04524039"/>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4A17B56-B40F-F0CC-D49B-289D1C451061}"/>
              </a:ext>
            </a:extLst>
          </p:cNvPr>
          <p:cNvSpPr txBox="1"/>
          <p:nvPr/>
        </p:nvSpPr>
        <p:spPr>
          <a:xfrm>
            <a:off x="127000" y="127000"/>
            <a:ext cx="7315200" cy="276999"/>
          </a:xfrm>
          <a:prstGeom prst="rect">
            <a:avLst/>
          </a:prstGeom>
          <a:noFill/>
        </p:spPr>
        <p:txBody>
          <a:bodyPr vert="horz" lIns="0" tIns="0" rIns="0" bIns="0" rtlCol="0">
            <a:spAutoFit/>
          </a:bodyPr>
          <a:lstStyle/>
          <a:p>
            <a:r>
              <a:rPr lang="en-US"/>
              <a:t>YHVH REMEMBERS THE COVENANT</a:t>
            </a:r>
          </a:p>
        </p:txBody>
      </p:sp>
      <p:sp>
        <p:nvSpPr>
          <p:cNvPr id="3" name="TextBox 2">
            <a:extLst>
              <a:ext uri="{FF2B5EF4-FFF2-40B4-BE49-F238E27FC236}">
                <a16:creationId xmlns:a16="http://schemas.microsoft.com/office/drawing/2014/main" id="{3BBD71D2-88BE-8C19-ADA6-51898B17DE5E}"/>
              </a:ext>
            </a:extLst>
          </p:cNvPr>
          <p:cNvSpPr txBox="1"/>
          <p:nvPr/>
        </p:nvSpPr>
        <p:spPr>
          <a:xfrm>
            <a:off x="0" y="762000"/>
            <a:ext cx="12192000" cy="646331"/>
          </a:xfrm>
          <a:prstGeom prst="rect">
            <a:avLst/>
          </a:prstGeom>
          <a:noFill/>
        </p:spPr>
        <p:txBody>
          <a:bodyPr vert="horz" rtlCol="0">
            <a:spAutoFit/>
          </a:bodyPr>
          <a:lstStyle/>
          <a:p>
            <a:pPr algn="ctr"/>
            <a:r>
              <a:rPr lang="en-US" sz="3600"/>
              <a:t>Deuteronomy 1:8</a:t>
            </a:r>
          </a:p>
        </p:txBody>
      </p:sp>
      <p:sp>
        <p:nvSpPr>
          <p:cNvPr id="4" name="TextBox 3">
            <a:extLst>
              <a:ext uri="{FF2B5EF4-FFF2-40B4-BE49-F238E27FC236}">
                <a16:creationId xmlns:a16="http://schemas.microsoft.com/office/drawing/2014/main" id="{3D87CE5A-1B1C-95FE-4FA4-CF0EB263151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49CE3F0-CCD6-AAAF-C50A-EC32839979F9}"/>
              </a:ext>
            </a:extLst>
          </p:cNvPr>
          <p:cNvSpPr txBox="1"/>
          <p:nvPr/>
        </p:nvSpPr>
        <p:spPr>
          <a:xfrm>
            <a:off x="1016000" y="1905000"/>
            <a:ext cx="10160000" cy="2000548"/>
          </a:xfrm>
          <a:prstGeom prst="rect">
            <a:avLst/>
          </a:prstGeom>
          <a:noFill/>
        </p:spPr>
        <p:txBody>
          <a:bodyPr vert="horz" rtlCol="0">
            <a:spAutoFit/>
          </a:bodyPr>
          <a:lstStyle/>
          <a:p>
            <a:pPr algn="ctr"/>
            <a:r>
              <a:rPr lang="en-US" sz="3100"/>
              <a:t>See, </a:t>
            </a:r>
            <a:r>
              <a:rPr lang="en-US" sz="3100" b="1">
                <a:solidFill>
                  <a:srgbClr val="FF0000"/>
                </a:solidFill>
              </a:rPr>
              <a:t>I have placed the land before you</a:t>
            </a:r>
            <a:r>
              <a:rPr lang="en-US" sz="3100"/>
              <a:t>; go in and </a:t>
            </a:r>
            <a:r>
              <a:rPr lang="en-US" sz="3100" b="1">
                <a:solidFill>
                  <a:srgbClr val="FF0000"/>
                </a:solidFill>
              </a:rPr>
              <a:t>possess the land which the LORD swore to give to your fathers, to Abraham</a:t>
            </a:r>
            <a:r>
              <a:rPr lang="en-US" sz="3100"/>
              <a:t>, to Isaac, and to Jacob, to them and their descendants after them.'</a:t>
            </a:r>
          </a:p>
        </p:txBody>
      </p:sp>
    </p:spTree>
    <p:extLst>
      <p:ext uri="{BB962C8B-B14F-4D97-AF65-F5344CB8AC3E}">
        <p14:creationId xmlns:p14="http://schemas.microsoft.com/office/powerpoint/2010/main" val="2774002771"/>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228F234-391F-9FF9-7A94-5D0258E4D3BD}"/>
              </a:ext>
            </a:extLst>
          </p:cNvPr>
          <p:cNvSpPr txBox="1"/>
          <p:nvPr/>
        </p:nvSpPr>
        <p:spPr>
          <a:xfrm>
            <a:off x="127000" y="127000"/>
            <a:ext cx="7315200" cy="276999"/>
          </a:xfrm>
          <a:prstGeom prst="rect">
            <a:avLst/>
          </a:prstGeom>
          <a:noFill/>
        </p:spPr>
        <p:txBody>
          <a:bodyPr vert="horz" lIns="0" tIns="0" rIns="0" bIns="0" rtlCol="0">
            <a:spAutoFit/>
          </a:bodyPr>
          <a:lstStyle/>
          <a:p>
            <a:r>
              <a:rPr lang="en-US"/>
              <a:t>YHVH REMEMBERS THE COVENANT</a:t>
            </a:r>
          </a:p>
        </p:txBody>
      </p:sp>
      <p:sp>
        <p:nvSpPr>
          <p:cNvPr id="3" name="TextBox 2">
            <a:extLst>
              <a:ext uri="{FF2B5EF4-FFF2-40B4-BE49-F238E27FC236}">
                <a16:creationId xmlns:a16="http://schemas.microsoft.com/office/drawing/2014/main" id="{BDA090CC-C293-4914-0F0C-DF6554EAFCA5}"/>
              </a:ext>
            </a:extLst>
          </p:cNvPr>
          <p:cNvSpPr txBox="1"/>
          <p:nvPr/>
        </p:nvSpPr>
        <p:spPr>
          <a:xfrm>
            <a:off x="0" y="762000"/>
            <a:ext cx="12192000" cy="646331"/>
          </a:xfrm>
          <a:prstGeom prst="rect">
            <a:avLst/>
          </a:prstGeom>
          <a:noFill/>
        </p:spPr>
        <p:txBody>
          <a:bodyPr vert="horz" rtlCol="0">
            <a:spAutoFit/>
          </a:bodyPr>
          <a:lstStyle/>
          <a:p>
            <a:pPr algn="ctr"/>
            <a:r>
              <a:rPr lang="en-US" sz="3600"/>
              <a:t>Exodus 2:24</a:t>
            </a:r>
          </a:p>
        </p:txBody>
      </p:sp>
      <p:sp>
        <p:nvSpPr>
          <p:cNvPr id="4" name="TextBox 3">
            <a:extLst>
              <a:ext uri="{FF2B5EF4-FFF2-40B4-BE49-F238E27FC236}">
                <a16:creationId xmlns:a16="http://schemas.microsoft.com/office/drawing/2014/main" id="{FE6F13BA-1662-D6DC-A5DC-A84BC0826A3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A74AE61-49CB-7C88-B899-CA9496EB5DBA}"/>
              </a:ext>
            </a:extLst>
          </p:cNvPr>
          <p:cNvSpPr txBox="1"/>
          <p:nvPr/>
        </p:nvSpPr>
        <p:spPr>
          <a:xfrm>
            <a:off x="1016000" y="1905000"/>
            <a:ext cx="10160000" cy="1046440"/>
          </a:xfrm>
          <a:prstGeom prst="rect">
            <a:avLst/>
          </a:prstGeom>
          <a:noFill/>
        </p:spPr>
        <p:txBody>
          <a:bodyPr vert="horz" rtlCol="0">
            <a:spAutoFit/>
          </a:bodyPr>
          <a:lstStyle/>
          <a:p>
            <a:pPr algn="ctr"/>
            <a:r>
              <a:rPr lang="en-US" sz="3100"/>
              <a:t>So God heard their groaning; and </a:t>
            </a:r>
            <a:r>
              <a:rPr lang="en-US" sz="3100" b="1">
                <a:solidFill>
                  <a:srgbClr val="FF0000"/>
                </a:solidFill>
              </a:rPr>
              <a:t>God remembered His covenant with Abraham</a:t>
            </a:r>
            <a:r>
              <a:rPr lang="en-US" sz="3100"/>
              <a:t>, Isaac, and Jacob.</a:t>
            </a:r>
          </a:p>
        </p:txBody>
      </p:sp>
    </p:spTree>
    <p:extLst>
      <p:ext uri="{BB962C8B-B14F-4D97-AF65-F5344CB8AC3E}">
        <p14:creationId xmlns:p14="http://schemas.microsoft.com/office/powerpoint/2010/main" val="2354018201"/>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62D7C8-7DEA-571E-A292-4BE2CAFB0949}"/>
              </a:ext>
            </a:extLst>
          </p:cNvPr>
          <p:cNvSpPr txBox="1"/>
          <p:nvPr/>
        </p:nvSpPr>
        <p:spPr>
          <a:xfrm>
            <a:off x="127000" y="127000"/>
            <a:ext cx="7315200" cy="276999"/>
          </a:xfrm>
          <a:prstGeom prst="rect">
            <a:avLst/>
          </a:prstGeom>
          <a:noFill/>
        </p:spPr>
        <p:txBody>
          <a:bodyPr vert="horz" lIns="0" tIns="0" rIns="0" bIns="0" rtlCol="0">
            <a:spAutoFit/>
          </a:bodyPr>
          <a:lstStyle/>
          <a:p>
            <a:r>
              <a:rPr lang="en-US"/>
              <a:t>YHVH REMEMBERS THE COVENANT</a:t>
            </a:r>
          </a:p>
        </p:txBody>
      </p:sp>
      <p:sp>
        <p:nvSpPr>
          <p:cNvPr id="3" name="TextBox 2">
            <a:extLst>
              <a:ext uri="{FF2B5EF4-FFF2-40B4-BE49-F238E27FC236}">
                <a16:creationId xmlns:a16="http://schemas.microsoft.com/office/drawing/2014/main" id="{6D227203-DE88-02DF-BF71-24EFB5955CD3}"/>
              </a:ext>
            </a:extLst>
          </p:cNvPr>
          <p:cNvSpPr txBox="1"/>
          <p:nvPr/>
        </p:nvSpPr>
        <p:spPr>
          <a:xfrm>
            <a:off x="0" y="762000"/>
            <a:ext cx="12192000" cy="646331"/>
          </a:xfrm>
          <a:prstGeom prst="rect">
            <a:avLst/>
          </a:prstGeom>
          <a:noFill/>
        </p:spPr>
        <p:txBody>
          <a:bodyPr vert="horz" rtlCol="0">
            <a:spAutoFit/>
          </a:bodyPr>
          <a:lstStyle/>
          <a:p>
            <a:pPr algn="ctr"/>
            <a:r>
              <a:rPr lang="en-US" sz="3600"/>
              <a:t>First Chronicles 16:14-18</a:t>
            </a:r>
          </a:p>
        </p:txBody>
      </p:sp>
      <p:sp>
        <p:nvSpPr>
          <p:cNvPr id="4" name="TextBox 3">
            <a:extLst>
              <a:ext uri="{FF2B5EF4-FFF2-40B4-BE49-F238E27FC236}">
                <a16:creationId xmlns:a16="http://schemas.microsoft.com/office/drawing/2014/main" id="{D57B0A0F-0BD2-F632-86FD-EB4D536EE61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4EF57DB-203A-13FA-3ADB-A9F7C9828A77}"/>
              </a:ext>
            </a:extLst>
          </p:cNvPr>
          <p:cNvSpPr txBox="1"/>
          <p:nvPr/>
        </p:nvSpPr>
        <p:spPr>
          <a:xfrm>
            <a:off x="1016000" y="1905000"/>
            <a:ext cx="10160000" cy="3908762"/>
          </a:xfrm>
          <a:prstGeom prst="rect">
            <a:avLst/>
          </a:prstGeom>
          <a:noFill/>
        </p:spPr>
        <p:txBody>
          <a:bodyPr vert="horz" rtlCol="0">
            <a:spAutoFit/>
          </a:bodyPr>
          <a:lstStyle/>
          <a:p>
            <a:pPr algn="ctr"/>
            <a:r>
              <a:rPr lang="en-US" sz="3100"/>
              <a:t>He is the LORD our God; His judgments are in all the earth. </a:t>
            </a:r>
            <a:r>
              <a:rPr lang="en-US" sz="3100" b="1">
                <a:solidFill>
                  <a:srgbClr val="FF0000"/>
                </a:solidFill>
              </a:rPr>
              <a:t>Remember His covenant forever</a:t>
            </a:r>
            <a:r>
              <a:rPr lang="en-US" sz="3100"/>
              <a:t>, The word which He commanded to a thousand generations, </a:t>
            </a:r>
            <a:r>
              <a:rPr lang="en-US" sz="3100" b="1">
                <a:solidFill>
                  <a:srgbClr val="FF0000"/>
                </a:solidFill>
              </a:rPr>
              <a:t>The covenant which He made with Abraham</a:t>
            </a:r>
            <a:r>
              <a:rPr lang="en-US" sz="3100"/>
              <a:t>, And His oath to Isaac. He also confirmed it to Jacob for a statute, To Israel as an everlasting covenant, Saying, "To you I will give the land of Canaan, As the portion of your inheritance."</a:t>
            </a:r>
          </a:p>
        </p:txBody>
      </p:sp>
    </p:spTree>
    <p:extLst>
      <p:ext uri="{BB962C8B-B14F-4D97-AF65-F5344CB8AC3E}">
        <p14:creationId xmlns:p14="http://schemas.microsoft.com/office/powerpoint/2010/main" val="3523710389"/>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D9DA267-6BF1-68B3-D9E3-DAF8C824556A}"/>
              </a:ext>
            </a:extLst>
          </p:cNvPr>
          <p:cNvSpPr txBox="1"/>
          <p:nvPr/>
        </p:nvSpPr>
        <p:spPr>
          <a:xfrm>
            <a:off x="127000" y="127000"/>
            <a:ext cx="7315200" cy="276999"/>
          </a:xfrm>
          <a:prstGeom prst="rect">
            <a:avLst/>
          </a:prstGeom>
          <a:noFill/>
        </p:spPr>
        <p:txBody>
          <a:bodyPr vert="horz" lIns="0" tIns="0" rIns="0" bIns="0" rtlCol="0">
            <a:spAutoFit/>
          </a:bodyPr>
          <a:lstStyle/>
          <a:p>
            <a:r>
              <a:rPr lang="en-US"/>
              <a:t>YHVH REMEMBERS THE COVENANT</a:t>
            </a:r>
          </a:p>
        </p:txBody>
      </p:sp>
      <p:sp>
        <p:nvSpPr>
          <p:cNvPr id="3" name="TextBox 2">
            <a:extLst>
              <a:ext uri="{FF2B5EF4-FFF2-40B4-BE49-F238E27FC236}">
                <a16:creationId xmlns:a16="http://schemas.microsoft.com/office/drawing/2014/main" id="{F157A75F-D34A-C867-BA6F-B76ACA25E742}"/>
              </a:ext>
            </a:extLst>
          </p:cNvPr>
          <p:cNvSpPr txBox="1"/>
          <p:nvPr/>
        </p:nvSpPr>
        <p:spPr>
          <a:xfrm>
            <a:off x="0" y="762000"/>
            <a:ext cx="12192000" cy="646331"/>
          </a:xfrm>
          <a:prstGeom prst="rect">
            <a:avLst/>
          </a:prstGeom>
          <a:noFill/>
        </p:spPr>
        <p:txBody>
          <a:bodyPr vert="horz" rtlCol="0">
            <a:spAutoFit/>
          </a:bodyPr>
          <a:lstStyle/>
          <a:p>
            <a:pPr algn="ctr"/>
            <a:r>
              <a:rPr lang="en-US" sz="3600"/>
              <a:t>Leviticus 26:42</a:t>
            </a:r>
          </a:p>
        </p:txBody>
      </p:sp>
      <p:sp>
        <p:nvSpPr>
          <p:cNvPr id="4" name="TextBox 3">
            <a:extLst>
              <a:ext uri="{FF2B5EF4-FFF2-40B4-BE49-F238E27FC236}">
                <a16:creationId xmlns:a16="http://schemas.microsoft.com/office/drawing/2014/main" id="{50F29021-CB2D-71D3-6176-B65AA6A1626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2C6A59B-7A8E-EC01-9B96-6FD90CA6262B}"/>
              </a:ext>
            </a:extLst>
          </p:cNvPr>
          <p:cNvSpPr txBox="1"/>
          <p:nvPr/>
        </p:nvSpPr>
        <p:spPr>
          <a:xfrm>
            <a:off x="1016000" y="1905000"/>
            <a:ext cx="10160000" cy="2000548"/>
          </a:xfrm>
          <a:prstGeom prst="rect">
            <a:avLst/>
          </a:prstGeom>
          <a:noFill/>
        </p:spPr>
        <p:txBody>
          <a:bodyPr vert="horz" rtlCol="0">
            <a:spAutoFit/>
          </a:bodyPr>
          <a:lstStyle/>
          <a:p>
            <a:pPr algn="ctr"/>
            <a:r>
              <a:rPr lang="en-US" sz="3100"/>
              <a:t>then I will remember My covenant with Jacob, and I will remember also My covenant with Isaac, and </a:t>
            </a:r>
            <a:r>
              <a:rPr lang="en-US" sz="3100" b="1">
                <a:solidFill>
                  <a:srgbClr val="FF0000"/>
                </a:solidFill>
              </a:rPr>
              <a:t>My covenant with Abraham</a:t>
            </a:r>
            <a:r>
              <a:rPr lang="en-US" sz="3100"/>
              <a:t> as well, and I will remember the land.</a:t>
            </a:r>
          </a:p>
        </p:txBody>
      </p:sp>
    </p:spTree>
    <p:extLst>
      <p:ext uri="{BB962C8B-B14F-4D97-AF65-F5344CB8AC3E}">
        <p14:creationId xmlns:p14="http://schemas.microsoft.com/office/powerpoint/2010/main" val="2367063669"/>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58BB31-6A67-EE7E-188D-B5BC2DC5A5D1}"/>
              </a:ext>
            </a:extLst>
          </p:cNvPr>
          <p:cNvSpPr txBox="1"/>
          <p:nvPr/>
        </p:nvSpPr>
        <p:spPr>
          <a:xfrm>
            <a:off x="127000" y="127000"/>
            <a:ext cx="7315200" cy="276999"/>
          </a:xfrm>
          <a:prstGeom prst="rect">
            <a:avLst/>
          </a:prstGeom>
          <a:noFill/>
        </p:spPr>
        <p:txBody>
          <a:bodyPr vert="horz" lIns="0" tIns="0" rIns="0" bIns="0" rtlCol="0">
            <a:spAutoFit/>
          </a:bodyPr>
          <a:lstStyle/>
          <a:p>
            <a:r>
              <a:rPr lang="en-US"/>
              <a:t>YHVH REMEMBERS THE COVENANT</a:t>
            </a:r>
          </a:p>
        </p:txBody>
      </p:sp>
      <p:sp>
        <p:nvSpPr>
          <p:cNvPr id="3" name="TextBox 2">
            <a:extLst>
              <a:ext uri="{FF2B5EF4-FFF2-40B4-BE49-F238E27FC236}">
                <a16:creationId xmlns:a16="http://schemas.microsoft.com/office/drawing/2014/main" id="{C7B9F916-2845-1B68-2A9C-F54D646718AE}"/>
              </a:ext>
            </a:extLst>
          </p:cNvPr>
          <p:cNvSpPr txBox="1"/>
          <p:nvPr/>
        </p:nvSpPr>
        <p:spPr>
          <a:xfrm>
            <a:off x="0" y="762000"/>
            <a:ext cx="12192000" cy="646331"/>
          </a:xfrm>
          <a:prstGeom prst="rect">
            <a:avLst/>
          </a:prstGeom>
          <a:noFill/>
        </p:spPr>
        <p:txBody>
          <a:bodyPr vert="horz" rtlCol="0">
            <a:spAutoFit/>
          </a:bodyPr>
          <a:lstStyle/>
          <a:p>
            <a:pPr algn="ctr"/>
            <a:r>
              <a:rPr lang="en-US" sz="3600"/>
              <a:t>Psalm 105:1-15</a:t>
            </a:r>
          </a:p>
        </p:txBody>
      </p:sp>
      <p:sp>
        <p:nvSpPr>
          <p:cNvPr id="4" name="TextBox 3">
            <a:extLst>
              <a:ext uri="{FF2B5EF4-FFF2-40B4-BE49-F238E27FC236}">
                <a16:creationId xmlns:a16="http://schemas.microsoft.com/office/drawing/2014/main" id="{3410646D-4AA8-20E5-0B35-9B900BB45DD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AB2A93A-A450-E402-0689-50760DD08FF1}"/>
              </a:ext>
            </a:extLst>
          </p:cNvPr>
          <p:cNvSpPr txBox="1"/>
          <p:nvPr/>
        </p:nvSpPr>
        <p:spPr>
          <a:xfrm>
            <a:off x="1016000" y="1905000"/>
            <a:ext cx="10160000" cy="4862870"/>
          </a:xfrm>
          <a:prstGeom prst="rect">
            <a:avLst/>
          </a:prstGeom>
          <a:noFill/>
        </p:spPr>
        <p:txBody>
          <a:bodyPr vert="horz" rtlCol="0">
            <a:spAutoFit/>
          </a:bodyPr>
          <a:lstStyle/>
          <a:p>
            <a:pPr algn="ctr"/>
            <a:r>
              <a:rPr lang="en-US" sz="3100"/>
              <a:t>Oh give thanks to the LORD, call upon His name; Make known His deeds among the peoples. Sing to Him, sing praises to Him; Speak of all His wonders. Glory in His holy name; Let the heart of those who seek the LORD be glad. Seek the LORD and His strength; Seek His face continually. Remember His wonders which He has done, His marvels and the judgments uttered by His mouth, O seed of Abraham, His servant, O sons of Jacob, His chosen ones! He is the LORD our God; (Continued...)</a:t>
            </a:r>
          </a:p>
        </p:txBody>
      </p:sp>
    </p:spTree>
    <p:extLst>
      <p:ext uri="{BB962C8B-B14F-4D97-AF65-F5344CB8AC3E}">
        <p14:creationId xmlns:p14="http://schemas.microsoft.com/office/powerpoint/2010/main" val="1351769058"/>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CA04255-A40B-A3D7-F230-CEB2136B34AD}"/>
              </a:ext>
            </a:extLst>
          </p:cNvPr>
          <p:cNvSpPr txBox="1"/>
          <p:nvPr/>
        </p:nvSpPr>
        <p:spPr>
          <a:xfrm>
            <a:off x="127000" y="127000"/>
            <a:ext cx="7315200" cy="276999"/>
          </a:xfrm>
          <a:prstGeom prst="rect">
            <a:avLst/>
          </a:prstGeom>
          <a:noFill/>
        </p:spPr>
        <p:txBody>
          <a:bodyPr vert="horz" lIns="0" tIns="0" rIns="0" bIns="0" rtlCol="0">
            <a:spAutoFit/>
          </a:bodyPr>
          <a:lstStyle/>
          <a:p>
            <a:r>
              <a:rPr lang="en-US"/>
              <a:t>YHVH REMEMBERS THE COVENANT</a:t>
            </a:r>
          </a:p>
        </p:txBody>
      </p:sp>
      <p:sp>
        <p:nvSpPr>
          <p:cNvPr id="3" name="TextBox 2">
            <a:extLst>
              <a:ext uri="{FF2B5EF4-FFF2-40B4-BE49-F238E27FC236}">
                <a16:creationId xmlns:a16="http://schemas.microsoft.com/office/drawing/2014/main" id="{D43A2587-2D20-CCAC-5E3E-FA2CE87F5BC4}"/>
              </a:ext>
            </a:extLst>
          </p:cNvPr>
          <p:cNvSpPr txBox="1"/>
          <p:nvPr/>
        </p:nvSpPr>
        <p:spPr>
          <a:xfrm>
            <a:off x="1016000" y="635000"/>
            <a:ext cx="10160000" cy="4385816"/>
          </a:xfrm>
          <a:prstGeom prst="rect">
            <a:avLst/>
          </a:prstGeom>
          <a:noFill/>
        </p:spPr>
        <p:txBody>
          <a:bodyPr vert="horz" rtlCol="0">
            <a:spAutoFit/>
          </a:bodyPr>
          <a:lstStyle/>
          <a:p>
            <a:pPr algn="ctr"/>
            <a:r>
              <a:rPr lang="en-US" sz="3100"/>
              <a:t>His judgments are in all the earth. </a:t>
            </a:r>
            <a:r>
              <a:rPr lang="en-US" sz="3100" b="1">
                <a:solidFill>
                  <a:srgbClr val="FF0000"/>
                </a:solidFill>
              </a:rPr>
              <a:t>He has remembered His covenant forever</a:t>
            </a:r>
            <a:r>
              <a:rPr lang="en-US" sz="3100"/>
              <a:t>, The word which He commanded to a thousand generations, The covenant which He made with Abraham, And His oath to Isaac. Then He confirmed it to Jacob for a statute, To Israel as an everlasting covenant, Saying, "To you I will give the land of Canaan As the portion of your inheritance," When they were only a few men in number, Very few, and strangers in it. (Continued...)</a:t>
            </a:r>
          </a:p>
        </p:txBody>
      </p:sp>
    </p:spTree>
    <p:extLst>
      <p:ext uri="{BB962C8B-B14F-4D97-AF65-F5344CB8AC3E}">
        <p14:creationId xmlns:p14="http://schemas.microsoft.com/office/powerpoint/2010/main" val="1434491212"/>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3D8591-35A8-78A7-2F67-F204D67AF654}"/>
              </a:ext>
            </a:extLst>
          </p:cNvPr>
          <p:cNvSpPr txBox="1"/>
          <p:nvPr/>
        </p:nvSpPr>
        <p:spPr>
          <a:xfrm>
            <a:off x="127000" y="127000"/>
            <a:ext cx="7315200" cy="276999"/>
          </a:xfrm>
          <a:prstGeom prst="rect">
            <a:avLst/>
          </a:prstGeom>
          <a:noFill/>
        </p:spPr>
        <p:txBody>
          <a:bodyPr vert="horz" lIns="0" tIns="0" rIns="0" bIns="0" rtlCol="0">
            <a:spAutoFit/>
          </a:bodyPr>
          <a:lstStyle/>
          <a:p>
            <a:r>
              <a:rPr lang="en-US"/>
              <a:t>YHVH REMEMBERS THE COVENANT</a:t>
            </a:r>
          </a:p>
        </p:txBody>
      </p:sp>
      <p:sp>
        <p:nvSpPr>
          <p:cNvPr id="3" name="TextBox 2">
            <a:extLst>
              <a:ext uri="{FF2B5EF4-FFF2-40B4-BE49-F238E27FC236}">
                <a16:creationId xmlns:a16="http://schemas.microsoft.com/office/drawing/2014/main" id="{D93F3135-3862-D570-1DD6-A177802BD5AC}"/>
              </a:ext>
            </a:extLst>
          </p:cNvPr>
          <p:cNvSpPr txBox="1"/>
          <p:nvPr/>
        </p:nvSpPr>
        <p:spPr>
          <a:xfrm>
            <a:off x="1016000" y="635000"/>
            <a:ext cx="10160000" cy="2477601"/>
          </a:xfrm>
          <a:prstGeom prst="rect">
            <a:avLst/>
          </a:prstGeom>
          <a:noFill/>
        </p:spPr>
        <p:txBody>
          <a:bodyPr vert="horz" rtlCol="0">
            <a:spAutoFit/>
          </a:bodyPr>
          <a:lstStyle/>
          <a:p>
            <a:pPr algn="ctr"/>
            <a:r>
              <a:rPr lang="en-US" sz="3100"/>
              <a:t>And they wandered about from nation to nation, From one kingdom to another people. He permitted no man to oppress them, And He reproved kings for their sakes: "Do not touch My anointed ones, And do My prophets no harm."</a:t>
            </a:r>
          </a:p>
        </p:txBody>
      </p:sp>
    </p:spTree>
    <p:extLst>
      <p:ext uri="{BB962C8B-B14F-4D97-AF65-F5344CB8AC3E}">
        <p14:creationId xmlns:p14="http://schemas.microsoft.com/office/powerpoint/2010/main" val="3492639918"/>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F8EB6C1-D588-0499-297B-19D3FB1C4FB2}"/>
              </a:ext>
            </a:extLst>
          </p:cNvPr>
          <p:cNvSpPr txBox="1"/>
          <p:nvPr/>
        </p:nvSpPr>
        <p:spPr>
          <a:xfrm>
            <a:off x="127000" y="127000"/>
            <a:ext cx="7315200" cy="276999"/>
          </a:xfrm>
          <a:prstGeom prst="rect">
            <a:avLst/>
          </a:prstGeom>
          <a:noFill/>
        </p:spPr>
        <p:txBody>
          <a:bodyPr vert="horz" lIns="0" tIns="0" rIns="0" bIns="0" rtlCol="0">
            <a:spAutoFit/>
          </a:bodyPr>
          <a:lstStyle/>
          <a:p>
            <a:r>
              <a:rPr lang="en-US"/>
              <a:t>YHVH REMEMBERS THE COVENANT</a:t>
            </a:r>
          </a:p>
        </p:txBody>
      </p:sp>
      <p:sp>
        <p:nvSpPr>
          <p:cNvPr id="3" name="TextBox 2">
            <a:extLst>
              <a:ext uri="{FF2B5EF4-FFF2-40B4-BE49-F238E27FC236}">
                <a16:creationId xmlns:a16="http://schemas.microsoft.com/office/drawing/2014/main" id="{61CA4B0E-5CC2-31CD-214B-02B9BF47B408}"/>
              </a:ext>
            </a:extLst>
          </p:cNvPr>
          <p:cNvSpPr txBox="1"/>
          <p:nvPr/>
        </p:nvSpPr>
        <p:spPr>
          <a:xfrm>
            <a:off x="0" y="762000"/>
            <a:ext cx="12192000" cy="646331"/>
          </a:xfrm>
          <a:prstGeom prst="rect">
            <a:avLst/>
          </a:prstGeom>
          <a:noFill/>
        </p:spPr>
        <p:txBody>
          <a:bodyPr vert="horz" rtlCol="0">
            <a:spAutoFit/>
          </a:bodyPr>
          <a:lstStyle/>
          <a:p>
            <a:pPr algn="ctr"/>
            <a:r>
              <a:rPr lang="en-US" sz="3600"/>
              <a:t>Psalm 105:42-45</a:t>
            </a:r>
          </a:p>
        </p:txBody>
      </p:sp>
      <p:sp>
        <p:nvSpPr>
          <p:cNvPr id="4" name="TextBox 3">
            <a:extLst>
              <a:ext uri="{FF2B5EF4-FFF2-40B4-BE49-F238E27FC236}">
                <a16:creationId xmlns:a16="http://schemas.microsoft.com/office/drawing/2014/main" id="{9E3CFD36-F352-251E-3231-088DA895830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3719BF0-2AB0-950E-3217-42B1BBEDE8F2}"/>
              </a:ext>
            </a:extLst>
          </p:cNvPr>
          <p:cNvSpPr txBox="1"/>
          <p:nvPr/>
        </p:nvSpPr>
        <p:spPr>
          <a:xfrm>
            <a:off x="1016000" y="1905000"/>
            <a:ext cx="10160000" cy="2954655"/>
          </a:xfrm>
          <a:prstGeom prst="rect">
            <a:avLst/>
          </a:prstGeom>
          <a:noFill/>
        </p:spPr>
        <p:txBody>
          <a:bodyPr vert="horz" rtlCol="0">
            <a:spAutoFit/>
          </a:bodyPr>
          <a:lstStyle/>
          <a:p>
            <a:pPr algn="ctr"/>
            <a:r>
              <a:rPr lang="en-US" sz="3100" b="1">
                <a:solidFill>
                  <a:srgbClr val="FF0000"/>
                </a:solidFill>
              </a:rPr>
              <a:t>For He remembered His holy word</a:t>
            </a:r>
            <a:r>
              <a:rPr lang="en-US" sz="3100"/>
              <a:t> With Abraham His servant; And He brought forth His people with joy, His chosen ones with a joyful shout. He gave them also the lands of the nations, That they might take possession of the fruit of the peoples' labor, So that they might keep His statutes And observe His laws, Praise the LORD!</a:t>
            </a:r>
          </a:p>
        </p:txBody>
      </p:sp>
    </p:spTree>
    <p:extLst>
      <p:ext uri="{BB962C8B-B14F-4D97-AF65-F5344CB8AC3E}">
        <p14:creationId xmlns:p14="http://schemas.microsoft.com/office/powerpoint/2010/main" val="4186203217"/>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2A4AC-8151-BE70-92BB-5912F03A7322}"/>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Heirs of Abraham</a:t>
            </a:r>
          </a:p>
        </p:txBody>
      </p:sp>
      <p:sp>
        <p:nvSpPr>
          <p:cNvPr id="3" name="Subtitle 2">
            <a:extLst>
              <a:ext uri="{FF2B5EF4-FFF2-40B4-BE49-F238E27FC236}">
                <a16:creationId xmlns:a16="http://schemas.microsoft.com/office/drawing/2014/main" id="{D97A03CD-991B-BEC4-DB69-3B84F7F4DF2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946186260"/>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9E66B2-BB7C-C824-17AA-4584CD5E1A1B}"/>
              </a:ext>
            </a:extLst>
          </p:cNvPr>
          <p:cNvSpPr txBox="1"/>
          <p:nvPr/>
        </p:nvSpPr>
        <p:spPr>
          <a:xfrm>
            <a:off x="127000" y="127000"/>
            <a:ext cx="7315200" cy="276999"/>
          </a:xfrm>
          <a:prstGeom prst="rect">
            <a:avLst/>
          </a:prstGeom>
          <a:noFill/>
        </p:spPr>
        <p:txBody>
          <a:bodyPr vert="horz" lIns="0" tIns="0" rIns="0" bIns="0" rtlCol="0">
            <a:spAutoFit/>
          </a:bodyPr>
          <a:lstStyle/>
          <a:p>
            <a:r>
              <a:rPr lang="en-US"/>
              <a:t>HEIRS OF ABRAHAM</a:t>
            </a:r>
          </a:p>
        </p:txBody>
      </p:sp>
      <p:sp>
        <p:nvSpPr>
          <p:cNvPr id="3" name="TextBox 2">
            <a:extLst>
              <a:ext uri="{FF2B5EF4-FFF2-40B4-BE49-F238E27FC236}">
                <a16:creationId xmlns:a16="http://schemas.microsoft.com/office/drawing/2014/main" id="{F3782F76-F139-C44B-244C-3901CFC541BF}"/>
              </a:ext>
            </a:extLst>
          </p:cNvPr>
          <p:cNvSpPr txBox="1"/>
          <p:nvPr/>
        </p:nvSpPr>
        <p:spPr>
          <a:xfrm>
            <a:off x="0" y="762000"/>
            <a:ext cx="12192000" cy="646331"/>
          </a:xfrm>
          <a:prstGeom prst="rect">
            <a:avLst/>
          </a:prstGeom>
          <a:noFill/>
        </p:spPr>
        <p:txBody>
          <a:bodyPr vert="horz" rtlCol="0">
            <a:spAutoFit/>
          </a:bodyPr>
          <a:lstStyle/>
          <a:p>
            <a:pPr algn="ctr"/>
            <a:r>
              <a:rPr lang="en-US" sz="3600"/>
              <a:t>Acts 2:39</a:t>
            </a:r>
          </a:p>
        </p:txBody>
      </p:sp>
      <p:sp>
        <p:nvSpPr>
          <p:cNvPr id="4" name="TextBox 3">
            <a:extLst>
              <a:ext uri="{FF2B5EF4-FFF2-40B4-BE49-F238E27FC236}">
                <a16:creationId xmlns:a16="http://schemas.microsoft.com/office/drawing/2014/main" id="{072224F9-6E23-0E10-82AE-ABE1008BDBD8}"/>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891D4A43-15FC-BAAD-7DFD-ECF29B13B9B8}"/>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For to you is the promise, and to your children, and to all that are afar off</a:t>
            </a:r>
            <a:r>
              <a:rPr lang="en-US" sz="3100"/>
              <a:t>, even as many as the Lord our God shall call unto him.</a:t>
            </a:r>
          </a:p>
        </p:txBody>
      </p:sp>
    </p:spTree>
    <p:extLst>
      <p:ext uri="{BB962C8B-B14F-4D97-AF65-F5344CB8AC3E}">
        <p14:creationId xmlns:p14="http://schemas.microsoft.com/office/powerpoint/2010/main" val="1509665962"/>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68D843-89ED-4773-44B0-0D3FA89280EF}"/>
              </a:ext>
            </a:extLst>
          </p:cNvPr>
          <p:cNvSpPr txBox="1"/>
          <p:nvPr/>
        </p:nvSpPr>
        <p:spPr>
          <a:xfrm>
            <a:off x="127000" y="127000"/>
            <a:ext cx="7315200" cy="276999"/>
          </a:xfrm>
          <a:prstGeom prst="rect">
            <a:avLst/>
          </a:prstGeom>
          <a:noFill/>
        </p:spPr>
        <p:txBody>
          <a:bodyPr vert="horz" lIns="0" tIns="0" rIns="0" bIns="0" rtlCol="0">
            <a:spAutoFit/>
          </a:bodyPr>
          <a:lstStyle/>
          <a:p>
            <a:r>
              <a:rPr lang="en-US"/>
              <a:t>HEIRS OF ABRAHAM</a:t>
            </a:r>
          </a:p>
        </p:txBody>
      </p:sp>
      <p:sp>
        <p:nvSpPr>
          <p:cNvPr id="3" name="TextBox 2">
            <a:extLst>
              <a:ext uri="{FF2B5EF4-FFF2-40B4-BE49-F238E27FC236}">
                <a16:creationId xmlns:a16="http://schemas.microsoft.com/office/drawing/2014/main" id="{43E73DF8-87DD-5209-38F7-34CC70DA8601}"/>
              </a:ext>
            </a:extLst>
          </p:cNvPr>
          <p:cNvSpPr txBox="1"/>
          <p:nvPr/>
        </p:nvSpPr>
        <p:spPr>
          <a:xfrm>
            <a:off x="0" y="762000"/>
            <a:ext cx="12192000" cy="646331"/>
          </a:xfrm>
          <a:prstGeom prst="rect">
            <a:avLst/>
          </a:prstGeom>
          <a:noFill/>
        </p:spPr>
        <p:txBody>
          <a:bodyPr vert="horz" rtlCol="0">
            <a:spAutoFit/>
          </a:bodyPr>
          <a:lstStyle/>
          <a:p>
            <a:pPr algn="ctr"/>
            <a:r>
              <a:rPr lang="en-US" sz="3600"/>
              <a:t>Ephesians 2:11-13</a:t>
            </a:r>
          </a:p>
        </p:txBody>
      </p:sp>
      <p:sp>
        <p:nvSpPr>
          <p:cNvPr id="4" name="TextBox 3">
            <a:extLst>
              <a:ext uri="{FF2B5EF4-FFF2-40B4-BE49-F238E27FC236}">
                <a16:creationId xmlns:a16="http://schemas.microsoft.com/office/drawing/2014/main" id="{3B34A54C-37DB-BE96-7E35-2FF793D22FF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272B80F-8AF8-6491-668E-8F803F766457}"/>
              </a:ext>
            </a:extLst>
          </p:cNvPr>
          <p:cNvSpPr txBox="1"/>
          <p:nvPr/>
        </p:nvSpPr>
        <p:spPr>
          <a:xfrm>
            <a:off x="1016000" y="1905000"/>
            <a:ext cx="10160000" cy="4862870"/>
          </a:xfrm>
          <a:prstGeom prst="rect">
            <a:avLst/>
          </a:prstGeom>
          <a:noFill/>
        </p:spPr>
        <p:txBody>
          <a:bodyPr vert="horz" rtlCol="0">
            <a:spAutoFit/>
          </a:bodyPr>
          <a:lstStyle/>
          <a:p>
            <a:pPr algn="ctr"/>
            <a:r>
              <a:rPr lang="en-US" sz="3100"/>
              <a:t>Therefore remember that formerly you, the Gentiles in the flesh, who are called "Uncircumcision" by the so-called "Circumcision," which is performed in the flesh by human hands-- remember that you were at that time separate from Christ, excluded from the commonwealth of Israel, and strangers </a:t>
            </a:r>
            <a:r>
              <a:rPr lang="en-US" sz="3100" b="1">
                <a:solidFill>
                  <a:srgbClr val="FF0000"/>
                </a:solidFill>
              </a:rPr>
              <a:t>to the covenants of promise</a:t>
            </a:r>
            <a:r>
              <a:rPr lang="en-US" sz="3100"/>
              <a:t>, having no hope and without God in the world. But now in Christ Jesus you who formerly were far off have been brought near by the blood of Christ.</a:t>
            </a:r>
          </a:p>
        </p:txBody>
      </p:sp>
    </p:spTree>
    <p:extLst>
      <p:ext uri="{BB962C8B-B14F-4D97-AF65-F5344CB8AC3E}">
        <p14:creationId xmlns:p14="http://schemas.microsoft.com/office/powerpoint/2010/main" val="2469587702"/>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BEF64BC-2524-951D-7F6C-59542212720C}"/>
              </a:ext>
            </a:extLst>
          </p:cNvPr>
          <p:cNvSpPr txBox="1"/>
          <p:nvPr/>
        </p:nvSpPr>
        <p:spPr>
          <a:xfrm>
            <a:off x="127000" y="127000"/>
            <a:ext cx="7315200" cy="276999"/>
          </a:xfrm>
          <a:prstGeom prst="rect">
            <a:avLst/>
          </a:prstGeom>
          <a:noFill/>
        </p:spPr>
        <p:txBody>
          <a:bodyPr vert="horz" lIns="0" tIns="0" rIns="0" bIns="0" rtlCol="0">
            <a:spAutoFit/>
          </a:bodyPr>
          <a:lstStyle/>
          <a:p>
            <a:r>
              <a:rPr lang="en-US"/>
              <a:t>HEIRS OF ABRAHAM</a:t>
            </a:r>
          </a:p>
        </p:txBody>
      </p:sp>
      <p:sp>
        <p:nvSpPr>
          <p:cNvPr id="3" name="TextBox 2">
            <a:extLst>
              <a:ext uri="{FF2B5EF4-FFF2-40B4-BE49-F238E27FC236}">
                <a16:creationId xmlns:a16="http://schemas.microsoft.com/office/drawing/2014/main" id="{550F130D-3A6E-08CD-5977-8D9569394794}"/>
              </a:ext>
            </a:extLst>
          </p:cNvPr>
          <p:cNvSpPr txBox="1"/>
          <p:nvPr/>
        </p:nvSpPr>
        <p:spPr>
          <a:xfrm>
            <a:off x="0" y="762000"/>
            <a:ext cx="12192000" cy="646331"/>
          </a:xfrm>
          <a:prstGeom prst="rect">
            <a:avLst/>
          </a:prstGeom>
          <a:noFill/>
        </p:spPr>
        <p:txBody>
          <a:bodyPr vert="horz" rtlCol="0">
            <a:spAutoFit/>
          </a:bodyPr>
          <a:lstStyle/>
          <a:p>
            <a:pPr algn="ctr"/>
            <a:r>
              <a:rPr lang="en-US" sz="3600"/>
              <a:t>Ephesians 3:4-6</a:t>
            </a:r>
          </a:p>
        </p:txBody>
      </p:sp>
      <p:sp>
        <p:nvSpPr>
          <p:cNvPr id="4" name="TextBox 3">
            <a:extLst>
              <a:ext uri="{FF2B5EF4-FFF2-40B4-BE49-F238E27FC236}">
                <a16:creationId xmlns:a16="http://schemas.microsoft.com/office/drawing/2014/main" id="{D9E67D08-8126-B401-8443-D3499BB213E7}"/>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4F5FC825-F603-F029-4254-0703ADF54C19}"/>
              </a:ext>
            </a:extLst>
          </p:cNvPr>
          <p:cNvSpPr txBox="1"/>
          <p:nvPr/>
        </p:nvSpPr>
        <p:spPr>
          <a:xfrm>
            <a:off x="1016000" y="1905000"/>
            <a:ext cx="10160000" cy="3908762"/>
          </a:xfrm>
          <a:prstGeom prst="rect">
            <a:avLst/>
          </a:prstGeom>
          <a:noFill/>
        </p:spPr>
        <p:txBody>
          <a:bodyPr vert="horz" rtlCol="0">
            <a:spAutoFit/>
          </a:bodyPr>
          <a:lstStyle/>
          <a:p>
            <a:pPr algn="ctr"/>
            <a:r>
              <a:rPr lang="en-US" sz="3100"/>
              <a:t>whereby, when ye read, ye can perceive my understanding in the mystery of Christ; which in other generations was not made known unto the sons of men, as it hath now been revealed unto his holy apostles and prophets in the Spirit; to wit, </a:t>
            </a:r>
            <a:r>
              <a:rPr lang="en-US" sz="3100" b="1">
                <a:solidFill>
                  <a:srgbClr val="FF0000"/>
                </a:solidFill>
              </a:rPr>
              <a:t>that the Gentiles are fellow-heirs</a:t>
            </a:r>
            <a:r>
              <a:rPr lang="en-US" sz="3100"/>
              <a:t>, and fellow-members of the body, and fellow-partakers of the promise in Christ Jesus through the gospel,</a:t>
            </a:r>
          </a:p>
        </p:txBody>
      </p:sp>
    </p:spTree>
    <p:extLst>
      <p:ext uri="{BB962C8B-B14F-4D97-AF65-F5344CB8AC3E}">
        <p14:creationId xmlns:p14="http://schemas.microsoft.com/office/powerpoint/2010/main" val="2829017125"/>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988AFE-64D3-D4DA-8E79-1D098FB6A7BE}"/>
              </a:ext>
            </a:extLst>
          </p:cNvPr>
          <p:cNvSpPr txBox="1"/>
          <p:nvPr/>
        </p:nvSpPr>
        <p:spPr>
          <a:xfrm>
            <a:off x="127000" y="127000"/>
            <a:ext cx="7315200" cy="276999"/>
          </a:xfrm>
          <a:prstGeom prst="rect">
            <a:avLst/>
          </a:prstGeom>
          <a:noFill/>
        </p:spPr>
        <p:txBody>
          <a:bodyPr vert="horz" lIns="0" tIns="0" rIns="0" bIns="0" rtlCol="0">
            <a:spAutoFit/>
          </a:bodyPr>
          <a:lstStyle/>
          <a:p>
            <a:r>
              <a:rPr lang="en-US"/>
              <a:t>HEIRS OF ABRAHAM</a:t>
            </a:r>
          </a:p>
        </p:txBody>
      </p:sp>
      <p:sp>
        <p:nvSpPr>
          <p:cNvPr id="3" name="TextBox 2">
            <a:extLst>
              <a:ext uri="{FF2B5EF4-FFF2-40B4-BE49-F238E27FC236}">
                <a16:creationId xmlns:a16="http://schemas.microsoft.com/office/drawing/2014/main" id="{3A683DA1-B3D3-F35E-D07D-4D1FB7F11E1B}"/>
              </a:ext>
            </a:extLst>
          </p:cNvPr>
          <p:cNvSpPr txBox="1"/>
          <p:nvPr/>
        </p:nvSpPr>
        <p:spPr>
          <a:xfrm>
            <a:off x="0" y="762000"/>
            <a:ext cx="12192000" cy="646331"/>
          </a:xfrm>
          <a:prstGeom prst="rect">
            <a:avLst/>
          </a:prstGeom>
          <a:noFill/>
        </p:spPr>
        <p:txBody>
          <a:bodyPr vert="horz" rtlCol="0">
            <a:spAutoFit/>
          </a:bodyPr>
          <a:lstStyle/>
          <a:p>
            <a:pPr algn="ctr"/>
            <a:r>
              <a:rPr lang="en-US" sz="3600"/>
              <a:t>Galatians 3:1-29</a:t>
            </a:r>
          </a:p>
        </p:txBody>
      </p:sp>
      <p:sp>
        <p:nvSpPr>
          <p:cNvPr id="4" name="TextBox 3">
            <a:extLst>
              <a:ext uri="{FF2B5EF4-FFF2-40B4-BE49-F238E27FC236}">
                <a16:creationId xmlns:a16="http://schemas.microsoft.com/office/drawing/2014/main" id="{60507261-752C-75FC-7833-800F27B6779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762CE61-2A76-8E4D-E4E3-762AC22D5D17}"/>
              </a:ext>
            </a:extLst>
          </p:cNvPr>
          <p:cNvSpPr txBox="1"/>
          <p:nvPr/>
        </p:nvSpPr>
        <p:spPr>
          <a:xfrm>
            <a:off x="1016000" y="1905000"/>
            <a:ext cx="10160000" cy="3908762"/>
          </a:xfrm>
          <a:prstGeom prst="rect">
            <a:avLst/>
          </a:prstGeom>
          <a:noFill/>
        </p:spPr>
        <p:txBody>
          <a:bodyPr vert="horz" rtlCol="0">
            <a:spAutoFit/>
          </a:bodyPr>
          <a:lstStyle/>
          <a:p>
            <a:pPr algn="ctr"/>
            <a:r>
              <a:rPr lang="en-US" sz="3100"/>
              <a:t>You foolish Galatians, who has bewitched you, before whose eyes Jesus Christ was publicly portrayed as crucified? This is the only thing I want to find out from you: did you receive the Spirit by the works of the Law, or by hearing with faith? Are you so foolish? Having begun by the Spirit, are you now being perfected by the flesh? Did you suffer so many things in vain--if indeed it was in vain? (Continued...)</a:t>
            </a:r>
          </a:p>
        </p:txBody>
      </p:sp>
    </p:spTree>
    <p:extLst>
      <p:ext uri="{BB962C8B-B14F-4D97-AF65-F5344CB8AC3E}">
        <p14:creationId xmlns:p14="http://schemas.microsoft.com/office/powerpoint/2010/main" val="2835761937"/>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0873B7-440E-F7AB-28A3-1174E8045F4C}"/>
              </a:ext>
            </a:extLst>
          </p:cNvPr>
          <p:cNvSpPr txBox="1"/>
          <p:nvPr/>
        </p:nvSpPr>
        <p:spPr>
          <a:xfrm>
            <a:off x="127000" y="127000"/>
            <a:ext cx="7315200" cy="276999"/>
          </a:xfrm>
          <a:prstGeom prst="rect">
            <a:avLst/>
          </a:prstGeom>
          <a:noFill/>
        </p:spPr>
        <p:txBody>
          <a:bodyPr vert="horz" lIns="0" tIns="0" rIns="0" bIns="0" rtlCol="0">
            <a:spAutoFit/>
          </a:bodyPr>
          <a:lstStyle/>
          <a:p>
            <a:r>
              <a:rPr lang="en-US"/>
              <a:t>HEIRS OF ABRAHAM</a:t>
            </a:r>
          </a:p>
        </p:txBody>
      </p:sp>
      <p:sp>
        <p:nvSpPr>
          <p:cNvPr id="3" name="TextBox 2">
            <a:extLst>
              <a:ext uri="{FF2B5EF4-FFF2-40B4-BE49-F238E27FC236}">
                <a16:creationId xmlns:a16="http://schemas.microsoft.com/office/drawing/2014/main" id="{DA2FD69F-E985-8141-52DC-C6E4C2756458}"/>
              </a:ext>
            </a:extLst>
          </p:cNvPr>
          <p:cNvSpPr txBox="1"/>
          <p:nvPr/>
        </p:nvSpPr>
        <p:spPr>
          <a:xfrm>
            <a:off x="1016000" y="635000"/>
            <a:ext cx="10160000" cy="4862870"/>
          </a:xfrm>
          <a:prstGeom prst="rect">
            <a:avLst/>
          </a:prstGeom>
          <a:noFill/>
        </p:spPr>
        <p:txBody>
          <a:bodyPr vert="horz" rtlCol="0">
            <a:spAutoFit/>
          </a:bodyPr>
          <a:lstStyle/>
          <a:p>
            <a:pPr algn="ctr"/>
            <a:r>
              <a:rPr lang="en-US" sz="3100"/>
              <a:t>So then, does He who provides you with the Spirit and works miracles among you, do it by the works of the Law, or by hearing with faith? Even so Abraham BELIEVED GOD, AND IT WAS RECKONED TO HIM AS RIGHTEOUSNESS. </a:t>
            </a:r>
            <a:r>
              <a:rPr lang="en-US" sz="3100" b="1">
                <a:solidFill>
                  <a:srgbClr val="FF0000"/>
                </a:solidFill>
              </a:rPr>
              <a:t>Therefore, be sure that it is those who are of faith who are sons of Abraham</a:t>
            </a:r>
            <a:r>
              <a:rPr lang="en-US" sz="3100"/>
              <a:t>. The Scripture, foreseeing that God would justify the Gentiles by faith, preached the gospel beforehand to Abraham, saying, "ALL THE NATIONS WILL BE BLESSED IN YOU. (Continued...)</a:t>
            </a:r>
          </a:p>
        </p:txBody>
      </p:sp>
    </p:spTree>
    <p:extLst>
      <p:ext uri="{BB962C8B-B14F-4D97-AF65-F5344CB8AC3E}">
        <p14:creationId xmlns:p14="http://schemas.microsoft.com/office/powerpoint/2010/main" val="2868065597"/>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0A2BE7D-ADFC-C145-7816-844DA3D249C2}"/>
              </a:ext>
            </a:extLst>
          </p:cNvPr>
          <p:cNvSpPr txBox="1"/>
          <p:nvPr/>
        </p:nvSpPr>
        <p:spPr>
          <a:xfrm>
            <a:off x="127000" y="127000"/>
            <a:ext cx="7315200" cy="276999"/>
          </a:xfrm>
          <a:prstGeom prst="rect">
            <a:avLst/>
          </a:prstGeom>
          <a:noFill/>
        </p:spPr>
        <p:txBody>
          <a:bodyPr vert="horz" lIns="0" tIns="0" rIns="0" bIns="0" rtlCol="0">
            <a:spAutoFit/>
          </a:bodyPr>
          <a:lstStyle/>
          <a:p>
            <a:r>
              <a:rPr lang="en-US"/>
              <a:t>HEIRS OF ABRAHAM</a:t>
            </a:r>
          </a:p>
        </p:txBody>
      </p:sp>
      <p:sp>
        <p:nvSpPr>
          <p:cNvPr id="3" name="TextBox 2">
            <a:extLst>
              <a:ext uri="{FF2B5EF4-FFF2-40B4-BE49-F238E27FC236}">
                <a16:creationId xmlns:a16="http://schemas.microsoft.com/office/drawing/2014/main" id="{CA91DCF1-169C-A852-7596-A317A13A9994}"/>
              </a:ext>
            </a:extLst>
          </p:cNvPr>
          <p:cNvSpPr txBox="1"/>
          <p:nvPr/>
        </p:nvSpPr>
        <p:spPr>
          <a:xfrm>
            <a:off x="1016000" y="635000"/>
            <a:ext cx="10160000" cy="4862870"/>
          </a:xfrm>
          <a:prstGeom prst="rect">
            <a:avLst/>
          </a:prstGeom>
          <a:noFill/>
        </p:spPr>
        <p:txBody>
          <a:bodyPr vert="horz" rtlCol="0">
            <a:spAutoFit/>
          </a:bodyPr>
          <a:lstStyle/>
          <a:p>
            <a:pPr algn="ctr"/>
            <a:r>
              <a:rPr lang="en-US" sz="3100"/>
              <a:t>" </a:t>
            </a:r>
            <a:r>
              <a:rPr lang="en-US" sz="3100" b="1">
                <a:solidFill>
                  <a:srgbClr val="FF0000"/>
                </a:solidFill>
              </a:rPr>
              <a:t>So then those who are of faith are blessed with Abraham</a:t>
            </a:r>
            <a:r>
              <a:rPr lang="en-US" sz="3100"/>
              <a:t>, the believer. For as many as are of the works of the Law are under a curse; for it is written, "CURSED IS EVERYONE WHO DOES NOT ABIDE BY ALL THINGS WRITTEN IN THE BOOK OF THE LAW, TO PERFORM THEM." Now that no one is justified by the Law before God is evident; for, "THE RIGHTEOUS MAN SHALL LIVE BY FAITH." However, the Law is not of faith; on the contrary, "HE WHO PRACTICES THEM SHALL LIVE BY THEM. (Continued...)</a:t>
            </a:r>
          </a:p>
        </p:txBody>
      </p:sp>
    </p:spTree>
    <p:extLst>
      <p:ext uri="{BB962C8B-B14F-4D97-AF65-F5344CB8AC3E}">
        <p14:creationId xmlns:p14="http://schemas.microsoft.com/office/powerpoint/2010/main" val="776684127"/>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DFBC9D3-F1A4-D28D-3325-80029BB89C49}"/>
              </a:ext>
            </a:extLst>
          </p:cNvPr>
          <p:cNvSpPr txBox="1"/>
          <p:nvPr/>
        </p:nvSpPr>
        <p:spPr>
          <a:xfrm>
            <a:off x="127000" y="127000"/>
            <a:ext cx="7315200" cy="276999"/>
          </a:xfrm>
          <a:prstGeom prst="rect">
            <a:avLst/>
          </a:prstGeom>
          <a:noFill/>
        </p:spPr>
        <p:txBody>
          <a:bodyPr vert="horz" lIns="0" tIns="0" rIns="0" bIns="0" rtlCol="0">
            <a:spAutoFit/>
          </a:bodyPr>
          <a:lstStyle/>
          <a:p>
            <a:r>
              <a:rPr lang="en-US"/>
              <a:t>HEIRS OF ABRAHAM</a:t>
            </a:r>
          </a:p>
        </p:txBody>
      </p:sp>
      <p:sp>
        <p:nvSpPr>
          <p:cNvPr id="3" name="TextBox 2">
            <a:extLst>
              <a:ext uri="{FF2B5EF4-FFF2-40B4-BE49-F238E27FC236}">
                <a16:creationId xmlns:a16="http://schemas.microsoft.com/office/drawing/2014/main" id="{F01669FE-287E-7133-AF35-E35C89E05A0D}"/>
              </a:ext>
            </a:extLst>
          </p:cNvPr>
          <p:cNvSpPr txBox="1"/>
          <p:nvPr/>
        </p:nvSpPr>
        <p:spPr>
          <a:xfrm>
            <a:off x="1016000" y="635000"/>
            <a:ext cx="10160000" cy="4385816"/>
          </a:xfrm>
          <a:prstGeom prst="rect">
            <a:avLst/>
          </a:prstGeom>
          <a:noFill/>
        </p:spPr>
        <p:txBody>
          <a:bodyPr vert="horz" rtlCol="0">
            <a:spAutoFit/>
          </a:bodyPr>
          <a:lstStyle/>
          <a:p>
            <a:pPr algn="ctr"/>
            <a:r>
              <a:rPr lang="en-US" sz="3100"/>
              <a:t>" Christ redeemed us from the curse of the Law, having become a curse for us--for it is written, "CURSED IS EVERYONE WHO HANGS ON A TREE"-- in order that in Christ Jesus the blessing of Abraham might come to the Gentiles, so that we would receive the promise of the Spirit through faith. Brethren, I speak in terms of human relations: even though it is only a man's covenant, yet when it has been ratified, no one sets it aside or adds conditions to it. (Continued...)</a:t>
            </a:r>
          </a:p>
        </p:txBody>
      </p:sp>
    </p:spTree>
    <p:extLst>
      <p:ext uri="{BB962C8B-B14F-4D97-AF65-F5344CB8AC3E}">
        <p14:creationId xmlns:p14="http://schemas.microsoft.com/office/powerpoint/2010/main" val="2380131140"/>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253C746-B8F7-0EBC-CF16-F1C8CBDA3C77}"/>
              </a:ext>
            </a:extLst>
          </p:cNvPr>
          <p:cNvSpPr txBox="1"/>
          <p:nvPr/>
        </p:nvSpPr>
        <p:spPr>
          <a:xfrm>
            <a:off x="127000" y="127000"/>
            <a:ext cx="7315200" cy="276999"/>
          </a:xfrm>
          <a:prstGeom prst="rect">
            <a:avLst/>
          </a:prstGeom>
          <a:noFill/>
        </p:spPr>
        <p:txBody>
          <a:bodyPr vert="horz" lIns="0" tIns="0" rIns="0" bIns="0" rtlCol="0">
            <a:spAutoFit/>
          </a:bodyPr>
          <a:lstStyle/>
          <a:p>
            <a:r>
              <a:rPr lang="en-US"/>
              <a:t>HEIRS OF ABRAHAM</a:t>
            </a:r>
          </a:p>
        </p:txBody>
      </p:sp>
      <p:sp>
        <p:nvSpPr>
          <p:cNvPr id="3" name="TextBox 2">
            <a:extLst>
              <a:ext uri="{FF2B5EF4-FFF2-40B4-BE49-F238E27FC236}">
                <a16:creationId xmlns:a16="http://schemas.microsoft.com/office/drawing/2014/main" id="{EDA3F7B6-FBAC-A4C8-4629-CA8D9DD16F58}"/>
              </a:ext>
            </a:extLst>
          </p:cNvPr>
          <p:cNvSpPr txBox="1"/>
          <p:nvPr/>
        </p:nvSpPr>
        <p:spPr>
          <a:xfrm>
            <a:off x="1016000" y="635000"/>
            <a:ext cx="10160000" cy="4385816"/>
          </a:xfrm>
          <a:prstGeom prst="rect">
            <a:avLst/>
          </a:prstGeom>
          <a:noFill/>
        </p:spPr>
        <p:txBody>
          <a:bodyPr vert="horz" rtlCol="0">
            <a:spAutoFit/>
          </a:bodyPr>
          <a:lstStyle/>
          <a:p>
            <a:pPr algn="ctr"/>
            <a:r>
              <a:rPr lang="en-US" sz="3100"/>
              <a:t>Now the promises were spoken to Abraham and to his seed. He does not say, "And to seeds," as referring to many, but rather to one, "And to your seed," that is, Christ. What I am saying is this: the Law, which came four hundred and thirty years later, does not invalidate a covenant previously ratified by God, so as to nullify the promise. For if the inheritance is based on law, it is no longer based on a promise; but God has granted it to Abraham by means of a promise. (Continued...)</a:t>
            </a:r>
          </a:p>
        </p:txBody>
      </p:sp>
    </p:spTree>
    <p:extLst>
      <p:ext uri="{BB962C8B-B14F-4D97-AF65-F5344CB8AC3E}">
        <p14:creationId xmlns:p14="http://schemas.microsoft.com/office/powerpoint/2010/main" val="1419160777"/>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6C4BC6F-7ACB-19A4-2889-2A3E53A7C885}"/>
              </a:ext>
            </a:extLst>
          </p:cNvPr>
          <p:cNvSpPr txBox="1"/>
          <p:nvPr/>
        </p:nvSpPr>
        <p:spPr>
          <a:xfrm>
            <a:off x="127000" y="127000"/>
            <a:ext cx="7315200" cy="276999"/>
          </a:xfrm>
          <a:prstGeom prst="rect">
            <a:avLst/>
          </a:prstGeom>
          <a:noFill/>
        </p:spPr>
        <p:txBody>
          <a:bodyPr vert="horz" lIns="0" tIns="0" rIns="0" bIns="0" rtlCol="0">
            <a:spAutoFit/>
          </a:bodyPr>
          <a:lstStyle/>
          <a:p>
            <a:r>
              <a:rPr lang="en-US"/>
              <a:t>HEIRS OF ABRAHAM</a:t>
            </a:r>
          </a:p>
        </p:txBody>
      </p:sp>
      <p:sp>
        <p:nvSpPr>
          <p:cNvPr id="3" name="TextBox 2">
            <a:extLst>
              <a:ext uri="{FF2B5EF4-FFF2-40B4-BE49-F238E27FC236}">
                <a16:creationId xmlns:a16="http://schemas.microsoft.com/office/drawing/2014/main" id="{994D4D6B-0C70-B952-9754-AA2D23CD1273}"/>
              </a:ext>
            </a:extLst>
          </p:cNvPr>
          <p:cNvSpPr txBox="1"/>
          <p:nvPr/>
        </p:nvSpPr>
        <p:spPr>
          <a:xfrm>
            <a:off x="1016000" y="635000"/>
            <a:ext cx="10160000" cy="4385816"/>
          </a:xfrm>
          <a:prstGeom prst="rect">
            <a:avLst/>
          </a:prstGeom>
          <a:noFill/>
        </p:spPr>
        <p:txBody>
          <a:bodyPr vert="horz" rtlCol="0">
            <a:spAutoFit/>
          </a:bodyPr>
          <a:lstStyle/>
          <a:p>
            <a:pPr algn="ctr"/>
            <a:r>
              <a:rPr lang="en-US" sz="3100"/>
              <a:t>Why the Law then? It was added because of transgressions, having been ordained through angels by the agency of a mediator, until the seed would come to whom the promise had been made. Now a mediator is not for one party only; whereas God is only one. Is the Law then contrary to the promises of God? May it never be! For if a law had been given which was able to impart life, then righteousness would indeed have been based on law. (Continued...)</a:t>
            </a:r>
          </a:p>
        </p:txBody>
      </p:sp>
    </p:spTree>
    <p:extLst>
      <p:ext uri="{BB962C8B-B14F-4D97-AF65-F5344CB8AC3E}">
        <p14:creationId xmlns:p14="http://schemas.microsoft.com/office/powerpoint/2010/main" val="2209149252"/>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83D16E5-43F0-0571-4BCA-87E97BEE42C5}"/>
              </a:ext>
            </a:extLst>
          </p:cNvPr>
          <p:cNvSpPr txBox="1"/>
          <p:nvPr/>
        </p:nvSpPr>
        <p:spPr>
          <a:xfrm>
            <a:off x="127000" y="127000"/>
            <a:ext cx="7315200" cy="276999"/>
          </a:xfrm>
          <a:prstGeom prst="rect">
            <a:avLst/>
          </a:prstGeom>
          <a:noFill/>
        </p:spPr>
        <p:txBody>
          <a:bodyPr vert="horz" lIns="0" tIns="0" rIns="0" bIns="0" rtlCol="0">
            <a:spAutoFit/>
          </a:bodyPr>
          <a:lstStyle/>
          <a:p>
            <a:r>
              <a:rPr lang="en-US"/>
              <a:t>HEIRS OF ABRAHAM</a:t>
            </a:r>
          </a:p>
        </p:txBody>
      </p:sp>
      <p:sp>
        <p:nvSpPr>
          <p:cNvPr id="3" name="TextBox 2">
            <a:extLst>
              <a:ext uri="{FF2B5EF4-FFF2-40B4-BE49-F238E27FC236}">
                <a16:creationId xmlns:a16="http://schemas.microsoft.com/office/drawing/2014/main" id="{A7498C06-470A-027C-AB54-2D2A060E2220}"/>
              </a:ext>
            </a:extLst>
          </p:cNvPr>
          <p:cNvSpPr txBox="1"/>
          <p:nvPr/>
        </p:nvSpPr>
        <p:spPr>
          <a:xfrm>
            <a:off x="1016000" y="635000"/>
            <a:ext cx="10160000" cy="4385816"/>
          </a:xfrm>
          <a:prstGeom prst="rect">
            <a:avLst/>
          </a:prstGeom>
          <a:noFill/>
        </p:spPr>
        <p:txBody>
          <a:bodyPr vert="horz" rtlCol="0">
            <a:spAutoFit/>
          </a:bodyPr>
          <a:lstStyle/>
          <a:p>
            <a:pPr algn="ctr"/>
            <a:r>
              <a:rPr lang="en-US" sz="3100"/>
              <a:t>But the Scripture has shut up everyone under sin, so that the promise by faith in Jesus Christ might be given to those who believe. But before faith came, we were kept in custody under the law, being shut up to the faith which was later to be revealed. Therefore the Law has become our tutor to lead us to Christ, so that we may be justified by faith. But now that faith has come, we are no longer under a tutor. For you are all sons of God through faith in Christ Jesus. (Continued...)</a:t>
            </a:r>
          </a:p>
        </p:txBody>
      </p:sp>
    </p:spTree>
    <p:extLst>
      <p:ext uri="{BB962C8B-B14F-4D97-AF65-F5344CB8AC3E}">
        <p14:creationId xmlns:p14="http://schemas.microsoft.com/office/powerpoint/2010/main" val="3691363216"/>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BF53C2D-4B91-00BD-344E-690741BAFD6D}"/>
              </a:ext>
            </a:extLst>
          </p:cNvPr>
          <p:cNvSpPr txBox="1"/>
          <p:nvPr/>
        </p:nvSpPr>
        <p:spPr>
          <a:xfrm>
            <a:off x="127000" y="127000"/>
            <a:ext cx="7315200" cy="276999"/>
          </a:xfrm>
          <a:prstGeom prst="rect">
            <a:avLst/>
          </a:prstGeom>
          <a:noFill/>
        </p:spPr>
        <p:txBody>
          <a:bodyPr vert="horz" lIns="0" tIns="0" rIns="0" bIns="0" rtlCol="0">
            <a:spAutoFit/>
          </a:bodyPr>
          <a:lstStyle/>
          <a:p>
            <a:r>
              <a:rPr lang="en-US"/>
              <a:t>HEIRS OF ABRAHAM</a:t>
            </a:r>
          </a:p>
        </p:txBody>
      </p:sp>
      <p:sp>
        <p:nvSpPr>
          <p:cNvPr id="3" name="TextBox 2">
            <a:extLst>
              <a:ext uri="{FF2B5EF4-FFF2-40B4-BE49-F238E27FC236}">
                <a16:creationId xmlns:a16="http://schemas.microsoft.com/office/drawing/2014/main" id="{58A33778-326A-1B5B-F06D-A643372FDFE7}"/>
              </a:ext>
            </a:extLst>
          </p:cNvPr>
          <p:cNvSpPr txBox="1"/>
          <p:nvPr/>
        </p:nvSpPr>
        <p:spPr>
          <a:xfrm>
            <a:off x="1016000" y="635000"/>
            <a:ext cx="10160000" cy="2954655"/>
          </a:xfrm>
          <a:prstGeom prst="rect">
            <a:avLst/>
          </a:prstGeom>
          <a:noFill/>
        </p:spPr>
        <p:txBody>
          <a:bodyPr vert="horz" rtlCol="0">
            <a:spAutoFit/>
          </a:bodyPr>
          <a:lstStyle/>
          <a:p>
            <a:pPr algn="ctr"/>
            <a:r>
              <a:rPr lang="en-US" sz="3100"/>
              <a:t>For all of you who were baptized into Christ have clothed yourselves with Christ. There is neither Jew nor Greek, there is neither slave nor free man, there is neither male nor female; for you are all one in Christ Jesus. And if you belong to Christ, then you are Abraham's descendants, heirs according to promise.</a:t>
            </a:r>
          </a:p>
        </p:txBody>
      </p:sp>
    </p:spTree>
    <p:extLst>
      <p:ext uri="{BB962C8B-B14F-4D97-AF65-F5344CB8AC3E}">
        <p14:creationId xmlns:p14="http://schemas.microsoft.com/office/powerpoint/2010/main" val="3686963782"/>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D2C153F-A629-F0FA-21E3-B0C2D6793309}"/>
              </a:ext>
            </a:extLst>
          </p:cNvPr>
          <p:cNvSpPr txBox="1"/>
          <p:nvPr/>
        </p:nvSpPr>
        <p:spPr>
          <a:xfrm>
            <a:off x="127000" y="127000"/>
            <a:ext cx="7315200" cy="276999"/>
          </a:xfrm>
          <a:prstGeom prst="rect">
            <a:avLst/>
          </a:prstGeom>
          <a:noFill/>
        </p:spPr>
        <p:txBody>
          <a:bodyPr vert="horz" lIns="0" tIns="0" rIns="0" bIns="0" rtlCol="0">
            <a:spAutoFit/>
          </a:bodyPr>
          <a:lstStyle/>
          <a:p>
            <a:r>
              <a:rPr lang="en-US"/>
              <a:t>HEIRS OF ABRAHAM</a:t>
            </a:r>
          </a:p>
        </p:txBody>
      </p:sp>
      <p:sp>
        <p:nvSpPr>
          <p:cNvPr id="3" name="TextBox 2">
            <a:extLst>
              <a:ext uri="{FF2B5EF4-FFF2-40B4-BE49-F238E27FC236}">
                <a16:creationId xmlns:a16="http://schemas.microsoft.com/office/drawing/2014/main" id="{7195BBB6-3415-3371-231A-F8B035C1D695}"/>
              </a:ext>
            </a:extLst>
          </p:cNvPr>
          <p:cNvSpPr txBox="1"/>
          <p:nvPr/>
        </p:nvSpPr>
        <p:spPr>
          <a:xfrm>
            <a:off x="0" y="762000"/>
            <a:ext cx="12192000" cy="646331"/>
          </a:xfrm>
          <a:prstGeom prst="rect">
            <a:avLst/>
          </a:prstGeom>
          <a:noFill/>
        </p:spPr>
        <p:txBody>
          <a:bodyPr vert="horz" rtlCol="0">
            <a:spAutoFit/>
          </a:bodyPr>
          <a:lstStyle/>
          <a:p>
            <a:pPr algn="ctr"/>
            <a:r>
              <a:rPr lang="en-US" sz="3600"/>
              <a:t>Galatians 4:4-7</a:t>
            </a:r>
          </a:p>
        </p:txBody>
      </p:sp>
      <p:sp>
        <p:nvSpPr>
          <p:cNvPr id="4" name="TextBox 3">
            <a:extLst>
              <a:ext uri="{FF2B5EF4-FFF2-40B4-BE49-F238E27FC236}">
                <a16:creationId xmlns:a16="http://schemas.microsoft.com/office/drawing/2014/main" id="{69D07967-08D3-CFE6-0459-5475589E3E7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177F584-57EA-92AD-0D06-80470B95B443}"/>
              </a:ext>
            </a:extLst>
          </p:cNvPr>
          <p:cNvSpPr txBox="1"/>
          <p:nvPr/>
        </p:nvSpPr>
        <p:spPr>
          <a:xfrm>
            <a:off x="1016000" y="1905000"/>
            <a:ext cx="10160000" cy="3908762"/>
          </a:xfrm>
          <a:prstGeom prst="rect">
            <a:avLst/>
          </a:prstGeom>
          <a:noFill/>
        </p:spPr>
        <p:txBody>
          <a:bodyPr vert="horz" rtlCol="0">
            <a:spAutoFit/>
          </a:bodyPr>
          <a:lstStyle/>
          <a:p>
            <a:pPr algn="ctr"/>
            <a:r>
              <a:rPr lang="en-US" sz="3100"/>
              <a:t>But when the fullness of the time came, God sent forth His Son, born of a woman, born under the Law, so that He might redeem those who were under the Law, </a:t>
            </a:r>
            <a:r>
              <a:rPr lang="en-US" sz="3100" b="1">
                <a:solidFill>
                  <a:srgbClr val="FF0000"/>
                </a:solidFill>
              </a:rPr>
              <a:t>that we might receive the adoption as sons</a:t>
            </a:r>
            <a:r>
              <a:rPr lang="en-US" sz="3100"/>
              <a:t>. Because you are sons, God has sent forth the Spirit of His Son into our hearts, crying, "Abba! Father!" Therefore you are no longer a slave, but a son; and if a son, then </a:t>
            </a:r>
            <a:r>
              <a:rPr lang="en-US" sz="3100" b="1">
                <a:solidFill>
                  <a:srgbClr val="FF0000"/>
                </a:solidFill>
              </a:rPr>
              <a:t>an heir through God.</a:t>
            </a:r>
          </a:p>
        </p:txBody>
      </p:sp>
    </p:spTree>
    <p:extLst>
      <p:ext uri="{BB962C8B-B14F-4D97-AF65-F5344CB8AC3E}">
        <p14:creationId xmlns:p14="http://schemas.microsoft.com/office/powerpoint/2010/main" val="1999105175"/>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C0E949E-A6BB-2072-EC23-6124C55F62D5}"/>
              </a:ext>
            </a:extLst>
          </p:cNvPr>
          <p:cNvSpPr txBox="1"/>
          <p:nvPr/>
        </p:nvSpPr>
        <p:spPr>
          <a:xfrm>
            <a:off x="127000" y="127000"/>
            <a:ext cx="7315200" cy="276999"/>
          </a:xfrm>
          <a:prstGeom prst="rect">
            <a:avLst/>
          </a:prstGeom>
          <a:noFill/>
        </p:spPr>
        <p:txBody>
          <a:bodyPr vert="horz" lIns="0" tIns="0" rIns="0" bIns="0" rtlCol="0">
            <a:spAutoFit/>
          </a:bodyPr>
          <a:lstStyle/>
          <a:p>
            <a:r>
              <a:rPr lang="en-US"/>
              <a:t>HEIRS OF ABRAHAM</a:t>
            </a:r>
          </a:p>
        </p:txBody>
      </p:sp>
      <p:sp>
        <p:nvSpPr>
          <p:cNvPr id="3" name="TextBox 2">
            <a:extLst>
              <a:ext uri="{FF2B5EF4-FFF2-40B4-BE49-F238E27FC236}">
                <a16:creationId xmlns:a16="http://schemas.microsoft.com/office/drawing/2014/main" id="{6574B404-0358-2232-170B-DE7585F3F631}"/>
              </a:ext>
            </a:extLst>
          </p:cNvPr>
          <p:cNvSpPr txBox="1"/>
          <p:nvPr/>
        </p:nvSpPr>
        <p:spPr>
          <a:xfrm>
            <a:off x="0" y="762000"/>
            <a:ext cx="12192000" cy="646331"/>
          </a:xfrm>
          <a:prstGeom prst="rect">
            <a:avLst/>
          </a:prstGeom>
          <a:noFill/>
        </p:spPr>
        <p:txBody>
          <a:bodyPr vert="horz" rtlCol="0">
            <a:spAutoFit/>
          </a:bodyPr>
          <a:lstStyle/>
          <a:p>
            <a:pPr algn="ctr"/>
            <a:r>
              <a:rPr lang="en-US" sz="3600"/>
              <a:t>Romans 4:13-25</a:t>
            </a:r>
          </a:p>
        </p:txBody>
      </p:sp>
      <p:sp>
        <p:nvSpPr>
          <p:cNvPr id="4" name="TextBox 3">
            <a:extLst>
              <a:ext uri="{FF2B5EF4-FFF2-40B4-BE49-F238E27FC236}">
                <a16:creationId xmlns:a16="http://schemas.microsoft.com/office/drawing/2014/main" id="{90E299E6-4EC5-1CA1-4DDC-8060D23F103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D1C1CB4-C184-2045-9C09-2596B09D41AC}"/>
              </a:ext>
            </a:extLst>
          </p:cNvPr>
          <p:cNvSpPr txBox="1"/>
          <p:nvPr/>
        </p:nvSpPr>
        <p:spPr>
          <a:xfrm>
            <a:off x="1016000" y="1905000"/>
            <a:ext cx="10160000" cy="3431709"/>
          </a:xfrm>
          <a:prstGeom prst="rect">
            <a:avLst/>
          </a:prstGeom>
          <a:noFill/>
        </p:spPr>
        <p:txBody>
          <a:bodyPr vert="horz" rtlCol="0">
            <a:spAutoFit/>
          </a:bodyPr>
          <a:lstStyle/>
          <a:p>
            <a:pPr algn="ctr"/>
            <a:r>
              <a:rPr lang="en-US" sz="3100"/>
              <a:t>For </a:t>
            </a:r>
            <a:r>
              <a:rPr lang="en-US" sz="3100" b="1">
                <a:solidFill>
                  <a:srgbClr val="FF0000"/>
                </a:solidFill>
              </a:rPr>
              <a:t>the promise</a:t>
            </a:r>
            <a:r>
              <a:rPr lang="en-US" sz="3100"/>
              <a:t> to Abraham or to his descendants that he would be </a:t>
            </a:r>
            <a:r>
              <a:rPr lang="en-US" sz="3100" b="1">
                <a:solidFill>
                  <a:srgbClr val="FF0000"/>
                </a:solidFill>
              </a:rPr>
              <a:t>heir</a:t>
            </a:r>
            <a:r>
              <a:rPr lang="en-US" sz="3100"/>
              <a:t> of the world was not through the Law, but through the righteousness of faith. For if those who are of the Law are </a:t>
            </a:r>
            <a:r>
              <a:rPr lang="en-US" sz="3100" b="1">
                <a:solidFill>
                  <a:srgbClr val="FF0000"/>
                </a:solidFill>
              </a:rPr>
              <a:t>heirs,</a:t>
            </a:r>
            <a:r>
              <a:rPr lang="en-US" sz="3100"/>
              <a:t> faith is made void and </a:t>
            </a:r>
            <a:r>
              <a:rPr lang="en-US" sz="3100" b="1">
                <a:solidFill>
                  <a:srgbClr val="FF0000"/>
                </a:solidFill>
              </a:rPr>
              <a:t>the promise</a:t>
            </a:r>
            <a:r>
              <a:rPr lang="en-US" sz="3100"/>
              <a:t> is nullified; for the Law brings about wrath, but where there is no law, there also is no violation. (Continued...)</a:t>
            </a:r>
          </a:p>
        </p:txBody>
      </p:sp>
    </p:spTree>
    <p:extLst>
      <p:ext uri="{BB962C8B-B14F-4D97-AF65-F5344CB8AC3E}">
        <p14:creationId xmlns:p14="http://schemas.microsoft.com/office/powerpoint/2010/main" val="3340804655"/>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3BB9953-ECBF-15F3-7F7E-F81BA84B6D75}"/>
              </a:ext>
            </a:extLst>
          </p:cNvPr>
          <p:cNvSpPr txBox="1"/>
          <p:nvPr/>
        </p:nvSpPr>
        <p:spPr>
          <a:xfrm>
            <a:off x="127000" y="127000"/>
            <a:ext cx="7315200" cy="276999"/>
          </a:xfrm>
          <a:prstGeom prst="rect">
            <a:avLst/>
          </a:prstGeom>
          <a:noFill/>
        </p:spPr>
        <p:txBody>
          <a:bodyPr vert="horz" lIns="0" tIns="0" rIns="0" bIns="0" rtlCol="0">
            <a:spAutoFit/>
          </a:bodyPr>
          <a:lstStyle/>
          <a:p>
            <a:r>
              <a:rPr lang="en-US"/>
              <a:t>HEIRS OF ABRAHAM</a:t>
            </a:r>
          </a:p>
        </p:txBody>
      </p:sp>
      <p:sp>
        <p:nvSpPr>
          <p:cNvPr id="3" name="TextBox 2">
            <a:extLst>
              <a:ext uri="{FF2B5EF4-FFF2-40B4-BE49-F238E27FC236}">
                <a16:creationId xmlns:a16="http://schemas.microsoft.com/office/drawing/2014/main" id="{46C5D8E1-3CC4-9BFB-801E-038DBF745332}"/>
              </a:ext>
            </a:extLst>
          </p:cNvPr>
          <p:cNvSpPr txBox="1"/>
          <p:nvPr/>
        </p:nvSpPr>
        <p:spPr>
          <a:xfrm>
            <a:off x="1016000" y="635000"/>
            <a:ext cx="10160000" cy="4385816"/>
          </a:xfrm>
          <a:prstGeom prst="rect">
            <a:avLst/>
          </a:prstGeom>
          <a:noFill/>
        </p:spPr>
        <p:txBody>
          <a:bodyPr vert="horz" rtlCol="0">
            <a:spAutoFit/>
          </a:bodyPr>
          <a:lstStyle/>
          <a:p>
            <a:pPr algn="ctr"/>
            <a:r>
              <a:rPr lang="en-US" sz="3100"/>
              <a:t>For this reason it is by faith, in order that it may be in accordance with grace, so that </a:t>
            </a:r>
            <a:r>
              <a:rPr lang="en-US" sz="3100" b="1">
                <a:solidFill>
                  <a:srgbClr val="FF0000"/>
                </a:solidFill>
              </a:rPr>
              <a:t>the promise</a:t>
            </a:r>
            <a:r>
              <a:rPr lang="en-US" sz="3100"/>
              <a:t> will be guaranteed to all the descendants, not only to those who are of the Law, but also to those who are of the faith of Abraham, who is the father of us all, (as it is written, "A FATHER OF MANY NATIONS HAVE I MADE YOU") in the presence of Him whom he believed, even God, who gives life to the dead and calls into being that which does not exist. (Continued...)</a:t>
            </a:r>
          </a:p>
        </p:txBody>
      </p:sp>
    </p:spTree>
    <p:extLst>
      <p:ext uri="{BB962C8B-B14F-4D97-AF65-F5344CB8AC3E}">
        <p14:creationId xmlns:p14="http://schemas.microsoft.com/office/powerpoint/2010/main" val="3727624201"/>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31B2349-F486-CDA0-155F-D53EC69F2493}"/>
              </a:ext>
            </a:extLst>
          </p:cNvPr>
          <p:cNvSpPr txBox="1"/>
          <p:nvPr/>
        </p:nvSpPr>
        <p:spPr>
          <a:xfrm>
            <a:off x="127000" y="127000"/>
            <a:ext cx="7315200" cy="276999"/>
          </a:xfrm>
          <a:prstGeom prst="rect">
            <a:avLst/>
          </a:prstGeom>
          <a:noFill/>
        </p:spPr>
        <p:txBody>
          <a:bodyPr vert="horz" lIns="0" tIns="0" rIns="0" bIns="0" rtlCol="0">
            <a:spAutoFit/>
          </a:bodyPr>
          <a:lstStyle/>
          <a:p>
            <a:r>
              <a:rPr lang="en-US"/>
              <a:t>HEIRS OF ABRAHAM</a:t>
            </a:r>
          </a:p>
        </p:txBody>
      </p:sp>
      <p:sp>
        <p:nvSpPr>
          <p:cNvPr id="3" name="TextBox 2">
            <a:extLst>
              <a:ext uri="{FF2B5EF4-FFF2-40B4-BE49-F238E27FC236}">
                <a16:creationId xmlns:a16="http://schemas.microsoft.com/office/drawing/2014/main" id="{03B8F6D7-BF8A-496A-EAD3-2CF29FE12F19}"/>
              </a:ext>
            </a:extLst>
          </p:cNvPr>
          <p:cNvSpPr txBox="1"/>
          <p:nvPr/>
        </p:nvSpPr>
        <p:spPr>
          <a:xfrm>
            <a:off x="1016000" y="635000"/>
            <a:ext cx="10160000" cy="3431709"/>
          </a:xfrm>
          <a:prstGeom prst="rect">
            <a:avLst/>
          </a:prstGeom>
          <a:noFill/>
        </p:spPr>
        <p:txBody>
          <a:bodyPr vert="horz" rtlCol="0">
            <a:spAutoFit/>
          </a:bodyPr>
          <a:lstStyle/>
          <a:p>
            <a:pPr algn="ctr"/>
            <a:r>
              <a:rPr lang="en-US" sz="3100"/>
              <a:t>In hope against hope he believed, so that he might become a father of many nations according to that which had been spoken, "SO SHALL YOUR DESCENDANTS BE." Without becoming weak in faith he contemplated his own body, now as good as dead since he was about a hundred years old, and the deadness of Sarah's womb; (Continued...)</a:t>
            </a:r>
          </a:p>
        </p:txBody>
      </p:sp>
    </p:spTree>
    <p:extLst>
      <p:ext uri="{BB962C8B-B14F-4D97-AF65-F5344CB8AC3E}">
        <p14:creationId xmlns:p14="http://schemas.microsoft.com/office/powerpoint/2010/main" val="2592140295"/>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70FFB11-0F21-E6E5-AD44-11BB8B218397}"/>
              </a:ext>
            </a:extLst>
          </p:cNvPr>
          <p:cNvSpPr txBox="1"/>
          <p:nvPr/>
        </p:nvSpPr>
        <p:spPr>
          <a:xfrm>
            <a:off x="127000" y="127000"/>
            <a:ext cx="7315200" cy="276999"/>
          </a:xfrm>
          <a:prstGeom prst="rect">
            <a:avLst/>
          </a:prstGeom>
          <a:noFill/>
        </p:spPr>
        <p:txBody>
          <a:bodyPr vert="horz" lIns="0" tIns="0" rIns="0" bIns="0" rtlCol="0">
            <a:spAutoFit/>
          </a:bodyPr>
          <a:lstStyle/>
          <a:p>
            <a:r>
              <a:rPr lang="en-US"/>
              <a:t>HEIRS OF ABRAHAM</a:t>
            </a:r>
          </a:p>
        </p:txBody>
      </p:sp>
      <p:sp>
        <p:nvSpPr>
          <p:cNvPr id="3" name="TextBox 2">
            <a:extLst>
              <a:ext uri="{FF2B5EF4-FFF2-40B4-BE49-F238E27FC236}">
                <a16:creationId xmlns:a16="http://schemas.microsoft.com/office/drawing/2014/main" id="{9CF9DB13-7C8C-A34A-FEDB-ABAF57BE83BF}"/>
              </a:ext>
            </a:extLst>
          </p:cNvPr>
          <p:cNvSpPr txBox="1"/>
          <p:nvPr/>
        </p:nvSpPr>
        <p:spPr>
          <a:xfrm>
            <a:off x="1016000" y="635000"/>
            <a:ext cx="10160000" cy="2954655"/>
          </a:xfrm>
          <a:prstGeom prst="rect">
            <a:avLst/>
          </a:prstGeom>
          <a:noFill/>
        </p:spPr>
        <p:txBody>
          <a:bodyPr vert="horz" rtlCol="0">
            <a:spAutoFit/>
          </a:bodyPr>
          <a:lstStyle/>
          <a:p>
            <a:pPr algn="ctr"/>
            <a:r>
              <a:rPr lang="en-US" sz="3100"/>
              <a:t>yet, with respect to th</a:t>
            </a:r>
            <a:r>
              <a:rPr lang="en-US" sz="3100" b="1">
                <a:solidFill>
                  <a:srgbClr val="FF0000"/>
                </a:solidFill>
              </a:rPr>
              <a:t>e promise o</a:t>
            </a:r>
            <a:r>
              <a:rPr lang="en-US" sz="3100"/>
              <a:t>f God, he did not waver in unbelief but grew strong in faith, giving glory to God, and being fully assured that what God had promised, He was able also to perform. Therefore IT WAS ALSO CREDITED TO HIM AS RIGHTEOUSNESS. (Continued...)</a:t>
            </a:r>
          </a:p>
        </p:txBody>
      </p:sp>
    </p:spTree>
    <p:extLst>
      <p:ext uri="{BB962C8B-B14F-4D97-AF65-F5344CB8AC3E}">
        <p14:creationId xmlns:p14="http://schemas.microsoft.com/office/powerpoint/2010/main" val="136182867"/>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78C48F-D6CF-6F6B-2647-AF027EE562C5}"/>
              </a:ext>
            </a:extLst>
          </p:cNvPr>
          <p:cNvSpPr txBox="1"/>
          <p:nvPr/>
        </p:nvSpPr>
        <p:spPr>
          <a:xfrm>
            <a:off x="127000" y="127000"/>
            <a:ext cx="7315200" cy="276999"/>
          </a:xfrm>
          <a:prstGeom prst="rect">
            <a:avLst/>
          </a:prstGeom>
          <a:noFill/>
        </p:spPr>
        <p:txBody>
          <a:bodyPr vert="horz" lIns="0" tIns="0" rIns="0" bIns="0" rtlCol="0">
            <a:spAutoFit/>
          </a:bodyPr>
          <a:lstStyle/>
          <a:p>
            <a:r>
              <a:rPr lang="en-US"/>
              <a:t>HEIRS OF ABRAHAM</a:t>
            </a:r>
          </a:p>
        </p:txBody>
      </p:sp>
      <p:sp>
        <p:nvSpPr>
          <p:cNvPr id="3" name="TextBox 2">
            <a:extLst>
              <a:ext uri="{FF2B5EF4-FFF2-40B4-BE49-F238E27FC236}">
                <a16:creationId xmlns:a16="http://schemas.microsoft.com/office/drawing/2014/main" id="{59A94447-1BE1-A5E7-4405-07E6A7A94B18}"/>
              </a:ext>
            </a:extLst>
          </p:cNvPr>
          <p:cNvSpPr txBox="1"/>
          <p:nvPr/>
        </p:nvSpPr>
        <p:spPr>
          <a:xfrm>
            <a:off x="1016000" y="635000"/>
            <a:ext cx="10160000" cy="2954655"/>
          </a:xfrm>
          <a:prstGeom prst="rect">
            <a:avLst/>
          </a:prstGeom>
          <a:noFill/>
        </p:spPr>
        <p:txBody>
          <a:bodyPr vert="horz" rtlCol="0">
            <a:spAutoFit/>
          </a:bodyPr>
          <a:lstStyle/>
          <a:p>
            <a:pPr algn="ctr"/>
            <a:r>
              <a:rPr lang="en-US" sz="3100"/>
              <a:t>Now not for his sake only was it written that it was credited to him, but for our sake also, to whom it will be credited, as those who believe in Him who raised Jesus our Lord from the dead, He who was delivered over because of our transgressions, and was raised because of our justification.</a:t>
            </a:r>
          </a:p>
        </p:txBody>
      </p:sp>
    </p:spTree>
    <p:extLst>
      <p:ext uri="{BB962C8B-B14F-4D97-AF65-F5344CB8AC3E}">
        <p14:creationId xmlns:p14="http://schemas.microsoft.com/office/powerpoint/2010/main" val="3198747991"/>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7585802-B862-7073-638E-5B769703BAFC}"/>
              </a:ext>
            </a:extLst>
          </p:cNvPr>
          <p:cNvSpPr txBox="1"/>
          <p:nvPr/>
        </p:nvSpPr>
        <p:spPr>
          <a:xfrm>
            <a:off x="127000" y="127000"/>
            <a:ext cx="7315200" cy="276999"/>
          </a:xfrm>
          <a:prstGeom prst="rect">
            <a:avLst/>
          </a:prstGeom>
          <a:noFill/>
        </p:spPr>
        <p:txBody>
          <a:bodyPr vert="horz" lIns="0" tIns="0" rIns="0" bIns="0" rtlCol="0">
            <a:spAutoFit/>
          </a:bodyPr>
          <a:lstStyle/>
          <a:p>
            <a:r>
              <a:rPr lang="en-US"/>
              <a:t>HEIRS OF ABRAHAM</a:t>
            </a:r>
          </a:p>
        </p:txBody>
      </p:sp>
      <p:sp>
        <p:nvSpPr>
          <p:cNvPr id="3" name="TextBox 2">
            <a:extLst>
              <a:ext uri="{FF2B5EF4-FFF2-40B4-BE49-F238E27FC236}">
                <a16:creationId xmlns:a16="http://schemas.microsoft.com/office/drawing/2014/main" id="{B3303836-0BEC-ADAF-9D15-BBF842AE8B7B}"/>
              </a:ext>
            </a:extLst>
          </p:cNvPr>
          <p:cNvSpPr txBox="1"/>
          <p:nvPr/>
        </p:nvSpPr>
        <p:spPr>
          <a:xfrm>
            <a:off x="0" y="762000"/>
            <a:ext cx="12192000" cy="646331"/>
          </a:xfrm>
          <a:prstGeom prst="rect">
            <a:avLst/>
          </a:prstGeom>
          <a:noFill/>
        </p:spPr>
        <p:txBody>
          <a:bodyPr vert="horz" rtlCol="0">
            <a:spAutoFit/>
          </a:bodyPr>
          <a:lstStyle/>
          <a:p>
            <a:pPr algn="ctr"/>
            <a:r>
              <a:rPr lang="en-US" sz="3600"/>
              <a:t>Romans 9:4-8</a:t>
            </a:r>
          </a:p>
        </p:txBody>
      </p:sp>
      <p:sp>
        <p:nvSpPr>
          <p:cNvPr id="4" name="TextBox 3">
            <a:extLst>
              <a:ext uri="{FF2B5EF4-FFF2-40B4-BE49-F238E27FC236}">
                <a16:creationId xmlns:a16="http://schemas.microsoft.com/office/drawing/2014/main" id="{A8D38DFF-6CD1-CF31-1340-89F70965DA7E}"/>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C3B7685A-F2BB-34EC-36A4-F3CB51E89235}"/>
              </a:ext>
            </a:extLst>
          </p:cNvPr>
          <p:cNvSpPr txBox="1"/>
          <p:nvPr/>
        </p:nvSpPr>
        <p:spPr>
          <a:xfrm>
            <a:off x="1016000" y="1905000"/>
            <a:ext cx="10160000" cy="4385816"/>
          </a:xfrm>
          <a:prstGeom prst="rect">
            <a:avLst/>
          </a:prstGeom>
          <a:noFill/>
        </p:spPr>
        <p:txBody>
          <a:bodyPr vert="horz" rtlCol="0">
            <a:spAutoFit/>
          </a:bodyPr>
          <a:lstStyle/>
          <a:p>
            <a:pPr algn="ctr"/>
            <a:r>
              <a:rPr lang="en-US" sz="3100"/>
              <a:t>who are Israelites; whose is the adoption, and the glory, and the covenants, and the giving of the law, and the service of God, and the promises; whose are the fathers, and of whom is Christ as concerning the flesh, who is over all, God blessed for ever. Amen. But it is not as though the word of God hath come to nought. For they are not all Israel, that are of Israel: neither, because they are Abraham's seed, are they all children: but, In Isaac shall thy seed be called. (Continued...)</a:t>
            </a:r>
          </a:p>
        </p:txBody>
      </p:sp>
    </p:spTree>
    <p:extLst>
      <p:ext uri="{BB962C8B-B14F-4D97-AF65-F5344CB8AC3E}">
        <p14:creationId xmlns:p14="http://schemas.microsoft.com/office/powerpoint/2010/main" val="3177903983"/>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7BB3CB6-4266-B098-BF64-A96E8F66B9B5}"/>
              </a:ext>
            </a:extLst>
          </p:cNvPr>
          <p:cNvSpPr txBox="1"/>
          <p:nvPr/>
        </p:nvSpPr>
        <p:spPr>
          <a:xfrm>
            <a:off x="127000" y="127000"/>
            <a:ext cx="7315200" cy="276999"/>
          </a:xfrm>
          <a:prstGeom prst="rect">
            <a:avLst/>
          </a:prstGeom>
          <a:noFill/>
        </p:spPr>
        <p:txBody>
          <a:bodyPr vert="horz" lIns="0" tIns="0" rIns="0" bIns="0" rtlCol="0">
            <a:spAutoFit/>
          </a:bodyPr>
          <a:lstStyle/>
          <a:p>
            <a:r>
              <a:rPr lang="en-US"/>
              <a:t>HEIRS OF ABRAHAM</a:t>
            </a:r>
          </a:p>
        </p:txBody>
      </p:sp>
      <p:sp>
        <p:nvSpPr>
          <p:cNvPr id="3" name="TextBox 2">
            <a:extLst>
              <a:ext uri="{FF2B5EF4-FFF2-40B4-BE49-F238E27FC236}">
                <a16:creationId xmlns:a16="http://schemas.microsoft.com/office/drawing/2014/main" id="{066E56C9-B93F-6910-B876-E27E2E628453}"/>
              </a:ext>
            </a:extLst>
          </p:cNvPr>
          <p:cNvSpPr txBox="1"/>
          <p:nvPr/>
        </p:nvSpPr>
        <p:spPr>
          <a:xfrm>
            <a:off x="1016000" y="635000"/>
            <a:ext cx="10160000" cy="1523494"/>
          </a:xfrm>
          <a:prstGeom prst="rect">
            <a:avLst/>
          </a:prstGeom>
          <a:noFill/>
        </p:spPr>
        <p:txBody>
          <a:bodyPr vert="horz" rtlCol="0">
            <a:spAutoFit/>
          </a:bodyPr>
          <a:lstStyle/>
          <a:p>
            <a:pPr algn="ctr"/>
            <a:r>
              <a:rPr lang="en-US" sz="3100"/>
              <a:t>That is, it is not the children of the flesh that are children of God; </a:t>
            </a:r>
            <a:r>
              <a:rPr lang="en-US" sz="3100" b="1">
                <a:solidFill>
                  <a:srgbClr val="FF0000"/>
                </a:solidFill>
              </a:rPr>
              <a:t>but the children of the promise are reckoned for a seed</a:t>
            </a:r>
            <a:r>
              <a:rPr lang="en-US" sz="3100"/>
              <a:t>.</a:t>
            </a:r>
          </a:p>
        </p:txBody>
      </p:sp>
    </p:spTree>
    <p:extLst>
      <p:ext uri="{BB962C8B-B14F-4D97-AF65-F5344CB8AC3E}">
        <p14:creationId xmlns:p14="http://schemas.microsoft.com/office/powerpoint/2010/main" val="3565762370"/>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8B778DC-4559-FA45-DD05-23EC0052EEA0}"/>
              </a:ext>
            </a:extLst>
          </p:cNvPr>
          <p:cNvSpPr txBox="1"/>
          <p:nvPr/>
        </p:nvSpPr>
        <p:spPr>
          <a:xfrm>
            <a:off x="127000" y="127000"/>
            <a:ext cx="7315200" cy="276999"/>
          </a:xfrm>
          <a:prstGeom prst="rect">
            <a:avLst/>
          </a:prstGeom>
          <a:noFill/>
        </p:spPr>
        <p:txBody>
          <a:bodyPr vert="horz" lIns="0" tIns="0" rIns="0" bIns="0" rtlCol="0">
            <a:spAutoFit/>
          </a:bodyPr>
          <a:lstStyle/>
          <a:p>
            <a:r>
              <a:rPr lang="en-US"/>
              <a:t>HEIRS OF ABRAHAM</a:t>
            </a:r>
          </a:p>
        </p:txBody>
      </p:sp>
      <p:sp>
        <p:nvSpPr>
          <p:cNvPr id="3" name="TextBox 2">
            <a:extLst>
              <a:ext uri="{FF2B5EF4-FFF2-40B4-BE49-F238E27FC236}">
                <a16:creationId xmlns:a16="http://schemas.microsoft.com/office/drawing/2014/main" id="{06620ADF-3CB4-2D88-8DAA-FAE9146DAA0C}"/>
              </a:ext>
            </a:extLst>
          </p:cNvPr>
          <p:cNvSpPr txBox="1"/>
          <p:nvPr/>
        </p:nvSpPr>
        <p:spPr>
          <a:xfrm>
            <a:off x="0" y="762000"/>
            <a:ext cx="12192000" cy="646331"/>
          </a:xfrm>
          <a:prstGeom prst="rect">
            <a:avLst/>
          </a:prstGeom>
          <a:noFill/>
        </p:spPr>
        <p:txBody>
          <a:bodyPr vert="horz" rtlCol="0">
            <a:spAutoFit/>
          </a:bodyPr>
          <a:lstStyle/>
          <a:p>
            <a:pPr algn="ctr"/>
            <a:r>
              <a:rPr lang="en-US" sz="3600"/>
              <a:t>Galatians 3:7</a:t>
            </a:r>
          </a:p>
        </p:txBody>
      </p:sp>
      <p:sp>
        <p:nvSpPr>
          <p:cNvPr id="4" name="TextBox 3">
            <a:extLst>
              <a:ext uri="{FF2B5EF4-FFF2-40B4-BE49-F238E27FC236}">
                <a16:creationId xmlns:a16="http://schemas.microsoft.com/office/drawing/2014/main" id="{EFF4BD97-7251-A5B4-7123-8B2D8DF378D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6FCE25F-A6F1-4948-2464-CB14300ECFE6}"/>
              </a:ext>
            </a:extLst>
          </p:cNvPr>
          <p:cNvSpPr txBox="1"/>
          <p:nvPr/>
        </p:nvSpPr>
        <p:spPr>
          <a:xfrm>
            <a:off x="1016000" y="1905000"/>
            <a:ext cx="10160000" cy="1046440"/>
          </a:xfrm>
          <a:prstGeom prst="rect">
            <a:avLst/>
          </a:prstGeom>
          <a:noFill/>
        </p:spPr>
        <p:txBody>
          <a:bodyPr vert="horz" rtlCol="0">
            <a:spAutoFit/>
          </a:bodyPr>
          <a:lstStyle/>
          <a:p>
            <a:pPr algn="ctr"/>
            <a:r>
              <a:rPr lang="en-US" sz="3100"/>
              <a:t>Therefore, be sure that it is </a:t>
            </a:r>
            <a:r>
              <a:rPr lang="en-US" sz="3100" b="1">
                <a:solidFill>
                  <a:srgbClr val="FF0000"/>
                </a:solidFill>
              </a:rPr>
              <a:t>those who are of faith who are sons of Abraham</a:t>
            </a:r>
            <a:r>
              <a:rPr lang="en-US" sz="3100"/>
              <a:t>.</a:t>
            </a:r>
          </a:p>
        </p:txBody>
      </p:sp>
    </p:spTree>
    <p:extLst>
      <p:ext uri="{BB962C8B-B14F-4D97-AF65-F5344CB8AC3E}">
        <p14:creationId xmlns:p14="http://schemas.microsoft.com/office/powerpoint/2010/main" val="264969020"/>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A7A7B96-1EB5-E2A7-F4B1-0031F95EE921}"/>
              </a:ext>
            </a:extLst>
          </p:cNvPr>
          <p:cNvSpPr txBox="1"/>
          <p:nvPr/>
        </p:nvSpPr>
        <p:spPr>
          <a:xfrm>
            <a:off x="127000" y="127000"/>
            <a:ext cx="7315200" cy="276999"/>
          </a:xfrm>
          <a:prstGeom prst="rect">
            <a:avLst/>
          </a:prstGeom>
          <a:noFill/>
        </p:spPr>
        <p:txBody>
          <a:bodyPr vert="horz" lIns="0" tIns="0" rIns="0" bIns="0" rtlCol="0">
            <a:spAutoFit/>
          </a:bodyPr>
          <a:lstStyle/>
          <a:p>
            <a:r>
              <a:rPr lang="en-US"/>
              <a:t>HEIRS OF ABRAHAM</a:t>
            </a:r>
          </a:p>
        </p:txBody>
      </p:sp>
      <p:sp>
        <p:nvSpPr>
          <p:cNvPr id="3" name="TextBox 2">
            <a:extLst>
              <a:ext uri="{FF2B5EF4-FFF2-40B4-BE49-F238E27FC236}">
                <a16:creationId xmlns:a16="http://schemas.microsoft.com/office/drawing/2014/main" id="{1A4630CB-672A-8836-BBED-13C4CDA0949B}"/>
              </a:ext>
            </a:extLst>
          </p:cNvPr>
          <p:cNvSpPr txBox="1"/>
          <p:nvPr/>
        </p:nvSpPr>
        <p:spPr>
          <a:xfrm>
            <a:off x="0" y="762000"/>
            <a:ext cx="12192000" cy="646331"/>
          </a:xfrm>
          <a:prstGeom prst="rect">
            <a:avLst/>
          </a:prstGeom>
          <a:noFill/>
        </p:spPr>
        <p:txBody>
          <a:bodyPr vert="horz" rtlCol="0">
            <a:spAutoFit/>
          </a:bodyPr>
          <a:lstStyle/>
          <a:p>
            <a:pPr algn="ctr"/>
            <a:r>
              <a:rPr lang="en-US" sz="3600"/>
              <a:t>Romans 8:17</a:t>
            </a:r>
          </a:p>
        </p:txBody>
      </p:sp>
      <p:sp>
        <p:nvSpPr>
          <p:cNvPr id="4" name="TextBox 3">
            <a:extLst>
              <a:ext uri="{FF2B5EF4-FFF2-40B4-BE49-F238E27FC236}">
                <a16:creationId xmlns:a16="http://schemas.microsoft.com/office/drawing/2014/main" id="{C8392D08-AF88-626D-449B-F46D0C2C2ED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88CB545-3BEC-66AF-445C-E37105C44155}"/>
              </a:ext>
            </a:extLst>
          </p:cNvPr>
          <p:cNvSpPr txBox="1"/>
          <p:nvPr/>
        </p:nvSpPr>
        <p:spPr>
          <a:xfrm>
            <a:off x="1016000" y="1905000"/>
            <a:ext cx="10160000" cy="1523494"/>
          </a:xfrm>
          <a:prstGeom prst="rect">
            <a:avLst/>
          </a:prstGeom>
          <a:noFill/>
        </p:spPr>
        <p:txBody>
          <a:bodyPr vert="horz" rtlCol="0">
            <a:spAutoFit/>
          </a:bodyPr>
          <a:lstStyle/>
          <a:p>
            <a:pPr algn="ctr"/>
            <a:r>
              <a:rPr lang="en-US" sz="3100"/>
              <a:t>and if children, </a:t>
            </a:r>
            <a:r>
              <a:rPr lang="en-US" sz="3100" b="1">
                <a:solidFill>
                  <a:srgbClr val="FF0000"/>
                </a:solidFill>
              </a:rPr>
              <a:t>heirs also, heirs of God and fellow heirs with Christ,</a:t>
            </a:r>
            <a:r>
              <a:rPr lang="en-US" sz="3100"/>
              <a:t> if indeed we suffer with Him so that we may also be </a:t>
            </a:r>
            <a:r>
              <a:rPr lang="en-US" sz="3100" b="1">
                <a:solidFill>
                  <a:srgbClr val="FF0000"/>
                </a:solidFill>
              </a:rPr>
              <a:t>glorified</a:t>
            </a:r>
            <a:r>
              <a:rPr lang="en-US" sz="3100"/>
              <a:t> with Him.</a:t>
            </a:r>
          </a:p>
        </p:txBody>
      </p:sp>
    </p:spTree>
    <p:extLst>
      <p:ext uri="{BB962C8B-B14F-4D97-AF65-F5344CB8AC3E}">
        <p14:creationId xmlns:p14="http://schemas.microsoft.com/office/powerpoint/2010/main" val="4202156497"/>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CECB2-AB89-6B28-E267-A661E55F7C9B}"/>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Was the promise fulfilled?</a:t>
            </a:r>
          </a:p>
        </p:txBody>
      </p:sp>
      <p:sp>
        <p:nvSpPr>
          <p:cNvPr id="3" name="Subtitle 2">
            <a:extLst>
              <a:ext uri="{FF2B5EF4-FFF2-40B4-BE49-F238E27FC236}">
                <a16:creationId xmlns:a16="http://schemas.microsoft.com/office/drawing/2014/main" id="{3C632734-B903-F969-7ED9-A7C57202A3C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305328948"/>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89E17D-F9A4-44B6-D4B8-74FDC71329B3}"/>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Sarah did have a child</a:t>
            </a:r>
          </a:p>
        </p:txBody>
      </p:sp>
      <p:sp>
        <p:nvSpPr>
          <p:cNvPr id="3" name="Subtitle 2">
            <a:extLst>
              <a:ext uri="{FF2B5EF4-FFF2-40B4-BE49-F238E27FC236}">
                <a16:creationId xmlns:a16="http://schemas.microsoft.com/office/drawing/2014/main" id="{257067C0-4DF7-85D1-61E4-A8344692BFA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061601745"/>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72A209-546B-EA21-E6AF-B82DDDA8CB65}"/>
              </a:ext>
            </a:extLst>
          </p:cNvPr>
          <p:cNvSpPr txBox="1"/>
          <p:nvPr/>
        </p:nvSpPr>
        <p:spPr>
          <a:xfrm>
            <a:off x="127000" y="127000"/>
            <a:ext cx="7315200" cy="276999"/>
          </a:xfrm>
          <a:prstGeom prst="rect">
            <a:avLst/>
          </a:prstGeom>
          <a:noFill/>
        </p:spPr>
        <p:txBody>
          <a:bodyPr vert="horz" lIns="0" tIns="0" rIns="0" bIns="0" rtlCol="0">
            <a:spAutoFit/>
          </a:bodyPr>
          <a:lstStyle/>
          <a:p>
            <a:r>
              <a:rPr lang="en-US"/>
              <a:t>Sarah did have a child</a:t>
            </a:r>
          </a:p>
        </p:txBody>
      </p:sp>
      <p:sp>
        <p:nvSpPr>
          <p:cNvPr id="3" name="TextBox 2">
            <a:extLst>
              <a:ext uri="{FF2B5EF4-FFF2-40B4-BE49-F238E27FC236}">
                <a16:creationId xmlns:a16="http://schemas.microsoft.com/office/drawing/2014/main" id="{B3239FE0-F1A6-E73F-B083-30F642E4C446}"/>
              </a:ext>
            </a:extLst>
          </p:cNvPr>
          <p:cNvSpPr txBox="1"/>
          <p:nvPr/>
        </p:nvSpPr>
        <p:spPr>
          <a:xfrm>
            <a:off x="0" y="762000"/>
            <a:ext cx="12192000" cy="646331"/>
          </a:xfrm>
          <a:prstGeom prst="rect">
            <a:avLst/>
          </a:prstGeom>
          <a:noFill/>
        </p:spPr>
        <p:txBody>
          <a:bodyPr vert="horz" rtlCol="0">
            <a:spAutoFit/>
          </a:bodyPr>
          <a:lstStyle/>
          <a:p>
            <a:pPr algn="ctr"/>
            <a:r>
              <a:rPr lang="en-US" sz="3600"/>
              <a:t>Genesis 21:1-5</a:t>
            </a:r>
          </a:p>
        </p:txBody>
      </p:sp>
      <p:sp>
        <p:nvSpPr>
          <p:cNvPr id="4" name="TextBox 3">
            <a:extLst>
              <a:ext uri="{FF2B5EF4-FFF2-40B4-BE49-F238E27FC236}">
                <a16:creationId xmlns:a16="http://schemas.microsoft.com/office/drawing/2014/main" id="{31BB3596-5468-BFD7-0592-39AF4CF0812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EE106CA-BA19-EF6E-7FF5-55E1EE1E3869}"/>
              </a:ext>
            </a:extLst>
          </p:cNvPr>
          <p:cNvSpPr txBox="1"/>
          <p:nvPr/>
        </p:nvSpPr>
        <p:spPr>
          <a:xfrm>
            <a:off x="1016000" y="1905000"/>
            <a:ext cx="10160000" cy="4385816"/>
          </a:xfrm>
          <a:prstGeom prst="rect">
            <a:avLst/>
          </a:prstGeom>
          <a:noFill/>
        </p:spPr>
        <p:txBody>
          <a:bodyPr vert="horz" rtlCol="0">
            <a:spAutoFit/>
          </a:bodyPr>
          <a:lstStyle/>
          <a:p>
            <a:pPr algn="ctr"/>
            <a:r>
              <a:rPr lang="en-US" sz="3100"/>
              <a:t>Then the LORD took note of Sarah as He had said, </a:t>
            </a:r>
            <a:r>
              <a:rPr lang="en-US" sz="3100" b="1">
                <a:solidFill>
                  <a:srgbClr val="FF0000"/>
                </a:solidFill>
              </a:rPr>
              <a:t>and the LORD did for Sarah as He had promised.</a:t>
            </a:r>
            <a:r>
              <a:rPr lang="en-US" sz="3100"/>
              <a:t> So Sarah conceived and bore a son to Abraham in his old age, at the appointed time of which </a:t>
            </a:r>
            <a:r>
              <a:rPr lang="en-US" sz="3100" b="1">
                <a:solidFill>
                  <a:srgbClr val="FFA500"/>
                </a:solidFill>
              </a:rPr>
              <a:t>God</a:t>
            </a:r>
            <a:r>
              <a:rPr lang="en-US" sz="3100"/>
              <a:t> had spoken to him. Abraham called the name of his son who was born to him, whom Sarah bore to him, Isaac. Then Abraham circumcised his son Isaac when he was eight days old, as </a:t>
            </a:r>
            <a:r>
              <a:rPr lang="en-US" sz="3100" b="1">
                <a:solidFill>
                  <a:srgbClr val="FFA500"/>
                </a:solidFill>
              </a:rPr>
              <a:t>God</a:t>
            </a:r>
            <a:r>
              <a:rPr lang="en-US" sz="3100"/>
              <a:t> had commanded him. Now Abraham was one hundred years old when his son Isaac was born to him.</a:t>
            </a:r>
          </a:p>
        </p:txBody>
      </p:sp>
    </p:spTree>
    <p:extLst>
      <p:ext uri="{BB962C8B-B14F-4D97-AF65-F5344CB8AC3E}">
        <p14:creationId xmlns:p14="http://schemas.microsoft.com/office/powerpoint/2010/main" val="1247539904"/>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E76D15B-D178-BC5F-0E4C-0B2EA9E4D72B}"/>
              </a:ext>
            </a:extLst>
          </p:cNvPr>
          <p:cNvSpPr txBox="1"/>
          <p:nvPr/>
        </p:nvSpPr>
        <p:spPr>
          <a:xfrm>
            <a:off x="127000" y="127000"/>
            <a:ext cx="7315200" cy="276999"/>
          </a:xfrm>
          <a:prstGeom prst="rect">
            <a:avLst/>
          </a:prstGeom>
          <a:noFill/>
        </p:spPr>
        <p:txBody>
          <a:bodyPr vert="horz" lIns="0" tIns="0" rIns="0" bIns="0" rtlCol="0">
            <a:spAutoFit/>
          </a:bodyPr>
          <a:lstStyle/>
          <a:p>
            <a:r>
              <a:rPr lang="en-US"/>
              <a:t>Sarah did have a child</a:t>
            </a:r>
          </a:p>
        </p:txBody>
      </p:sp>
      <p:sp>
        <p:nvSpPr>
          <p:cNvPr id="3" name="TextBox 2">
            <a:extLst>
              <a:ext uri="{FF2B5EF4-FFF2-40B4-BE49-F238E27FC236}">
                <a16:creationId xmlns:a16="http://schemas.microsoft.com/office/drawing/2014/main" id="{5995014A-CA65-4479-4364-627F41C2F403}"/>
              </a:ext>
            </a:extLst>
          </p:cNvPr>
          <p:cNvSpPr txBox="1"/>
          <p:nvPr/>
        </p:nvSpPr>
        <p:spPr>
          <a:xfrm>
            <a:off x="0" y="762000"/>
            <a:ext cx="12192000" cy="646331"/>
          </a:xfrm>
          <a:prstGeom prst="rect">
            <a:avLst/>
          </a:prstGeom>
          <a:noFill/>
        </p:spPr>
        <p:txBody>
          <a:bodyPr vert="horz" rtlCol="0">
            <a:spAutoFit/>
          </a:bodyPr>
          <a:lstStyle/>
          <a:p>
            <a:pPr algn="ctr"/>
            <a:r>
              <a:rPr lang="en-US" sz="3600"/>
              <a:t>Hebrews 6:11-15</a:t>
            </a:r>
          </a:p>
        </p:txBody>
      </p:sp>
      <p:sp>
        <p:nvSpPr>
          <p:cNvPr id="4" name="TextBox 3">
            <a:extLst>
              <a:ext uri="{FF2B5EF4-FFF2-40B4-BE49-F238E27FC236}">
                <a16:creationId xmlns:a16="http://schemas.microsoft.com/office/drawing/2014/main" id="{CE008FFF-9FD1-55CE-6EA2-DEA85B4267E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EA5BC9E-B1FD-C9A7-7E26-58F65D29224F}"/>
              </a:ext>
            </a:extLst>
          </p:cNvPr>
          <p:cNvSpPr txBox="1"/>
          <p:nvPr/>
        </p:nvSpPr>
        <p:spPr>
          <a:xfrm>
            <a:off x="1016000" y="1905000"/>
            <a:ext cx="10160000" cy="4385816"/>
          </a:xfrm>
          <a:prstGeom prst="rect">
            <a:avLst/>
          </a:prstGeom>
          <a:noFill/>
        </p:spPr>
        <p:txBody>
          <a:bodyPr vert="horz" rtlCol="0">
            <a:spAutoFit/>
          </a:bodyPr>
          <a:lstStyle/>
          <a:p>
            <a:pPr algn="ctr"/>
            <a:r>
              <a:rPr lang="en-US" sz="3100"/>
              <a:t>And we desire that each one of you show the same diligence so as to realize the full assurance of hope until the end, so that you will not be sluggish, but imitators of those who through faith and patience inherit the promises. For when God made the promise to Abraham, since He could swear by no one greater, He swore by Himself, saying, "I WILL SURELY BLESS YOU AND I WILL SURELY MULTIPLY YOU." And so, having patiently waited, </a:t>
            </a:r>
            <a:r>
              <a:rPr lang="en-US" sz="3100" b="1">
                <a:solidFill>
                  <a:srgbClr val="FF0000"/>
                </a:solidFill>
              </a:rPr>
              <a:t>he obtained the promise</a:t>
            </a:r>
            <a:r>
              <a:rPr lang="en-US" sz="3100"/>
              <a:t>.</a:t>
            </a:r>
          </a:p>
        </p:txBody>
      </p:sp>
    </p:spTree>
    <p:extLst>
      <p:ext uri="{BB962C8B-B14F-4D97-AF65-F5344CB8AC3E}">
        <p14:creationId xmlns:p14="http://schemas.microsoft.com/office/powerpoint/2010/main" val="3707599136"/>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B50A80B-B977-F1AA-B77D-82D178940731}"/>
              </a:ext>
            </a:extLst>
          </p:cNvPr>
          <p:cNvSpPr txBox="1"/>
          <p:nvPr/>
        </p:nvSpPr>
        <p:spPr>
          <a:xfrm>
            <a:off x="127000" y="127000"/>
            <a:ext cx="7315200" cy="276999"/>
          </a:xfrm>
          <a:prstGeom prst="rect">
            <a:avLst/>
          </a:prstGeom>
          <a:noFill/>
        </p:spPr>
        <p:txBody>
          <a:bodyPr vert="horz" lIns="0" tIns="0" rIns="0" bIns="0" rtlCol="0">
            <a:spAutoFit/>
          </a:bodyPr>
          <a:lstStyle/>
          <a:p>
            <a:r>
              <a:rPr lang="en-US"/>
              <a:t>Sarah did have a child</a:t>
            </a:r>
          </a:p>
        </p:txBody>
      </p:sp>
      <p:sp>
        <p:nvSpPr>
          <p:cNvPr id="3" name="TextBox 2">
            <a:extLst>
              <a:ext uri="{FF2B5EF4-FFF2-40B4-BE49-F238E27FC236}">
                <a16:creationId xmlns:a16="http://schemas.microsoft.com/office/drawing/2014/main" id="{4A914011-1544-2D04-A7BF-84FB8B334498}"/>
              </a:ext>
            </a:extLst>
          </p:cNvPr>
          <p:cNvSpPr txBox="1"/>
          <p:nvPr/>
        </p:nvSpPr>
        <p:spPr>
          <a:xfrm>
            <a:off x="0" y="762000"/>
            <a:ext cx="12192000" cy="646331"/>
          </a:xfrm>
          <a:prstGeom prst="rect">
            <a:avLst/>
          </a:prstGeom>
          <a:noFill/>
        </p:spPr>
        <p:txBody>
          <a:bodyPr vert="horz" rtlCol="0">
            <a:spAutoFit/>
          </a:bodyPr>
          <a:lstStyle/>
          <a:p>
            <a:pPr algn="ctr"/>
            <a:r>
              <a:rPr lang="en-US" sz="3600"/>
              <a:t>Romans 9:6-9</a:t>
            </a:r>
          </a:p>
        </p:txBody>
      </p:sp>
      <p:sp>
        <p:nvSpPr>
          <p:cNvPr id="4" name="TextBox 3">
            <a:extLst>
              <a:ext uri="{FF2B5EF4-FFF2-40B4-BE49-F238E27FC236}">
                <a16:creationId xmlns:a16="http://schemas.microsoft.com/office/drawing/2014/main" id="{4419D86A-AEC0-1A0A-7FF0-B84BC3F7E61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2BB317B-3EBD-038D-B487-6785D7E5EB68}"/>
              </a:ext>
            </a:extLst>
          </p:cNvPr>
          <p:cNvSpPr txBox="1"/>
          <p:nvPr/>
        </p:nvSpPr>
        <p:spPr>
          <a:xfrm>
            <a:off x="1016000" y="1905000"/>
            <a:ext cx="10160000" cy="4862870"/>
          </a:xfrm>
          <a:prstGeom prst="rect">
            <a:avLst/>
          </a:prstGeom>
          <a:noFill/>
        </p:spPr>
        <p:txBody>
          <a:bodyPr vert="horz" rtlCol="0">
            <a:spAutoFit/>
          </a:bodyPr>
          <a:lstStyle/>
          <a:p>
            <a:pPr algn="ctr"/>
            <a:r>
              <a:rPr lang="en-US" sz="3100"/>
              <a:t>But it is not as though the word of God has failed. For they are not all Israel who are descended from Israel; nor are they all children because they are Abraham's descendants, but: "THROUGH ISAAC YOUR DESCENDANTS WILL BE NAMED." That is, it is not the children of the flesh who are children of God, </a:t>
            </a:r>
            <a:r>
              <a:rPr lang="en-US" sz="3100" b="1">
                <a:solidFill>
                  <a:srgbClr val="FF0000"/>
                </a:solidFill>
              </a:rPr>
              <a:t>but the children of the promise are regarded as descendants. For this is the word of promise: "AT THIS TIME I WILL COME, AND SARAH SHALL HAVE A SON.</a:t>
            </a:r>
            <a:r>
              <a:rPr lang="en-US" sz="3100"/>
              <a:t>"</a:t>
            </a:r>
          </a:p>
        </p:txBody>
      </p:sp>
    </p:spTree>
    <p:extLst>
      <p:ext uri="{BB962C8B-B14F-4D97-AF65-F5344CB8AC3E}">
        <p14:creationId xmlns:p14="http://schemas.microsoft.com/office/powerpoint/2010/main" val="910889657"/>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D6D7A5E-6BB9-E83C-732B-362EAD40D00D}"/>
              </a:ext>
            </a:extLst>
          </p:cNvPr>
          <p:cNvSpPr txBox="1"/>
          <p:nvPr/>
        </p:nvSpPr>
        <p:spPr>
          <a:xfrm>
            <a:off x="127000" y="127000"/>
            <a:ext cx="7315200" cy="276999"/>
          </a:xfrm>
          <a:prstGeom prst="rect">
            <a:avLst/>
          </a:prstGeom>
          <a:noFill/>
        </p:spPr>
        <p:txBody>
          <a:bodyPr vert="horz" lIns="0" tIns="0" rIns="0" bIns="0" rtlCol="0">
            <a:spAutoFit/>
          </a:bodyPr>
          <a:lstStyle/>
          <a:p>
            <a:r>
              <a:rPr lang="en-US"/>
              <a:t>Sarah did have a child</a:t>
            </a:r>
          </a:p>
        </p:txBody>
      </p:sp>
      <p:sp>
        <p:nvSpPr>
          <p:cNvPr id="3" name="TextBox 2">
            <a:extLst>
              <a:ext uri="{FF2B5EF4-FFF2-40B4-BE49-F238E27FC236}">
                <a16:creationId xmlns:a16="http://schemas.microsoft.com/office/drawing/2014/main" id="{D8D6EADE-E588-FD8C-960A-AE955C4D4DAB}"/>
              </a:ext>
            </a:extLst>
          </p:cNvPr>
          <p:cNvSpPr txBox="1"/>
          <p:nvPr/>
        </p:nvSpPr>
        <p:spPr>
          <a:xfrm>
            <a:off x="0" y="762000"/>
            <a:ext cx="12192000" cy="646331"/>
          </a:xfrm>
          <a:prstGeom prst="rect">
            <a:avLst/>
          </a:prstGeom>
          <a:noFill/>
        </p:spPr>
        <p:txBody>
          <a:bodyPr vert="horz" rtlCol="0">
            <a:spAutoFit/>
          </a:bodyPr>
          <a:lstStyle/>
          <a:p>
            <a:pPr algn="ctr"/>
            <a:r>
              <a:rPr lang="en-US" sz="3600"/>
              <a:t>Hebrews 11:33</a:t>
            </a:r>
          </a:p>
        </p:txBody>
      </p:sp>
      <p:sp>
        <p:nvSpPr>
          <p:cNvPr id="4" name="TextBox 3">
            <a:extLst>
              <a:ext uri="{FF2B5EF4-FFF2-40B4-BE49-F238E27FC236}">
                <a16:creationId xmlns:a16="http://schemas.microsoft.com/office/drawing/2014/main" id="{34D077DB-5A1C-137E-3D2F-26330E83BDE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1793E81-6D66-4D45-B8FB-B0519376E162}"/>
              </a:ext>
            </a:extLst>
          </p:cNvPr>
          <p:cNvSpPr txBox="1"/>
          <p:nvPr/>
        </p:nvSpPr>
        <p:spPr>
          <a:xfrm>
            <a:off x="1016000" y="1905000"/>
            <a:ext cx="10160000" cy="1523494"/>
          </a:xfrm>
          <a:prstGeom prst="rect">
            <a:avLst/>
          </a:prstGeom>
          <a:noFill/>
        </p:spPr>
        <p:txBody>
          <a:bodyPr vert="horz" rtlCol="0">
            <a:spAutoFit/>
          </a:bodyPr>
          <a:lstStyle/>
          <a:p>
            <a:pPr algn="ctr"/>
            <a:r>
              <a:rPr lang="en-US" sz="3100"/>
              <a:t>who by faith conquered kingdoms, performed acts of righteousness, </a:t>
            </a:r>
            <a:r>
              <a:rPr lang="en-US" sz="3100" b="1">
                <a:solidFill>
                  <a:srgbClr val="FF0000"/>
                </a:solidFill>
              </a:rPr>
              <a:t>obtained promises</a:t>
            </a:r>
            <a:r>
              <a:rPr lang="en-US" sz="3100"/>
              <a:t>, shut the mouths of lions,</a:t>
            </a:r>
          </a:p>
        </p:txBody>
      </p:sp>
    </p:spTree>
    <p:extLst>
      <p:ext uri="{BB962C8B-B14F-4D97-AF65-F5344CB8AC3E}">
        <p14:creationId xmlns:p14="http://schemas.microsoft.com/office/powerpoint/2010/main" val="3153471947"/>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65DE2-0C00-C6B3-2845-785CF0277362}"/>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They did receive a land for a time</a:t>
            </a:r>
          </a:p>
        </p:txBody>
      </p:sp>
      <p:sp>
        <p:nvSpPr>
          <p:cNvPr id="3" name="Subtitle 2">
            <a:extLst>
              <a:ext uri="{FF2B5EF4-FFF2-40B4-BE49-F238E27FC236}">
                <a16:creationId xmlns:a16="http://schemas.microsoft.com/office/drawing/2014/main" id="{E3E1C141-161E-8FF4-9080-DD9C805695C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29698482"/>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416005-9F8E-6BF9-4661-715DED81CEA0}"/>
              </a:ext>
            </a:extLst>
          </p:cNvPr>
          <p:cNvSpPr txBox="1"/>
          <p:nvPr/>
        </p:nvSpPr>
        <p:spPr>
          <a:xfrm>
            <a:off x="127000" y="127000"/>
            <a:ext cx="7315200" cy="276999"/>
          </a:xfrm>
          <a:prstGeom prst="rect">
            <a:avLst/>
          </a:prstGeom>
          <a:noFill/>
        </p:spPr>
        <p:txBody>
          <a:bodyPr vert="horz" lIns="0" tIns="0" rIns="0" bIns="0" rtlCol="0">
            <a:spAutoFit/>
          </a:bodyPr>
          <a:lstStyle/>
          <a:p>
            <a:r>
              <a:rPr lang="en-US"/>
              <a:t>They did receive a land for a time</a:t>
            </a:r>
          </a:p>
        </p:txBody>
      </p:sp>
      <p:sp>
        <p:nvSpPr>
          <p:cNvPr id="3" name="TextBox 2">
            <a:extLst>
              <a:ext uri="{FF2B5EF4-FFF2-40B4-BE49-F238E27FC236}">
                <a16:creationId xmlns:a16="http://schemas.microsoft.com/office/drawing/2014/main" id="{EAADC517-6FD1-128B-BD5E-E40B139B8EA5}"/>
              </a:ext>
            </a:extLst>
          </p:cNvPr>
          <p:cNvSpPr txBox="1"/>
          <p:nvPr/>
        </p:nvSpPr>
        <p:spPr>
          <a:xfrm>
            <a:off x="0" y="762000"/>
            <a:ext cx="12192000" cy="646331"/>
          </a:xfrm>
          <a:prstGeom prst="rect">
            <a:avLst/>
          </a:prstGeom>
          <a:noFill/>
        </p:spPr>
        <p:txBody>
          <a:bodyPr vert="horz" rtlCol="0">
            <a:spAutoFit/>
          </a:bodyPr>
          <a:lstStyle/>
          <a:p>
            <a:pPr algn="ctr"/>
            <a:r>
              <a:rPr lang="en-US" sz="3600"/>
              <a:t>Acts 7:17</a:t>
            </a:r>
          </a:p>
        </p:txBody>
      </p:sp>
      <p:sp>
        <p:nvSpPr>
          <p:cNvPr id="4" name="TextBox 3">
            <a:extLst>
              <a:ext uri="{FF2B5EF4-FFF2-40B4-BE49-F238E27FC236}">
                <a16:creationId xmlns:a16="http://schemas.microsoft.com/office/drawing/2014/main" id="{22BB271A-28C1-D10A-99C7-422FA40C5EF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D4B1841-F2C0-7FD5-5FA5-19F90C626AD7}"/>
              </a:ext>
            </a:extLst>
          </p:cNvPr>
          <p:cNvSpPr txBox="1"/>
          <p:nvPr/>
        </p:nvSpPr>
        <p:spPr>
          <a:xfrm>
            <a:off x="1016000" y="1905000"/>
            <a:ext cx="10160000" cy="1523494"/>
          </a:xfrm>
          <a:prstGeom prst="rect">
            <a:avLst/>
          </a:prstGeom>
          <a:noFill/>
        </p:spPr>
        <p:txBody>
          <a:bodyPr vert="horz" rtlCol="0">
            <a:spAutoFit/>
          </a:bodyPr>
          <a:lstStyle/>
          <a:p>
            <a:pPr algn="ctr"/>
            <a:r>
              <a:rPr lang="en-US" sz="3100"/>
              <a:t>"</a:t>
            </a:r>
            <a:r>
              <a:rPr lang="en-US" sz="3100" b="1">
                <a:solidFill>
                  <a:srgbClr val="FF0000"/>
                </a:solidFill>
              </a:rPr>
              <a:t>But as the time of the promise was approaching which God had assured to Abraham</a:t>
            </a:r>
            <a:r>
              <a:rPr lang="en-US" sz="3100"/>
              <a:t>, the people increased and multiplied in Egypt,</a:t>
            </a:r>
          </a:p>
        </p:txBody>
      </p:sp>
    </p:spTree>
    <p:extLst>
      <p:ext uri="{BB962C8B-B14F-4D97-AF65-F5344CB8AC3E}">
        <p14:creationId xmlns:p14="http://schemas.microsoft.com/office/powerpoint/2010/main" val="16492121"/>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5508A92-FDD6-09AB-6615-D49F09036ED0}"/>
              </a:ext>
            </a:extLst>
          </p:cNvPr>
          <p:cNvSpPr txBox="1"/>
          <p:nvPr/>
        </p:nvSpPr>
        <p:spPr>
          <a:xfrm>
            <a:off x="127000" y="127000"/>
            <a:ext cx="7315200" cy="276999"/>
          </a:xfrm>
          <a:prstGeom prst="rect">
            <a:avLst/>
          </a:prstGeom>
          <a:noFill/>
        </p:spPr>
        <p:txBody>
          <a:bodyPr vert="horz" lIns="0" tIns="0" rIns="0" bIns="0" rtlCol="0">
            <a:spAutoFit/>
          </a:bodyPr>
          <a:lstStyle/>
          <a:p>
            <a:r>
              <a:rPr lang="en-US"/>
              <a:t>They did receive a land for a time</a:t>
            </a:r>
          </a:p>
        </p:txBody>
      </p:sp>
      <p:sp>
        <p:nvSpPr>
          <p:cNvPr id="3" name="TextBox 2">
            <a:extLst>
              <a:ext uri="{FF2B5EF4-FFF2-40B4-BE49-F238E27FC236}">
                <a16:creationId xmlns:a16="http://schemas.microsoft.com/office/drawing/2014/main" id="{F0AFCEF9-2B94-A255-6039-A9679FD081E6}"/>
              </a:ext>
            </a:extLst>
          </p:cNvPr>
          <p:cNvSpPr txBox="1"/>
          <p:nvPr/>
        </p:nvSpPr>
        <p:spPr>
          <a:xfrm>
            <a:off x="0" y="762000"/>
            <a:ext cx="12192000" cy="646331"/>
          </a:xfrm>
          <a:prstGeom prst="rect">
            <a:avLst/>
          </a:prstGeom>
          <a:noFill/>
        </p:spPr>
        <p:txBody>
          <a:bodyPr vert="horz" rtlCol="0">
            <a:spAutoFit/>
          </a:bodyPr>
          <a:lstStyle/>
          <a:p>
            <a:pPr algn="ctr"/>
            <a:r>
              <a:rPr lang="en-US" sz="3600"/>
              <a:t>Deuteronomy 34:4</a:t>
            </a:r>
          </a:p>
        </p:txBody>
      </p:sp>
      <p:sp>
        <p:nvSpPr>
          <p:cNvPr id="4" name="TextBox 3">
            <a:extLst>
              <a:ext uri="{FF2B5EF4-FFF2-40B4-BE49-F238E27FC236}">
                <a16:creationId xmlns:a16="http://schemas.microsoft.com/office/drawing/2014/main" id="{A8B829F2-04D3-E6B8-50A2-502BD55CAAF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72B317E-6A1B-1128-B0F3-F4643E74399E}"/>
              </a:ext>
            </a:extLst>
          </p:cNvPr>
          <p:cNvSpPr txBox="1"/>
          <p:nvPr/>
        </p:nvSpPr>
        <p:spPr>
          <a:xfrm>
            <a:off x="1016000" y="1905000"/>
            <a:ext cx="10160000" cy="2000548"/>
          </a:xfrm>
          <a:prstGeom prst="rect">
            <a:avLst/>
          </a:prstGeom>
          <a:noFill/>
        </p:spPr>
        <p:txBody>
          <a:bodyPr vert="horz" rtlCol="0">
            <a:spAutoFit/>
          </a:bodyPr>
          <a:lstStyle/>
          <a:p>
            <a:pPr algn="ctr"/>
            <a:r>
              <a:rPr lang="en-US" sz="3100"/>
              <a:t>Then the LORD said to him, "</a:t>
            </a:r>
            <a:r>
              <a:rPr lang="en-US" sz="3100" b="1">
                <a:solidFill>
                  <a:srgbClr val="FF0000"/>
                </a:solidFill>
              </a:rPr>
              <a:t>This is the land which I swore to Abraham, Isaac, and Jacob, saying, 'I will give it to your descendants'</a:t>
            </a:r>
            <a:r>
              <a:rPr lang="en-US" sz="3100"/>
              <a:t>; I have let you see it with your eyes, but you shall not go over there."</a:t>
            </a:r>
          </a:p>
        </p:txBody>
      </p:sp>
    </p:spTree>
    <p:extLst>
      <p:ext uri="{BB962C8B-B14F-4D97-AF65-F5344CB8AC3E}">
        <p14:creationId xmlns:p14="http://schemas.microsoft.com/office/powerpoint/2010/main" val="1604219543"/>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039710-B84F-1FFA-A9A1-EC22847F84B0}"/>
              </a:ext>
            </a:extLst>
          </p:cNvPr>
          <p:cNvSpPr txBox="1"/>
          <p:nvPr/>
        </p:nvSpPr>
        <p:spPr>
          <a:xfrm>
            <a:off x="127000" y="127000"/>
            <a:ext cx="7315200" cy="276999"/>
          </a:xfrm>
          <a:prstGeom prst="rect">
            <a:avLst/>
          </a:prstGeom>
          <a:noFill/>
        </p:spPr>
        <p:txBody>
          <a:bodyPr vert="horz" lIns="0" tIns="0" rIns="0" bIns="0" rtlCol="0">
            <a:spAutoFit/>
          </a:bodyPr>
          <a:lstStyle/>
          <a:p>
            <a:r>
              <a:rPr lang="en-US"/>
              <a:t>They did receive a land for a time</a:t>
            </a:r>
          </a:p>
        </p:txBody>
      </p:sp>
      <p:sp>
        <p:nvSpPr>
          <p:cNvPr id="3" name="TextBox 2">
            <a:extLst>
              <a:ext uri="{FF2B5EF4-FFF2-40B4-BE49-F238E27FC236}">
                <a16:creationId xmlns:a16="http://schemas.microsoft.com/office/drawing/2014/main" id="{1BFA60F5-B55A-584A-1165-23F406EFB96F}"/>
              </a:ext>
            </a:extLst>
          </p:cNvPr>
          <p:cNvSpPr txBox="1"/>
          <p:nvPr/>
        </p:nvSpPr>
        <p:spPr>
          <a:xfrm>
            <a:off x="0" y="762000"/>
            <a:ext cx="12192000" cy="646331"/>
          </a:xfrm>
          <a:prstGeom prst="rect">
            <a:avLst/>
          </a:prstGeom>
          <a:noFill/>
        </p:spPr>
        <p:txBody>
          <a:bodyPr vert="horz" rtlCol="0">
            <a:spAutoFit/>
          </a:bodyPr>
          <a:lstStyle/>
          <a:p>
            <a:pPr algn="ctr"/>
            <a:r>
              <a:rPr lang="en-US" sz="3600"/>
              <a:t>Exodus 3:8</a:t>
            </a:r>
          </a:p>
        </p:txBody>
      </p:sp>
      <p:sp>
        <p:nvSpPr>
          <p:cNvPr id="4" name="TextBox 3">
            <a:extLst>
              <a:ext uri="{FF2B5EF4-FFF2-40B4-BE49-F238E27FC236}">
                <a16:creationId xmlns:a16="http://schemas.microsoft.com/office/drawing/2014/main" id="{3434F1AF-F45B-AD2D-D7EC-4D9D1A11E83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163A4E9-6AA4-A08F-7AF1-6B0F5ABABEDC}"/>
              </a:ext>
            </a:extLst>
          </p:cNvPr>
          <p:cNvSpPr txBox="1"/>
          <p:nvPr/>
        </p:nvSpPr>
        <p:spPr>
          <a:xfrm>
            <a:off x="1016000" y="1905000"/>
            <a:ext cx="10160000" cy="2954655"/>
          </a:xfrm>
          <a:prstGeom prst="rect">
            <a:avLst/>
          </a:prstGeom>
          <a:noFill/>
        </p:spPr>
        <p:txBody>
          <a:bodyPr vert="horz" rtlCol="0">
            <a:spAutoFit/>
          </a:bodyPr>
          <a:lstStyle/>
          <a:p>
            <a:pPr algn="ctr"/>
            <a:r>
              <a:rPr lang="en-US" sz="3100"/>
              <a:t>"So I have come down to deliver them from the power of the Egyptians, and to bring them up from that land </a:t>
            </a:r>
            <a:r>
              <a:rPr lang="en-US" sz="3100" b="1">
                <a:solidFill>
                  <a:srgbClr val="FF0000"/>
                </a:solidFill>
              </a:rPr>
              <a:t>to a good and spacious land, to a land flowing with milk and honey</a:t>
            </a:r>
            <a:r>
              <a:rPr lang="en-US" sz="3100"/>
              <a:t>, to the place of the Canaanite and the Hittite and the Amorite and the Perizzite and the Hivite and the Jebusite.</a:t>
            </a:r>
          </a:p>
        </p:txBody>
      </p:sp>
    </p:spTree>
    <p:extLst>
      <p:ext uri="{BB962C8B-B14F-4D97-AF65-F5344CB8AC3E}">
        <p14:creationId xmlns:p14="http://schemas.microsoft.com/office/powerpoint/2010/main" val="4143249795"/>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C79D824-E225-2ACB-D307-9DCB93F2E005}"/>
              </a:ext>
            </a:extLst>
          </p:cNvPr>
          <p:cNvSpPr txBox="1"/>
          <p:nvPr/>
        </p:nvSpPr>
        <p:spPr>
          <a:xfrm>
            <a:off x="127000" y="127000"/>
            <a:ext cx="7315200" cy="276999"/>
          </a:xfrm>
          <a:prstGeom prst="rect">
            <a:avLst/>
          </a:prstGeom>
          <a:noFill/>
        </p:spPr>
        <p:txBody>
          <a:bodyPr vert="horz" lIns="0" tIns="0" rIns="0" bIns="0" rtlCol="0">
            <a:spAutoFit/>
          </a:bodyPr>
          <a:lstStyle/>
          <a:p>
            <a:r>
              <a:rPr lang="en-US"/>
              <a:t>They did receive a land for a time</a:t>
            </a:r>
          </a:p>
        </p:txBody>
      </p:sp>
      <p:sp>
        <p:nvSpPr>
          <p:cNvPr id="3" name="TextBox 2">
            <a:extLst>
              <a:ext uri="{FF2B5EF4-FFF2-40B4-BE49-F238E27FC236}">
                <a16:creationId xmlns:a16="http://schemas.microsoft.com/office/drawing/2014/main" id="{132D5134-36BB-1850-1F4C-27F91C3C8511}"/>
              </a:ext>
            </a:extLst>
          </p:cNvPr>
          <p:cNvSpPr txBox="1"/>
          <p:nvPr/>
        </p:nvSpPr>
        <p:spPr>
          <a:xfrm>
            <a:off x="0" y="762000"/>
            <a:ext cx="12192000" cy="646331"/>
          </a:xfrm>
          <a:prstGeom prst="rect">
            <a:avLst/>
          </a:prstGeom>
          <a:noFill/>
        </p:spPr>
        <p:txBody>
          <a:bodyPr vert="horz" rtlCol="0">
            <a:spAutoFit/>
          </a:bodyPr>
          <a:lstStyle/>
          <a:p>
            <a:pPr algn="ctr"/>
            <a:r>
              <a:rPr lang="en-US" sz="3600"/>
              <a:t>Hebrews 11:9-19</a:t>
            </a:r>
          </a:p>
        </p:txBody>
      </p:sp>
      <p:sp>
        <p:nvSpPr>
          <p:cNvPr id="4" name="TextBox 3">
            <a:extLst>
              <a:ext uri="{FF2B5EF4-FFF2-40B4-BE49-F238E27FC236}">
                <a16:creationId xmlns:a16="http://schemas.microsoft.com/office/drawing/2014/main" id="{7EDAE8A0-7EBA-8F96-C651-E413FFCAE30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73609C9-74C0-6510-480D-E0199FF319BF}"/>
              </a:ext>
            </a:extLst>
          </p:cNvPr>
          <p:cNvSpPr txBox="1"/>
          <p:nvPr/>
        </p:nvSpPr>
        <p:spPr>
          <a:xfrm>
            <a:off x="1016000" y="1905000"/>
            <a:ext cx="10160000" cy="3908762"/>
          </a:xfrm>
          <a:prstGeom prst="rect">
            <a:avLst/>
          </a:prstGeom>
          <a:noFill/>
        </p:spPr>
        <p:txBody>
          <a:bodyPr vert="horz" rtlCol="0">
            <a:spAutoFit/>
          </a:bodyPr>
          <a:lstStyle/>
          <a:p>
            <a:pPr algn="ctr"/>
            <a:r>
              <a:rPr lang="en-US" sz="3100"/>
              <a:t>By faith he lived as an alien </a:t>
            </a:r>
            <a:r>
              <a:rPr lang="en-US" sz="3100" b="1">
                <a:solidFill>
                  <a:srgbClr val="FF0000"/>
                </a:solidFill>
              </a:rPr>
              <a:t>in the land of promise,</a:t>
            </a:r>
            <a:r>
              <a:rPr lang="en-US" sz="3100"/>
              <a:t> as in a foreign land, dwelling in tents with Isaac and Jacob, </a:t>
            </a:r>
            <a:r>
              <a:rPr lang="en-US" sz="3100" b="1">
                <a:solidFill>
                  <a:srgbClr val="FF0000"/>
                </a:solidFill>
              </a:rPr>
              <a:t>fellow heirs of the same promise; for he was looking for the city which has foundations, whose architect and builder is God</a:t>
            </a:r>
            <a:r>
              <a:rPr lang="en-US" sz="3100"/>
              <a:t>. By faith even Sarah herself received ability to conceive, even beyond the proper time of life, since she considered </a:t>
            </a:r>
            <a:r>
              <a:rPr lang="en-US" sz="3100" b="1">
                <a:solidFill>
                  <a:srgbClr val="FF0000"/>
                </a:solidFill>
              </a:rPr>
              <a:t>Him faithful who had promised.</a:t>
            </a:r>
            <a:r>
              <a:rPr lang="en-US" sz="3100"/>
              <a:t> (Continued...)</a:t>
            </a:r>
          </a:p>
        </p:txBody>
      </p:sp>
    </p:spTree>
    <p:extLst>
      <p:ext uri="{BB962C8B-B14F-4D97-AF65-F5344CB8AC3E}">
        <p14:creationId xmlns:p14="http://schemas.microsoft.com/office/powerpoint/2010/main" val="656419996"/>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AED8CD0-77D1-A1B2-906F-F3F1FE5C12D7}"/>
              </a:ext>
            </a:extLst>
          </p:cNvPr>
          <p:cNvSpPr txBox="1"/>
          <p:nvPr/>
        </p:nvSpPr>
        <p:spPr>
          <a:xfrm>
            <a:off x="127000" y="127000"/>
            <a:ext cx="7315200" cy="276999"/>
          </a:xfrm>
          <a:prstGeom prst="rect">
            <a:avLst/>
          </a:prstGeom>
          <a:noFill/>
        </p:spPr>
        <p:txBody>
          <a:bodyPr vert="horz" lIns="0" tIns="0" rIns="0" bIns="0" rtlCol="0">
            <a:spAutoFit/>
          </a:bodyPr>
          <a:lstStyle/>
          <a:p>
            <a:r>
              <a:rPr lang="en-US"/>
              <a:t>They did receive a land for a time</a:t>
            </a:r>
          </a:p>
        </p:txBody>
      </p:sp>
      <p:sp>
        <p:nvSpPr>
          <p:cNvPr id="3" name="TextBox 2">
            <a:extLst>
              <a:ext uri="{FF2B5EF4-FFF2-40B4-BE49-F238E27FC236}">
                <a16:creationId xmlns:a16="http://schemas.microsoft.com/office/drawing/2014/main" id="{9CB79573-C573-F01A-78F7-A93532D78BA9}"/>
              </a:ext>
            </a:extLst>
          </p:cNvPr>
          <p:cNvSpPr txBox="1"/>
          <p:nvPr/>
        </p:nvSpPr>
        <p:spPr>
          <a:xfrm>
            <a:off x="1016000" y="635000"/>
            <a:ext cx="10160000" cy="4862870"/>
          </a:xfrm>
          <a:prstGeom prst="rect">
            <a:avLst/>
          </a:prstGeom>
          <a:noFill/>
        </p:spPr>
        <p:txBody>
          <a:bodyPr vert="horz" rtlCol="0">
            <a:spAutoFit/>
          </a:bodyPr>
          <a:lstStyle/>
          <a:p>
            <a:pPr algn="ctr"/>
            <a:r>
              <a:rPr lang="en-US" sz="3100"/>
              <a:t>Therefore there was born even of one man, and him as good as dead at that, as many descendants AS THE STARS OF HEAVEN IN NUMBER, AND INNUMERABLE AS THE SAND WHICH IS BY THE SEASHORE. All these died in faith, without receiving the promises, but having seen them and having welcomed them from a distance, and having confessed that they were strangers and exiles on the earth. For those who say such things make it clear that they are seeking a country of their own. (Continued...)</a:t>
            </a:r>
          </a:p>
        </p:txBody>
      </p:sp>
    </p:spTree>
    <p:extLst>
      <p:ext uri="{BB962C8B-B14F-4D97-AF65-F5344CB8AC3E}">
        <p14:creationId xmlns:p14="http://schemas.microsoft.com/office/powerpoint/2010/main" val="2861126027"/>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5EBCBB6-2E93-13E5-8662-8CC1DE9E12D9}"/>
              </a:ext>
            </a:extLst>
          </p:cNvPr>
          <p:cNvSpPr txBox="1"/>
          <p:nvPr/>
        </p:nvSpPr>
        <p:spPr>
          <a:xfrm>
            <a:off x="127000" y="127000"/>
            <a:ext cx="7315200" cy="276999"/>
          </a:xfrm>
          <a:prstGeom prst="rect">
            <a:avLst/>
          </a:prstGeom>
          <a:noFill/>
        </p:spPr>
        <p:txBody>
          <a:bodyPr vert="horz" lIns="0" tIns="0" rIns="0" bIns="0" rtlCol="0">
            <a:spAutoFit/>
          </a:bodyPr>
          <a:lstStyle/>
          <a:p>
            <a:r>
              <a:rPr lang="en-US"/>
              <a:t>They did receive a land for a time</a:t>
            </a:r>
          </a:p>
        </p:txBody>
      </p:sp>
      <p:sp>
        <p:nvSpPr>
          <p:cNvPr id="3" name="TextBox 2">
            <a:extLst>
              <a:ext uri="{FF2B5EF4-FFF2-40B4-BE49-F238E27FC236}">
                <a16:creationId xmlns:a16="http://schemas.microsoft.com/office/drawing/2014/main" id="{45CB3570-3EFD-270C-7018-35ACED275AF5}"/>
              </a:ext>
            </a:extLst>
          </p:cNvPr>
          <p:cNvSpPr txBox="1"/>
          <p:nvPr/>
        </p:nvSpPr>
        <p:spPr>
          <a:xfrm>
            <a:off x="1016000" y="635000"/>
            <a:ext cx="10160000" cy="4385816"/>
          </a:xfrm>
          <a:prstGeom prst="rect">
            <a:avLst/>
          </a:prstGeom>
          <a:noFill/>
        </p:spPr>
        <p:txBody>
          <a:bodyPr vert="horz" rtlCol="0">
            <a:spAutoFit/>
          </a:bodyPr>
          <a:lstStyle/>
          <a:p>
            <a:pPr algn="ctr"/>
            <a:r>
              <a:rPr lang="en-US" sz="3100"/>
              <a:t>And indeed if they had been thinking of that country from which they went out, they would have had opportunity to return. But as it is, they desire a better country, that is, a heavenly one. Therefore God is not ashamed to be called their God; for He has prepared a city for them. By faith Abraham, when he was tested, offered up Isaac, and he who had received the promises was offering up his only begotten son; (Continued...)</a:t>
            </a:r>
          </a:p>
        </p:txBody>
      </p:sp>
    </p:spTree>
    <p:extLst>
      <p:ext uri="{BB962C8B-B14F-4D97-AF65-F5344CB8AC3E}">
        <p14:creationId xmlns:p14="http://schemas.microsoft.com/office/powerpoint/2010/main" val="1777606150"/>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5FB42D-E563-5974-AF4D-4F8EBF4B7D16}"/>
              </a:ext>
            </a:extLst>
          </p:cNvPr>
          <p:cNvSpPr txBox="1"/>
          <p:nvPr/>
        </p:nvSpPr>
        <p:spPr>
          <a:xfrm>
            <a:off x="127000" y="127000"/>
            <a:ext cx="7315200" cy="276999"/>
          </a:xfrm>
          <a:prstGeom prst="rect">
            <a:avLst/>
          </a:prstGeom>
          <a:noFill/>
        </p:spPr>
        <p:txBody>
          <a:bodyPr vert="horz" lIns="0" tIns="0" rIns="0" bIns="0" rtlCol="0">
            <a:spAutoFit/>
          </a:bodyPr>
          <a:lstStyle/>
          <a:p>
            <a:r>
              <a:rPr lang="en-US"/>
              <a:t>They did receive a land for a time</a:t>
            </a:r>
          </a:p>
        </p:txBody>
      </p:sp>
      <p:sp>
        <p:nvSpPr>
          <p:cNvPr id="3" name="TextBox 2">
            <a:extLst>
              <a:ext uri="{FF2B5EF4-FFF2-40B4-BE49-F238E27FC236}">
                <a16:creationId xmlns:a16="http://schemas.microsoft.com/office/drawing/2014/main" id="{7E888527-7383-B89D-1B14-122D2FB4F260}"/>
              </a:ext>
            </a:extLst>
          </p:cNvPr>
          <p:cNvSpPr txBox="1"/>
          <p:nvPr/>
        </p:nvSpPr>
        <p:spPr>
          <a:xfrm>
            <a:off x="1016000" y="635000"/>
            <a:ext cx="10160000" cy="2000548"/>
          </a:xfrm>
          <a:prstGeom prst="rect">
            <a:avLst/>
          </a:prstGeom>
          <a:noFill/>
        </p:spPr>
        <p:txBody>
          <a:bodyPr vert="horz" rtlCol="0">
            <a:spAutoFit/>
          </a:bodyPr>
          <a:lstStyle/>
          <a:p>
            <a:pPr algn="ctr"/>
            <a:r>
              <a:rPr lang="en-US" sz="3100"/>
              <a:t>it was he to whom it was said, "IN ISAAC YOUR DESCENDANTS SHALL BE CALLED." He considered that God is able to raise people even from the dead, from which he also received him back as a type.</a:t>
            </a:r>
          </a:p>
        </p:txBody>
      </p:sp>
    </p:spTree>
    <p:extLst>
      <p:ext uri="{BB962C8B-B14F-4D97-AF65-F5344CB8AC3E}">
        <p14:creationId xmlns:p14="http://schemas.microsoft.com/office/powerpoint/2010/main" val="175574483"/>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29B1F9-FC79-449A-1E3E-E6A3363C6848}"/>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We are still looking for a Heavenly Kingdom</a:t>
            </a:r>
          </a:p>
        </p:txBody>
      </p:sp>
      <p:sp>
        <p:nvSpPr>
          <p:cNvPr id="3" name="Subtitle 2">
            <a:extLst>
              <a:ext uri="{FF2B5EF4-FFF2-40B4-BE49-F238E27FC236}">
                <a16:creationId xmlns:a16="http://schemas.microsoft.com/office/drawing/2014/main" id="{C8DDE900-3BAF-62A2-C403-75776FAECA1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194240109"/>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8D5C105-CB5F-A244-6EF4-5636683ED3E4}"/>
              </a:ext>
            </a:extLst>
          </p:cNvPr>
          <p:cNvSpPr txBox="1"/>
          <p:nvPr/>
        </p:nvSpPr>
        <p:spPr>
          <a:xfrm>
            <a:off x="127000" y="127000"/>
            <a:ext cx="7315200" cy="276999"/>
          </a:xfrm>
          <a:prstGeom prst="rect">
            <a:avLst/>
          </a:prstGeom>
          <a:noFill/>
        </p:spPr>
        <p:txBody>
          <a:bodyPr vert="horz" lIns="0" tIns="0" rIns="0" bIns="0" rtlCol="0">
            <a:spAutoFit/>
          </a:bodyPr>
          <a:lstStyle/>
          <a:p>
            <a:r>
              <a:rPr lang="en-US"/>
              <a:t>We are still looking for a Heavenly Kingdom</a:t>
            </a:r>
          </a:p>
        </p:txBody>
      </p:sp>
      <p:sp>
        <p:nvSpPr>
          <p:cNvPr id="3" name="TextBox 2">
            <a:extLst>
              <a:ext uri="{FF2B5EF4-FFF2-40B4-BE49-F238E27FC236}">
                <a16:creationId xmlns:a16="http://schemas.microsoft.com/office/drawing/2014/main" id="{55F44A2D-6E71-11EA-C10E-101FD5AF0037}"/>
              </a:ext>
            </a:extLst>
          </p:cNvPr>
          <p:cNvSpPr txBox="1"/>
          <p:nvPr/>
        </p:nvSpPr>
        <p:spPr>
          <a:xfrm>
            <a:off x="0" y="762000"/>
            <a:ext cx="12192000" cy="646331"/>
          </a:xfrm>
          <a:prstGeom prst="rect">
            <a:avLst/>
          </a:prstGeom>
          <a:noFill/>
        </p:spPr>
        <p:txBody>
          <a:bodyPr vert="horz" rtlCol="0">
            <a:spAutoFit/>
          </a:bodyPr>
          <a:lstStyle/>
          <a:p>
            <a:pPr algn="ctr"/>
            <a:r>
              <a:rPr lang="en-US" sz="3600"/>
              <a:t>Acts 2:37-40</a:t>
            </a:r>
          </a:p>
        </p:txBody>
      </p:sp>
      <p:sp>
        <p:nvSpPr>
          <p:cNvPr id="4" name="TextBox 3">
            <a:extLst>
              <a:ext uri="{FF2B5EF4-FFF2-40B4-BE49-F238E27FC236}">
                <a16:creationId xmlns:a16="http://schemas.microsoft.com/office/drawing/2014/main" id="{59642CA8-439D-4D77-E3C5-0CF884EB641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840F8A5-D1CA-B621-F6A5-3C5F468B1494}"/>
              </a:ext>
            </a:extLst>
          </p:cNvPr>
          <p:cNvSpPr txBox="1"/>
          <p:nvPr/>
        </p:nvSpPr>
        <p:spPr>
          <a:xfrm>
            <a:off x="1016000" y="1905000"/>
            <a:ext cx="10160000" cy="4385816"/>
          </a:xfrm>
          <a:prstGeom prst="rect">
            <a:avLst/>
          </a:prstGeom>
          <a:noFill/>
        </p:spPr>
        <p:txBody>
          <a:bodyPr vert="horz" rtlCol="0">
            <a:spAutoFit/>
          </a:bodyPr>
          <a:lstStyle/>
          <a:p>
            <a:pPr algn="ctr"/>
            <a:r>
              <a:rPr lang="en-US" sz="3100"/>
              <a:t>Now when they heard this, they were pierced to the heart, and said to Peter and the rest of the apostles, "Brethren, what shall we do?" Peter said to them, "Repent, and each of you be baptized in the name of Jesus Christ for the forgiveness of your sins; and you will receive the gift of the Holy Spirit. "</a:t>
            </a:r>
            <a:r>
              <a:rPr lang="en-US" sz="3100" b="1">
                <a:solidFill>
                  <a:srgbClr val="FF0000"/>
                </a:solidFill>
              </a:rPr>
              <a:t>For the promise is for you and your children</a:t>
            </a:r>
            <a:r>
              <a:rPr lang="en-US" sz="3100"/>
              <a:t> and for all who are far off, as many as the Lord our God will call to Himself. (Continued...)</a:t>
            </a:r>
          </a:p>
        </p:txBody>
      </p:sp>
    </p:spTree>
    <p:extLst>
      <p:ext uri="{BB962C8B-B14F-4D97-AF65-F5344CB8AC3E}">
        <p14:creationId xmlns:p14="http://schemas.microsoft.com/office/powerpoint/2010/main" val="4046782418"/>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1CD0F7B-D608-2CE9-DF8E-93FE4B5283C6}"/>
              </a:ext>
            </a:extLst>
          </p:cNvPr>
          <p:cNvSpPr txBox="1"/>
          <p:nvPr/>
        </p:nvSpPr>
        <p:spPr>
          <a:xfrm>
            <a:off x="127000" y="127000"/>
            <a:ext cx="7315200" cy="276999"/>
          </a:xfrm>
          <a:prstGeom prst="rect">
            <a:avLst/>
          </a:prstGeom>
          <a:noFill/>
        </p:spPr>
        <p:txBody>
          <a:bodyPr vert="horz" lIns="0" tIns="0" rIns="0" bIns="0" rtlCol="0">
            <a:spAutoFit/>
          </a:bodyPr>
          <a:lstStyle/>
          <a:p>
            <a:r>
              <a:rPr lang="en-US"/>
              <a:t>We are still looking for a Heavenly Kingdom</a:t>
            </a:r>
          </a:p>
        </p:txBody>
      </p:sp>
      <p:sp>
        <p:nvSpPr>
          <p:cNvPr id="3" name="TextBox 2">
            <a:extLst>
              <a:ext uri="{FF2B5EF4-FFF2-40B4-BE49-F238E27FC236}">
                <a16:creationId xmlns:a16="http://schemas.microsoft.com/office/drawing/2014/main" id="{92A071D5-E8FE-647D-3BE0-51C6788F66E4}"/>
              </a:ext>
            </a:extLst>
          </p:cNvPr>
          <p:cNvSpPr txBox="1"/>
          <p:nvPr/>
        </p:nvSpPr>
        <p:spPr>
          <a:xfrm>
            <a:off x="1016000" y="635000"/>
            <a:ext cx="10160000" cy="1523494"/>
          </a:xfrm>
          <a:prstGeom prst="rect">
            <a:avLst/>
          </a:prstGeom>
          <a:noFill/>
        </p:spPr>
        <p:txBody>
          <a:bodyPr vert="horz" rtlCol="0">
            <a:spAutoFit/>
          </a:bodyPr>
          <a:lstStyle/>
          <a:p>
            <a:pPr algn="ctr"/>
            <a:r>
              <a:rPr lang="en-US" sz="3100"/>
              <a:t>" And with many other words he solemnly testified and kept on exhorting them, saying, "Be saved from this perverse generation!"</a:t>
            </a:r>
          </a:p>
        </p:txBody>
      </p:sp>
    </p:spTree>
    <p:extLst>
      <p:ext uri="{BB962C8B-B14F-4D97-AF65-F5344CB8AC3E}">
        <p14:creationId xmlns:p14="http://schemas.microsoft.com/office/powerpoint/2010/main" val="2599369800"/>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36362-B5CA-E15A-F146-411C8DD90665}"/>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We are still waiting for our spiritual (glorified) bodies</a:t>
            </a:r>
          </a:p>
        </p:txBody>
      </p:sp>
      <p:sp>
        <p:nvSpPr>
          <p:cNvPr id="3" name="Subtitle 2">
            <a:extLst>
              <a:ext uri="{FF2B5EF4-FFF2-40B4-BE49-F238E27FC236}">
                <a16:creationId xmlns:a16="http://schemas.microsoft.com/office/drawing/2014/main" id="{58B06FDC-50A6-DAE9-A93E-6C28B27FEBE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161118108"/>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F3FA9B-50DC-98A2-6EC4-EE8F22E8EB5B}"/>
              </a:ext>
            </a:extLst>
          </p:cNvPr>
          <p:cNvSpPr txBox="1"/>
          <p:nvPr/>
        </p:nvSpPr>
        <p:spPr>
          <a:xfrm>
            <a:off x="127000" y="127000"/>
            <a:ext cx="7315200" cy="276999"/>
          </a:xfrm>
          <a:prstGeom prst="rect">
            <a:avLst/>
          </a:prstGeom>
          <a:noFill/>
        </p:spPr>
        <p:txBody>
          <a:bodyPr vert="horz" lIns="0" tIns="0" rIns="0" bIns="0" rtlCol="0">
            <a:spAutoFit/>
          </a:bodyPr>
          <a:lstStyle/>
          <a:p>
            <a:r>
              <a:rPr lang="en-US"/>
              <a:t>We are still waiting for our spiritual (glorified) bodies</a:t>
            </a:r>
          </a:p>
        </p:txBody>
      </p:sp>
      <p:sp>
        <p:nvSpPr>
          <p:cNvPr id="3" name="TextBox 2">
            <a:extLst>
              <a:ext uri="{FF2B5EF4-FFF2-40B4-BE49-F238E27FC236}">
                <a16:creationId xmlns:a16="http://schemas.microsoft.com/office/drawing/2014/main" id="{7D8723C8-C923-822F-5876-50A3007D7F70}"/>
              </a:ext>
            </a:extLst>
          </p:cNvPr>
          <p:cNvSpPr txBox="1"/>
          <p:nvPr/>
        </p:nvSpPr>
        <p:spPr>
          <a:xfrm>
            <a:off x="0" y="762000"/>
            <a:ext cx="12192000" cy="646331"/>
          </a:xfrm>
          <a:prstGeom prst="rect">
            <a:avLst/>
          </a:prstGeom>
          <a:noFill/>
        </p:spPr>
        <p:txBody>
          <a:bodyPr vert="horz" rtlCol="0">
            <a:spAutoFit/>
          </a:bodyPr>
          <a:lstStyle/>
          <a:p>
            <a:pPr algn="ctr"/>
            <a:r>
              <a:rPr lang="en-US" sz="3600"/>
              <a:t>Hebrews 10:35-39</a:t>
            </a:r>
          </a:p>
        </p:txBody>
      </p:sp>
      <p:sp>
        <p:nvSpPr>
          <p:cNvPr id="4" name="TextBox 3">
            <a:extLst>
              <a:ext uri="{FF2B5EF4-FFF2-40B4-BE49-F238E27FC236}">
                <a16:creationId xmlns:a16="http://schemas.microsoft.com/office/drawing/2014/main" id="{52B111B9-5183-BB65-4533-4FDF1AA95A2B}"/>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1B5DD885-2E09-7D20-7369-D555AC4C7A30}"/>
              </a:ext>
            </a:extLst>
          </p:cNvPr>
          <p:cNvSpPr txBox="1"/>
          <p:nvPr/>
        </p:nvSpPr>
        <p:spPr>
          <a:xfrm>
            <a:off x="1016000" y="1905000"/>
            <a:ext cx="10160000" cy="4385816"/>
          </a:xfrm>
          <a:prstGeom prst="rect">
            <a:avLst/>
          </a:prstGeom>
          <a:noFill/>
        </p:spPr>
        <p:txBody>
          <a:bodyPr vert="horz" rtlCol="0">
            <a:spAutoFit/>
          </a:bodyPr>
          <a:lstStyle/>
          <a:p>
            <a:pPr algn="ctr"/>
            <a:r>
              <a:rPr lang="en-US" sz="3100"/>
              <a:t>Cast not away therefore your boldness, which hath great recompense of reward. For ye have need of patience, that, having done the will of God, </a:t>
            </a:r>
            <a:r>
              <a:rPr lang="en-US" sz="3100" b="1">
                <a:solidFill>
                  <a:srgbClr val="FF0000"/>
                </a:solidFill>
              </a:rPr>
              <a:t>ye may receive the promise</a:t>
            </a:r>
            <a:r>
              <a:rPr lang="en-US" sz="3100"/>
              <a:t>. For yet a very little while, He that cometh shall come, and shall not tarry. But my righteous one shall live by faith: And if he shrink back, my soul hath no pleasure in him. But we are not of them that shrink back unto perdition; but </a:t>
            </a:r>
            <a:r>
              <a:rPr lang="en-US" sz="3100" b="1">
                <a:solidFill>
                  <a:srgbClr val="FF0000"/>
                </a:solidFill>
              </a:rPr>
              <a:t>of them that have faith unto the saving of the soul</a:t>
            </a:r>
            <a:r>
              <a:rPr lang="en-US" sz="3100"/>
              <a:t>.</a:t>
            </a:r>
          </a:p>
        </p:txBody>
      </p:sp>
    </p:spTree>
    <p:extLst>
      <p:ext uri="{BB962C8B-B14F-4D97-AF65-F5344CB8AC3E}">
        <p14:creationId xmlns:p14="http://schemas.microsoft.com/office/powerpoint/2010/main" val="1611260826"/>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87446DC-1FBB-A2AB-A778-8F4D33F27FB3}"/>
              </a:ext>
            </a:extLst>
          </p:cNvPr>
          <p:cNvSpPr txBox="1"/>
          <p:nvPr/>
        </p:nvSpPr>
        <p:spPr>
          <a:xfrm>
            <a:off x="127000" y="127000"/>
            <a:ext cx="7315200" cy="276999"/>
          </a:xfrm>
          <a:prstGeom prst="rect">
            <a:avLst/>
          </a:prstGeom>
          <a:noFill/>
        </p:spPr>
        <p:txBody>
          <a:bodyPr vert="horz" lIns="0" tIns="0" rIns="0" bIns="0" rtlCol="0">
            <a:spAutoFit/>
          </a:bodyPr>
          <a:lstStyle/>
          <a:p>
            <a:r>
              <a:rPr lang="en-US"/>
              <a:t>We are still waiting for our spiritual (glorified) bodies</a:t>
            </a:r>
          </a:p>
        </p:txBody>
      </p:sp>
      <p:sp>
        <p:nvSpPr>
          <p:cNvPr id="3" name="TextBox 2">
            <a:extLst>
              <a:ext uri="{FF2B5EF4-FFF2-40B4-BE49-F238E27FC236}">
                <a16:creationId xmlns:a16="http://schemas.microsoft.com/office/drawing/2014/main" id="{523255EA-87D3-68CB-28DB-161DFAD2C0B7}"/>
              </a:ext>
            </a:extLst>
          </p:cNvPr>
          <p:cNvSpPr txBox="1"/>
          <p:nvPr/>
        </p:nvSpPr>
        <p:spPr>
          <a:xfrm>
            <a:off x="0" y="762000"/>
            <a:ext cx="12192000" cy="646331"/>
          </a:xfrm>
          <a:prstGeom prst="rect">
            <a:avLst/>
          </a:prstGeom>
          <a:noFill/>
        </p:spPr>
        <p:txBody>
          <a:bodyPr vert="horz" rtlCol="0">
            <a:spAutoFit/>
          </a:bodyPr>
          <a:lstStyle/>
          <a:p>
            <a:pPr algn="ctr"/>
            <a:r>
              <a:rPr lang="en-US" sz="3600"/>
              <a:t>Hebrews 11:39-40</a:t>
            </a:r>
          </a:p>
        </p:txBody>
      </p:sp>
      <p:sp>
        <p:nvSpPr>
          <p:cNvPr id="4" name="TextBox 3">
            <a:extLst>
              <a:ext uri="{FF2B5EF4-FFF2-40B4-BE49-F238E27FC236}">
                <a16:creationId xmlns:a16="http://schemas.microsoft.com/office/drawing/2014/main" id="{DD4A086C-BA14-DF7B-CEBA-1BBE5326BD4F}"/>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C2D5582B-5415-4A9C-C012-26BBD4797E92}"/>
              </a:ext>
            </a:extLst>
          </p:cNvPr>
          <p:cNvSpPr txBox="1"/>
          <p:nvPr/>
        </p:nvSpPr>
        <p:spPr>
          <a:xfrm>
            <a:off x="1016000" y="1905000"/>
            <a:ext cx="10160000" cy="2000548"/>
          </a:xfrm>
          <a:prstGeom prst="rect">
            <a:avLst/>
          </a:prstGeom>
          <a:noFill/>
        </p:spPr>
        <p:txBody>
          <a:bodyPr vert="horz" rtlCol="0">
            <a:spAutoFit/>
          </a:bodyPr>
          <a:lstStyle/>
          <a:p>
            <a:pPr algn="ctr"/>
            <a:r>
              <a:rPr lang="en-US" sz="3100"/>
              <a:t>And these all, having had witness borne to them through their faith, </a:t>
            </a:r>
            <a:r>
              <a:rPr lang="en-US" sz="3100" b="1">
                <a:solidFill>
                  <a:srgbClr val="FF0000"/>
                </a:solidFill>
              </a:rPr>
              <a:t>received not the promise</a:t>
            </a:r>
            <a:r>
              <a:rPr lang="en-US" sz="3100"/>
              <a:t>, God having provided some better thing concerning us, that apart from us they should not be made perfect.</a:t>
            </a:r>
          </a:p>
        </p:txBody>
      </p:sp>
    </p:spTree>
    <p:extLst>
      <p:ext uri="{BB962C8B-B14F-4D97-AF65-F5344CB8AC3E}">
        <p14:creationId xmlns:p14="http://schemas.microsoft.com/office/powerpoint/2010/main" val="1860146181"/>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9FD3139-0AB7-7B38-C0D5-322B189E4299}"/>
              </a:ext>
            </a:extLst>
          </p:cNvPr>
          <p:cNvSpPr txBox="1"/>
          <p:nvPr/>
        </p:nvSpPr>
        <p:spPr>
          <a:xfrm>
            <a:off x="127000" y="127000"/>
            <a:ext cx="7315200" cy="276999"/>
          </a:xfrm>
          <a:prstGeom prst="rect">
            <a:avLst/>
          </a:prstGeom>
          <a:noFill/>
        </p:spPr>
        <p:txBody>
          <a:bodyPr vert="horz" lIns="0" tIns="0" rIns="0" bIns="0" rtlCol="0">
            <a:spAutoFit/>
          </a:bodyPr>
          <a:lstStyle/>
          <a:p>
            <a:r>
              <a:rPr lang="en-US"/>
              <a:t>We are still waiting for our spiritual (glorified) bodies</a:t>
            </a:r>
          </a:p>
        </p:txBody>
      </p:sp>
      <p:sp>
        <p:nvSpPr>
          <p:cNvPr id="3" name="TextBox 2">
            <a:extLst>
              <a:ext uri="{FF2B5EF4-FFF2-40B4-BE49-F238E27FC236}">
                <a16:creationId xmlns:a16="http://schemas.microsoft.com/office/drawing/2014/main" id="{075029BD-4CE9-2553-9499-A0FFB58BA2C1}"/>
              </a:ext>
            </a:extLst>
          </p:cNvPr>
          <p:cNvSpPr txBox="1"/>
          <p:nvPr/>
        </p:nvSpPr>
        <p:spPr>
          <a:xfrm>
            <a:off x="0" y="762000"/>
            <a:ext cx="12192000" cy="646331"/>
          </a:xfrm>
          <a:prstGeom prst="rect">
            <a:avLst/>
          </a:prstGeom>
          <a:noFill/>
        </p:spPr>
        <p:txBody>
          <a:bodyPr vert="horz" rtlCol="0">
            <a:spAutoFit/>
          </a:bodyPr>
          <a:lstStyle/>
          <a:p>
            <a:pPr algn="ctr"/>
            <a:r>
              <a:rPr lang="en-US" sz="3600"/>
              <a:t>Hebrews 6:17-20</a:t>
            </a:r>
          </a:p>
        </p:txBody>
      </p:sp>
      <p:sp>
        <p:nvSpPr>
          <p:cNvPr id="4" name="TextBox 3">
            <a:extLst>
              <a:ext uri="{FF2B5EF4-FFF2-40B4-BE49-F238E27FC236}">
                <a16:creationId xmlns:a16="http://schemas.microsoft.com/office/drawing/2014/main" id="{1C56C2DD-41E4-FDC4-3042-4FBFDB75461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1923BC8-11CC-D654-C734-36AF9C9D0A2D}"/>
              </a:ext>
            </a:extLst>
          </p:cNvPr>
          <p:cNvSpPr txBox="1"/>
          <p:nvPr/>
        </p:nvSpPr>
        <p:spPr>
          <a:xfrm>
            <a:off x="1016000" y="1905000"/>
            <a:ext cx="10160000" cy="3431709"/>
          </a:xfrm>
          <a:prstGeom prst="rect">
            <a:avLst/>
          </a:prstGeom>
          <a:noFill/>
        </p:spPr>
        <p:txBody>
          <a:bodyPr vert="horz" rtlCol="0">
            <a:spAutoFit/>
          </a:bodyPr>
          <a:lstStyle/>
          <a:p>
            <a:pPr algn="ctr"/>
            <a:r>
              <a:rPr lang="en-US" sz="3100"/>
              <a:t>In the same way God, desiring even more to show to the </a:t>
            </a:r>
            <a:r>
              <a:rPr lang="en-US" sz="3100" b="1">
                <a:solidFill>
                  <a:srgbClr val="FF0000"/>
                </a:solidFill>
              </a:rPr>
              <a:t>heirs of the promise</a:t>
            </a:r>
            <a:r>
              <a:rPr lang="en-US" sz="3100"/>
              <a:t> the unchangeableness of His purpose, interposed with an oath, so that by two unchangeable things in which it is impossible for God to lie, we who have taken refuge would have strong encouragement to take hold of the hope set before us. (Continued...)</a:t>
            </a:r>
          </a:p>
        </p:txBody>
      </p:sp>
    </p:spTree>
    <p:extLst>
      <p:ext uri="{BB962C8B-B14F-4D97-AF65-F5344CB8AC3E}">
        <p14:creationId xmlns:p14="http://schemas.microsoft.com/office/powerpoint/2010/main" val="3752417266"/>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0AEE489-E7C0-AC62-6FBD-6671E7C36CAF}"/>
              </a:ext>
            </a:extLst>
          </p:cNvPr>
          <p:cNvSpPr txBox="1"/>
          <p:nvPr/>
        </p:nvSpPr>
        <p:spPr>
          <a:xfrm>
            <a:off x="127000" y="127000"/>
            <a:ext cx="7315200" cy="276999"/>
          </a:xfrm>
          <a:prstGeom prst="rect">
            <a:avLst/>
          </a:prstGeom>
          <a:noFill/>
        </p:spPr>
        <p:txBody>
          <a:bodyPr vert="horz" lIns="0" tIns="0" rIns="0" bIns="0" rtlCol="0">
            <a:spAutoFit/>
          </a:bodyPr>
          <a:lstStyle/>
          <a:p>
            <a:r>
              <a:rPr lang="en-US"/>
              <a:t>We are still waiting for our spiritual (glorified) bodies</a:t>
            </a:r>
          </a:p>
        </p:txBody>
      </p:sp>
      <p:sp>
        <p:nvSpPr>
          <p:cNvPr id="3" name="TextBox 2">
            <a:extLst>
              <a:ext uri="{FF2B5EF4-FFF2-40B4-BE49-F238E27FC236}">
                <a16:creationId xmlns:a16="http://schemas.microsoft.com/office/drawing/2014/main" id="{7DBF3633-15A3-BA12-D257-71D28B900419}"/>
              </a:ext>
            </a:extLst>
          </p:cNvPr>
          <p:cNvSpPr txBox="1"/>
          <p:nvPr/>
        </p:nvSpPr>
        <p:spPr>
          <a:xfrm>
            <a:off x="1016000" y="635000"/>
            <a:ext cx="10160000" cy="2477601"/>
          </a:xfrm>
          <a:prstGeom prst="rect">
            <a:avLst/>
          </a:prstGeom>
          <a:noFill/>
        </p:spPr>
        <p:txBody>
          <a:bodyPr vert="horz" rtlCol="0">
            <a:spAutoFit/>
          </a:bodyPr>
          <a:lstStyle/>
          <a:p>
            <a:pPr algn="ctr"/>
            <a:r>
              <a:rPr lang="en-US" sz="3100"/>
              <a:t>This hope we have as an anchor of the soul, a hope both sure and steadfast and one which enters within the veil, where Jesus has </a:t>
            </a:r>
            <a:r>
              <a:rPr lang="en-US" sz="3100" b="1">
                <a:solidFill>
                  <a:srgbClr val="FF0000"/>
                </a:solidFill>
              </a:rPr>
              <a:t>entered as a forerunner for us,</a:t>
            </a:r>
            <a:r>
              <a:rPr lang="en-US" sz="3100"/>
              <a:t> having become a high priest forever according to the order of Melchizedek.</a:t>
            </a:r>
          </a:p>
        </p:txBody>
      </p:sp>
    </p:spTree>
    <p:extLst>
      <p:ext uri="{BB962C8B-B14F-4D97-AF65-F5344CB8AC3E}">
        <p14:creationId xmlns:p14="http://schemas.microsoft.com/office/powerpoint/2010/main" val="944721947"/>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238C76-7137-18F2-365C-E2FD9EAC1EA0}"/>
              </a:ext>
            </a:extLst>
          </p:cNvPr>
          <p:cNvSpPr txBox="1"/>
          <p:nvPr/>
        </p:nvSpPr>
        <p:spPr>
          <a:xfrm>
            <a:off x="127000" y="127000"/>
            <a:ext cx="7315200" cy="276999"/>
          </a:xfrm>
          <a:prstGeom prst="rect">
            <a:avLst/>
          </a:prstGeom>
          <a:noFill/>
        </p:spPr>
        <p:txBody>
          <a:bodyPr vert="horz" lIns="0" tIns="0" rIns="0" bIns="0" rtlCol="0">
            <a:spAutoFit/>
          </a:bodyPr>
          <a:lstStyle/>
          <a:p>
            <a:r>
              <a:rPr lang="en-US"/>
              <a:t>We are still waiting for our spiritual (glorified) bodies</a:t>
            </a:r>
          </a:p>
        </p:txBody>
      </p:sp>
      <p:sp>
        <p:nvSpPr>
          <p:cNvPr id="3" name="TextBox 2">
            <a:extLst>
              <a:ext uri="{FF2B5EF4-FFF2-40B4-BE49-F238E27FC236}">
                <a16:creationId xmlns:a16="http://schemas.microsoft.com/office/drawing/2014/main" id="{9139B0F2-68DB-BA53-8304-4AE7B8CF6532}"/>
              </a:ext>
            </a:extLst>
          </p:cNvPr>
          <p:cNvSpPr txBox="1"/>
          <p:nvPr/>
        </p:nvSpPr>
        <p:spPr>
          <a:xfrm>
            <a:off x="0" y="762000"/>
            <a:ext cx="12192000" cy="646331"/>
          </a:xfrm>
          <a:prstGeom prst="rect">
            <a:avLst/>
          </a:prstGeom>
          <a:noFill/>
        </p:spPr>
        <p:txBody>
          <a:bodyPr vert="horz" rtlCol="0">
            <a:spAutoFit/>
          </a:bodyPr>
          <a:lstStyle/>
          <a:p>
            <a:pPr algn="ctr"/>
            <a:r>
              <a:rPr lang="en-US" sz="3600"/>
              <a:t>Jubilees 48:8</a:t>
            </a:r>
          </a:p>
        </p:txBody>
      </p:sp>
      <p:sp>
        <p:nvSpPr>
          <p:cNvPr id="4" name="TextBox 3">
            <a:extLst>
              <a:ext uri="{FF2B5EF4-FFF2-40B4-BE49-F238E27FC236}">
                <a16:creationId xmlns:a16="http://schemas.microsoft.com/office/drawing/2014/main" id="{BB0A02FA-050B-1B9C-6E03-10427E5083AD}"/>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CB0EDF1-E8ED-66DF-EA4F-B68836609DB1}"/>
              </a:ext>
            </a:extLst>
          </p:cNvPr>
          <p:cNvSpPr txBox="1"/>
          <p:nvPr/>
        </p:nvSpPr>
        <p:spPr>
          <a:xfrm>
            <a:off x="1016000" y="1905000"/>
            <a:ext cx="10160000" cy="2000548"/>
          </a:xfrm>
          <a:prstGeom prst="rect">
            <a:avLst/>
          </a:prstGeom>
          <a:noFill/>
        </p:spPr>
        <p:txBody>
          <a:bodyPr vert="horz" rtlCol="0">
            <a:spAutoFit/>
          </a:bodyPr>
          <a:lstStyle/>
          <a:p>
            <a:pPr algn="ctr"/>
            <a:r>
              <a:rPr lang="en-US" sz="3100"/>
              <a:t>And </a:t>
            </a:r>
            <a:r>
              <a:rPr lang="en-US" sz="3100" b="1">
                <a:solidFill>
                  <a:srgbClr val="FF0000"/>
                </a:solidFill>
              </a:rPr>
              <a:t>the Lord did everything for Israel's sake, and according to His covenant, which he had ordained with Abraham</a:t>
            </a:r>
            <a:r>
              <a:rPr lang="en-US" sz="3100"/>
              <a:t> that He would take vengeance on them as they had brought them by force into bondage.</a:t>
            </a:r>
          </a:p>
        </p:txBody>
      </p:sp>
    </p:spTree>
    <p:extLst>
      <p:ext uri="{BB962C8B-B14F-4D97-AF65-F5344CB8AC3E}">
        <p14:creationId xmlns:p14="http://schemas.microsoft.com/office/powerpoint/2010/main" val="1139235323"/>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B7C37B3-7F8F-E000-79FB-AB306DFA5177}"/>
              </a:ext>
            </a:extLst>
          </p:cNvPr>
          <p:cNvSpPr txBox="1"/>
          <p:nvPr/>
        </p:nvSpPr>
        <p:spPr>
          <a:xfrm>
            <a:off x="127000" y="127000"/>
            <a:ext cx="7315200" cy="276999"/>
          </a:xfrm>
          <a:prstGeom prst="rect">
            <a:avLst/>
          </a:prstGeom>
          <a:noFill/>
        </p:spPr>
        <p:txBody>
          <a:bodyPr vert="horz" lIns="0" tIns="0" rIns="0" bIns="0" rtlCol="0">
            <a:spAutoFit/>
          </a:bodyPr>
          <a:lstStyle/>
          <a:p>
            <a:r>
              <a:rPr lang="en-US"/>
              <a:t>We are still waiting for our spiritual (glorified) bodies</a:t>
            </a:r>
          </a:p>
        </p:txBody>
      </p:sp>
      <p:sp>
        <p:nvSpPr>
          <p:cNvPr id="3" name="TextBox 2">
            <a:extLst>
              <a:ext uri="{FF2B5EF4-FFF2-40B4-BE49-F238E27FC236}">
                <a16:creationId xmlns:a16="http://schemas.microsoft.com/office/drawing/2014/main" id="{F82EA19A-EDD2-156A-0845-D5AE4C2F8398}"/>
              </a:ext>
            </a:extLst>
          </p:cNvPr>
          <p:cNvSpPr txBox="1"/>
          <p:nvPr/>
        </p:nvSpPr>
        <p:spPr>
          <a:xfrm>
            <a:off x="0" y="762000"/>
            <a:ext cx="12192000" cy="646331"/>
          </a:xfrm>
          <a:prstGeom prst="rect">
            <a:avLst/>
          </a:prstGeom>
          <a:noFill/>
        </p:spPr>
        <p:txBody>
          <a:bodyPr vert="horz" rtlCol="0">
            <a:spAutoFit/>
          </a:bodyPr>
          <a:lstStyle/>
          <a:p>
            <a:pPr algn="ctr"/>
            <a:r>
              <a:rPr lang="en-US" sz="3600"/>
              <a:t>Shepherd of Hermas 3:4</a:t>
            </a:r>
          </a:p>
        </p:txBody>
      </p:sp>
      <p:sp>
        <p:nvSpPr>
          <p:cNvPr id="4" name="TextBox 3">
            <a:extLst>
              <a:ext uri="{FF2B5EF4-FFF2-40B4-BE49-F238E27FC236}">
                <a16:creationId xmlns:a16="http://schemas.microsoft.com/office/drawing/2014/main" id="{6428B28F-866E-3E7C-3EF3-05B2EE063B1F}"/>
              </a:ext>
            </a:extLst>
          </p:cNvPr>
          <p:cNvSpPr txBox="1"/>
          <p:nvPr/>
        </p:nvSpPr>
        <p:spPr>
          <a:xfrm>
            <a:off x="0" y="1270000"/>
            <a:ext cx="12192000" cy="400110"/>
          </a:xfrm>
          <a:prstGeom prst="rect">
            <a:avLst/>
          </a:prstGeom>
          <a:noFill/>
        </p:spPr>
        <p:txBody>
          <a:bodyPr vert="horz" rtlCol="0">
            <a:spAutoFit/>
          </a:bodyPr>
          <a:lstStyle/>
          <a:p>
            <a:pPr algn="ctr"/>
            <a:r>
              <a:rPr lang="en-US" sz="2000"/>
              <a:t>(JBLT, J. B. Lightfoot Translation)</a:t>
            </a:r>
          </a:p>
        </p:txBody>
      </p:sp>
      <p:sp>
        <p:nvSpPr>
          <p:cNvPr id="5" name="TextBox 4">
            <a:extLst>
              <a:ext uri="{FF2B5EF4-FFF2-40B4-BE49-F238E27FC236}">
                <a16:creationId xmlns:a16="http://schemas.microsoft.com/office/drawing/2014/main" id="{860DAF9A-13A7-B020-96E6-AADB1A787BF6}"/>
              </a:ext>
            </a:extLst>
          </p:cNvPr>
          <p:cNvSpPr txBox="1"/>
          <p:nvPr/>
        </p:nvSpPr>
        <p:spPr>
          <a:xfrm>
            <a:off x="1016000" y="1905000"/>
            <a:ext cx="10160000" cy="4862870"/>
          </a:xfrm>
          <a:prstGeom prst="rect">
            <a:avLst/>
          </a:prstGeom>
          <a:noFill/>
        </p:spPr>
        <p:txBody>
          <a:bodyPr vert="horz" rtlCol="0">
            <a:spAutoFit/>
          </a:bodyPr>
          <a:lstStyle/>
          <a:p>
            <a:pPr algn="ctr"/>
            <a:r>
              <a:rPr lang="en-US" sz="3100"/>
              <a:t>"Behold, the God of Hosts, Who by His invisible and mighty power and by His great wisdom created the world, and by His glorious purpose clothed His creation with comeliness, and by His strong word fixed the heaven, and founded the earth upon the waters, and by His own wisdom and providence formed His holy Church, which also He blessed-behold, He removeth the heavens and the mountains and the hills and the seas, and all things are made level for His elect, that He may fulfill  (Continued...)</a:t>
            </a:r>
          </a:p>
        </p:txBody>
      </p:sp>
    </p:spTree>
    <p:extLst>
      <p:ext uri="{BB962C8B-B14F-4D97-AF65-F5344CB8AC3E}">
        <p14:creationId xmlns:p14="http://schemas.microsoft.com/office/powerpoint/2010/main" val="1726597069"/>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1E04F21-9CA4-5566-9B98-FAFDB9CA37BA}"/>
              </a:ext>
            </a:extLst>
          </p:cNvPr>
          <p:cNvSpPr txBox="1"/>
          <p:nvPr/>
        </p:nvSpPr>
        <p:spPr>
          <a:xfrm>
            <a:off x="127000" y="127000"/>
            <a:ext cx="7315200" cy="276999"/>
          </a:xfrm>
          <a:prstGeom prst="rect">
            <a:avLst/>
          </a:prstGeom>
          <a:noFill/>
        </p:spPr>
        <p:txBody>
          <a:bodyPr vert="horz" lIns="0" tIns="0" rIns="0" bIns="0" rtlCol="0">
            <a:spAutoFit/>
          </a:bodyPr>
          <a:lstStyle/>
          <a:p>
            <a:r>
              <a:rPr lang="en-US"/>
              <a:t>We are still waiting for our spiritual (glorified) bodies</a:t>
            </a:r>
          </a:p>
        </p:txBody>
      </p:sp>
      <p:sp>
        <p:nvSpPr>
          <p:cNvPr id="3" name="TextBox 2">
            <a:extLst>
              <a:ext uri="{FF2B5EF4-FFF2-40B4-BE49-F238E27FC236}">
                <a16:creationId xmlns:a16="http://schemas.microsoft.com/office/drawing/2014/main" id="{37A95E5C-DC10-258D-4219-25963FDCE46F}"/>
              </a:ext>
            </a:extLst>
          </p:cNvPr>
          <p:cNvSpPr txBox="1"/>
          <p:nvPr/>
        </p:nvSpPr>
        <p:spPr>
          <a:xfrm>
            <a:off x="1016000" y="635000"/>
            <a:ext cx="10160000" cy="2000548"/>
          </a:xfrm>
          <a:prstGeom prst="rect">
            <a:avLst/>
          </a:prstGeom>
          <a:noFill/>
        </p:spPr>
        <p:txBody>
          <a:bodyPr vert="horz" rtlCol="0">
            <a:spAutoFit/>
          </a:bodyPr>
          <a:lstStyle/>
          <a:p>
            <a:pPr algn="ctr"/>
            <a:r>
              <a:rPr lang="en-US" sz="3100"/>
              <a:t>to them the promise which He promised with great glory and rejoicing, if so be that they shall keep the ordinances of God, which they received, with great faith."</a:t>
            </a:r>
          </a:p>
        </p:txBody>
      </p:sp>
    </p:spTree>
    <p:extLst>
      <p:ext uri="{BB962C8B-B14F-4D97-AF65-F5344CB8AC3E}">
        <p14:creationId xmlns:p14="http://schemas.microsoft.com/office/powerpoint/2010/main" val="3418330765"/>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B32680-D475-A77B-D02E-36CB38F87E99}"/>
              </a:ext>
            </a:extLst>
          </p:cNvPr>
          <p:cNvSpPr txBox="1"/>
          <p:nvPr/>
        </p:nvSpPr>
        <p:spPr>
          <a:xfrm>
            <a:off x="127000" y="127000"/>
            <a:ext cx="7315200" cy="276999"/>
          </a:xfrm>
          <a:prstGeom prst="rect">
            <a:avLst/>
          </a:prstGeom>
          <a:noFill/>
        </p:spPr>
        <p:txBody>
          <a:bodyPr vert="horz" lIns="0" tIns="0" rIns="0" bIns="0" rtlCol="0">
            <a:spAutoFit/>
          </a:bodyPr>
          <a:lstStyle/>
          <a:p>
            <a:r>
              <a:rPr lang="en-US"/>
              <a:t>We are still waiting for our spiritual (glorified) bodies</a:t>
            </a:r>
          </a:p>
        </p:txBody>
      </p:sp>
      <p:sp>
        <p:nvSpPr>
          <p:cNvPr id="3" name="TextBox 2">
            <a:extLst>
              <a:ext uri="{FF2B5EF4-FFF2-40B4-BE49-F238E27FC236}">
                <a16:creationId xmlns:a16="http://schemas.microsoft.com/office/drawing/2014/main" id="{CA9F1A7E-04D4-09DA-DE95-ACFF0079C336}"/>
              </a:ext>
            </a:extLst>
          </p:cNvPr>
          <p:cNvSpPr txBox="1"/>
          <p:nvPr/>
        </p:nvSpPr>
        <p:spPr>
          <a:xfrm>
            <a:off x="0" y="762000"/>
            <a:ext cx="12192000" cy="646331"/>
          </a:xfrm>
          <a:prstGeom prst="rect">
            <a:avLst/>
          </a:prstGeom>
          <a:noFill/>
        </p:spPr>
        <p:txBody>
          <a:bodyPr vert="horz" rtlCol="0">
            <a:spAutoFit/>
          </a:bodyPr>
          <a:lstStyle/>
          <a:p>
            <a:pPr algn="ctr"/>
            <a:r>
              <a:rPr lang="en-US" sz="3600"/>
              <a:t>Shepherd of Hermas 6:5-6</a:t>
            </a:r>
          </a:p>
        </p:txBody>
      </p:sp>
      <p:sp>
        <p:nvSpPr>
          <p:cNvPr id="4" name="TextBox 3">
            <a:extLst>
              <a:ext uri="{FF2B5EF4-FFF2-40B4-BE49-F238E27FC236}">
                <a16:creationId xmlns:a16="http://schemas.microsoft.com/office/drawing/2014/main" id="{799ABAB7-E314-B638-5E19-C974647EE3C1}"/>
              </a:ext>
            </a:extLst>
          </p:cNvPr>
          <p:cNvSpPr txBox="1"/>
          <p:nvPr/>
        </p:nvSpPr>
        <p:spPr>
          <a:xfrm>
            <a:off x="0" y="1270000"/>
            <a:ext cx="12192000" cy="400110"/>
          </a:xfrm>
          <a:prstGeom prst="rect">
            <a:avLst/>
          </a:prstGeom>
          <a:noFill/>
        </p:spPr>
        <p:txBody>
          <a:bodyPr vert="horz" rtlCol="0">
            <a:spAutoFit/>
          </a:bodyPr>
          <a:lstStyle/>
          <a:p>
            <a:pPr algn="ctr"/>
            <a:r>
              <a:rPr lang="en-US" sz="2000"/>
              <a:t>(JBLT, J. B. Lightfoot Translation)</a:t>
            </a:r>
          </a:p>
        </p:txBody>
      </p:sp>
      <p:sp>
        <p:nvSpPr>
          <p:cNvPr id="5" name="TextBox 4">
            <a:extLst>
              <a:ext uri="{FF2B5EF4-FFF2-40B4-BE49-F238E27FC236}">
                <a16:creationId xmlns:a16="http://schemas.microsoft.com/office/drawing/2014/main" id="{0166A9A2-FF60-EAA7-0AB5-183096700775}"/>
              </a:ext>
            </a:extLst>
          </p:cNvPr>
          <p:cNvSpPr txBox="1"/>
          <p:nvPr/>
        </p:nvSpPr>
        <p:spPr>
          <a:xfrm>
            <a:off x="1016000" y="1905000"/>
            <a:ext cx="10160000" cy="3431709"/>
          </a:xfrm>
          <a:prstGeom prst="rect">
            <a:avLst/>
          </a:prstGeom>
          <a:noFill/>
        </p:spPr>
        <p:txBody>
          <a:bodyPr vert="horz" rtlCol="0">
            <a:spAutoFit/>
          </a:bodyPr>
          <a:lstStyle/>
          <a:p>
            <a:pPr algn="ctr"/>
            <a:r>
              <a:rPr lang="en-US" sz="3100"/>
              <a:t>For the Master sware by His own glory, as concerning His elect; that if, now that this day has been set as a limit, sin shall hereafter be committed, they shall not find salvation; for repentance for the righteous hath an end; the days of repentance are accomplished for all the saints; whereas for the Gentiles there is repentance until the last day. (Continued...)</a:t>
            </a:r>
          </a:p>
        </p:txBody>
      </p:sp>
    </p:spTree>
    <p:extLst>
      <p:ext uri="{BB962C8B-B14F-4D97-AF65-F5344CB8AC3E}">
        <p14:creationId xmlns:p14="http://schemas.microsoft.com/office/powerpoint/2010/main" val="3792602907"/>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1C099CC-E8C4-E7B0-B703-C8D855E41D32}"/>
              </a:ext>
            </a:extLst>
          </p:cNvPr>
          <p:cNvSpPr txBox="1"/>
          <p:nvPr/>
        </p:nvSpPr>
        <p:spPr>
          <a:xfrm>
            <a:off x="127000" y="127000"/>
            <a:ext cx="7315200" cy="276999"/>
          </a:xfrm>
          <a:prstGeom prst="rect">
            <a:avLst/>
          </a:prstGeom>
          <a:noFill/>
        </p:spPr>
        <p:txBody>
          <a:bodyPr vert="horz" lIns="0" tIns="0" rIns="0" bIns="0" rtlCol="0">
            <a:spAutoFit/>
          </a:bodyPr>
          <a:lstStyle/>
          <a:p>
            <a:r>
              <a:rPr lang="en-US"/>
              <a:t>We are still waiting for our spiritual (glorified) bodies</a:t>
            </a:r>
          </a:p>
        </p:txBody>
      </p:sp>
      <p:sp>
        <p:nvSpPr>
          <p:cNvPr id="3" name="TextBox 2">
            <a:extLst>
              <a:ext uri="{FF2B5EF4-FFF2-40B4-BE49-F238E27FC236}">
                <a16:creationId xmlns:a16="http://schemas.microsoft.com/office/drawing/2014/main" id="{EAFE6E19-73FD-7E81-AD12-F33007056CB3}"/>
              </a:ext>
            </a:extLst>
          </p:cNvPr>
          <p:cNvSpPr txBox="1"/>
          <p:nvPr/>
        </p:nvSpPr>
        <p:spPr>
          <a:xfrm>
            <a:off x="1016000" y="635000"/>
            <a:ext cx="10160000" cy="1523494"/>
          </a:xfrm>
          <a:prstGeom prst="rect">
            <a:avLst/>
          </a:prstGeom>
          <a:noFill/>
        </p:spPr>
        <p:txBody>
          <a:bodyPr vert="horz" rtlCol="0">
            <a:spAutoFit/>
          </a:bodyPr>
          <a:lstStyle/>
          <a:p>
            <a:pPr algn="ctr"/>
            <a:r>
              <a:rPr lang="en-US" sz="3100"/>
              <a:t>Thou shalt therefore say unto the elders of the Church, that they direct their paths in righteousness, </a:t>
            </a:r>
            <a:r>
              <a:rPr lang="en-US" sz="3100" b="1">
                <a:solidFill>
                  <a:srgbClr val="FF0000"/>
                </a:solidFill>
              </a:rPr>
              <a:t>that they may receive in full the promises</a:t>
            </a:r>
            <a:r>
              <a:rPr lang="en-US" sz="3100"/>
              <a:t> with abundant glory.</a:t>
            </a:r>
          </a:p>
        </p:txBody>
      </p:sp>
    </p:spTree>
    <p:extLst>
      <p:ext uri="{BB962C8B-B14F-4D97-AF65-F5344CB8AC3E}">
        <p14:creationId xmlns:p14="http://schemas.microsoft.com/office/powerpoint/2010/main" val="835631932"/>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CFE6D-4F39-E73F-C6A3-5627A451C21A}"/>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How the people of Israel obtained "the Law"</a:t>
            </a:r>
          </a:p>
        </p:txBody>
      </p:sp>
      <p:sp>
        <p:nvSpPr>
          <p:cNvPr id="3" name="Subtitle 2">
            <a:extLst>
              <a:ext uri="{FF2B5EF4-FFF2-40B4-BE49-F238E27FC236}">
                <a16:creationId xmlns:a16="http://schemas.microsoft.com/office/drawing/2014/main" id="{974DB457-6B8D-04F1-E2C0-6D0C245972E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63408246"/>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F01671D-83BD-5A2C-57D9-FBD471C9AB2D}"/>
              </a:ext>
            </a:extLst>
          </p:cNvPr>
          <p:cNvSpPr txBox="1"/>
          <p:nvPr/>
        </p:nvSpPr>
        <p:spPr>
          <a:xfrm>
            <a:off x="127000" y="127000"/>
            <a:ext cx="7315200" cy="276999"/>
          </a:xfrm>
          <a:prstGeom prst="rect">
            <a:avLst/>
          </a:prstGeom>
          <a:noFill/>
        </p:spPr>
        <p:txBody>
          <a:bodyPr vert="horz" lIns="0" tIns="0" rIns="0" bIns="0" rtlCol="0">
            <a:spAutoFit/>
          </a:bodyPr>
          <a:lstStyle/>
          <a:p>
            <a:r>
              <a:rPr lang="en-US"/>
              <a:t>HOW THE PEOPLE OF ISRAEL OBTAINED "THE LAW"</a:t>
            </a:r>
          </a:p>
        </p:txBody>
      </p:sp>
      <p:sp>
        <p:nvSpPr>
          <p:cNvPr id="3" name="TextBox 2">
            <a:extLst>
              <a:ext uri="{FF2B5EF4-FFF2-40B4-BE49-F238E27FC236}">
                <a16:creationId xmlns:a16="http://schemas.microsoft.com/office/drawing/2014/main" id="{00C54888-8C6D-C47D-1EE1-74B6DE94AFA6}"/>
              </a:ext>
            </a:extLst>
          </p:cNvPr>
          <p:cNvSpPr txBox="1"/>
          <p:nvPr/>
        </p:nvSpPr>
        <p:spPr>
          <a:xfrm>
            <a:off x="0" y="762000"/>
            <a:ext cx="12192000" cy="646331"/>
          </a:xfrm>
          <a:prstGeom prst="rect">
            <a:avLst/>
          </a:prstGeom>
          <a:noFill/>
        </p:spPr>
        <p:txBody>
          <a:bodyPr vert="horz" rtlCol="0">
            <a:spAutoFit/>
          </a:bodyPr>
          <a:lstStyle/>
          <a:p>
            <a:pPr algn="ctr"/>
            <a:r>
              <a:rPr lang="en-US" sz="3600"/>
              <a:t>Jubilees 1:25</a:t>
            </a:r>
          </a:p>
        </p:txBody>
      </p:sp>
      <p:sp>
        <p:nvSpPr>
          <p:cNvPr id="4" name="TextBox 3">
            <a:extLst>
              <a:ext uri="{FF2B5EF4-FFF2-40B4-BE49-F238E27FC236}">
                <a16:creationId xmlns:a16="http://schemas.microsoft.com/office/drawing/2014/main" id="{DFAFF591-4D6F-6A36-69BC-7076FAC3F99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DE72C70-2032-4193-AFB7-FE7909C75007}"/>
              </a:ext>
            </a:extLst>
          </p:cNvPr>
          <p:cNvSpPr txBox="1"/>
          <p:nvPr/>
        </p:nvSpPr>
        <p:spPr>
          <a:xfrm>
            <a:off x="1016000" y="1905000"/>
            <a:ext cx="10160000" cy="2954655"/>
          </a:xfrm>
          <a:prstGeom prst="rect">
            <a:avLst/>
          </a:prstGeom>
          <a:noFill/>
        </p:spPr>
        <p:txBody>
          <a:bodyPr vert="horz" rtlCol="0">
            <a:spAutoFit/>
          </a:bodyPr>
          <a:lstStyle/>
          <a:p>
            <a:pPr algn="ctr"/>
            <a:r>
              <a:rPr lang="en-US" sz="3100"/>
              <a:t>And </a:t>
            </a:r>
            <a:r>
              <a:rPr lang="en-US" sz="3100" b="1">
                <a:solidFill>
                  <a:srgbClr val="FF0000"/>
                </a:solidFill>
              </a:rPr>
              <a:t>do thou write down for thyself all these words which I declare unto thee on this mountain</a:t>
            </a:r>
            <a:r>
              <a:rPr lang="en-US" sz="3100"/>
              <a:t>, the first and the last, </a:t>
            </a:r>
            <a:r>
              <a:rPr lang="en-US" sz="3100" b="1">
                <a:solidFill>
                  <a:srgbClr val="FF0000"/>
                </a:solidFill>
              </a:rPr>
              <a:t>which shall come to pass in all the divisions of the days in the law</a:t>
            </a:r>
            <a:r>
              <a:rPr lang="en-US" sz="3100"/>
              <a:t> and in the testimony and in the weeks and the jubilees unto eternity, until I descend and dwell with them throughout eternity.'</a:t>
            </a:r>
          </a:p>
        </p:txBody>
      </p:sp>
    </p:spTree>
    <p:extLst>
      <p:ext uri="{BB962C8B-B14F-4D97-AF65-F5344CB8AC3E}">
        <p14:creationId xmlns:p14="http://schemas.microsoft.com/office/powerpoint/2010/main" val="3708899468"/>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5C6EBD-B764-1B36-0708-7188DA10E8BA}"/>
              </a:ext>
            </a:extLst>
          </p:cNvPr>
          <p:cNvSpPr txBox="1"/>
          <p:nvPr/>
        </p:nvSpPr>
        <p:spPr>
          <a:xfrm>
            <a:off x="127000" y="127000"/>
            <a:ext cx="7315200" cy="276999"/>
          </a:xfrm>
          <a:prstGeom prst="rect">
            <a:avLst/>
          </a:prstGeom>
          <a:noFill/>
        </p:spPr>
        <p:txBody>
          <a:bodyPr vert="horz" lIns="0" tIns="0" rIns="0" bIns="0" rtlCol="0">
            <a:spAutoFit/>
          </a:bodyPr>
          <a:lstStyle/>
          <a:p>
            <a:r>
              <a:rPr lang="en-US"/>
              <a:t>HOW THE PEOPLE OF ISRAEL OBTAINED "THE LAW"</a:t>
            </a:r>
          </a:p>
        </p:txBody>
      </p:sp>
      <p:sp>
        <p:nvSpPr>
          <p:cNvPr id="3" name="TextBox 2">
            <a:extLst>
              <a:ext uri="{FF2B5EF4-FFF2-40B4-BE49-F238E27FC236}">
                <a16:creationId xmlns:a16="http://schemas.microsoft.com/office/drawing/2014/main" id="{977CD6F4-5DA5-9F80-2B27-6748C1B06572}"/>
              </a:ext>
            </a:extLst>
          </p:cNvPr>
          <p:cNvSpPr txBox="1"/>
          <p:nvPr/>
        </p:nvSpPr>
        <p:spPr>
          <a:xfrm>
            <a:off x="0" y="762000"/>
            <a:ext cx="12192000" cy="646331"/>
          </a:xfrm>
          <a:prstGeom prst="rect">
            <a:avLst/>
          </a:prstGeom>
          <a:noFill/>
        </p:spPr>
        <p:txBody>
          <a:bodyPr vert="horz" rtlCol="0">
            <a:spAutoFit/>
          </a:bodyPr>
          <a:lstStyle/>
          <a:p>
            <a:pPr algn="ctr"/>
            <a:r>
              <a:rPr lang="en-US" sz="3600"/>
              <a:t>Jubilees 1:5</a:t>
            </a:r>
          </a:p>
        </p:txBody>
      </p:sp>
      <p:sp>
        <p:nvSpPr>
          <p:cNvPr id="4" name="TextBox 3">
            <a:extLst>
              <a:ext uri="{FF2B5EF4-FFF2-40B4-BE49-F238E27FC236}">
                <a16:creationId xmlns:a16="http://schemas.microsoft.com/office/drawing/2014/main" id="{39C6C4C5-D6FC-293D-01AB-5D64EBF9A726}"/>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38B427E-8F5E-6AAF-3955-20E828B8A052}"/>
              </a:ext>
            </a:extLst>
          </p:cNvPr>
          <p:cNvSpPr txBox="1"/>
          <p:nvPr/>
        </p:nvSpPr>
        <p:spPr>
          <a:xfrm>
            <a:off x="1016000" y="1905000"/>
            <a:ext cx="10160000" cy="3431709"/>
          </a:xfrm>
          <a:prstGeom prst="rect">
            <a:avLst/>
          </a:prstGeom>
          <a:noFill/>
        </p:spPr>
        <p:txBody>
          <a:bodyPr vert="horz" rtlCol="0">
            <a:spAutoFit/>
          </a:bodyPr>
          <a:lstStyle/>
          <a:p>
            <a:pPr algn="ctr"/>
            <a:r>
              <a:rPr lang="en-US" sz="3100"/>
              <a:t>And He said: '</a:t>
            </a:r>
            <a:r>
              <a:rPr lang="en-US" sz="3100" b="1">
                <a:solidFill>
                  <a:srgbClr val="FF0000"/>
                </a:solidFill>
              </a:rPr>
              <a:t>Incline thine heart to every word which I shall speak to thee on this mount, and write them in a book</a:t>
            </a:r>
            <a:r>
              <a:rPr lang="en-US" sz="3100"/>
              <a:t> in order that their generations may see how I have not forsaken them for all the evil which they have wrought in transgressing the covenant which I establish between Me and thee for their generations this day on Mount Sinai.</a:t>
            </a:r>
          </a:p>
        </p:txBody>
      </p:sp>
    </p:spTree>
    <p:extLst>
      <p:ext uri="{BB962C8B-B14F-4D97-AF65-F5344CB8AC3E}">
        <p14:creationId xmlns:p14="http://schemas.microsoft.com/office/powerpoint/2010/main" val="2811414235"/>
      </p:ext>
    </p:extLst>
  </p:cSld>
  <p:clrMapOvr>
    <a:masterClrMapping/>
  </p:clrMapOvr>
</p:sld>
</file>

<file path=ppt/theme/theme1.xml><?xml version="1.0" encoding="utf-8"?>
<a:theme xmlns:a="http://schemas.openxmlformats.org/drawingml/2006/main" name="DappledVTI">
  <a:themeElements>
    <a:clrScheme name="Custom 81">
      <a:dk1>
        <a:sysClr val="windowText" lastClr="000000"/>
      </a:dk1>
      <a:lt1>
        <a:sysClr val="window" lastClr="FFFFFF"/>
      </a:lt1>
      <a:dk2>
        <a:srgbClr val="21363B"/>
      </a:dk2>
      <a:lt2>
        <a:srgbClr val="F4F2F0"/>
      </a:lt2>
      <a:accent1>
        <a:srgbClr val="758468"/>
      </a:accent1>
      <a:accent2>
        <a:srgbClr val="B5A7AC"/>
      </a:accent2>
      <a:accent3>
        <a:srgbClr val="CC9C6F"/>
      </a:accent3>
      <a:accent4>
        <a:srgbClr val="767640"/>
      </a:accent4>
      <a:accent5>
        <a:srgbClr val="A5B295"/>
      </a:accent5>
      <a:accent6>
        <a:srgbClr val="C19DA7"/>
      </a:accent6>
      <a:hlink>
        <a:srgbClr val="D13D6E"/>
      </a:hlink>
      <a:folHlink>
        <a:srgbClr val="6C9D92"/>
      </a:folHlink>
    </a:clrScheme>
    <a:fontScheme name="Custom 67">
      <a:majorFont>
        <a:latin typeface="Sabon Next L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ppledVTI" id="{204FEFAB-F02B-4FE8-B509-C50A618B972D}" vid="{7EAEADA8-5A8E-45B2-B0E4-448EC7E7A94F}"/>
    </a:ext>
  </a:extLst>
</a:theme>
</file>

<file path=docProps/app.xml><?xml version="1.0" encoding="utf-8"?>
<Properties xmlns="http://schemas.openxmlformats.org/officeDocument/2006/extended-properties" xmlns:vt="http://schemas.openxmlformats.org/officeDocument/2006/docPropsVTypes">
  <TotalTime>12</TotalTime>
  <Words>9816</Words>
  <Application>Microsoft Office PowerPoint</Application>
  <PresentationFormat>Widescreen</PresentationFormat>
  <Paragraphs>461</Paragraphs>
  <Slides>152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152</vt:i4>
      </vt:variant>
    </vt:vector>
  </HeadingPairs>
  <TitlesOfParts>
    <vt:vector size="157" baseType="lpstr">
      <vt:lpstr>Arial</vt:lpstr>
      <vt:lpstr>Avenir Next LT Pro</vt:lpstr>
      <vt:lpstr>AvenirNext LT Pro Medium</vt:lpstr>
      <vt:lpstr>Sabon Next LT</vt:lpstr>
      <vt:lpstr>DappledVTI</vt:lpstr>
      <vt:lpstr>The Covenant with Abraham</vt:lpstr>
      <vt:lpstr>Why Abraham?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 Promise of Descendants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 Promise of Land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 Promise of Eternal Life in that Land</vt:lpstr>
      <vt:lpstr>The "Reward"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Requirements of the Promise</vt:lpstr>
      <vt:lpstr>Faith</vt:lpstr>
      <vt:lpstr>PowerPoint Presentation</vt:lpstr>
      <vt:lpstr>PowerPoint Presentation</vt:lpstr>
      <vt:lpstr>Circumcision</vt:lpstr>
      <vt:lpstr>PowerPoint Presentation</vt:lpstr>
      <vt:lpstr>PowerPoint Presentation</vt:lpstr>
      <vt:lpstr>PowerPoint Presentation</vt:lpstr>
      <vt:lpstr>PowerPoint Presentation</vt:lpstr>
      <vt:lpstr>PowerPoint Presentation</vt:lpstr>
      <vt:lpstr>The Genesis 15 Covenant Meal</vt:lpstr>
      <vt:lpstr>The account varies by translation</vt:lpstr>
      <vt:lpstr>PowerPoint Presentation</vt:lpstr>
      <vt:lpstr>PowerPoint Presentation</vt:lpstr>
      <vt:lpstr>PowerPoint Presentation</vt:lpstr>
      <vt:lpstr>PowerPoint Presentation</vt:lpstr>
      <vt:lpstr>PowerPoint Presentation</vt:lpstr>
      <vt:lpstr>Instructions for a Burnt Offering</vt:lpstr>
      <vt:lpstr>PowerPoint Presentation</vt:lpstr>
      <vt:lpstr>PowerPoint Presentation</vt:lpstr>
      <vt:lpstr>PowerPoint Presentation</vt:lpstr>
      <vt:lpstr>PowerPoint Presentation</vt:lpstr>
      <vt:lpstr>The Smoke &amp; Fire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YHVH remembers the Covenant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Heirs of Abraham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Was the promise fulfilled?</vt:lpstr>
      <vt:lpstr>Sarah did have a child</vt:lpstr>
      <vt:lpstr>PowerPoint Presentation</vt:lpstr>
      <vt:lpstr>PowerPoint Presentation</vt:lpstr>
      <vt:lpstr>PowerPoint Presentation</vt:lpstr>
      <vt:lpstr>PowerPoint Presentation</vt:lpstr>
      <vt:lpstr>They did receive a land for a time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 are still looking for a Heavenly Kingdom</vt:lpstr>
      <vt:lpstr>PowerPoint Presentation</vt:lpstr>
      <vt:lpstr>PowerPoint Presentation</vt:lpstr>
      <vt:lpstr>We are still waiting for our spiritual (glorified) bodies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the people of Israel obtained "the Law"</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2026-07-08T00:59:13Z</dcterms:modified>
</cp:coreProperties>
</file>