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EFBEDC1-6405-413B-AA12-6C26D03455F3}">
          <p14:sldIdLst>
            <p14:sldId id="256"/>
          </p14:sldIdLst>
        </p14:section>
        <p14:section name="ATTRIBUTES OF DEMONS" id="{AB18FC0D-0FAB-4369-A63E-50E18CA636B2}">
          <p14:sldIdLst>
            <p14:sldId id="257"/>
          </p14:sldIdLst>
        </p14:section>
        <p14:section name="Demons understand who YHVH's is" id="{1ED1262A-A07B-4702-BDAD-16D18BE6BD54}">
          <p14:sldIdLst>
            <p14:sldId id="258"/>
            <p14:sldId id="259"/>
          </p14:sldIdLst>
        </p14:section>
        <p14:section name="Demons can seduce men" id="{C7818160-4D90-410B-8E14-EC6438163653}">
          <p14:sldIdLst>
            <p14:sldId id="260"/>
            <p14:sldId id="261"/>
            <p14:sldId id="262"/>
            <p14:sldId id="263"/>
            <p14:sldId id="264"/>
            <p14:sldId id="265"/>
          </p14:sldIdLst>
        </p14:section>
        <p14:section name="Demons can smell" id="{C17B82DE-9E93-40F2-884E-2178FC146A3E}">
          <p14:sldIdLst>
            <p14:sldId id="266"/>
            <p14:sldId id="267"/>
          </p14:sldIdLst>
        </p14:section>
        <p14:section name="Demons can speak" id="{B58927D0-19F1-4500-9B17-EABA2A46B074}">
          <p14:sldIdLst>
            <p14:sldId id="268"/>
            <p14:sldId id="269"/>
            <p14:sldId id="270"/>
            <p14:sldId id="271"/>
            <p14:sldId id="272"/>
            <p14:sldId id="273"/>
            <p14:sldId id="274"/>
          </p14:sldIdLst>
        </p14:section>
        <p14:section name="Demons likened to frogs" id="{A2C975B6-86D4-43D9-B422-0BDA780AA640}">
          <p14:sldIdLst>
            <p14:sldId id="275"/>
            <p14:sldId id="276"/>
          </p14:sldIdLst>
        </p14:section>
        <p14:section name="Demons likened to scorpions" id="{A0BD442C-86EB-4C19-BE61-E0D67AC688C0}">
          <p14:sldIdLst>
            <p14:sldId id="277"/>
            <p14:sldId id="278"/>
            <p14:sldId id="279"/>
            <p14:sldId id="280"/>
            <p14:sldId id="281"/>
            <p14:sldId id="282"/>
          </p14:sldIdLst>
        </p14:section>
        <p14:section name="DEMONS CALLED &quot;SATANS&quot;" id="{868EBC88-3BA4-4D18-A8AD-B7D1FE21173D}">
          <p14:sldIdLst>
            <p14:sldId id="283"/>
            <p14:sldId id="284"/>
            <p14:sldId id="285"/>
          </p14:sldIdLst>
        </p14:section>
        <p14:section name="DEMONS KNOW THEIR FATE" id="{57EE187E-E263-4AC4-A4CE-B57A98E37C24}">
          <p14:sldIdLst>
            <p14:sldId id="286"/>
            <p14:sldId id="287"/>
            <p14:sldId id="288"/>
          </p14:sldIdLst>
        </p14:section>
        <p14:section name="PEOPLE SACRIFICE TO/WORSHIP DEMONS" id="{DA45E12A-C151-4013-8D9C-5D8C595B7B2B}">
          <p14:sldIdLst>
            <p14:sldId id="289"/>
            <p14:sldId id="290"/>
            <p14:sldId id="291"/>
            <p14:sldId id="292"/>
            <p14:sldId id="293"/>
            <p14:sldId id="294"/>
            <p14:sldId id="295"/>
            <p14:sldId id="296"/>
          </p14:sldIdLst>
        </p14:section>
        <p14:section name="DEMONS CAN CAUSE SICKNESS &amp; AFFLICTIONS" id="{76C67078-6AB9-4D6B-813A-1528B61455CA}">
          <p14:sldIdLst>
            <p14:sldId id="297"/>
            <p14:sldId id="298"/>
            <p14:sldId id="299"/>
            <p14:sldId id="300"/>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Lst>
        </p14:section>
        <p14:section name="POSSESSION VS. INFLUENCE" id="{059D5E47-1630-4C63-912E-1CCE79C18197}">
          <p14:sldIdLst>
            <p14:sldId id="341"/>
          </p14:sldIdLst>
        </p14:section>
        <p14:section name="Demonic possession" id="{BB089D89-FACB-4BA9-8BCB-4191FC7792E3}">
          <p14:sldIdLst>
            <p14:sldId id="342"/>
            <p14:sldId id="343"/>
            <p14:sldId id="344"/>
            <p14:sldId id="345"/>
            <p14:sldId id="346"/>
            <p14:sldId id="347"/>
            <p14:sldId id="348"/>
            <p14:sldId id="349"/>
            <p14:sldId id="350"/>
          </p14:sldIdLst>
        </p14:section>
        <p14:section name="Demonic Influence" id="{E04D3BEE-7CEE-44DC-B894-A50CE36992E9}">
          <p14:sldIdLst>
            <p14:sldId id="351"/>
            <p14:sldId id="352"/>
            <p14:sldId id="353"/>
            <p14:sldId id="354"/>
            <p14:sldId id="355"/>
            <p14:sldId id="356"/>
          </p14:sldIdLst>
        </p14:section>
        <p14:section name="YESHUA VS. DEMONS" id="{2472FF50-EF22-4D09-A38A-69CFA6B7A0AC}">
          <p14:sldIdLst>
            <p14:sldId id="357"/>
            <p14:sldId id="358"/>
            <p14:sldId id="359"/>
            <p14:sldId id="360"/>
            <p14:sldId id="361"/>
            <p14:sldId id="362"/>
            <p14:sldId id="363"/>
            <p14:sldId id="364"/>
            <p14:sldId id="365"/>
          </p14:sldIdLst>
        </p14:section>
        <p14:section name="CASTING OUT DEMONS" id="{0816F211-D669-4E67-9526-128D2FB5ECC4}">
          <p14:sldIdLst>
            <p14:sldId id="366"/>
          </p14:sldIdLst>
        </p14:section>
        <p14:section name="Evil spirits can return after being cast out" id="{B0B45412-707B-48F9-A8DB-78F03AE1BF97}">
          <p14:sldIdLst>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Lst>
        </p14:section>
        <p14:section name="FINAL JUDGEMENT OF UNCLEAN SPIRITS" id="{556F432F-5B7B-45F3-9F5F-05667B162394}">
          <p14:sldIdLst>
            <p14:sldId id="386"/>
            <p14:sldId id="387"/>
            <p14:sldId id="388"/>
            <p14:sldId id="389"/>
          </p14:sldIdLst>
        </p14:section>
        <p14:section name="RULE OVER THEM" id="{9A4B2F3A-B0E2-4DFE-A6C7-612AF287C000}">
          <p14:sldIdLst>
            <p14:sldId id="390"/>
            <p14:sldId id="39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79EA17-E495-488F-9100-3C221CFE643F}" v="10504" dt="2025-04-09T16:04:07.5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microsoft.com/office/2015/10/relationships/revisionInfo" Target="revisionInfo.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7/7/2026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30468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7/7/2026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35370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7/7/2026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84657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7/7/2026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20791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7/7/2026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68292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7/7/2026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50058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7/7/2026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12482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7/7/2026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83155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7/7/2026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86332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7/7/2026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44852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7/7/2026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28501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7/7/2026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261399211"/>
      </p:ext>
    </p:extLst>
  </p:cSld>
  <p:clrMap bg1="lt1" tx1="dk1" bg2="lt2" tx2="dk2" accent1="accent1" accent2="accent2" accent3="accent3" accent4="accent4" accent5="accent5" accent6="accent6" hlink="hlink" folHlink="folHlink"/>
  <p:sldLayoutIdLst>
    <p:sldLayoutId id="2147483789" r:id="rId1"/>
    <p:sldLayoutId id="2147483788" r:id="rId2"/>
    <p:sldLayoutId id="2147483787" r:id="rId3"/>
    <p:sldLayoutId id="2147483786" r:id="rId4"/>
    <p:sldLayoutId id="2147483785" r:id="rId5"/>
    <p:sldLayoutId id="2147483784" r:id="rId6"/>
    <p:sldLayoutId id="2147483783" r:id="rId7"/>
    <p:sldLayoutId id="2147483782" r:id="rId8"/>
    <p:sldLayoutId id="2147483781" r:id="rId9"/>
    <p:sldLayoutId id="2147483780" r:id="rId10"/>
    <p:sldLayoutId id="2147483779"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4" name="Rectangle 113">
            <a:extLst>
              <a:ext uri="{FF2B5EF4-FFF2-40B4-BE49-F238E27FC236}">
                <a16:creationId xmlns:a16="http://schemas.microsoft.com/office/drawing/2014/main" id="{7A875D55-4A80-43E9-38F6-27E366493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water&#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alphaModFix amt="60000"/>
          </a:blip>
          <a:srcRect t="21875" b="21875"/>
          <a:stretch/>
        </p:blipFill>
        <p:spPr>
          <a:xfrm>
            <a:off x="-2" y="-4"/>
            <a:ext cx="12192001" cy="6858001"/>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2301923" y="1482602"/>
            <a:ext cx="7588155" cy="2236264"/>
          </a:xfrm>
        </p:spPr>
        <p:txBody>
          <a:bodyPr>
            <a:normAutofit/>
          </a:bodyPr>
          <a:lstStyle/>
          <a:p>
            <a:r>
              <a:rPr lang="en-US" sz="5400">
                <a:solidFill>
                  <a:srgbClr val="FFFFFF"/>
                </a:solidFill>
              </a:rPr>
              <a:t>Demons</a:t>
            </a:r>
          </a:p>
        </p:txBody>
      </p: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4A769-9990-24C8-894D-C6B8C7A12C54}"/>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Attributes of demons</a:t>
            </a:r>
          </a:p>
        </p:txBody>
      </p:sp>
      <p:sp>
        <p:nvSpPr>
          <p:cNvPr id="3" name="Subtitle 2">
            <a:extLst>
              <a:ext uri="{FF2B5EF4-FFF2-40B4-BE49-F238E27FC236}">
                <a16:creationId xmlns:a16="http://schemas.microsoft.com/office/drawing/2014/main" id="{58AA11EB-9C62-FC1E-C053-4FF0586A418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07640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C46A2-3A95-D833-9818-3194ABA013F9}"/>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understand who YHVH's is</a:t>
            </a:r>
          </a:p>
        </p:txBody>
      </p:sp>
      <p:sp>
        <p:nvSpPr>
          <p:cNvPr id="3" name="Subtitle 2">
            <a:extLst>
              <a:ext uri="{FF2B5EF4-FFF2-40B4-BE49-F238E27FC236}">
                <a16:creationId xmlns:a16="http://schemas.microsoft.com/office/drawing/2014/main" id="{165E70FD-CF24-3829-64BB-5AC83C80217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2023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656F8C-15F0-46FF-309B-AA92EB6B6405}"/>
              </a:ext>
            </a:extLst>
          </p:cNvPr>
          <p:cNvSpPr txBox="1"/>
          <p:nvPr/>
        </p:nvSpPr>
        <p:spPr>
          <a:xfrm>
            <a:off x="127000" y="127000"/>
            <a:ext cx="7315200" cy="276999"/>
          </a:xfrm>
          <a:prstGeom prst="rect">
            <a:avLst/>
          </a:prstGeom>
          <a:noFill/>
        </p:spPr>
        <p:txBody>
          <a:bodyPr vert="horz" lIns="0" tIns="0" rIns="0" bIns="0" rtlCol="0">
            <a:spAutoFit/>
          </a:bodyPr>
          <a:lstStyle/>
          <a:p>
            <a:r>
              <a:rPr lang="en-US"/>
              <a:t>Demons understand who YHVH's is</a:t>
            </a:r>
          </a:p>
        </p:txBody>
      </p:sp>
      <p:sp>
        <p:nvSpPr>
          <p:cNvPr id="3" name="TextBox 2">
            <a:extLst>
              <a:ext uri="{FF2B5EF4-FFF2-40B4-BE49-F238E27FC236}">
                <a16:creationId xmlns:a16="http://schemas.microsoft.com/office/drawing/2014/main" id="{E4D8E196-9132-748D-1E25-FD40199BA5B2}"/>
              </a:ext>
            </a:extLst>
          </p:cNvPr>
          <p:cNvSpPr txBox="1"/>
          <p:nvPr/>
        </p:nvSpPr>
        <p:spPr>
          <a:xfrm>
            <a:off x="0" y="762000"/>
            <a:ext cx="12192000" cy="646331"/>
          </a:xfrm>
          <a:prstGeom prst="rect">
            <a:avLst/>
          </a:prstGeom>
          <a:noFill/>
        </p:spPr>
        <p:txBody>
          <a:bodyPr vert="horz" rtlCol="0">
            <a:spAutoFit/>
          </a:bodyPr>
          <a:lstStyle/>
          <a:p>
            <a:pPr algn="ctr"/>
            <a:r>
              <a:rPr lang="en-US" sz="3600"/>
              <a:t>James 2:19</a:t>
            </a:r>
          </a:p>
        </p:txBody>
      </p:sp>
      <p:sp>
        <p:nvSpPr>
          <p:cNvPr id="4" name="TextBox 3">
            <a:extLst>
              <a:ext uri="{FF2B5EF4-FFF2-40B4-BE49-F238E27FC236}">
                <a16:creationId xmlns:a16="http://schemas.microsoft.com/office/drawing/2014/main" id="{9708D26B-5AF3-0538-6610-13687CDA83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34FEB9-E772-E286-D1F0-4EC3C53CF9F0}"/>
              </a:ext>
            </a:extLst>
          </p:cNvPr>
          <p:cNvSpPr txBox="1"/>
          <p:nvPr/>
        </p:nvSpPr>
        <p:spPr>
          <a:xfrm>
            <a:off x="1016000" y="1905000"/>
            <a:ext cx="10160000" cy="1046440"/>
          </a:xfrm>
          <a:prstGeom prst="rect">
            <a:avLst/>
          </a:prstGeom>
          <a:noFill/>
        </p:spPr>
        <p:txBody>
          <a:bodyPr vert="horz" rtlCol="0">
            <a:spAutoFit/>
          </a:bodyPr>
          <a:lstStyle/>
          <a:p>
            <a:pPr algn="ctr"/>
            <a:r>
              <a:rPr lang="en-US" sz="3100"/>
              <a:t>You believe that God is one. You do well; </a:t>
            </a:r>
            <a:r>
              <a:rPr lang="en-US" sz="3100" b="1">
                <a:solidFill>
                  <a:srgbClr val="FF0000"/>
                </a:solidFill>
              </a:rPr>
              <a:t>the demons also believe</a:t>
            </a:r>
            <a:r>
              <a:rPr lang="en-US" sz="3100"/>
              <a:t>, and shudder.</a:t>
            </a:r>
          </a:p>
        </p:txBody>
      </p:sp>
    </p:spTree>
    <p:extLst>
      <p:ext uri="{BB962C8B-B14F-4D97-AF65-F5344CB8AC3E}">
        <p14:creationId xmlns:p14="http://schemas.microsoft.com/office/powerpoint/2010/main" val="290467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11EBA-0E86-4EB1-D95C-CB0D7F060F9A}"/>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can seduce men</a:t>
            </a:r>
          </a:p>
        </p:txBody>
      </p:sp>
      <p:sp>
        <p:nvSpPr>
          <p:cNvPr id="3" name="Subtitle 2">
            <a:extLst>
              <a:ext uri="{FF2B5EF4-FFF2-40B4-BE49-F238E27FC236}">
                <a16:creationId xmlns:a16="http://schemas.microsoft.com/office/drawing/2014/main" id="{DF3A6623-E434-F595-8823-1E610C97C8B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18810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B56C32-EC03-4B92-8406-6DE4477157C3}"/>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seduce men</a:t>
            </a:r>
          </a:p>
        </p:txBody>
      </p:sp>
      <p:sp>
        <p:nvSpPr>
          <p:cNvPr id="3" name="TextBox 2">
            <a:extLst>
              <a:ext uri="{FF2B5EF4-FFF2-40B4-BE49-F238E27FC236}">
                <a16:creationId xmlns:a16="http://schemas.microsoft.com/office/drawing/2014/main" id="{32E7E784-A869-1693-9386-2EB4A38B4C6F}"/>
              </a:ext>
            </a:extLst>
          </p:cNvPr>
          <p:cNvSpPr txBox="1"/>
          <p:nvPr/>
        </p:nvSpPr>
        <p:spPr>
          <a:xfrm>
            <a:off x="0" y="762000"/>
            <a:ext cx="12192000" cy="646331"/>
          </a:xfrm>
          <a:prstGeom prst="rect">
            <a:avLst/>
          </a:prstGeom>
          <a:noFill/>
        </p:spPr>
        <p:txBody>
          <a:bodyPr vert="horz" rtlCol="0">
            <a:spAutoFit/>
          </a:bodyPr>
          <a:lstStyle/>
          <a:p>
            <a:pPr algn="ctr"/>
            <a:r>
              <a:rPr lang="en-US" sz="3600"/>
              <a:t>Jubilees 10:1-2</a:t>
            </a:r>
          </a:p>
        </p:txBody>
      </p:sp>
      <p:sp>
        <p:nvSpPr>
          <p:cNvPr id="4" name="TextBox 3">
            <a:extLst>
              <a:ext uri="{FF2B5EF4-FFF2-40B4-BE49-F238E27FC236}">
                <a16:creationId xmlns:a16="http://schemas.microsoft.com/office/drawing/2014/main" id="{B0DA3807-09C1-E996-A308-82D501B7662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5A098DB-2724-6F5E-239F-3342A7425624}"/>
              </a:ext>
            </a:extLst>
          </p:cNvPr>
          <p:cNvSpPr txBox="1"/>
          <p:nvPr/>
        </p:nvSpPr>
        <p:spPr>
          <a:xfrm>
            <a:off x="1016000" y="1905000"/>
            <a:ext cx="10160000" cy="2954655"/>
          </a:xfrm>
          <a:prstGeom prst="rect">
            <a:avLst/>
          </a:prstGeom>
          <a:noFill/>
        </p:spPr>
        <p:txBody>
          <a:bodyPr vert="horz" rtlCol="0">
            <a:spAutoFit/>
          </a:bodyPr>
          <a:lstStyle/>
          <a:p>
            <a:pPr algn="ctr"/>
            <a:r>
              <a:rPr lang="en-US" sz="3100"/>
              <a:t>And in the third week of this jubilee the unclean </a:t>
            </a:r>
            <a:r>
              <a:rPr lang="en-US" sz="3100" b="1">
                <a:solidFill>
                  <a:srgbClr val="FF0000"/>
                </a:solidFill>
              </a:rPr>
              <a:t>demons began to lead astray the children of the sons of Noah,</a:t>
            </a:r>
            <a:r>
              <a:rPr lang="en-US" sz="3100"/>
              <a:t> and to make to err and destroy them. And the sons of Noah came to Noah their father, and they told him concerning </a:t>
            </a:r>
            <a:r>
              <a:rPr lang="en-US" sz="3100" b="1">
                <a:solidFill>
                  <a:srgbClr val="FF0000"/>
                </a:solidFill>
              </a:rPr>
              <a:t>the demons which were leading astray</a:t>
            </a:r>
            <a:r>
              <a:rPr lang="en-US" sz="3100"/>
              <a:t> and blinding and slaying his sons' sons.</a:t>
            </a:r>
          </a:p>
        </p:txBody>
      </p:sp>
    </p:spTree>
    <p:extLst>
      <p:ext uri="{BB962C8B-B14F-4D97-AF65-F5344CB8AC3E}">
        <p14:creationId xmlns:p14="http://schemas.microsoft.com/office/powerpoint/2010/main" val="2585234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A4DF68-D831-E291-49C1-0D87EE53A611}"/>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seduce men</a:t>
            </a:r>
          </a:p>
        </p:txBody>
      </p:sp>
      <p:sp>
        <p:nvSpPr>
          <p:cNvPr id="3" name="TextBox 2">
            <a:extLst>
              <a:ext uri="{FF2B5EF4-FFF2-40B4-BE49-F238E27FC236}">
                <a16:creationId xmlns:a16="http://schemas.microsoft.com/office/drawing/2014/main" id="{4BA88F64-DC0E-15E2-2E3D-50162A1F5611}"/>
              </a:ext>
            </a:extLst>
          </p:cNvPr>
          <p:cNvSpPr txBox="1"/>
          <p:nvPr/>
        </p:nvSpPr>
        <p:spPr>
          <a:xfrm>
            <a:off x="0" y="762000"/>
            <a:ext cx="12192000" cy="646331"/>
          </a:xfrm>
          <a:prstGeom prst="rect">
            <a:avLst/>
          </a:prstGeom>
          <a:noFill/>
        </p:spPr>
        <p:txBody>
          <a:bodyPr vert="horz" rtlCol="0">
            <a:spAutoFit/>
          </a:bodyPr>
          <a:lstStyle/>
          <a:p>
            <a:pPr algn="ctr"/>
            <a:r>
              <a:rPr lang="en-US" sz="3600"/>
              <a:t>Jubilees 11:3-4</a:t>
            </a:r>
          </a:p>
        </p:txBody>
      </p:sp>
      <p:sp>
        <p:nvSpPr>
          <p:cNvPr id="4" name="TextBox 3">
            <a:extLst>
              <a:ext uri="{FF2B5EF4-FFF2-40B4-BE49-F238E27FC236}">
                <a16:creationId xmlns:a16="http://schemas.microsoft.com/office/drawing/2014/main" id="{2F6997AE-A582-BD69-4A9E-65948F8A12F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174C4E7-12A8-2850-FC5D-A7227EF03386}"/>
              </a:ext>
            </a:extLst>
          </p:cNvPr>
          <p:cNvSpPr txBox="1"/>
          <p:nvPr/>
        </p:nvSpPr>
        <p:spPr>
          <a:xfrm>
            <a:off x="1016000" y="1905000"/>
            <a:ext cx="10160000" cy="4385816"/>
          </a:xfrm>
          <a:prstGeom prst="rect">
            <a:avLst/>
          </a:prstGeom>
          <a:noFill/>
        </p:spPr>
        <p:txBody>
          <a:bodyPr vert="horz" rtlCol="0">
            <a:spAutoFit/>
          </a:bodyPr>
          <a:lstStyle/>
          <a:p>
            <a:pPr algn="ctr"/>
            <a:r>
              <a:rPr lang="en-US" sz="3100"/>
              <a:t>And ' r, the son of Kesed, built the city of 'Ara of the Chaldees, and called its name after his own name and the name of his father. And they made for themselves molten images, and they worshipped each the idol, the molten image which they had made for themselves, and they began to make graven images and unclean simulacra, </a:t>
            </a:r>
            <a:r>
              <a:rPr lang="en-US" sz="3100" b="1">
                <a:solidFill>
                  <a:srgbClr val="FF0000"/>
                </a:solidFill>
              </a:rPr>
              <a:t>and malignant spirits assisted and seduced (them) into committing transgression and uncleanness</a:t>
            </a:r>
            <a:r>
              <a:rPr lang="en-US" sz="3100"/>
              <a:t>. (Continued...)</a:t>
            </a:r>
          </a:p>
        </p:txBody>
      </p:sp>
    </p:spTree>
    <p:extLst>
      <p:ext uri="{BB962C8B-B14F-4D97-AF65-F5344CB8AC3E}">
        <p14:creationId xmlns:p14="http://schemas.microsoft.com/office/powerpoint/2010/main" val="617969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2BCEBB-349B-DA41-40C2-46F65BD07C0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seduce men</a:t>
            </a:r>
          </a:p>
        </p:txBody>
      </p:sp>
      <p:sp>
        <p:nvSpPr>
          <p:cNvPr id="3" name="TextBox 2">
            <a:extLst>
              <a:ext uri="{FF2B5EF4-FFF2-40B4-BE49-F238E27FC236}">
                <a16:creationId xmlns:a16="http://schemas.microsoft.com/office/drawing/2014/main" id="{3EEB370A-EB17-F7B4-0F60-667DD6DC41B8}"/>
              </a:ext>
            </a:extLst>
          </p:cNvPr>
          <p:cNvSpPr txBox="1"/>
          <p:nvPr/>
        </p:nvSpPr>
        <p:spPr>
          <a:xfrm>
            <a:off x="1016000" y="635000"/>
            <a:ext cx="10160000" cy="2477601"/>
          </a:xfrm>
          <a:prstGeom prst="rect">
            <a:avLst/>
          </a:prstGeom>
          <a:noFill/>
        </p:spPr>
        <p:txBody>
          <a:bodyPr vert="horz" rtlCol="0">
            <a:spAutoFit/>
          </a:bodyPr>
          <a:lstStyle/>
          <a:p>
            <a:pPr algn="ctr"/>
            <a:r>
              <a:rPr lang="en-US" sz="3100"/>
              <a:t>And the prince Mastema exerted himself to do all this, and he sent forth other spirits, those which were put under his hand, to do all manner of wrong and sin, and all manner of transgression, to corrupt and destroy, and to shed blood upon the earth.</a:t>
            </a:r>
          </a:p>
        </p:txBody>
      </p:sp>
    </p:spTree>
    <p:extLst>
      <p:ext uri="{BB962C8B-B14F-4D97-AF65-F5344CB8AC3E}">
        <p14:creationId xmlns:p14="http://schemas.microsoft.com/office/powerpoint/2010/main" val="832913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4FE85C-31DE-6E31-40AB-8BF6EDD1020C}"/>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seduce men</a:t>
            </a:r>
          </a:p>
        </p:txBody>
      </p:sp>
      <p:sp>
        <p:nvSpPr>
          <p:cNvPr id="3" name="TextBox 2">
            <a:extLst>
              <a:ext uri="{FF2B5EF4-FFF2-40B4-BE49-F238E27FC236}">
                <a16:creationId xmlns:a16="http://schemas.microsoft.com/office/drawing/2014/main" id="{F283A7D5-04DF-AC32-D841-E885DB186BD0}"/>
              </a:ext>
            </a:extLst>
          </p:cNvPr>
          <p:cNvSpPr txBox="1"/>
          <p:nvPr/>
        </p:nvSpPr>
        <p:spPr>
          <a:xfrm>
            <a:off x="0" y="762000"/>
            <a:ext cx="12192000" cy="646331"/>
          </a:xfrm>
          <a:prstGeom prst="rect">
            <a:avLst/>
          </a:prstGeom>
          <a:noFill/>
        </p:spPr>
        <p:txBody>
          <a:bodyPr vert="horz" rtlCol="0">
            <a:spAutoFit/>
          </a:bodyPr>
          <a:lstStyle/>
          <a:p>
            <a:pPr algn="ctr"/>
            <a:r>
              <a:rPr lang="en-US" sz="3600"/>
              <a:t>Jubilees 12:20</a:t>
            </a:r>
          </a:p>
        </p:txBody>
      </p:sp>
      <p:sp>
        <p:nvSpPr>
          <p:cNvPr id="4" name="TextBox 3">
            <a:extLst>
              <a:ext uri="{FF2B5EF4-FFF2-40B4-BE49-F238E27FC236}">
                <a16:creationId xmlns:a16="http://schemas.microsoft.com/office/drawing/2014/main" id="{495FFFF1-2AAE-75A3-AA51-5A5B9AA0982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3C717B4-7FB5-49A6-61CD-8D3A792FEF08}"/>
              </a:ext>
            </a:extLst>
          </p:cNvPr>
          <p:cNvSpPr txBox="1"/>
          <p:nvPr/>
        </p:nvSpPr>
        <p:spPr>
          <a:xfrm>
            <a:off x="1016000" y="1905000"/>
            <a:ext cx="10160000" cy="2477601"/>
          </a:xfrm>
          <a:prstGeom prst="rect">
            <a:avLst/>
          </a:prstGeom>
          <a:noFill/>
        </p:spPr>
        <p:txBody>
          <a:bodyPr vert="horz" rtlCol="0">
            <a:spAutoFit/>
          </a:bodyPr>
          <a:lstStyle/>
          <a:p>
            <a:pPr algn="ctr"/>
            <a:r>
              <a:rPr lang="en-US" sz="3100"/>
              <a:t>Deliver me from the hands of </a:t>
            </a:r>
            <a:r>
              <a:rPr lang="en-US" sz="3100" b="1">
                <a:solidFill>
                  <a:srgbClr val="FF0000"/>
                </a:solidFill>
              </a:rPr>
              <a:t>evil spirits who have dominion over the thoughts of men's hearts</a:t>
            </a:r>
            <a:r>
              <a:rPr lang="en-US" sz="3100"/>
              <a:t>, And let them not lead me astray from Thee, my God. And stablish Thou me and my seed for ever. That we go not astray from henceforth and for evermore.'</a:t>
            </a:r>
          </a:p>
        </p:txBody>
      </p:sp>
    </p:spTree>
    <p:extLst>
      <p:ext uri="{BB962C8B-B14F-4D97-AF65-F5344CB8AC3E}">
        <p14:creationId xmlns:p14="http://schemas.microsoft.com/office/powerpoint/2010/main" val="4246141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11B5A2-EA1E-A8B0-1D6C-33A4FC046D39}"/>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seduce men</a:t>
            </a:r>
          </a:p>
        </p:txBody>
      </p:sp>
      <p:sp>
        <p:nvSpPr>
          <p:cNvPr id="3" name="TextBox 2">
            <a:extLst>
              <a:ext uri="{FF2B5EF4-FFF2-40B4-BE49-F238E27FC236}">
                <a16:creationId xmlns:a16="http://schemas.microsoft.com/office/drawing/2014/main" id="{BEC32F17-8EEE-EEAA-78FB-F64E242A0A12}"/>
              </a:ext>
            </a:extLst>
          </p:cNvPr>
          <p:cNvSpPr txBox="1"/>
          <p:nvPr/>
        </p:nvSpPr>
        <p:spPr>
          <a:xfrm>
            <a:off x="0" y="762000"/>
            <a:ext cx="12192000" cy="646331"/>
          </a:xfrm>
          <a:prstGeom prst="rect">
            <a:avLst/>
          </a:prstGeom>
          <a:noFill/>
        </p:spPr>
        <p:txBody>
          <a:bodyPr vert="horz" rtlCol="0">
            <a:spAutoFit/>
          </a:bodyPr>
          <a:lstStyle/>
          <a:p>
            <a:pPr algn="ctr"/>
            <a:r>
              <a:rPr lang="en-US" sz="3600"/>
              <a:t>Jubilees 7:27</a:t>
            </a:r>
          </a:p>
        </p:txBody>
      </p:sp>
      <p:sp>
        <p:nvSpPr>
          <p:cNvPr id="4" name="TextBox 3">
            <a:extLst>
              <a:ext uri="{FF2B5EF4-FFF2-40B4-BE49-F238E27FC236}">
                <a16:creationId xmlns:a16="http://schemas.microsoft.com/office/drawing/2014/main" id="{DFFF463F-8A87-F776-1161-9E4A93BD140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442BB3C-1A5E-F69D-4EB1-3DA26FFCAE5C}"/>
              </a:ext>
            </a:extLst>
          </p:cNvPr>
          <p:cNvSpPr txBox="1"/>
          <p:nvPr/>
        </p:nvSpPr>
        <p:spPr>
          <a:xfrm>
            <a:off x="1016000" y="1905000"/>
            <a:ext cx="10160000" cy="2477601"/>
          </a:xfrm>
          <a:prstGeom prst="rect">
            <a:avLst/>
          </a:prstGeom>
          <a:noFill/>
        </p:spPr>
        <p:txBody>
          <a:bodyPr vert="horz" rtlCol="0">
            <a:spAutoFit/>
          </a:bodyPr>
          <a:lstStyle/>
          <a:p>
            <a:pPr algn="ctr"/>
            <a:r>
              <a:rPr lang="en-US" sz="3100"/>
              <a:t>For I see, and behold the demons have begun (their) </a:t>
            </a:r>
            <a:r>
              <a:rPr lang="en-US" sz="3100" b="1">
                <a:solidFill>
                  <a:srgbClr val="FF0000"/>
                </a:solidFill>
              </a:rPr>
              <a:t>seductions against you and against your children</a:t>
            </a:r>
            <a:r>
              <a:rPr lang="en-US" sz="3100"/>
              <a:t> and now I fear on your behalf, that after my death ye will shed the blood of men upon the earth, and that ye, too, will be destroyed from the face of the earth.</a:t>
            </a:r>
          </a:p>
        </p:txBody>
      </p:sp>
    </p:spTree>
    <p:extLst>
      <p:ext uri="{BB962C8B-B14F-4D97-AF65-F5344CB8AC3E}">
        <p14:creationId xmlns:p14="http://schemas.microsoft.com/office/powerpoint/2010/main" val="67113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3EE1-DED3-6031-C7B9-592232F4B0D1}"/>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can smell</a:t>
            </a:r>
          </a:p>
        </p:txBody>
      </p:sp>
      <p:sp>
        <p:nvSpPr>
          <p:cNvPr id="3" name="Subtitle 2">
            <a:extLst>
              <a:ext uri="{FF2B5EF4-FFF2-40B4-BE49-F238E27FC236}">
                <a16:creationId xmlns:a16="http://schemas.microsoft.com/office/drawing/2014/main" id="{A746518E-C98F-2630-55CE-45C1B5D31C3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71120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F2CD4F-8DAD-13E1-9E27-AF098B26832D}"/>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smell</a:t>
            </a:r>
          </a:p>
        </p:txBody>
      </p:sp>
      <p:sp>
        <p:nvSpPr>
          <p:cNvPr id="3" name="TextBox 2">
            <a:extLst>
              <a:ext uri="{FF2B5EF4-FFF2-40B4-BE49-F238E27FC236}">
                <a16:creationId xmlns:a16="http://schemas.microsoft.com/office/drawing/2014/main" id="{68BB4464-69A2-901A-487D-CC484DC2D8AA}"/>
              </a:ext>
            </a:extLst>
          </p:cNvPr>
          <p:cNvSpPr txBox="1"/>
          <p:nvPr/>
        </p:nvSpPr>
        <p:spPr>
          <a:xfrm>
            <a:off x="0" y="762000"/>
            <a:ext cx="12192000" cy="646331"/>
          </a:xfrm>
          <a:prstGeom prst="rect">
            <a:avLst/>
          </a:prstGeom>
          <a:noFill/>
        </p:spPr>
        <p:txBody>
          <a:bodyPr vert="horz" rtlCol="0">
            <a:spAutoFit/>
          </a:bodyPr>
          <a:lstStyle/>
          <a:p>
            <a:pPr algn="ctr"/>
            <a:r>
              <a:rPr lang="en-US" sz="3600"/>
              <a:t>Tobit 8:3</a:t>
            </a:r>
          </a:p>
        </p:txBody>
      </p:sp>
      <p:sp>
        <p:nvSpPr>
          <p:cNvPr id="4" name="TextBox 3">
            <a:extLst>
              <a:ext uri="{FF2B5EF4-FFF2-40B4-BE49-F238E27FC236}">
                <a16:creationId xmlns:a16="http://schemas.microsoft.com/office/drawing/2014/main" id="{6A94B133-F7D7-9203-F173-5D1CEBEEA0AF}"/>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73C6F12C-9554-B149-7F7C-425AB3C4F98B}"/>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The odor of the fish repulsed the demon,</a:t>
            </a:r>
            <a:r>
              <a:rPr lang="en-US" sz="3100"/>
              <a:t> and it fled to the upper regions of Egypt; Raphael went in pursuit of it and there bound it hand and foot. Then Raphael returned immediately.</a:t>
            </a:r>
          </a:p>
        </p:txBody>
      </p:sp>
    </p:spTree>
    <p:extLst>
      <p:ext uri="{BB962C8B-B14F-4D97-AF65-F5344CB8AC3E}">
        <p14:creationId xmlns:p14="http://schemas.microsoft.com/office/powerpoint/2010/main" val="1857118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A61F7-8EB0-CA31-194D-966539BF2CF2}"/>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can speak</a:t>
            </a:r>
          </a:p>
        </p:txBody>
      </p:sp>
      <p:sp>
        <p:nvSpPr>
          <p:cNvPr id="3" name="Subtitle 2">
            <a:extLst>
              <a:ext uri="{FF2B5EF4-FFF2-40B4-BE49-F238E27FC236}">
                <a16:creationId xmlns:a16="http://schemas.microsoft.com/office/drawing/2014/main" id="{4EDE76EE-8F26-9F49-1FCC-FC95C89E42A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46267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F56000-039A-3575-E57C-941FC1BE236F}"/>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speak</a:t>
            </a:r>
          </a:p>
        </p:txBody>
      </p:sp>
      <p:sp>
        <p:nvSpPr>
          <p:cNvPr id="3" name="TextBox 2">
            <a:extLst>
              <a:ext uri="{FF2B5EF4-FFF2-40B4-BE49-F238E27FC236}">
                <a16:creationId xmlns:a16="http://schemas.microsoft.com/office/drawing/2014/main" id="{B1985CA1-7787-842B-DB04-E2743F18CBC1}"/>
              </a:ext>
            </a:extLst>
          </p:cNvPr>
          <p:cNvSpPr txBox="1"/>
          <p:nvPr/>
        </p:nvSpPr>
        <p:spPr>
          <a:xfrm>
            <a:off x="0" y="762000"/>
            <a:ext cx="12192000" cy="646331"/>
          </a:xfrm>
          <a:prstGeom prst="rect">
            <a:avLst/>
          </a:prstGeom>
          <a:noFill/>
        </p:spPr>
        <p:txBody>
          <a:bodyPr vert="horz" rtlCol="0">
            <a:spAutoFit/>
          </a:bodyPr>
          <a:lstStyle/>
          <a:p>
            <a:pPr algn="ctr"/>
            <a:r>
              <a:rPr lang="en-US" sz="3600"/>
              <a:t>Luke 4:31-37</a:t>
            </a:r>
          </a:p>
        </p:txBody>
      </p:sp>
      <p:sp>
        <p:nvSpPr>
          <p:cNvPr id="4" name="TextBox 3">
            <a:extLst>
              <a:ext uri="{FF2B5EF4-FFF2-40B4-BE49-F238E27FC236}">
                <a16:creationId xmlns:a16="http://schemas.microsoft.com/office/drawing/2014/main" id="{A7BF69CD-4ED8-BB4F-E044-57B3E73034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8A36AD-0AD2-6556-06B5-60740EE5AF22}"/>
              </a:ext>
            </a:extLst>
          </p:cNvPr>
          <p:cNvSpPr txBox="1"/>
          <p:nvPr/>
        </p:nvSpPr>
        <p:spPr>
          <a:xfrm>
            <a:off x="1016000" y="1905000"/>
            <a:ext cx="10160000" cy="4385816"/>
          </a:xfrm>
          <a:prstGeom prst="rect">
            <a:avLst/>
          </a:prstGeom>
          <a:noFill/>
        </p:spPr>
        <p:txBody>
          <a:bodyPr vert="horz" rtlCol="0">
            <a:spAutoFit/>
          </a:bodyPr>
          <a:lstStyle/>
          <a:p>
            <a:pPr algn="ctr"/>
            <a:r>
              <a:rPr lang="en-US" sz="3100"/>
              <a:t>And He came down to Capernaum, a city of Galilee, and He was teaching them on the Sabbath; and they were amazed at His teaching, for His message was with authority. In the synagogue there was a man possessed by the spirit of an unclean demon, </a:t>
            </a:r>
            <a:r>
              <a:rPr lang="en-US" sz="3100" b="1">
                <a:solidFill>
                  <a:srgbClr val="FF0000"/>
                </a:solidFill>
              </a:rPr>
              <a:t>and he cried out with a loud voice</a:t>
            </a:r>
            <a:r>
              <a:rPr lang="en-US" sz="3100"/>
              <a:t>, "Let us alone! What business do we have with each other, Jesus of Nazareth? Have You come to destroy us? I know who You are--the Holy One of God! (Continued...)</a:t>
            </a:r>
          </a:p>
        </p:txBody>
      </p:sp>
    </p:spTree>
    <p:extLst>
      <p:ext uri="{BB962C8B-B14F-4D97-AF65-F5344CB8AC3E}">
        <p14:creationId xmlns:p14="http://schemas.microsoft.com/office/powerpoint/2010/main" val="3878266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EB8A23-EF2B-E949-65EB-1D454C189AAE}"/>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speak</a:t>
            </a:r>
          </a:p>
        </p:txBody>
      </p:sp>
      <p:sp>
        <p:nvSpPr>
          <p:cNvPr id="3" name="TextBox 2">
            <a:extLst>
              <a:ext uri="{FF2B5EF4-FFF2-40B4-BE49-F238E27FC236}">
                <a16:creationId xmlns:a16="http://schemas.microsoft.com/office/drawing/2014/main" id="{A35CC6A0-EC61-FD07-E882-B721637E6C3F}"/>
              </a:ext>
            </a:extLst>
          </p:cNvPr>
          <p:cNvSpPr txBox="1"/>
          <p:nvPr/>
        </p:nvSpPr>
        <p:spPr>
          <a:xfrm>
            <a:off x="1016000" y="635000"/>
            <a:ext cx="10160000" cy="4385816"/>
          </a:xfrm>
          <a:prstGeom prst="rect">
            <a:avLst/>
          </a:prstGeom>
          <a:noFill/>
        </p:spPr>
        <p:txBody>
          <a:bodyPr vert="horz" rtlCol="0">
            <a:spAutoFit/>
          </a:bodyPr>
          <a:lstStyle/>
          <a:p>
            <a:pPr algn="ctr"/>
            <a:r>
              <a:rPr lang="en-US" sz="3100"/>
              <a:t>" But Jesus rebuked him, saying, "Be quiet and come out of him!" And when the demon had thrown him down in the midst of the people, he came out of him without doing him any harm. And amazement came upon them all, and they began talking with one another saying, "What is this message? For with authority and power He commands the unclean spirits and they come out." And the report about Him was spreading into every locality in the surrounding district.</a:t>
            </a:r>
          </a:p>
        </p:txBody>
      </p:sp>
    </p:spTree>
    <p:extLst>
      <p:ext uri="{BB962C8B-B14F-4D97-AF65-F5344CB8AC3E}">
        <p14:creationId xmlns:p14="http://schemas.microsoft.com/office/powerpoint/2010/main" val="3790059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B2FB09-3B4D-7079-8DCE-2868DDEC2264}"/>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speak</a:t>
            </a:r>
          </a:p>
        </p:txBody>
      </p:sp>
      <p:sp>
        <p:nvSpPr>
          <p:cNvPr id="3" name="TextBox 2">
            <a:extLst>
              <a:ext uri="{FF2B5EF4-FFF2-40B4-BE49-F238E27FC236}">
                <a16:creationId xmlns:a16="http://schemas.microsoft.com/office/drawing/2014/main" id="{AB94C6B9-51A8-04AE-FB1B-DC49BDE4FE48}"/>
              </a:ext>
            </a:extLst>
          </p:cNvPr>
          <p:cNvSpPr txBox="1"/>
          <p:nvPr/>
        </p:nvSpPr>
        <p:spPr>
          <a:xfrm>
            <a:off x="0" y="762000"/>
            <a:ext cx="12192000" cy="646331"/>
          </a:xfrm>
          <a:prstGeom prst="rect">
            <a:avLst/>
          </a:prstGeom>
          <a:noFill/>
        </p:spPr>
        <p:txBody>
          <a:bodyPr vert="horz" rtlCol="0">
            <a:spAutoFit/>
          </a:bodyPr>
          <a:lstStyle/>
          <a:p>
            <a:pPr algn="ctr"/>
            <a:r>
              <a:rPr lang="en-US" sz="3600"/>
              <a:t>Luke 4:40-41</a:t>
            </a:r>
          </a:p>
        </p:txBody>
      </p:sp>
      <p:sp>
        <p:nvSpPr>
          <p:cNvPr id="4" name="TextBox 3">
            <a:extLst>
              <a:ext uri="{FF2B5EF4-FFF2-40B4-BE49-F238E27FC236}">
                <a16:creationId xmlns:a16="http://schemas.microsoft.com/office/drawing/2014/main" id="{C965E158-607C-3180-C4C0-ACD3B4FAA7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167788-B93E-C2C4-A13B-85DD9C653210}"/>
              </a:ext>
            </a:extLst>
          </p:cNvPr>
          <p:cNvSpPr txBox="1"/>
          <p:nvPr/>
        </p:nvSpPr>
        <p:spPr>
          <a:xfrm>
            <a:off x="1016000" y="1905000"/>
            <a:ext cx="10160000" cy="3431709"/>
          </a:xfrm>
          <a:prstGeom prst="rect">
            <a:avLst/>
          </a:prstGeom>
          <a:noFill/>
        </p:spPr>
        <p:txBody>
          <a:bodyPr vert="horz" rtlCol="0">
            <a:spAutoFit/>
          </a:bodyPr>
          <a:lstStyle/>
          <a:p>
            <a:pPr algn="ctr"/>
            <a:r>
              <a:rPr lang="en-US" sz="3100"/>
              <a:t>While the sun was setting, all those who had any who were sick with various diseases brought them to Him; and laying His hands on each one of them, He was healing them. Demons also were coming out of many, shouting, "You are the Son of God!" But rebuking them, He </a:t>
            </a:r>
            <a:r>
              <a:rPr lang="en-US" sz="3100" b="1">
                <a:solidFill>
                  <a:srgbClr val="FF0000"/>
                </a:solidFill>
              </a:rPr>
              <a:t>would not allow them to speak</a:t>
            </a:r>
            <a:r>
              <a:rPr lang="en-US" sz="3100"/>
              <a:t>, because they knew Him to be the Christ.</a:t>
            </a:r>
          </a:p>
        </p:txBody>
      </p:sp>
    </p:spTree>
    <p:extLst>
      <p:ext uri="{BB962C8B-B14F-4D97-AF65-F5344CB8AC3E}">
        <p14:creationId xmlns:p14="http://schemas.microsoft.com/office/powerpoint/2010/main" val="3994223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D96BB4-6EA1-6B1C-D9BD-70F7F2ACB6E5}"/>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speak</a:t>
            </a:r>
          </a:p>
        </p:txBody>
      </p:sp>
      <p:sp>
        <p:nvSpPr>
          <p:cNvPr id="3" name="TextBox 2">
            <a:extLst>
              <a:ext uri="{FF2B5EF4-FFF2-40B4-BE49-F238E27FC236}">
                <a16:creationId xmlns:a16="http://schemas.microsoft.com/office/drawing/2014/main" id="{3A765BE3-56D6-BF8B-5458-F5229F096789}"/>
              </a:ext>
            </a:extLst>
          </p:cNvPr>
          <p:cNvSpPr txBox="1"/>
          <p:nvPr/>
        </p:nvSpPr>
        <p:spPr>
          <a:xfrm>
            <a:off x="0" y="762000"/>
            <a:ext cx="12192000" cy="646331"/>
          </a:xfrm>
          <a:prstGeom prst="rect">
            <a:avLst/>
          </a:prstGeom>
          <a:noFill/>
        </p:spPr>
        <p:txBody>
          <a:bodyPr vert="horz" rtlCol="0">
            <a:spAutoFit/>
          </a:bodyPr>
          <a:lstStyle/>
          <a:p>
            <a:pPr algn="ctr"/>
            <a:r>
              <a:rPr lang="en-US" sz="3600"/>
              <a:t>Mark 1:32-34</a:t>
            </a:r>
          </a:p>
        </p:txBody>
      </p:sp>
      <p:sp>
        <p:nvSpPr>
          <p:cNvPr id="4" name="TextBox 3">
            <a:extLst>
              <a:ext uri="{FF2B5EF4-FFF2-40B4-BE49-F238E27FC236}">
                <a16:creationId xmlns:a16="http://schemas.microsoft.com/office/drawing/2014/main" id="{F9A8055A-CF6A-03B6-568A-F8662357FBC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0F6415-F308-3BDE-61B4-1E3842AC932C}"/>
              </a:ext>
            </a:extLst>
          </p:cNvPr>
          <p:cNvSpPr txBox="1"/>
          <p:nvPr/>
        </p:nvSpPr>
        <p:spPr>
          <a:xfrm>
            <a:off x="1016000" y="1905000"/>
            <a:ext cx="10160000" cy="3431709"/>
          </a:xfrm>
          <a:prstGeom prst="rect">
            <a:avLst/>
          </a:prstGeom>
          <a:noFill/>
        </p:spPr>
        <p:txBody>
          <a:bodyPr vert="horz" rtlCol="0">
            <a:spAutoFit/>
          </a:bodyPr>
          <a:lstStyle/>
          <a:p>
            <a:pPr algn="ctr"/>
            <a:r>
              <a:rPr lang="en-US" sz="3100"/>
              <a:t>When evening came, after the sun had set, they began bringing to Him all who were ill and those who were demon-possessed. And the whole city had gathered at the door. And He healed many who were ill with various diseases, and cast out many demons; and </a:t>
            </a:r>
            <a:r>
              <a:rPr lang="en-US" sz="3100" b="1">
                <a:solidFill>
                  <a:srgbClr val="FF0000"/>
                </a:solidFill>
              </a:rPr>
              <a:t>He was not permitting the demons to speak</a:t>
            </a:r>
            <a:r>
              <a:rPr lang="en-US" sz="3100"/>
              <a:t>, because they knew who He was.</a:t>
            </a:r>
          </a:p>
        </p:txBody>
      </p:sp>
    </p:spTree>
    <p:extLst>
      <p:ext uri="{BB962C8B-B14F-4D97-AF65-F5344CB8AC3E}">
        <p14:creationId xmlns:p14="http://schemas.microsoft.com/office/powerpoint/2010/main" val="2247330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7BE3FD-553A-9E5D-7A44-9027033186A3}"/>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speak</a:t>
            </a:r>
          </a:p>
        </p:txBody>
      </p:sp>
      <p:sp>
        <p:nvSpPr>
          <p:cNvPr id="3" name="TextBox 2">
            <a:extLst>
              <a:ext uri="{FF2B5EF4-FFF2-40B4-BE49-F238E27FC236}">
                <a16:creationId xmlns:a16="http://schemas.microsoft.com/office/drawing/2014/main" id="{E303F794-FB57-7586-A23E-B2999B5A28E4}"/>
              </a:ext>
            </a:extLst>
          </p:cNvPr>
          <p:cNvSpPr txBox="1"/>
          <p:nvPr/>
        </p:nvSpPr>
        <p:spPr>
          <a:xfrm>
            <a:off x="0" y="762000"/>
            <a:ext cx="12192000" cy="646331"/>
          </a:xfrm>
          <a:prstGeom prst="rect">
            <a:avLst/>
          </a:prstGeom>
          <a:noFill/>
        </p:spPr>
        <p:txBody>
          <a:bodyPr vert="horz" rtlCol="0">
            <a:spAutoFit/>
          </a:bodyPr>
          <a:lstStyle/>
          <a:p>
            <a:pPr algn="ctr"/>
            <a:r>
              <a:rPr lang="en-US" sz="3600"/>
              <a:t>Mark 3:11-12</a:t>
            </a:r>
          </a:p>
        </p:txBody>
      </p:sp>
      <p:sp>
        <p:nvSpPr>
          <p:cNvPr id="4" name="TextBox 3">
            <a:extLst>
              <a:ext uri="{FF2B5EF4-FFF2-40B4-BE49-F238E27FC236}">
                <a16:creationId xmlns:a16="http://schemas.microsoft.com/office/drawing/2014/main" id="{6EF8488F-00A7-990F-7110-B2A0FB088D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46B805-E45B-0B6C-DACD-7907B11C0CD8}"/>
              </a:ext>
            </a:extLst>
          </p:cNvPr>
          <p:cNvSpPr txBox="1"/>
          <p:nvPr/>
        </p:nvSpPr>
        <p:spPr>
          <a:xfrm>
            <a:off x="1016000" y="1905000"/>
            <a:ext cx="10160000" cy="2000548"/>
          </a:xfrm>
          <a:prstGeom prst="rect">
            <a:avLst/>
          </a:prstGeom>
          <a:noFill/>
        </p:spPr>
        <p:txBody>
          <a:bodyPr vert="horz" rtlCol="0">
            <a:spAutoFit/>
          </a:bodyPr>
          <a:lstStyle/>
          <a:p>
            <a:pPr algn="ctr"/>
            <a:r>
              <a:rPr lang="en-US" sz="3100"/>
              <a:t>Whenever the unclean spirits saw Him, they would fall down before Him </a:t>
            </a:r>
            <a:r>
              <a:rPr lang="en-US" sz="3100" b="1">
                <a:solidFill>
                  <a:srgbClr val="FF0000"/>
                </a:solidFill>
              </a:rPr>
              <a:t>and shout, "You are the Son of God!"</a:t>
            </a:r>
            <a:r>
              <a:rPr lang="en-US" sz="3100"/>
              <a:t> And He earnestly warned them not to tell who He was.</a:t>
            </a:r>
          </a:p>
        </p:txBody>
      </p:sp>
    </p:spTree>
    <p:extLst>
      <p:ext uri="{BB962C8B-B14F-4D97-AF65-F5344CB8AC3E}">
        <p14:creationId xmlns:p14="http://schemas.microsoft.com/office/powerpoint/2010/main" val="399890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D69C7C-E3B5-2676-343B-B0E2B1C16B78}"/>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speak</a:t>
            </a:r>
          </a:p>
        </p:txBody>
      </p:sp>
      <p:sp>
        <p:nvSpPr>
          <p:cNvPr id="3" name="TextBox 2">
            <a:extLst>
              <a:ext uri="{FF2B5EF4-FFF2-40B4-BE49-F238E27FC236}">
                <a16:creationId xmlns:a16="http://schemas.microsoft.com/office/drawing/2014/main" id="{BC95E6DA-8300-8881-84B6-8D02D1F3485D}"/>
              </a:ext>
            </a:extLst>
          </p:cNvPr>
          <p:cNvSpPr txBox="1"/>
          <p:nvPr/>
        </p:nvSpPr>
        <p:spPr>
          <a:xfrm>
            <a:off x="0" y="762000"/>
            <a:ext cx="12192000" cy="646331"/>
          </a:xfrm>
          <a:prstGeom prst="rect">
            <a:avLst/>
          </a:prstGeom>
          <a:noFill/>
        </p:spPr>
        <p:txBody>
          <a:bodyPr vert="horz" rtlCol="0">
            <a:spAutoFit/>
          </a:bodyPr>
          <a:lstStyle/>
          <a:p>
            <a:pPr algn="ctr"/>
            <a:r>
              <a:rPr lang="en-US" sz="3600"/>
              <a:t>Matthew 8:29</a:t>
            </a:r>
          </a:p>
        </p:txBody>
      </p:sp>
      <p:sp>
        <p:nvSpPr>
          <p:cNvPr id="4" name="TextBox 3">
            <a:extLst>
              <a:ext uri="{FF2B5EF4-FFF2-40B4-BE49-F238E27FC236}">
                <a16:creationId xmlns:a16="http://schemas.microsoft.com/office/drawing/2014/main" id="{2739933D-6CDE-3DF6-3198-8F7AB7716B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959970D-297C-C35C-7F0C-E37ACA1D23C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And they cried out, saying,</a:t>
            </a:r>
            <a:r>
              <a:rPr lang="en-US" sz="3100"/>
              <a:t> "What business do we have with each other, Son of God? Have You come here to torment us before the time?"</a:t>
            </a:r>
          </a:p>
        </p:txBody>
      </p:sp>
    </p:spTree>
    <p:extLst>
      <p:ext uri="{BB962C8B-B14F-4D97-AF65-F5344CB8AC3E}">
        <p14:creationId xmlns:p14="http://schemas.microsoft.com/office/powerpoint/2010/main" val="3874540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5D6E1-D92D-A371-5262-2D08F94BCB38}"/>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likened to frogs</a:t>
            </a:r>
          </a:p>
        </p:txBody>
      </p:sp>
      <p:sp>
        <p:nvSpPr>
          <p:cNvPr id="3" name="Subtitle 2">
            <a:extLst>
              <a:ext uri="{FF2B5EF4-FFF2-40B4-BE49-F238E27FC236}">
                <a16:creationId xmlns:a16="http://schemas.microsoft.com/office/drawing/2014/main" id="{F73F890A-559C-DF95-4A04-2C01EC68A85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14561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0C77E0-5CDF-3A69-EB83-EDE2890EBB30}"/>
              </a:ext>
            </a:extLst>
          </p:cNvPr>
          <p:cNvSpPr txBox="1"/>
          <p:nvPr/>
        </p:nvSpPr>
        <p:spPr>
          <a:xfrm>
            <a:off x="127000" y="127000"/>
            <a:ext cx="7315200" cy="276999"/>
          </a:xfrm>
          <a:prstGeom prst="rect">
            <a:avLst/>
          </a:prstGeom>
          <a:noFill/>
        </p:spPr>
        <p:txBody>
          <a:bodyPr vert="horz" lIns="0" tIns="0" rIns="0" bIns="0" rtlCol="0">
            <a:spAutoFit/>
          </a:bodyPr>
          <a:lstStyle/>
          <a:p>
            <a:r>
              <a:rPr lang="en-US"/>
              <a:t>Demons likened to frogs</a:t>
            </a:r>
          </a:p>
        </p:txBody>
      </p:sp>
      <p:sp>
        <p:nvSpPr>
          <p:cNvPr id="3" name="TextBox 2">
            <a:extLst>
              <a:ext uri="{FF2B5EF4-FFF2-40B4-BE49-F238E27FC236}">
                <a16:creationId xmlns:a16="http://schemas.microsoft.com/office/drawing/2014/main" id="{E20DFFBD-2E33-8713-4163-00F64A2464FB}"/>
              </a:ext>
            </a:extLst>
          </p:cNvPr>
          <p:cNvSpPr txBox="1"/>
          <p:nvPr/>
        </p:nvSpPr>
        <p:spPr>
          <a:xfrm>
            <a:off x="0" y="762000"/>
            <a:ext cx="12192000" cy="646331"/>
          </a:xfrm>
          <a:prstGeom prst="rect">
            <a:avLst/>
          </a:prstGeom>
          <a:noFill/>
        </p:spPr>
        <p:txBody>
          <a:bodyPr vert="horz" rtlCol="0">
            <a:spAutoFit/>
          </a:bodyPr>
          <a:lstStyle/>
          <a:p>
            <a:pPr algn="ctr"/>
            <a:r>
              <a:rPr lang="en-US" sz="3600"/>
              <a:t>Revelation 16:13-14</a:t>
            </a:r>
          </a:p>
        </p:txBody>
      </p:sp>
      <p:sp>
        <p:nvSpPr>
          <p:cNvPr id="4" name="TextBox 3">
            <a:extLst>
              <a:ext uri="{FF2B5EF4-FFF2-40B4-BE49-F238E27FC236}">
                <a16:creationId xmlns:a16="http://schemas.microsoft.com/office/drawing/2014/main" id="{F7E1996D-3785-884E-694F-8A1C4D76E8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692CAE-D84A-094C-B512-B026D566F13C}"/>
              </a:ext>
            </a:extLst>
          </p:cNvPr>
          <p:cNvSpPr txBox="1"/>
          <p:nvPr/>
        </p:nvSpPr>
        <p:spPr>
          <a:xfrm>
            <a:off x="1016000" y="1905000"/>
            <a:ext cx="10160000" cy="3431709"/>
          </a:xfrm>
          <a:prstGeom prst="rect">
            <a:avLst/>
          </a:prstGeom>
          <a:noFill/>
        </p:spPr>
        <p:txBody>
          <a:bodyPr vert="horz" rtlCol="0">
            <a:spAutoFit/>
          </a:bodyPr>
          <a:lstStyle/>
          <a:p>
            <a:pPr algn="ctr"/>
            <a:r>
              <a:rPr lang="en-US" sz="3100"/>
              <a:t>And I saw coming out of the mouth of the dragon and out of the mouth of the beast and out of the mouth of the false prophet, </a:t>
            </a:r>
            <a:r>
              <a:rPr lang="en-US" sz="3100" b="1">
                <a:solidFill>
                  <a:srgbClr val="FF0000"/>
                </a:solidFill>
              </a:rPr>
              <a:t>three unclean spirits like frogs;</a:t>
            </a:r>
            <a:r>
              <a:rPr lang="en-US" sz="3100"/>
              <a:t> for they are spirits of demons, performing signs, which go out to the kings of the whole world, to gather them together for the war of the great day of God, the Almighty.</a:t>
            </a:r>
          </a:p>
        </p:txBody>
      </p:sp>
    </p:spTree>
    <p:extLst>
      <p:ext uri="{BB962C8B-B14F-4D97-AF65-F5344CB8AC3E}">
        <p14:creationId xmlns:p14="http://schemas.microsoft.com/office/powerpoint/2010/main" val="2437296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C648C-314F-E0C2-B1BB-959FDD8CEC3B}"/>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likened to scorpions</a:t>
            </a:r>
          </a:p>
        </p:txBody>
      </p:sp>
      <p:sp>
        <p:nvSpPr>
          <p:cNvPr id="3" name="Subtitle 2">
            <a:extLst>
              <a:ext uri="{FF2B5EF4-FFF2-40B4-BE49-F238E27FC236}">
                <a16:creationId xmlns:a16="http://schemas.microsoft.com/office/drawing/2014/main" id="{CD8B7782-7856-3EAF-DDB0-D079D8A9EB0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62009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B480EA-7DCD-83ED-64B7-9F4D7BA49BB8}"/>
              </a:ext>
            </a:extLst>
          </p:cNvPr>
          <p:cNvSpPr txBox="1"/>
          <p:nvPr/>
        </p:nvSpPr>
        <p:spPr>
          <a:xfrm>
            <a:off x="127000" y="127000"/>
            <a:ext cx="7315200" cy="276999"/>
          </a:xfrm>
          <a:prstGeom prst="rect">
            <a:avLst/>
          </a:prstGeom>
          <a:noFill/>
        </p:spPr>
        <p:txBody>
          <a:bodyPr vert="horz" lIns="0" tIns="0" rIns="0" bIns="0" rtlCol="0">
            <a:spAutoFit/>
          </a:bodyPr>
          <a:lstStyle/>
          <a:p>
            <a:r>
              <a:rPr lang="en-US"/>
              <a:t>Demons likened to scorpions</a:t>
            </a:r>
          </a:p>
        </p:txBody>
      </p:sp>
      <p:sp>
        <p:nvSpPr>
          <p:cNvPr id="3" name="TextBox 2">
            <a:extLst>
              <a:ext uri="{FF2B5EF4-FFF2-40B4-BE49-F238E27FC236}">
                <a16:creationId xmlns:a16="http://schemas.microsoft.com/office/drawing/2014/main" id="{DFFF587B-D2DD-7975-B6B1-BD0C025D7875}"/>
              </a:ext>
            </a:extLst>
          </p:cNvPr>
          <p:cNvSpPr txBox="1"/>
          <p:nvPr/>
        </p:nvSpPr>
        <p:spPr>
          <a:xfrm>
            <a:off x="0" y="762000"/>
            <a:ext cx="12192000" cy="646331"/>
          </a:xfrm>
          <a:prstGeom prst="rect">
            <a:avLst/>
          </a:prstGeom>
          <a:noFill/>
        </p:spPr>
        <p:txBody>
          <a:bodyPr vert="horz" rtlCol="0">
            <a:spAutoFit/>
          </a:bodyPr>
          <a:lstStyle/>
          <a:p>
            <a:pPr algn="ctr"/>
            <a:r>
              <a:rPr lang="en-US" sz="3600"/>
              <a:t>Luke 10:19-20</a:t>
            </a:r>
          </a:p>
        </p:txBody>
      </p:sp>
      <p:sp>
        <p:nvSpPr>
          <p:cNvPr id="4" name="TextBox 3">
            <a:extLst>
              <a:ext uri="{FF2B5EF4-FFF2-40B4-BE49-F238E27FC236}">
                <a16:creationId xmlns:a16="http://schemas.microsoft.com/office/drawing/2014/main" id="{749F8E9F-074E-7147-9306-441A1B1BCF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EF68F7D-13C0-C471-4612-8559ABD31A5D}"/>
              </a:ext>
            </a:extLst>
          </p:cNvPr>
          <p:cNvSpPr txBox="1"/>
          <p:nvPr/>
        </p:nvSpPr>
        <p:spPr>
          <a:xfrm>
            <a:off x="1016000" y="1905000"/>
            <a:ext cx="10160000" cy="2477601"/>
          </a:xfrm>
          <a:prstGeom prst="rect">
            <a:avLst/>
          </a:prstGeom>
          <a:noFill/>
        </p:spPr>
        <p:txBody>
          <a:bodyPr vert="horz" rtlCol="0">
            <a:spAutoFit/>
          </a:bodyPr>
          <a:lstStyle/>
          <a:p>
            <a:pPr algn="ctr"/>
            <a:r>
              <a:rPr lang="en-US" sz="3100"/>
              <a:t>"Behold, I have given you authority to tread on serpents and </a:t>
            </a:r>
            <a:r>
              <a:rPr lang="en-US" sz="3100" b="1">
                <a:solidFill>
                  <a:srgbClr val="FF0000"/>
                </a:solidFill>
              </a:rPr>
              <a:t>scorpions,</a:t>
            </a:r>
            <a:r>
              <a:rPr lang="en-US" sz="3100"/>
              <a:t> and over all the power of the enemy, and nothing will injure you. "Nevertheless do not rejoice in this, that the spirits are subject to you, but rejoice that your names are recorded in heaven."</a:t>
            </a:r>
          </a:p>
        </p:txBody>
      </p:sp>
    </p:spTree>
    <p:extLst>
      <p:ext uri="{BB962C8B-B14F-4D97-AF65-F5344CB8AC3E}">
        <p14:creationId xmlns:p14="http://schemas.microsoft.com/office/powerpoint/2010/main" val="3882708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617063-A47A-A278-354B-481BA569173E}"/>
              </a:ext>
            </a:extLst>
          </p:cNvPr>
          <p:cNvSpPr txBox="1"/>
          <p:nvPr/>
        </p:nvSpPr>
        <p:spPr>
          <a:xfrm>
            <a:off x="127000" y="127000"/>
            <a:ext cx="7315200" cy="276999"/>
          </a:xfrm>
          <a:prstGeom prst="rect">
            <a:avLst/>
          </a:prstGeom>
          <a:noFill/>
        </p:spPr>
        <p:txBody>
          <a:bodyPr vert="horz" lIns="0" tIns="0" rIns="0" bIns="0" rtlCol="0">
            <a:spAutoFit/>
          </a:bodyPr>
          <a:lstStyle/>
          <a:p>
            <a:r>
              <a:rPr lang="en-US"/>
              <a:t>Demons likened to scorpions</a:t>
            </a:r>
          </a:p>
        </p:txBody>
      </p:sp>
      <p:sp>
        <p:nvSpPr>
          <p:cNvPr id="3" name="TextBox 2">
            <a:extLst>
              <a:ext uri="{FF2B5EF4-FFF2-40B4-BE49-F238E27FC236}">
                <a16:creationId xmlns:a16="http://schemas.microsoft.com/office/drawing/2014/main" id="{6067F5E3-404A-49B2-81E8-FE3A54CA8739}"/>
              </a:ext>
            </a:extLst>
          </p:cNvPr>
          <p:cNvSpPr txBox="1"/>
          <p:nvPr/>
        </p:nvSpPr>
        <p:spPr>
          <a:xfrm>
            <a:off x="0" y="762000"/>
            <a:ext cx="12192000" cy="646331"/>
          </a:xfrm>
          <a:prstGeom prst="rect">
            <a:avLst/>
          </a:prstGeom>
          <a:noFill/>
        </p:spPr>
        <p:txBody>
          <a:bodyPr vert="horz" rtlCol="0">
            <a:spAutoFit/>
          </a:bodyPr>
          <a:lstStyle/>
          <a:p>
            <a:pPr algn="ctr"/>
            <a:r>
              <a:rPr lang="en-US" sz="3600"/>
              <a:t>Revelation 9:1-11</a:t>
            </a:r>
          </a:p>
        </p:txBody>
      </p:sp>
      <p:sp>
        <p:nvSpPr>
          <p:cNvPr id="4" name="TextBox 3">
            <a:extLst>
              <a:ext uri="{FF2B5EF4-FFF2-40B4-BE49-F238E27FC236}">
                <a16:creationId xmlns:a16="http://schemas.microsoft.com/office/drawing/2014/main" id="{02F60C29-5101-01A7-21CC-8E6A378381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AE6B66-BAB3-F05E-9BEA-63DBB2A62E14}"/>
              </a:ext>
            </a:extLst>
          </p:cNvPr>
          <p:cNvSpPr txBox="1"/>
          <p:nvPr/>
        </p:nvSpPr>
        <p:spPr>
          <a:xfrm>
            <a:off x="1016000" y="1905000"/>
            <a:ext cx="10160000" cy="4385816"/>
          </a:xfrm>
          <a:prstGeom prst="rect">
            <a:avLst/>
          </a:prstGeom>
          <a:noFill/>
        </p:spPr>
        <p:txBody>
          <a:bodyPr vert="horz" rtlCol="0">
            <a:spAutoFit/>
          </a:bodyPr>
          <a:lstStyle/>
          <a:p>
            <a:pPr algn="ctr"/>
            <a:r>
              <a:rPr lang="en-US" sz="3100"/>
              <a:t>Then the fifth angel sounded, and I saw a star from heaven which had fallen to the earth; and the key of the bottomless pit was given to him. He opened the bottomless pit, and smoke went up out of the pit, like the smoke of a great furnace; and the sun and the air were darkened by the smoke of the pit. Then out of the smoke came locusts upon the earth, and power was given them, </a:t>
            </a:r>
            <a:r>
              <a:rPr lang="en-US" sz="3100" b="1">
                <a:solidFill>
                  <a:srgbClr val="FF0000"/>
                </a:solidFill>
              </a:rPr>
              <a:t>as the scorpions of the earth have power.</a:t>
            </a:r>
            <a:r>
              <a:rPr lang="en-US" sz="3100"/>
              <a:t> (Continued...)</a:t>
            </a:r>
          </a:p>
        </p:txBody>
      </p:sp>
    </p:spTree>
    <p:extLst>
      <p:ext uri="{BB962C8B-B14F-4D97-AF65-F5344CB8AC3E}">
        <p14:creationId xmlns:p14="http://schemas.microsoft.com/office/powerpoint/2010/main" val="2797964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89ADEB-C8D0-0301-98C1-5F336BDAA639}"/>
              </a:ext>
            </a:extLst>
          </p:cNvPr>
          <p:cNvSpPr txBox="1"/>
          <p:nvPr/>
        </p:nvSpPr>
        <p:spPr>
          <a:xfrm>
            <a:off x="127000" y="127000"/>
            <a:ext cx="7315200" cy="276999"/>
          </a:xfrm>
          <a:prstGeom prst="rect">
            <a:avLst/>
          </a:prstGeom>
          <a:noFill/>
        </p:spPr>
        <p:txBody>
          <a:bodyPr vert="horz" lIns="0" tIns="0" rIns="0" bIns="0" rtlCol="0">
            <a:spAutoFit/>
          </a:bodyPr>
          <a:lstStyle/>
          <a:p>
            <a:r>
              <a:rPr lang="en-US"/>
              <a:t>Demons likened to scorpions</a:t>
            </a:r>
          </a:p>
        </p:txBody>
      </p:sp>
      <p:sp>
        <p:nvSpPr>
          <p:cNvPr id="3" name="TextBox 2">
            <a:extLst>
              <a:ext uri="{FF2B5EF4-FFF2-40B4-BE49-F238E27FC236}">
                <a16:creationId xmlns:a16="http://schemas.microsoft.com/office/drawing/2014/main" id="{56FB5C31-FA8C-91EF-71AC-D320A85AC4C2}"/>
              </a:ext>
            </a:extLst>
          </p:cNvPr>
          <p:cNvSpPr txBox="1"/>
          <p:nvPr/>
        </p:nvSpPr>
        <p:spPr>
          <a:xfrm>
            <a:off x="1016000" y="635000"/>
            <a:ext cx="10160000" cy="3908762"/>
          </a:xfrm>
          <a:prstGeom prst="rect">
            <a:avLst/>
          </a:prstGeom>
          <a:noFill/>
        </p:spPr>
        <p:txBody>
          <a:bodyPr vert="horz" rtlCol="0">
            <a:spAutoFit/>
          </a:bodyPr>
          <a:lstStyle/>
          <a:p>
            <a:pPr algn="ctr"/>
            <a:r>
              <a:rPr lang="en-US" sz="3100"/>
              <a:t>They were told not to hurt the grass of the earth, nor any green thing, nor any tree, but only the men who do not have the seal of God on their foreheads. And they were not permitted to kill anyone, but to torment for five months; and their torment was like the torment of a scorpion when it stings a man. And in those days men will seek death and will not find it; they will long to die, and death flees from them. (Continued...)</a:t>
            </a:r>
          </a:p>
        </p:txBody>
      </p:sp>
    </p:spTree>
    <p:extLst>
      <p:ext uri="{BB962C8B-B14F-4D97-AF65-F5344CB8AC3E}">
        <p14:creationId xmlns:p14="http://schemas.microsoft.com/office/powerpoint/2010/main" val="3695917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D826EE-1A96-D491-820F-E86011F5168A}"/>
              </a:ext>
            </a:extLst>
          </p:cNvPr>
          <p:cNvSpPr txBox="1"/>
          <p:nvPr/>
        </p:nvSpPr>
        <p:spPr>
          <a:xfrm>
            <a:off x="127000" y="127000"/>
            <a:ext cx="7315200" cy="276999"/>
          </a:xfrm>
          <a:prstGeom prst="rect">
            <a:avLst/>
          </a:prstGeom>
          <a:noFill/>
        </p:spPr>
        <p:txBody>
          <a:bodyPr vert="horz" lIns="0" tIns="0" rIns="0" bIns="0" rtlCol="0">
            <a:spAutoFit/>
          </a:bodyPr>
          <a:lstStyle/>
          <a:p>
            <a:r>
              <a:rPr lang="en-US"/>
              <a:t>Demons likened to scorpions</a:t>
            </a:r>
          </a:p>
        </p:txBody>
      </p:sp>
      <p:sp>
        <p:nvSpPr>
          <p:cNvPr id="3" name="TextBox 2">
            <a:extLst>
              <a:ext uri="{FF2B5EF4-FFF2-40B4-BE49-F238E27FC236}">
                <a16:creationId xmlns:a16="http://schemas.microsoft.com/office/drawing/2014/main" id="{9B8D3DAA-B2B5-BD31-49CD-5E745301EDDC}"/>
              </a:ext>
            </a:extLst>
          </p:cNvPr>
          <p:cNvSpPr txBox="1"/>
          <p:nvPr/>
        </p:nvSpPr>
        <p:spPr>
          <a:xfrm>
            <a:off x="1016000" y="635000"/>
            <a:ext cx="10160000" cy="4385816"/>
          </a:xfrm>
          <a:prstGeom prst="rect">
            <a:avLst/>
          </a:prstGeom>
          <a:noFill/>
        </p:spPr>
        <p:txBody>
          <a:bodyPr vert="horz" rtlCol="0">
            <a:spAutoFit/>
          </a:bodyPr>
          <a:lstStyle/>
          <a:p>
            <a:pPr algn="ctr"/>
            <a:r>
              <a:rPr lang="en-US" sz="3100"/>
              <a:t>The appearance of the locusts was like horses prepared for battle; and on their heads appeared to be crowns like gold, and their faces were like the faces of men. They had hair like the hair of women, and their teeth were like the teeth of lions. They had breastplates like breastplates of iron; and the sound of their wings was like the sound of chariots, of many horses rushing to battle. They have tails like scorpions, and stings; (Continued...)</a:t>
            </a:r>
          </a:p>
        </p:txBody>
      </p:sp>
    </p:spTree>
    <p:extLst>
      <p:ext uri="{BB962C8B-B14F-4D97-AF65-F5344CB8AC3E}">
        <p14:creationId xmlns:p14="http://schemas.microsoft.com/office/powerpoint/2010/main" val="895299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04F7B9-3329-B434-14A5-668B447FD532}"/>
              </a:ext>
            </a:extLst>
          </p:cNvPr>
          <p:cNvSpPr txBox="1"/>
          <p:nvPr/>
        </p:nvSpPr>
        <p:spPr>
          <a:xfrm>
            <a:off x="127000" y="127000"/>
            <a:ext cx="7315200" cy="276999"/>
          </a:xfrm>
          <a:prstGeom prst="rect">
            <a:avLst/>
          </a:prstGeom>
          <a:noFill/>
        </p:spPr>
        <p:txBody>
          <a:bodyPr vert="horz" lIns="0" tIns="0" rIns="0" bIns="0" rtlCol="0">
            <a:spAutoFit/>
          </a:bodyPr>
          <a:lstStyle/>
          <a:p>
            <a:r>
              <a:rPr lang="en-US"/>
              <a:t>Demons likened to scorpions</a:t>
            </a:r>
          </a:p>
        </p:txBody>
      </p:sp>
      <p:sp>
        <p:nvSpPr>
          <p:cNvPr id="3" name="TextBox 2">
            <a:extLst>
              <a:ext uri="{FF2B5EF4-FFF2-40B4-BE49-F238E27FC236}">
                <a16:creationId xmlns:a16="http://schemas.microsoft.com/office/drawing/2014/main" id="{BDD7B8A2-8F2E-DB2E-6600-EF4D04CF952D}"/>
              </a:ext>
            </a:extLst>
          </p:cNvPr>
          <p:cNvSpPr txBox="1"/>
          <p:nvPr/>
        </p:nvSpPr>
        <p:spPr>
          <a:xfrm>
            <a:off x="1016000" y="635000"/>
            <a:ext cx="10160000" cy="2000548"/>
          </a:xfrm>
          <a:prstGeom prst="rect">
            <a:avLst/>
          </a:prstGeom>
          <a:noFill/>
        </p:spPr>
        <p:txBody>
          <a:bodyPr vert="horz" rtlCol="0">
            <a:spAutoFit/>
          </a:bodyPr>
          <a:lstStyle/>
          <a:p>
            <a:pPr algn="ctr"/>
            <a:r>
              <a:rPr lang="en-US" sz="3100"/>
              <a:t>and in their tails is their power to hurt men for five months. They have as king over them, the angel of the abyss; his name in Hebrew is Abaddon, and in the Greek he has the name Apollyon.</a:t>
            </a:r>
          </a:p>
        </p:txBody>
      </p:sp>
    </p:spTree>
    <p:extLst>
      <p:ext uri="{BB962C8B-B14F-4D97-AF65-F5344CB8AC3E}">
        <p14:creationId xmlns:p14="http://schemas.microsoft.com/office/powerpoint/2010/main" val="12784055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604F6-7CF7-BB5F-6158-DC8B4701F19D}"/>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called "Satans"</a:t>
            </a:r>
          </a:p>
        </p:txBody>
      </p:sp>
      <p:sp>
        <p:nvSpPr>
          <p:cNvPr id="3" name="Subtitle 2">
            <a:extLst>
              <a:ext uri="{FF2B5EF4-FFF2-40B4-BE49-F238E27FC236}">
                <a16:creationId xmlns:a16="http://schemas.microsoft.com/office/drawing/2014/main" id="{2C581A04-FCB8-37D9-9263-EE5F0FCF60E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083570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C5869A-ED0D-FA95-56B0-99C1A30E14CB}"/>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CALLED "SATANS"</a:t>
            </a:r>
          </a:p>
        </p:txBody>
      </p:sp>
      <p:sp>
        <p:nvSpPr>
          <p:cNvPr id="3" name="TextBox 2">
            <a:extLst>
              <a:ext uri="{FF2B5EF4-FFF2-40B4-BE49-F238E27FC236}">
                <a16:creationId xmlns:a16="http://schemas.microsoft.com/office/drawing/2014/main" id="{FAA61058-9310-1159-0CA3-8C8F00E28622}"/>
              </a:ext>
            </a:extLst>
          </p:cNvPr>
          <p:cNvSpPr txBox="1"/>
          <p:nvPr/>
        </p:nvSpPr>
        <p:spPr>
          <a:xfrm>
            <a:off x="0" y="762000"/>
            <a:ext cx="12192000" cy="646331"/>
          </a:xfrm>
          <a:prstGeom prst="rect">
            <a:avLst/>
          </a:prstGeom>
          <a:noFill/>
        </p:spPr>
        <p:txBody>
          <a:bodyPr vert="horz" rtlCol="0">
            <a:spAutoFit/>
          </a:bodyPr>
          <a:lstStyle/>
          <a:p>
            <a:pPr algn="ctr"/>
            <a:r>
              <a:rPr lang="en-US" sz="3600"/>
              <a:t>Jubilees 46:2</a:t>
            </a:r>
          </a:p>
        </p:txBody>
      </p:sp>
      <p:sp>
        <p:nvSpPr>
          <p:cNvPr id="4" name="TextBox 3">
            <a:extLst>
              <a:ext uri="{FF2B5EF4-FFF2-40B4-BE49-F238E27FC236}">
                <a16:creationId xmlns:a16="http://schemas.microsoft.com/office/drawing/2014/main" id="{3524EB22-9AB1-87A6-654D-D78C235DF56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CF0DC70-524B-43F8-59B5-02AC1CA77C7F}"/>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was </a:t>
            </a:r>
            <a:r>
              <a:rPr lang="en-US" sz="3100" b="1">
                <a:solidFill>
                  <a:srgbClr val="FF0000"/>
                </a:solidFill>
              </a:rPr>
              <a:t>no Satan nor any evil</a:t>
            </a:r>
            <a:r>
              <a:rPr lang="en-US" sz="3100"/>
              <a:t> all the days of the life of Joseph which he lived after his father Jacob, for all the Egyptians honoured the children of Israel all the days of the life of Joseph.</a:t>
            </a:r>
          </a:p>
        </p:txBody>
      </p:sp>
    </p:spTree>
    <p:extLst>
      <p:ext uri="{BB962C8B-B14F-4D97-AF65-F5344CB8AC3E}">
        <p14:creationId xmlns:p14="http://schemas.microsoft.com/office/powerpoint/2010/main" val="6568235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773345-C55D-B6CC-8FAE-CC9EC1E967D9}"/>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CALLED "SATANS"</a:t>
            </a:r>
          </a:p>
        </p:txBody>
      </p:sp>
      <p:sp>
        <p:nvSpPr>
          <p:cNvPr id="3" name="TextBox 2">
            <a:extLst>
              <a:ext uri="{FF2B5EF4-FFF2-40B4-BE49-F238E27FC236}">
                <a16:creationId xmlns:a16="http://schemas.microsoft.com/office/drawing/2014/main" id="{1517156E-501F-3A46-EAF4-A2B9EACD9991}"/>
              </a:ext>
            </a:extLst>
          </p:cNvPr>
          <p:cNvSpPr txBox="1"/>
          <p:nvPr/>
        </p:nvSpPr>
        <p:spPr>
          <a:xfrm>
            <a:off x="0" y="762000"/>
            <a:ext cx="12192000" cy="646331"/>
          </a:xfrm>
          <a:prstGeom prst="rect">
            <a:avLst/>
          </a:prstGeom>
          <a:noFill/>
        </p:spPr>
        <p:txBody>
          <a:bodyPr vert="horz" rtlCol="0">
            <a:spAutoFit/>
          </a:bodyPr>
          <a:lstStyle/>
          <a:p>
            <a:pPr algn="ctr"/>
            <a:r>
              <a:rPr lang="en-US" sz="3600"/>
              <a:t>Jubilees 50:5</a:t>
            </a:r>
          </a:p>
        </p:txBody>
      </p:sp>
      <p:sp>
        <p:nvSpPr>
          <p:cNvPr id="4" name="TextBox 3">
            <a:extLst>
              <a:ext uri="{FF2B5EF4-FFF2-40B4-BE49-F238E27FC236}">
                <a16:creationId xmlns:a16="http://schemas.microsoft.com/office/drawing/2014/main" id="{3C7C1ECB-8403-7F6A-DDEA-D157F3B0192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FAB81AF-0014-608C-740B-9380B2D40CFE}"/>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jubilees shall pass by, until Israel is cleansed from all guilt of fornication, and uncleanness, and pollution, and sin, and error, and dwells with confidence in all the land, and there shall be </a:t>
            </a:r>
            <a:r>
              <a:rPr lang="en-US" sz="3100" b="1">
                <a:solidFill>
                  <a:srgbClr val="FF0000"/>
                </a:solidFill>
              </a:rPr>
              <a:t>no more a Satan or any evil one</a:t>
            </a:r>
            <a:r>
              <a:rPr lang="en-US" sz="3100"/>
              <a:t>, and the land shall be clean from that time for evermore.</a:t>
            </a:r>
          </a:p>
        </p:txBody>
      </p:sp>
    </p:spTree>
    <p:extLst>
      <p:ext uri="{BB962C8B-B14F-4D97-AF65-F5344CB8AC3E}">
        <p14:creationId xmlns:p14="http://schemas.microsoft.com/office/powerpoint/2010/main" val="17439547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B598E-AC5D-9C68-6FD2-E26437E6BB23}"/>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know their fate</a:t>
            </a:r>
          </a:p>
        </p:txBody>
      </p:sp>
      <p:sp>
        <p:nvSpPr>
          <p:cNvPr id="3" name="Subtitle 2">
            <a:extLst>
              <a:ext uri="{FF2B5EF4-FFF2-40B4-BE49-F238E27FC236}">
                <a16:creationId xmlns:a16="http://schemas.microsoft.com/office/drawing/2014/main" id="{0B4114E3-461E-19B2-EA32-5BFB3D3E5D3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066753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499E9D-FB4B-4436-048F-C819226FA786}"/>
              </a:ext>
            </a:extLst>
          </p:cNvPr>
          <p:cNvSpPr txBox="1"/>
          <p:nvPr/>
        </p:nvSpPr>
        <p:spPr>
          <a:xfrm>
            <a:off x="127000" y="127000"/>
            <a:ext cx="7315200" cy="276999"/>
          </a:xfrm>
          <a:prstGeom prst="rect">
            <a:avLst/>
          </a:prstGeom>
          <a:noFill/>
        </p:spPr>
        <p:txBody>
          <a:bodyPr vert="horz" lIns="0" tIns="0" rIns="0" bIns="0" rtlCol="0">
            <a:spAutoFit/>
          </a:bodyPr>
          <a:lstStyle/>
          <a:p>
            <a:r>
              <a:rPr lang="en-US"/>
              <a:t>DEMONS KNOW THEIR FATE</a:t>
            </a:r>
          </a:p>
        </p:txBody>
      </p:sp>
      <p:sp>
        <p:nvSpPr>
          <p:cNvPr id="3" name="TextBox 2">
            <a:extLst>
              <a:ext uri="{FF2B5EF4-FFF2-40B4-BE49-F238E27FC236}">
                <a16:creationId xmlns:a16="http://schemas.microsoft.com/office/drawing/2014/main" id="{55CE2A4E-7436-7D1F-C27A-A9107F08E891}"/>
              </a:ext>
            </a:extLst>
          </p:cNvPr>
          <p:cNvSpPr txBox="1"/>
          <p:nvPr/>
        </p:nvSpPr>
        <p:spPr>
          <a:xfrm>
            <a:off x="0" y="762000"/>
            <a:ext cx="12192000" cy="646331"/>
          </a:xfrm>
          <a:prstGeom prst="rect">
            <a:avLst/>
          </a:prstGeom>
          <a:noFill/>
        </p:spPr>
        <p:txBody>
          <a:bodyPr vert="horz" rtlCol="0">
            <a:spAutoFit/>
          </a:bodyPr>
          <a:lstStyle/>
          <a:p>
            <a:pPr algn="ctr"/>
            <a:r>
              <a:rPr lang="en-US" sz="3600"/>
              <a:t>Luke 8:31</a:t>
            </a:r>
          </a:p>
        </p:txBody>
      </p:sp>
      <p:sp>
        <p:nvSpPr>
          <p:cNvPr id="4" name="TextBox 3">
            <a:extLst>
              <a:ext uri="{FF2B5EF4-FFF2-40B4-BE49-F238E27FC236}">
                <a16:creationId xmlns:a16="http://schemas.microsoft.com/office/drawing/2014/main" id="{A8DA7BB3-46F1-EC0E-8F9A-8F4CA7EA5FB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362820-6CC1-E17A-C44F-833EE616A09B}"/>
              </a:ext>
            </a:extLst>
          </p:cNvPr>
          <p:cNvSpPr txBox="1"/>
          <p:nvPr/>
        </p:nvSpPr>
        <p:spPr>
          <a:xfrm>
            <a:off x="1016000" y="1905000"/>
            <a:ext cx="10160000" cy="1046440"/>
          </a:xfrm>
          <a:prstGeom prst="rect">
            <a:avLst/>
          </a:prstGeom>
          <a:noFill/>
        </p:spPr>
        <p:txBody>
          <a:bodyPr vert="horz" rtlCol="0">
            <a:spAutoFit/>
          </a:bodyPr>
          <a:lstStyle/>
          <a:p>
            <a:pPr algn="ctr"/>
            <a:r>
              <a:rPr lang="en-US" sz="3100"/>
              <a:t>They were imploring Him not to command them </a:t>
            </a:r>
            <a:r>
              <a:rPr lang="en-US" sz="3100" b="1">
                <a:solidFill>
                  <a:srgbClr val="FF0000"/>
                </a:solidFill>
              </a:rPr>
              <a:t>to go away into the abyss.</a:t>
            </a:r>
          </a:p>
        </p:txBody>
      </p:sp>
    </p:spTree>
    <p:extLst>
      <p:ext uri="{BB962C8B-B14F-4D97-AF65-F5344CB8AC3E}">
        <p14:creationId xmlns:p14="http://schemas.microsoft.com/office/powerpoint/2010/main" val="58243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3BAB21-F161-7AD0-EB2D-2961EA7EF6DF}"/>
              </a:ext>
            </a:extLst>
          </p:cNvPr>
          <p:cNvSpPr txBox="1"/>
          <p:nvPr/>
        </p:nvSpPr>
        <p:spPr>
          <a:xfrm>
            <a:off x="127000" y="127000"/>
            <a:ext cx="7315200" cy="276999"/>
          </a:xfrm>
          <a:prstGeom prst="rect">
            <a:avLst/>
          </a:prstGeom>
          <a:noFill/>
        </p:spPr>
        <p:txBody>
          <a:bodyPr vert="horz" lIns="0" tIns="0" rIns="0" bIns="0" rtlCol="0">
            <a:spAutoFit/>
          </a:bodyPr>
          <a:lstStyle/>
          <a:p>
            <a:r>
              <a:rPr lang="en-US"/>
              <a:t>DEMONS KNOW THEIR FATE</a:t>
            </a:r>
          </a:p>
        </p:txBody>
      </p:sp>
      <p:sp>
        <p:nvSpPr>
          <p:cNvPr id="3" name="TextBox 2">
            <a:extLst>
              <a:ext uri="{FF2B5EF4-FFF2-40B4-BE49-F238E27FC236}">
                <a16:creationId xmlns:a16="http://schemas.microsoft.com/office/drawing/2014/main" id="{A65E16AE-27FE-2E96-265E-0B252FB045DD}"/>
              </a:ext>
            </a:extLst>
          </p:cNvPr>
          <p:cNvSpPr txBox="1"/>
          <p:nvPr/>
        </p:nvSpPr>
        <p:spPr>
          <a:xfrm>
            <a:off x="0" y="762000"/>
            <a:ext cx="12192000" cy="646331"/>
          </a:xfrm>
          <a:prstGeom prst="rect">
            <a:avLst/>
          </a:prstGeom>
          <a:noFill/>
        </p:spPr>
        <p:txBody>
          <a:bodyPr vert="horz" rtlCol="0">
            <a:spAutoFit/>
          </a:bodyPr>
          <a:lstStyle/>
          <a:p>
            <a:pPr algn="ctr"/>
            <a:r>
              <a:rPr lang="en-US" sz="3600"/>
              <a:t>Matthew 8:29</a:t>
            </a:r>
          </a:p>
        </p:txBody>
      </p:sp>
      <p:sp>
        <p:nvSpPr>
          <p:cNvPr id="4" name="TextBox 3">
            <a:extLst>
              <a:ext uri="{FF2B5EF4-FFF2-40B4-BE49-F238E27FC236}">
                <a16:creationId xmlns:a16="http://schemas.microsoft.com/office/drawing/2014/main" id="{7C81F61D-4A22-6069-E913-0BC6CB0EAC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CD6418-1A8A-8752-653A-FBBC439C081C}"/>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cried out, saying, "What business do we have with each other, Son of God? </a:t>
            </a:r>
            <a:r>
              <a:rPr lang="en-US" sz="3100" b="1">
                <a:solidFill>
                  <a:srgbClr val="FF0000"/>
                </a:solidFill>
              </a:rPr>
              <a:t>Have You come here to torment us before the time?</a:t>
            </a:r>
            <a:r>
              <a:rPr lang="en-US" sz="3100"/>
              <a:t>"</a:t>
            </a:r>
          </a:p>
        </p:txBody>
      </p:sp>
    </p:spTree>
    <p:extLst>
      <p:ext uri="{BB962C8B-B14F-4D97-AF65-F5344CB8AC3E}">
        <p14:creationId xmlns:p14="http://schemas.microsoft.com/office/powerpoint/2010/main" val="3758745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142F-D220-B036-9B88-22397B661B06}"/>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People sacrifice to/worship demons</a:t>
            </a:r>
          </a:p>
        </p:txBody>
      </p:sp>
      <p:sp>
        <p:nvSpPr>
          <p:cNvPr id="3" name="Subtitle 2">
            <a:extLst>
              <a:ext uri="{FF2B5EF4-FFF2-40B4-BE49-F238E27FC236}">
                <a16:creationId xmlns:a16="http://schemas.microsoft.com/office/drawing/2014/main" id="{8D74E0E0-37B5-6B64-04AA-A9778927D39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379563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2F694D-9145-6A9E-EBCE-37DCE2BCB784}"/>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C3A38CC8-0BB7-E25D-8336-31096990D81F}"/>
              </a:ext>
            </a:extLst>
          </p:cNvPr>
          <p:cNvSpPr txBox="1"/>
          <p:nvPr/>
        </p:nvSpPr>
        <p:spPr>
          <a:xfrm>
            <a:off x="0" y="762000"/>
            <a:ext cx="12192000" cy="646331"/>
          </a:xfrm>
          <a:prstGeom prst="rect">
            <a:avLst/>
          </a:prstGeom>
          <a:noFill/>
        </p:spPr>
        <p:txBody>
          <a:bodyPr vert="horz" rtlCol="0">
            <a:spAutoFit/>
          </a:bodyPr>
          <a:lstStyle/>
          <a:p>
            <a:pPr algn="ctr"/>
            <a:r>
              <a:rPr lang="en-US" sz="3600"/>
              <a:t>Deuteronomy 32:17</a:t>
            </a:r>
          </a:p>
        </p:txBody>
      </p:sp>
      <p:sp>
        <p:nvSpPr>
          <p:cNvPr id="4" name="TextBox 3">
            <a:extLst>
              <a:ext uri="{FF2B5EF4-FFF2-40B4-BE49-F238E27FC236}">
                <a16:creationId xmlns:a16="http://schemas.microsoft.com/office/drawing/2014/main" id="{9460EB9C-3D8F-9F0D-4871-97481EBA79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B0B5732-A11E-B72C-DD33-3BF0F44BF80E}"/>
              </a:ext>
            </a:extLst>
          </p:cNvPr>
          <p:cNvSpPr txBox="1"/>
          <p:nvPr/>
        </p:nvSpPr>
        <p:spPr>
          <a:xfrm>
            <a:off x="1016000" y="1905000"/>
            <a:ext cx="10160000" cy="1523494"/>
          </a:xfrm>
          <a:prstGeom prst="rect">
            <a:avLst/>
          </a:prstGeom>
          <a:noFill/>
        </p:spPr>
        <p:txBody>
          <a:bodyPr vert="horz" rtlCol="0">
            <a:spAutoFit/>
          </a:bodyPr>
          <a:lstStyle/>
          <a:p>
            <a:pPr algn="ctr"/>
            <a:r>
              <a:rPr lang="en-US" sz="3100"/>
              <a:t>"They </a:t>
            </a:r>
            <a:r>
              <a:rPr lang="en-US" sz="3100" b="1">
                <a:solidFill>
                  <a:srgbClr val="FF0000"/>
                </a:solidFill>
              </a:rPr>
              <a:t>sacrificed to demons</a:t>
            </a:r>
            <a:r>
              <a:rPr lang="en-US" sz="3100"/>
              <a:t> who were not God, To gods whom they have not known, New gods who came lately, Whom your fathers did not dread.</a:t>
            </a:r>
          </a:p>
        </p:txBody>
      </p:sp>
    </p:spTree>
    <p:extLst>
      <p:ext uri="{BB962C8B-B14F-4D97-AF65-F5344CB8AC3E}">
        <p14:creationId xmlns:p14="http://schemas.microsoft.com/office/powerpoint/2010/main" val="27344118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6BBD08-CD0A-92DE-0782-2BC679A77BCC}"/>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389F9E8D-FB5B-425F-9CBB-AF4E0572522A}"/>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10:20-21</a:t>
            </a:r>
          </a:p>
        </p:txBody>
      </p:sp>
      <p:sp>
        <p:nvSpPr>
          <p:cNvPr id="4" name="TextBox 3">
            <a:extLst>
              <a:ext uri="{FF2B5EF4-FFF2-40B4-BE49-F238E27FC236}">
                <a16:creationId xmlns:a16="http://schemas.microsoft.com/office/drawing/2014/main" id="{7037E90A-AAAB-92B1-82CA-829C8216827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3BF53A-43F0-9855-97B2-BA16BC178924}"/>
              </a:ext>
            </a:extLst>
          </p:cNvPr>
          <p:cNvSpPr txBox="1"/>
          <p:nvPr/>
        </p:nvSpPr>
        <p:spPr>
          <a:xfrm>
            <a:off x="1016000" y="1905000"/>
            <a:ext cx="10160000" cy="2954655"/>
          </a:xfrm>
          <a:prstGeom prst="rect">
            <a:avLst/>
          </a:prstGeom>
          <a:noFill/>
        </p:spPr>
        <p:txBody>
          <a:bodyPr vert="horz" rtlCol="0">
            <a:spAutoFit/>
          </a:bodyPr>
          <a:lstStyle/>
          <a:p>
            <a:pPr algn="ctr"/>
            <a:r>
              <a:rPr lang="en-US" sz="3100"/>
              <a:t>No, but I say that the things which the Gentiles sacrifice, </a:t>
            </a:r>
            <a:r>
              <a:rPr lang="en-US" sz="3100" b="1">
                <a:solidFill>
                  <a:srgbClr val="FF0000"/>
                </a:solidFill>
              </a:rPr>
              <a:t>they sacrifice to demons</a:t>
            </a:r>
            <a:r>
              <a:rPr lang="en-US" sz="3100"/>
              <a:t> and not to God; and I do not want you to become sharers in demons. You cannot drink the cup of the Lord and the cup of demons; you cannot partake of the table of the Lord and the table of demons.</a:t>
            </a:r>
          </a:p>
        </p:txBody>
      </p:sp>
    </p:spTree>
    <p:extLst>
      <p:ext uri="{BB962C8B-B14F-4D97-AF65-F5344CB8AC3E}">
        <p14:creationId xmlns:p14="http://schemas.microsoft.com/office/powerpoint/2010/main" val="40507179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E58F28-0AF2-0818-90EB-0F319D5421A0}"/>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BC276A6B-CABB-0B4D-197D-56953D0E2C90}"/>
              </a:ext>
            </a:extLst>
          </p:cNvPr>
          <p:cNvSpPr txBox="1"/>
          <p:nvPr/>
        </p:nvSpPr>
        <p:spPr>
          <a:xfrm>
            <a:off x="0" y="762000"/>
            <a:ext cx="12192000" cy="646331"/>
          </a:xfrm>
          <a:prstGeom prst="rect">
            <a:avLst/>
          </a:prstGeom>
          <a:noFill/>
        </p:spPr>
        <p:txBody>
          <a:bodyPr vert="horz" rtlCol="0">
            <a:spAutoFit/>
          </a:bodyPr>
          <a:lstStyle/>
          <a:p>
            <a:pPr algn="ctr"/>
            <a:r>
              <a:rPr lang="en-US" sz="3600"/>
              <a:t>Jubilees 1:10</a:t>
            </a:r>
          </a:p>
        </p:txBody>
      </p:sp>
      <p:sp>
        <p:nvSpPr>
          <p:cNvPr id="4" name="TextBox 3">
            <a:extLst>
              <a:ext uri="{FF2B5EF4-FFF2-40B4-BE49-F238E27FC236}">
                <a16:creationId xmlns:a16="http://schemas.microsoft.com/office/drawing/2014/main" id="{819EFAD5-6861-35FD-89D3-790F81C7038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0E0009C-DFE3-9144-AB4A-B4A669F8F2B4}"/>
              </a:ext>
            </a:extLst>
          </p:cNvPr>
          <p:cNvSpPr txBox="1"/>
          <p:nvPr/>
        </p:nvSpPr>
        <p:spPr>
          <a:xfrm>
            <a:off x="1016000" y="1905000"/>
            <a:ext cx="10160000" cy="2477601"/>
          </a:xfrm>
          <a:prstGeom prst="rect">
            <a:avLst/>
          </a:prstGeom>
          <a:noFill/>
        </p:spPr>
        <p:txBody>
          <a:bodyPr vert="horz" rtlCol="0">
            <a:spAutoFit/>
          </a:bodyPr>
          <a:lstStyle/>
          <a:p>
            <a:pPr algn="ctr"/>
            <a:r>
              <a:rPr lang="en-US" sz="3100"/>
              <a:t>And they will make to themselves high places and groves and graven images, and they will worship, each his own (graven image), so as to go astray, </a:t>
            </a:r>
            <a:r>
              <a:rPr lang="en-US" sz="3100" b="1">
                <a:solidFill>
                  <a:srgbClr val="FF0000"/>
                </a:solidFill>
              </a:rPr>
              <a:t>and they will sacrifice their children to demons</a:t>
            </a:r>
            <a:r>
              <a:rPr lang="en-US" sz="3100"/>
              <a:t>, and to all the works of the error of their hearts.</a:t>
            </a:r>
          </a:p>
        </p:txBody>
      </p:sp>
    </p:spTree>
    <p:extLst>
      <p:ext uri="{BB962C8B-B14F-4D97-AF65-F5344CB8AC3E}">
        <p14:creationId xmlns:p14="http://schemas.microsoft.com/office/powerpoint/2010/main" val="32725631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A09259-D26E-68D3-5F3E-A019F9146744}"/>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626D3B83-C4B4-5674-96E8-9939A0E0C1CC}"/>
              </a:ext>
            </a:extLst>
          </p:cNvPr>
          <p:cNvSpPr txBox="1"/>
          <p:nvPr/>
        </p:nvSpPr>
        <p:spPr>
          <a:xfrm>
            <a:off x="0" y="762000"/>
            <a:ext cx="12192000" cy="646331"/>
          </a:xfrm>
          <a:prstGeom prst="rect">
            <a:avLst/>
          </a:prstGeom>
          <a:noFill/>
        </p:spPr>
        <p:txBody>
          <a:bodyPr vert="horz" rtlCol="0">
            <a:spAutoFit/>
          </a:bodyPr>
          <a:lstStyle/>
          <a:p>
            <a:pPr algn="ctr"/>
            <a:r>
              <a:rPr lang="en-US" sz="3600"/>
              <a:t>Jubilees 11:3</a:t>
            </a:r>
          </a:p>
        </p:txBody>
      </p:sp>
      <p:sp>
        <p:nvSpPr>
          <p:cNvPr id="4" name="TextBox 3">
            <a:extLst>
              <a:ext uri="{FF2B5EF4-FFF2-40B4-BE49-F238E27FC236}">
                <a16:creationId xmlns:a16="http://schemas.microsoft.com/office/drawing/2014/main" id="{F6DE1F0C-2C68-7D51-69EC-771AE1840D1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91D60B0-256C-4629-D554-CC9A79D2D839}"/>
              </a:ext>
            </a:extLst>
          </p:cNvPr>
          <p:cNvSpPr txBox="1"/>
          <p:nvPr/>
        </p:nvSpPr>
        <p:spPr>
          <a:xfrm>
            <a:off x="1016000" y="1905000"/>
            <a:ext cx="10160000" cy="4385816"/>
          </a:xfrm>
          <a:prstGeom prst="rect">
            <a:avLst/>
          </a:prstGeom>
          <a:noFill/>
        </p:spPr>
        <p:txBody>
          <a:bodyPr vert="horz" rtlCol="0">
            <a:spAutoFit/>
          </a:bodyPr>
          <a:lstStyle/>
          <a:p>
            <a:pPr algn="ctr"/>
            <a:r>
              <a:rPr lang="en-US" sz="3100"/>
              <a:t>And ' r, the son of Kesed, built the city of 'Ara of the Chaldees, and called its name after his own name and the name of his father. And they made for themselves molten images, </a:t>
            </a:r>
            <a:r>
              <a:rPr lang="en-US" sz="3100" b="1">
                <a:solidFill>
                  <a:srgbClr val="FF0000"/>
                </a:solidFill>
              </a:rPr>
              <a:t>and they worshipped each the idol</a:t>
            </a:r>
            <a:r>
              <a:rPr lang="en-US" sz="3100"/>
              <a:t>, the molten image which they had made for themselves, and they began to make graven images and unclean simulacra, and </a:t>
            </a:r>
            <a:r>
              <a:rPr lang="en-US" sz="3100" b="1">
                <a:solidFill>
                  <a:srgbClr val="FF0000"/>
                </a:solidFill>
              </a:rPr>
              <a:t>malignant spirits assisted and seduced (them)</a:t>
            </a:r>
            <a:r>
              <a:rPr lang="en-US" sz="3100"/>
              <a:t> into committing transgression and uncleanness.</a:t>
            </a:r>
          </a:p>
        </p:txBody>
      </p:sp>
    </p:spTree>
    <p:extLst>
      <p:ext uri="{BB962C8B-B14F-4D97-AF65-F5344CB8AC3E}">
        <p14:creationId xmlns:p14="http://schemas.microsoft.com/office/powerpoint/2010/main" val="14309242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5F430B-91A7-D93F-057F-43CD70BF90EE}"/>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B8D9E907-B6B5-3817-B652-3CA22BC4B594}"/>
              </a:ext>
            </a:extLst>
          </p:cNvPr>
          <p:cNvSpPr txBox="1"/>
          <p:nvPr/>
        </p:nvSpPr>
        <p:spPr>
          <a:xfrm>
            <a:off x="0" y="762000"/>
            <a:ext cx="12192000" cy="646331"/>
          </a:xfrm>
          <a:prstGeom prst="rect">
            <a:avLst/>
          </a:prstGeom>
          <a:noFill/>
        </p:spPr>
        <p:txBody>
          <a:bodyPr vert="horz" rtlCol="0">
            <a:spAutoFit/>
          </a:bodyPr>
          <a:lstStyle/>
          <a:p>
            <a:pPr algn="ctr"/>
            <a:r>
              <a:rPr lang="en-US" sz="3600"/>
              <a:t>Jubilees 22:17</a:t>
            </a:r>
          </a:p>
        </p:txBody>
      </p:sp>
      <p:sp>
        <p:nvSpPr>
          <p:cNvPr id="4" name="TextBox 3">
            <a:extLst>
              <a:ext uri="{FF2B5EF4-FFF2-40B4-BE49-F238E27FC236}">
                <a16:creationId xmlns:a16="http://schemas.microsoft.com/office/drawing/2014/main" id="{DABE6DAC-1CF5-AE4A-D633-F0251BAA306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DE8E626-9D02-22F5-F780-A145995CF519}"/>
              </a:ext>
            </a:extLst>
          </p:cNvPr>
          <p:cNvSpPr txBox="1"/>
          <p:nvPr/>
        </p:nvSpPr>
        <p:spPr>
          <a:xfrm>
            <a:off x="1016000" y="1905000"/>
            <a:ext cx="10160000" cy="1523494"/>
          </a:xfrm>
          <a:prstGeom prst="rect">
            <a:avLst/>
          </a:prstGeom>
          <a:noFill/>
        </p:spPr>
        <p:txBody>
          <a:bodyPr vert="horz" rtlCol="0">
            <a:spAutoFit/>
          </a:bodyPr>
          <a:lstStyle/>
          <a:p>
            <a:pPr algn="ctr"/>
            <a:r>
              <a:rPr lang="en-US" sz="3100"/>
              <a:t>They </a:t>
            </a:r>
            <a:r>
              <a:rPr lang="en-US" sz="3100" b="1">
                <a:solidFill>
                  <a:srgbClr val="FF0000"/>
                </a:solidFill>
              </a:rPr>
              <a:t>offer their sacrifices to the dead And they worship evil spirits</a:t>
            </a:r>
            <a:r>
              <a:rPr lang="en-US" sz="3100"/>
              <a:t>, And they eat over the graves,And all their works are vanity and nothingness.</a:t>
            </a:r>
          </a:p>
        </p:txBody>
      </p:sp>
    </p:spTree>
    <p:extLst>
      <p:ext uri="{BB962C8B-B14F-4D97-AF65-F5344CB8AC3E}">
        <p14:creationId xmlns:p14="http://schemas.microsoft.com/office/powerpoint/2010/main" val="3257627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EC6862-1D4F-BA75-5469-ADA272CDC89A}"/>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F68D76BF-B210-9B4A-8300-82B253F1CE0D}"/>
              </a:ext>
            </a:extLst>
          </p:cNvPr>
          <p:cNvSpPr txBox="1"/>
          <p:nvPr/>
        </p:nvSpPr>
        <p:spPr>
          <a:xfrm>
            <a:off x="0" y="762000"/>
            <a:ext cx="12192000" cy="646331"/>
          </a:xfrm>
          <a:prstGeom prst="rect">
            <a:avLst/>
          </a:prstGeom>
          <a:noFill/>
        </p:spPr>
        <p:txBody>
          <a:bodyPr vert="horz" rtlCol="0">
            <a:spAutoFit/>
          </a:bodyPr>
          <a:lstStyle/>
          <a:p>
            <a:pPr algn="ctr"/>
            <a:r>
              <a:rPr lang="en-US" sz="3600"/>
              <a:t>Leviticus 17:7</a:t>
            </a:r>
          </a:p>
        </p:txBody>
      </p:sp>
      <p:sp>
        <p:nvSpPr>
          <p:cNvPr id="4" name="TextBox 3">
            <a:extLst>
              <a:ext uri="{FF2B5EF4-FFF2-40B4-BE49-F238E27FC236}">
                <a16:creationId xmlns:a16="http://schemas.microsoft.com/office/drawing/2014/main" id="{B39DF4DD-2504-FD35-1900-33BF724BFD2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A3ED84B-8A63-185F-DF9E-AB4AF33CBAC5}"/>
              </a:ext>
            </a:extLst>
          </p:cNvPr>
          <p:cNvSpPr txBox="1"/>
          <p:nvPr/>
        </p:nvSpPr>
        <p:spPr>
          <a:xfrm>
            <a:off x="1016000" y="1905000"/>
            <a:ext cx="10160000" cy="2000548"/>
          </a:xfrm>
          <a:prstGeom prst="rect">
            <a:avLst/>
          </a:prstGeom>
          <a:noFill/>
        </p:spPr>
        <p:txBody>
          <a:bodyPr vert="horz" rtlCol="0">
            <a:spAutoFit/>
          </a:bodyPr>
          <a:lstStyle/>
          <a:p>
            <a:pPr algn="ctr"/>
            <a:r>
              <a:rPr lang="en-US" sz="3100"/>
              <a:t>"They shall no longer sacrifice </a:t>
            </a:r>
            <a:r>
              <a:rPr lang="en-US" sz="3100" b="1">
                <a:solidFill>
                  <a:srgbClr val="FF0000"/>
                </a:solidFill>
              </a:rPr>
              <a:t>their sacrifices to the goat demons</a:t>
            </a:r>
            <a:r>
              <a:rPr lang="en-US" sz="3100"/>
              <a:t> with which they play the harlot. This shall be a permanent statute to them throughout their generations."'</a:t>
            </a:r>
          </a:p>
        </p:txBody>
      </p:sp>
    </p:spTree>
    <p:extLst>
      <p:ext uri="{BB962C8B-B14F-4D97-AF65-F5344CB8AC3E}">
        <p14:creationId xmlns:p14="http://schemas.microsoft.com/office/powerpoint/2010/main" val="2462105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0AAAB4-C778-BE29-94A2-E23923DCF5C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SACRIFICE TO/WORSHIP DEMONS</a:t>
            </a:r>
          </a:p>
        </p:txBody>
      </p:sp>
      <p:sp>
        <p:nvSpPr>
          <p:cNvPr id="3" name="TextBox 2">
            <a:extLst>
              <a:ext uri="{FF2B5EF4-FFF2-40B4-BE49-F238E27FC236}">
                <a16:creationId xmlns:a16="http://schemas.microsoft.com/office/drawing/2014/main" id="{972FB9D2-822B-65E4-AEA3-170968FFF906}"/>
              </a:ext>
            </a:extLst>
          </p:cNvPr>
          <p:cNvSpPr txBox="1"/>
          <p:nvPr/>
        </p:nvSpPr>
        <p:spPr>
          <a:xfrm>
            <a:off x="0" y="762000"/>
            <a:ext cx="12192000" cy="646331"/>
          </a:xfrm>
          <a:prstGeom prst="rect">
            <a:avLst/>
          </a:prstGeom>
          <a:noFill/>
        </p:spPr>
        <p:txBody>
          <a:bodyPr vert="horz" rtlCol="0">
            <a:spAutoFit/>
          </a:bodyPr>
          <a:lstStyle/>
          <a:p>
            <a:pPr algn="ctr"/>
            <a:r>
              <a:rPr lang="en-US" sz="3600"/>
              <a:t>Psalm 106:37</a:t>
            </a:r>
          </a:p>
        </p:txBody>
      </p:sp>
      <p:sp>
        <p:nvSpPr>
          <p:cNvPr id="4" name="TextBox 3">
            <a:extLst>
              <a:ext uri="{FF2B5EF4-FFF2-40B4-BE49-F238E27FC236}">
                <a16:creationId xmlns:a16="http://schemas.microsoft.com/office/drawing/2014/main" id="{23C1656B-6F13-155C-5C3A-E94F353514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BF4EA7F-6ABA-F5C4-75BC-27C83FD52881}"/>
              </a:ext>
            </a:extLst>
          </p:cNvPr>
          <p:cNvSpPr txBox="1"/>
          <p:nvPr/>
        </p:nvSpPr>
        <p:spPr>
          <a:xfrm>
            <a:off x="1016000" y="1905000"/>
            <a:ext cx="10160000" cy="1046440"/>
          </a:xfrm>
          <a:prstGeom prst="rect">
            <a:avLst/>
          </a:prstGeom>
          <a:noFill/>
        </p:spPr>
        <p:txBody>
          <a:bodyPr vert="horz" rtlCol="0">
            <a:spAutoFit/>
          </a:bodyPr>
          <a:lstStyle/>
          <a:p>
            <a:pPr algn="ctr"/>
            <a:r>
              <a:rPr lang="en-US" sz="3100"/>
              <a:t>They even sacrificed their sons and their daughters </a:t>
            </a:r>
            <a:r>
              <a:rPr lang="en-US" sz="3100" b="1">
                <a:solidFill>
                  <a:srgbClr val="FF0000"/>
                </a:solidFill>
              </a:rPr>
              <a:t>to the demons,</a:t>
            </a:r>
          </a:p>
        </p:txBody>
      </p:sp>
    </p:spTree>
    <p:extLst>
      <p:ext uri="{BB962C8B-B14F-4D97-AF65-F5344CB8AC3E}">
        <p14:creationId xmlns:p14="http://schemas.microsoft.com/office/powerpoint/2010/main" val="29326150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B7B6E-4D98-E957-7E3C-DBEA08DC4B02}"/>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Demons can cause sickness &amp; afflictions</a:t>
            </a:r>
          </a:p>
        </p:txBody>
      </p:sp>
      <p:sp>
        <p:nvSpPr>
          <p:cNvPr id="3" name="Subtitle 2">
            <a:extLst>
              <a:ext uri="{FF2B5EF4-FFF2-40B4-BE49-F238E27FC236}">
                <a16:creationId xmlns:a16="http://schemas.microsoft.com/office/drawing/2014/main" id="{F5CB1797-9726-F8DF-F29B-67B13AAF196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266182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B7F8EB-2DC5-B16F-D346-85031D7044A3}"/>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2F472EB5-1EF0-C856-5B77-8A2A40F67575}"/>
              </a:ext>
            </a:extLst>
          </p:cNvPr>
          <p:cNvSpPr txBox="1"/>
          <p:nvPr/>
        </p:nvSpPr>
        <p:spPr>
          <a:xfrm>
            <a:off x="0" y="762000"/>
            <a:ext cx="12192000" cy="646331"/>
          </a:xfrm>
          <a:prstGeom prst="rect">
            <a:avLst/>
          </a:prstGeom>
          <a:noFill/>
        </p:spPr>
        <p:txBody>
          <a:bodyPr vert="horz" rtlCol="0">
            <a:spAutoFit/>
          </a:bodyPr>
          <a:lstStyle/>
          <a:p>
            <a:pPr algn="ctr"/>
            <a:r>
              <a:rPr lang="en-US" sz="3600"/>
              <a:t>Acts 10:38</a:t>
            </a:r>
          </a:p>
        </p:txBody>
      </p:sp>
      <p:sp>
        <p:nvSpPr>
          <p:cNvPr id="4" name="TextBox 3">
            <a:extLst>
              <a:ext uri="{FF2B5EF4-FFF2-40B4-BE49-F238E27FC236}">
                <a16:creationId xmlns:a16="http://schemas.microsoft.com/office/drawing/2014/main" id="{9E813F6C-657D-C406-9318-B66F4E75893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E6F3BF-CEC0-8879-A8F1-BF18D3F114F3}"/>
              </a:ext>
            </a:extLst>
          </p:cNvPr>
          <p:cNvSpPr txBox="1"/>
          <p:nvPr/>
        </p:nvSpPr>
        <p:spPr>
          <a:xfrm>
            <a:off x="1016000" y="1905000"/>
            <a:ext cx="10160000" cy="2000548"/>
          </a:xfrm>
          <a:prstGeom prst="rect">
            <a:avLst/>
          </a:prstGeom>
          <a:noFill/>
        </p:spPr>
        <p:txBody>
          <a:bodyPr vert="horz" rtlCol="0">
            <a:spAutoFit/>
          </a:bodyPr>
          <a:lstStyle/>
          <a:p>
            <a:pPr algn="ctr"/>
            <a:r>
              <a:rPr lang="en-US" sz="3100"/>
              <a:t>"You know of Jesus of Nazareth, how God anointed Him with the Holy Spirit and with power, and how He went about doing good and </a:t>
            </a:r>
            <a:r>
              <a:rPr lang="en-US" sz="3100" b="1">
                <a:solidFill>
                  <a:srgbClr val="FF0000"/>
                </a:solidFill>
              </a:rPr>
              <a:t>healing all who were oppressed by the devil</a:t>
            </a:r>
            <a:r>
              <a:rPr lang="en-US" sz="3100"/>
              <a:t>, for God was with Him.</a:t>
            </a:r>
          </a:p>
        </p:txBody>
      </p:sp>
    </p:spTree>
    <p:extLst>
      <p:ext uri="{BB962C8B-B14F-4D97-AF65-F5344CB8AC3E}">
        <p14:creationId xmlns:p14="http://schemas.microsoft.com/office/powerpoint/2010/main" val="6740072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1C90EC-7C14-51D3-285C-514E826454C0}"/>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4E584507-53BE-9481-9838-A0F0A9A60FFF}"/>
              </a:ext>
            </a:extLst>
          </p:cNvPr>
          <p:cNvSpPr txBox="1"/>
          <p:nvPr/>
        </p:nvSpPr>
        <p:spPr>
          <a:xfrm>
            <a:off x="0" y="762000"/>
            <a:ext cx="12192000" cy="646331"/>
          </a:xfrm>
          <a:prstGeom prst="rect">
            <a:avLst/>
          </a:prstGeom>
          <a:noFill/>
        </p:spPr>
        <p:txBody>
          <a:bodyPr vert="horz" rtlCol="0">
            <a:spAutoFit/>
          </a:bodyPr>
          <a:lstStyle/>
          <a:p>
            <a:pPr algn="ctr"/>
            <a:r>
              <a:rPr lang="en-US" sz="3600"/>
              <a:t>Acts 5:16</a:t>
            </a:r>
          </a:p>
        </p:txBody>
      </p:sp>
      <p:sp>
        <p:nvSpPr>
          <p:cNvPr id="4" name="TextBox 3">
            <a:extLst>
              <a:ext uri="{FF2B5EF4-FFF2-40B4-BE49-F238E27FC236}">
                <a16:creationId xmlns:a16="http://schemas.microsoft.com/office/drawing/2014/main" id="{CD3B7837-2261-2496-653E-AB17B3086BB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01376EB-ADE0-923F-5E1F-54EBE618F47A}"/>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also came together the multitudes from the cities round about Jerusalem, </a:t>
            </a:r>
            <a:r>
              <a:rPr lang="en-US" sz="3100" b="1">
                <a:solidFill>
                  <a:srgbClr val="FF0000"/>
                </a:solidFill>
              </a:rPr>
              <a:t>bringing sick folk, and them that were vexed with unclean spirits</a:t>
            </a:r>
            <a:r>
              <a:rPr lang="en-US" sz="3100"/>
              <a:t>: and they were healed every one.</a:t>
            </a:r>
          </a:p>
        </p:txBody>
      </p:sp>
    </p:spTree>
    <p:extLst>
      <p:ext uri="{BB962C8B-B14F-4D97-AF65-F5344CB8AC3E}">
        <p14:creationId xmlns:p14="http://schemas.microsoft.com/office/powerpoint/2010/main" val="21861386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482BA6-DAEA-48F3-9940-2C5E18C09836}"/>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E7BB644B-98D2-8788-3EF8-7A97843C217E}"/>
              </a:ext>
            </a:extLst>
          </p:cNvPr>
          <p:cNvSpPr txBox="1"/>
          <p:nvPr/>
        </p:nvSpPr>
        <p:spPr>
          <a:xfrm>
            <a:off x="0" y="762000"/>
            <a:ext cx="12192000" cy="646331"/>
          </a:xfrm>
          <a:prstGeom prst="rect">
            <a:avLst/>
          </a:prstGeom>
          <a:noFill/>
        </p:spPr>
        <p:txBody>
          <a:bodyPr vert="horz" rtlCol="0">
            <a:spAutoFit/>
          </a:bodyPr>
          <a:lstStyle/>
          <a:p>
            <a:pPr algn="ctr"/>
            <a:r>
              <a:rPr lang="en-US" sz="3600"/>
              <a:t>First Enoch 15:10-12</a:t>
            </a:r>
          </a:p>
        </p:txBody>
      </p:sp>
      <p:sp>
        <p:nvSpPr>
          <p:cNvPr id="4" name="TextBox 3">
            <a:extLst>
              <a:ext uri="{FF2B5EF4-FFF2-40B4-BE49-F238E27FC236}">
                <a16:creationId xmlns:a16="http://schemas.microsoft.com/office/drawing/2014/main" id="{B03F848D-B31C-8628-00A9-00DA524F12C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6ABD1E1-F543-79F1-54B7-3CC5BC216834}"/>
              </a:ext>
            </a:extLst>
          </p:cNvPr>
          <p:cNvSpPr txBox="1"/>
          <p:nvPr/>
        </p:nvSpPr>
        <p:spPr>
          <a:xfrm>
            <a:off x="1016000" y="1905000"/>
            <a:ext cx="10160000" cy="4385816"/>
          </a:xfrm>
          <a:prstGeom prst="rect">
            <a:avLst/>
          </a:prstGeom>
          <a:noFill/>
        </p:spPr>
        <p:txBody>
          <a:bodyPr vert="horz" rtlCol="0">
            <a:spAutoFit/>
          </a:bodyPr>
          <a:lstStyle/>
          <a:p>
            <a:pPr algn="ctr"/>
            <a:r>
              <a:rPr lang="en-US" sz="3100"/>
              <a:t>they shall be evil spirits on earth, and evil spirits shall they be called. [As for the spirits of heaven, in heaven shall be their dwelling, but as for the spirits of the earth which were born upon the earth, on the earth shall be their dwelling.] And the spirits of the giants </a:t>
            </a:r>
            <a:r>
              <a:rPr lang="en-US" sz="3100" b="1">
                <a:solidFill>
                  <a:srgbClr val="FF0000"/>
                </a:solidFill>
              </a:rPr>
              <a:t>afflict, oppress, destroy, attack, do battle, and work destruction on the earth, and cause trouble</a:t>
            </a:r>
            <a:r>
              <a:rPr lang="en-US" sz="3100"/>
              <a:t>: they take no food, but nevertheless hunger and thirst, and cause offences. (Continued...)</a:t>
            </a:r>
          </a:p>
        </p:txBody>
      </p:sp>
    </p:spTree>
    <p:extLst>
      <p:ext uri="{BB962C8B-B14F-4D97-AF65-F5344CB8AC3E}">
        <p14:creationId xmlns:p14="http://schemas.microsoft.com/office/powerpoint/2010/main" val="3536513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0FA982-908E-3998-CFC1-6034ED3B35EE}"/>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37DDD80E-66B9-78CF-08CB-E96A9018623B}"/>
              </a:ext>
            </a:extLst>
          </p:cNvPr>
          <p:cNvSpPr txBox="1"/>
          <p:nvPr/>
        </p:nvSpPr>
        <p:spPr>
          <a:xfrm>
            <a:off x="1016000" y="635000"/>
            <a:ext cx="10160000" cy="1523494"/>
          </a:xfrm>
          <a:prstGeom prst="rect">
            <a:avLst/>
          </a:prstGeom>
          <a:noFill/>
        </p:spPr>
        <p:txBody>
          <a:bodyPr vert="horz" rtlCol="0">
            <a:spAutoFit/>
          </a:bodyPr>
          <a:lstStyle/>
          <a:p>
            <a:pPr algn="ctr"/>
            <a:r>
              <a:rPr lang="en-US" sz="3100"/>
              <a:t>And these spirits shall rise up against the children of men and against the women, because they have proceeded from them.</a:t>
            </a:r>
          </a:p>
        </p:txBody>
      </p:sp>
    </p:spTree>
    <p:extLst>
      <p:ext uri="{BB962C8B-B14F-4D97-AF65-F5344CB8AC3E}">
        <p14:creationId xmlns:p14="http://schemas.microsoft.com/office/powerpoint/2010/main" val="11825115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421E0C-E027-8EA4-E533-F59F288391D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5C4F8F13-EDBA-87C1-391C-702052B99DC8}"/>
              </a:ext>
            </a:extLst>
          </p:cNvPr>
          <p:cNvSpPr txBox="1"/>
          <p:nvPr/>
        </p:nvSpPr>
        <p:spPr>
          <a:xfrm>
            <a:off x="0" y="762000"/>
            <a:ext cx="12192000" cy="646331"/>
          </a:xfrm>
          <a:prstGeom prst="rect">
            <a:avLst/>
          </a:prstGeom>
          <a:noFill/>
        </p:spPr>
        <p:txBody>
          <a:bodyPr vert="horz" rtlCol="0">
            <a:spAutoFit/>
          </a:bodyPr>
          <a:lstStyle/>
          <a:p>
            <a:pPr algn="ctr"/>
            <a:r>
              <a:rPr lang="en-US" sz="3600"/>
              <a:t>John 10:19-21</a:t>
            </a:r>
          </a:p>
        </p:txBody>
      </p:sp>
      <p:sp>
        <p:nvSpPr>
          <p:cNvPr id="4" name="TextBox 3">
            <a:extLst>
              <a:ext uri="{FF2B5EF4-FFF2-40B4-BE49-F238E27FC236}">
                <a16:creationId xmlns:a16="http://schemas.microsoft.com/office/drawing/2014/main" id="{BA840D41-47BE-CE19-73B0-2CAF33B013B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5730AE5-2A99-FFAA-D1D7-DB233FB9F4DB}"/>
              </a:ext>
            </a:extLst>
          </p:cNvPr>
          <p:cNvSpPr txBox="1"/>
          <p:nvPr/>
        </p:nvSpPr>
        <p:spPr>
          <a:xfrm>
            <a:off x="1016000" y="1905000"/>
            <a:ext cx="10160000" cy="2477601"/>
          </a:xfrm>
          <a:prstGeom prst="rect">
            <a:avLst/>
          </a:prstGeom>
          <a:noFill/>
        </p:spPr>
        <p:txBody>
          <a:bodyPr vert="horz" rtlCol="0">
            <a:spAutoFit/>
          </a:bodyPr>
          <a:lstStyle/>
          <a:p>
            <a:pPr algn="ctr"/>
            <a:r>
              <a:rPr lang="en-US" sz="3100"/>
              <a:t>There arose a division again among the Jews because of these words. And many of them said, </a:t>
            </a:r>
            <a:r>
              <a:rPr lang="en-US" sz="3100" b="1">
                <a:solidFill>
                  <a:srgbClr val="FF0000"/>
                </a:solidFill>
              </a:rPr>
              <a:t>He hath a demon, and is mad;</a:t>
            </a:r>
            <a:r>
              <a:rPr lang="en-US" sz="3100"/>
              <a:t> why hear ye him? Others said, These are not the sayings of one possessed with a demon. Can a demon open the eyes of the blind?</a:t>
            </a:r>
          </a:p>
        </p:txBody>
      </p:sp>
    </p:spTree>
    <p:extLst>
      <p:ext uri="{BB962C8B-B14F-4D97-AF65-F5344CB8AC3E}">
        <p14:creationId xmlns:p14="http://schemas.microsoft.com/office/powerpoint/2010/main" val="19978444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9BA2F2-2DD5-1584-804D-44569A632316}"/>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DE252473-2B9A-418F-CEFA-9940A3904653}"/>
              </a:ext>
            </a:extLst>
          </p:cNvPr>
          <p:cNvSpPr txBox="1"/>
          <p:nvPr/>
        </p:nvSpPr>
        <p:spPr>
          <a:xfrm>
            <a:off x="0" y="762000"/>
            <a:ext cx="12192000" cy="646331"/>
          </a:xfrm>
          <a:prstGeom prst="rect">
            <a:avLst/>
          </a:prstGeom>
          <a:noFill/>
        </p:spPr>
        <p:txBody>
          <a:bodyPr vert="horz" rtlCol="0">
            <a:spAutoFit/>
          </a:bodyPr>
          <a:lstStyle/>
          <a:p>
            <a:pPr algn="ctr"/>
            <a:r>
              <a:rPr lang="en-US" sz="3600"/>
              <a:t>Jubilees 10:10-14</a:t>
            </a:r>
          </a:p>
        </p:txBody>
      </p:sp>
      <p:sp>
        <p:nvSpPr>
          <p:cNvPr id="4" name="TextBox 3">
            <a:extLst>
              <a:ext uri="{FF2B5EF4-FFF2-40B4-BE49-F238E27FC236}">
                <a16:creationId xmlns:a16="http://schemas.microsoft.com/office/drawing/2014/main" id="{B159190E-8011-B429-5C9A-A67847352A2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1B12110-260A-A296-636F-D14C4C8F157C}"/>
              </a:ext>
            </a:extLst>
          </p:cNvPr>
          <p:cNvSpPr txBox="1"/>
          <p:nvPr/>
        </p:nvSpPr>
        <p:spPr>
          <a:xfrm>
            <a:off x="1016000" y="1905000"/>
            <a:ext cx="10160000" cy="3908762"/>
          </a:xfrm>
          <a:prstGeom prst="rect">
            <a:avLst/>
          </a:prstGeom>
          <a:noFill/>
        </p:spPr>
        <p:txBody>
          <a:bodyPr vert="horz" rtlCol="0">
            <a:spAutoFit/>
          </a:bodyPr>
          <a:lstStyle/>
          <a:p>
            <a:pPr algn="ctr"/>
            <a:r>
              <a:rPr lang="en-US" sz="3100"/>
              <a:t>And one of us He commanded that we should teach Noah all their medicines; for He knew that they would not walk in uprightness, nor strive in righteousness. And we did according to all His words: all the malignant evil ones we bound in the place of condemnation and a tenth part of them we left that they might be subject before Satan on the earth. (Continued...)</a:t>
            </a:r>
          </a:p>
        </p:txBody>
      </p:sp>
    </p:spTree>
    <p:extLst>
      <p:ext uri="{BB962C8B-B14F-4D97-AF65-F5344CB8AC3E}">
        <p14:creationId xmlns:p14="http://schemas.microsoft.com/office/powerpoint/2010/main" val="29789556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E8B5A1-CDE7-162D-E8C5-095E714E5B43}"/>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5FE6C6AC-FC6B-D758-7B0D-8CAFDD57DEC8}"/>
              </a:ext>
            </a:extLst>
          </p:cNvPr>
          <p:cNvSpPr txBox="1"/>
          <p:nvPr/>
        </p:nvSpPr>
        <p:spPr>
          <a:xfrm>
            <a:off x="1016000" y="635000"/>
            <a:ext cx="10160000" cy="4385816"/>
          </a:xfrm>
          <a:prstGeom prst="rect">
            <a:avLst/>
          </a:prstGeom>
          <a:noFill/>
        </p:spPr>
        <p:txBody>
          <a:bodyPr vert="horz" rtlCol="0">
            <a:spAutoFit/>
          </a:bodyPr>
          <a:lstStyle/>
          <a:p>
            <a:pPr algn="ctr"/>
            <a:r>
              <a:rPr lang="en-US" sz="3100" b="1">
                <a:solidFill>
                  <a:srgbClr val="FF0000"/>
                </a:solidFill>
              </a:rPr>
              <a:t>And we explained to Noah all the medicines of their diseases</a:t>
            </a:r>
            <a:r>
              <a:rPr lang="en-US" sz="3100"/>
              <a:t>, together with their seductions, how </a:t>
            </a:r>
            <a:r>
              <a:rPr lang="en-US" sz="3100" b="1">
                <a:solidFill>
                  <a:srgbClr val="FF0000"/>
                </a:solidFill>
              </a:rPr>
              <a:t>he might heal them</a:t>
            </a:r>
            <a:r>
              <a:rPr lang="en-US" sz="3100"/>
              <a:t> with herbs of the earth. And Noah wrote down all things in a book as we instructed him concerning every kind of medicine. </a:t>
            </a:r>
            <a:r>
              <a:rPr lang="en-US" sz="3100" b="1">
                <a:solidFill>
                  <a:srgbClr val="FF0000"/>
                </a:solidFill>
              </a:rPr>
              <a:t>Thus the evil spirits were precluded from (hurting) the sons of Noah.</a:t>
            </a:r>
            <a:r>
              <a:rPr lang="en-US" sz="3100"/>
              <a:t> And he gave all that he had written to Shem, his eldest son; for he loved him exceedingly above all his sons.</a:t>
            </a:r>
          </a:p>
        </p:txBody>
      </p:sp>
    </p:spTree>
    <p:extLst>
      <p:ext uri="{BB962C8B-B14F-4D97-AF65-F5344CB8AC3E}">
        <p14:creationId xmlns:p14="http://schemas.microsoft.com/office/powerpoint/2010/main" val="39377390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2FDDAA-782F-6578-3DD4-B7A902CDF8DB}"/>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4A4DBAFD-AF81-A61C-D583-B17097EEDCF9}"/>
              </a:ext>
            </a:extLst>
          </p:cNvPr>
          <p:cNvSpPr txBox="1"/>
          <p:nvPr/>
        </p:nvSpPr>
        <p:spPr>
          <a:xfrm>
            <a:off x="0" y="762000"/>
            <a:ext cx="12192000" cy="646331"/>
          </a:xfrm>
          <a:prstGeom prst="rect">
            <a:avLst/>
          </a:prstGeom>
          <a:noFill/>
        </p:spPr>
        <p:txBody>
          <a:bodyPr vert="horz" rtlCol="0">
            <a:spAutoFit/>
          </a:bodyPr>
          <a:lstStyle/>
          <a:p>
            <a:pPr algn="ctr"/>
            <a:r>
              <a:rPr lang="en-US" sz="3600"/>
              <a:t>Luke 13:11-17</a:t>
            </a:r>
          </a:p>
        </p:txBody>
      </p:sp>
      <p:sp>
        <p:nvSpPr>
          <p:cNvPr id="4" name="TextBox 3">
            <a:extLst>
              <a:ext uri="{FF2B5EF4-FFF2-40B4-BE49-F238E27FC236}">
                <a16:creationId xmlns:a16="http://schemas.microsoft.com/office/drawing/2014/main" id="{F788EDBC-64D1-7DFF-B9FA-79A3F7AF077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5D264DF-3B45-8C51-4CE9-F3CAC3329510}"/>
              </a:ext>
            </a:extLst>
          </p:cNvPr>
          <p:cNvSpPr txBox="1"/>
          <p:nvPr/>
        </p:nvSpPr>
        <p:spPr>
          <a:xfrm>
            <a:off x="1016000" y="1905000"/>
            <a:ext cx="10160000" cy="3431709"/>
          </a:xfrm>
          <a:prstGeom prst="rect">
            <a:avLst/>
          </a:prstGeom>
          <a:noFill/>
        </p:spPr>
        <p:txBody>
          <a:bodyPr vert="horz" rtlCol="0">
            <a:spAutoFit/>
          </a:bodyPr>
          <a:lstStyle/>
          <a:p>
            <a:pPr algn="ctr"/>
            <a:r>
              <a:rPr lang="en-US" sz="3100"/>
              <a:t>And there was a woman who for eighteen years had </a:t>
            </a:r>
            <a:r>
              <a:rPr lang="en-US" sz="3100" b="1">
                <a:solidFill>
                  <a:srgbClr val="FF0000"/>
                </a:solidFill>
              </a:rPr>
              <a:t>had a sickness caused by a spirit</a:t>
            </a:r>
            <a:r>
              <a:rPr lang="en-US" sz="3100"/>
              <a:t>; and she was bent double, and could not straighten up at all. When Jesus saw her, He called her over and said to her, "Woman, you are freed from your sickness." And He laid His hands on her; and immediately she was made erect again and began glorifying God. (Continued...)</a:t>
            </a:r>
          </a:p>
        </p:txBody>
      </p:sp>
    </p:spTree>
    <p:extLst>
      <p:ext uri="{BB962C8B-B14F-4D97-AF65-F5344CB8AC3E}">
        <p14:creationId xmlns:p14="http://schemas.microsoft.com/office/powerpoint/2010/main" val="20031408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44D37C-002C-60CB-2871-1C5539DB2180}"/>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B8A07588-2762-26B6-B0E3-E615D92FA69A}"/>
              </a:ext>
            </a:extLst>
          </p:cNvPr>
          <p:cNvSpPr txBox="1"/>
          <p:nvPr/>
        </p:nvSpPr>
        <p:spPr>
          <a:xfrm>
            <a:off x="1016000" y="635000"/>
            <a:ext cx="10160000" cy="3908762"/>
          </a:xfrm>
          <a:prstGeom prst="rect">
            <a:avLst/>
          </a:prstGeom>
          <a:noFill/>
        </p:spPr>
        <p:txBody>
          <a:bodyPr vert="horz" rtlCol="0">
            <a:spAutoFit/>
          </a:bodyPr>
          <a:lstStyle/>
          <a:p>
            <a:pPr algn="ctr"/>
            <a:r>
              <a:rPr lang="en-US" sz="3100"/>
              <a:t>But the synagogue official, indignant because Jesus had healed on the Sabbath, began saying to the crowd in response, "There are six days in which work should be done; so come during them and get healed, and not on the Sabbath day." But the Lord answered him and said, "You hypocrites, does not each of you on the Sabbath untie his ox or his donkey from the stall and lead him away to water him? (Continued...)</a:t>
            </a:r>
          </a:p>
        </p:txBody>
      </p:sp>
    </p:spTree>
    <p:extLst>
      <p:ext uri="{BB962C8B-B14F-4D97-AF65-F5344CB8AC3E}">
        <p14:creationId xmlns:p14="http://schemas.microsoft.com/office/powerpoint/2010/main" val="40445246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47FF26-6656-4AFC-3C67-9CE5A32C856E}"/>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91BA750E-0E26-BA4F-B6BC-4FF9C5875607}"/>
              </a:ext>
            </a:extLst>
          </p:cNvPr>
          <p:cNvSpPr txBox="1"/>
          <p:nvPr/>
        </p:nvSpPr>
        <p:spPr>
          <a:xfrm>
            <a:off x="1016000" y="635000"/>
            <a:ext cx="10160000" cy="3431709"/>
          </a:xfrm>
          <a:prstGeom prst="rect">
            <a:avLst/>
          </a:prstGeom>
          <a:noFill/>
        </p:spPr>
        <p:txBody>
          <a:bodyPr vert="horz" rtlCol="0">
            <a:spAutoFit/>
          </a:bodyPr>
          <a:lstStyle/>
          <a:p>
            <a:pPr algn="ctr"/>
            <a:r>
              <a:rPr lang="en-US" sz="3100"/>
              <a:t>"And this woman, a daughter of Abraham as she is, w</a:t>
            </a:r>
            <a:r>
              <a:rPr lang="en-US" sz="3100" b="1">
                <a:solidFill>
                  <a:srgbClr val="FF0000"/>
                </a:solidFill>
              </a:rPr>
              <a:t>hom Satan has bound for eighteen long years, </a:t>
            </a:r>
            <a:r>
              <a:rPr lang="en-US" sz="3100"/>
              <a:t>should she not have been released from this bond on the Sabbath day?" As He said this, all His opponents were being humiliated; and the entire crowd was rejoicing over all the glorious things being done by Him.</a:t>
            </a:r>
          </a:p>
        </p:txBody>
      </p:sp>
    </p:spTree>
    <p:extLst>
      <p:ext uri="{BB962C8B-B14F-4D97-AF65-F5344CB8AC3E}">
        <p14:creationId xmlns:p14="http://schemas.microsoft.com/office/powerpoint/2010/main" val="29813959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C597B3-DA97-FEA8-3EDE-0E2ABA5EA71C}"/>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FA8E5D42-72FF-3B13-9B8F-C0CDADF360C8}"/>
              </a:ext>
            </a:extLst>
          </p:cNvPr>
          <p:cNvSpPr txBox="1"/>
          <p:nvPr/>
        </p:nvSpPr>
        <p:spPr>
          <a:xfrm>
            <a:off x="0" y="762000"/>
            <a:ext cx="12192000" cy="646331"/>
          </a:xfrm>
          <a:prstGeom prst="rect">
            <a:avLst/>
          </a:prstGeom>
          <a:noFill/>
        </p:spPr>
        <p:txBody>
          <a:bodyPr vert="horz" rtlCol="0">
            <a:spAutoFit/>
          </a:bodyPr>
          <a:lstStyle/>
          <a:p>
            <a:pPr algn="ctr"/>
            <a:r>
              <a:rPr lang="en-US" sz="3600"/>
              <a:t>Luke 13:32</a:t>
            </a:r>
          </a:p>
        </p:txBody>
      </p:sp>
      <p:sp>
        <p:nvSpPr>
          <p:cNvPr id="4" name="TextBox 3">
            <a:extLst>
              <a:ext uri="{FF2B5EF4-FFF2-40B4-BE49-F238E27FC236}">
                <a16:creationId xmlns:a16="http://schemas.microsoft.com/office/drawing/2014/main" id="{A1DC043D-538D-8766-24C8-43FC962E5C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1FF04DC-EF13-5554-24D2-287B64561BF0}"/>
              </a:ext>
            </a:extLst>
          </p:cNvPr>
          <p:cNvSpPr txBox="1"/>
          <p:nvPr/>
        </p:nvSpPr>
        <p:spPr>
          <a:xfrm>
            <a:off x="1016000" y="1905000"/>
            <a:ext cx="10160000" cy="1523494"/>
          </a:xfrm>
          <a:prstGeom prst="rect">
            <a:avLst/>
          </a:prstGeom>
          <a:noFill/>
        </p:spPr>
        <p:txBody>
          <a:bodyPr vert="horz" rtlCol="0">
            <a:spAutoFit/>
          </a:bodyPr>
          <a:lstStyle/>
          <a:p>
            <a:pPr algn="ctr"/>
            <a:r>
              <a:rPr lang="en-US" sz="3100"/>
              <a:t>And He said to them, "Go and tell that fox, 'Behold, I </a:t>
            </a:r>
            <a:r>
              <a:rPr lang="en-US" sz="3100" b="1">
                <a:solidFill>
                  <a:srgbClr val="FF0000"/>
                </a:solidFill>
              </a:rPr>
              <a:t>cast out demons and perform cures</a:t>
            </a:r>
            <a:r>
              <a:rPr lang="en-US" sz="3100"/>
              <a:t> today and tomorrow, and the third day I reach My goal.'</a:t>
            </a:r>
          </a:p>
        </p:txBody>
      </p:sp>
    </p:spTree>
    <p:extLst>
      <p:ext uri="{BB962C8B-B14F-4D97-AF65-F5344CB8AC3E}">
        <p14:creationId xmlns:p14="http://schemas.microsoft.com/office/powerpoint/2010/main" val="32221236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3CA748-0EEB-4613-E93D-D2E3F8F69E6F}"/>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28EE1FC4-177D-CFD3-8A1D-3B8B44F351EC}"/>
              </a:ext>
            </a:extLst>
          </p:cNvPr>
          <p:cNvSpPr txBox="1"/>
          <p:nvPr/>
        </p:nvSpPr>
        <p:spPr>
          <a:xfrm>
            <a:off x="0" y="762000"/>
            <a:ext cx="12192000" cy="646331"/>
          </a:xfrm>
          <a:prstGeom prst="rect">
            <a:avLst/>
          </a:prstGeom>
          <a:noFill/>
        </p:spPr>
        <p:txBody>
          <a:bodyPr vert="horz" rtlCol="0">
            <a:spAutoFit/>
          </a:bodyPr>
          <a:lstStyle/>
          <a:p>
            <a:pPr algn="ctr"/>
            <a:r>
              <a:rPr lang="en-US" sz="3600"/>
              <a:t>Luke 4:38-41</a:t>
            </a:r>
          </a:p>
        </p:txBody>
      </p:sp>
      <p:sp>
        <p:nvSpPr>
          <p:cNvPr id="4" name="TextBox 3">
            <a:extLst>
              <a:ext uri="{FF2B5EF4-FFF2-40B4-BE49-F238E27FC236}">
                <a16:creationId xmlns:a16="http://schemas.microsoft.com/office/drawing/2014/main" id="{F2271D29-C775-2FA6-78A5-D33C3D15A01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DAF4549-EEC7-FE30-B0E0-F06CE2A39D57}"/>
              </a:ext>
            </a:extLst>
          </p:cNvPr>
          <p:cNvSpPr txBox="1"/>
          <p:nvPr/>
        </p:nvSpPr>
        <p:spPr>
          <a:xfrm>
            <a:off x="1016000" y="1905000"/>
            <a:ext cx="10160000" cy="4385816"/>
          </a:xfrm>
          <a:prstGeom prst="rect">
            <a:avLst/>
          </a:prstGeom>
          <a:noFill/>
        </p:spPr>
        <p:txBody>
          <a:bodyPr vert="horz" rtlCol="0">
            <a:spAutoFit/>
          </a:bodyPr>
          <a:lstStyle/>
          <a:p>
            <a:pPr algn="ctr"/>
            <a:r>
              <a:rPr lang="en-US" sz="3100"/>
              <a:t>And he rose up from the synagogue, and entered into the house of Simon. And Simon's wife's mother was </a:t>
            </a:r>
            <a:r>
              <a:rPr lang="en-US" sz="3100" b="1">
                <a:solidFill>
                  <a:srgbClr val="FF0000"/>
                </a:solidFill>
              </a:rPr>
              <a:t>holden with a great fever</a:t>
            </a:r>
            <a:r>
              <a:rPr lang="en-US" sz="3100"/>
              <a:t>; and they besought him for her. And he stood over her, and </a:t>
            </a:r>
            <a:r>
              <a:rPr lang="en-US" sz="3100" b="1">
                <a:solidFill>
                  <a:srgbClr val="FF0000"/>
                </a:solidFill>
              </a:rPr>
              <a:t>rebuked the fever; and it left her</a:t>
            </a:r>
            <a:r>
              <a:rPr lang="en-US" sz="3100"/>
              <a:t>: and immediately she rose up and ministered unto them. And when the sun was setting, all they that had any sick with divers diseases brought them unto him; and he laid his hands on every one of them, and healed them. (Continued...)</a:t>
            </a:r>
          </a:p>
        </p:txBody>
      </p:sp>
    </p:spTree>
    <p:extLst>
      <p:ext uri="{BB962C8B-B14F-4D97-AF65-F5344CB8AC3E}">
        <p14:creationId xmlns:p14="http://schemas.microsoft.com/office/powerpoint/2010/main" val="25128509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38AB2C-E7B5-D99D-6ACF-CC793E3C58F0}"/>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586B3DE9-4EC7-6FF4-D0AC-96CBE496CAE3}"/>
              </a:ext>
            </a:extLst>
          </p:cNvPr>
          <p:cNvSpPr txBox="1"/>
          <p:nvPr/>
        </p:nvSpPr>
        <p:spPr>
          <a:xfrm>
            <a:off x="1016000" y="635000"/>
            <a:ext cx="10160000" cy="2000548"/>
          </a:xfrm>
          <a:prstGeom prst="rect">
            <a:avLst/>
          </a:prstGeom>
          <a:noFill/>
        </p:spPr>
        <p:txBody>
          <a:bodyPr vert="horz" rtlCol="0">
            <a:spAutoFit/>
          </a:bodyPr>
          <a:lstStyle/>
          <a:p>
            <a:pPr algn="ctr"/>
            <a:r>
              <a:rPr lang="en-US" sz="3100" b="1">
                <a:solidFill>
                  <a:srgbClr val="FF0000"/>
                </a:solidFill>
              </a:rPr>
              <a:t>And demons also came out from many</a:t>
            </a:r>
            <a:r>
              <a:rPr lang="en-US" sz="3100"/>
              <a:t>, crying out, and saying, Thou art the Son of God. And rebuking them, he suffered them not to speak, because they knew that he was the Christ.</a:t>
            </a:r>
          </a:p>
        </p:txBody>
      </p:sp>
    </p:spTree>
    <p:extLst>
      <p:ext uri="{BB962C8B-B14F-4D97-AF65-F5344CB8AC3E}">
        <p14:creationId xmlns:p14="http://schemas.microsoft.com/office/powerpoint/2010/main" val="41381711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F0348D-92B8-517B-9200-6973C5A047B8}"/>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E8EC3B1C-E86D-BFE9-8EBD-C4179948FDE4}"/>
              </a:ext>
            </a:extLst>
          </p:cNvPr>
          <p:cNvSpPr txBox="1"/>
          <p:nvPr/>
        </p:nvSpPr>
        <p:spPr>
          <a:xfrm>
            <a:off x="0" y="762000"/>
            <a:ext cx="12192000" cy="646331"/>
          </a:xfrm>
          <a:prstGeom prst="rect">
            <a:avLst/>
          </a:prstGeom>
          <a:noFill/>
        </p:spPr>
        <p:txBody>
          <a:bodyPr vert="horz" rtlCol="0">
            <a:spAutoFit/>
          </a:bodyPr>
          <a:lstStyle/>
          <a:p>
            <a:pPr algn="ctr"/>
            <a:r>
              <a:rPr lang="en-US" sz="3600"/>
              <a:t>Luke 5:12-13</a:t>
            </a:r>
          </a:p>
        </p:txBody>
      </p:sp>
      <p:sp>
        <p:nvSpPr>
          <p:cNvPr id="4" name="TextBox 3">
            <a:extLst>
              <a:ext uri="{FF2B5EF4-FFF2-40B4-BE49-F238E27FC236}">
                <a16:creationId xmlns:a16="http://schemas.microsoft.com/office/drawing/2014/main" id="{3346574C-3F7D-0646-D53D-37E699780C1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AEAE8F0-E849-5DEE-A7FC-A32031D16E8A}"/>
              </a:ext>
            </a:extLst>
          </p:cNvPr>
          <p:cNvSpPr txBox="1"/>
          <p:nvPr/>
        </p:nvSpPr>
        <p:spPr>
          <a:xfrm>
            <a:off x="1016000" y="1905000"/>
            <a:ext cx="10160000" cy="3431709"/>
          </a:xfrm>
          <a:prstGeom prst="rect">
            <a:avLst/>
          </a:prstGeom>
          <a:noFill/>
        </p:spPr>
        <p:txBody>
          <a:bodyPr vert="horz" rtlCol="0">
            <a:spAutoFit/>
          </a:bodyPr>
          <a:lstStyle/>
          <a:p>
            <a:pPr algn="ctr"/>
            <a:r>
              <a:rPr lang="en-US" sz="3100"/>
              <a:t>And it came to pass, while he was in one of the cities, behold, a man full of leprosy: and when he saw Jesus, he fell on his face, and besought him, saying, Lord, if thou wilt, thou canst make me clean. And he stretched forth his hand, and touched him, saying, </a:t>
            </a:r>
            <a:r>
              <a:rPr lang="en-US" sz="3100" b="1">
                <a:solidFill>
                  <a:srgbClr val="FF0000"/>
                </a:solidFill>
              </a:rPr>
              <a:t>I will; be thou made clean. And straightway the leprosy departed from him.</a:t>
            </a:r>
          </a:p>
        </p:txBody>
      </p:sp>
    </p:spTree>
    <p:extLst>
      <p:ext uri="{BB962C8B-B14F-4D97-AF65-F5344CB8AC3E}">
        <p14:creationId xmlns:p14="http://schemas.microsoft.com/office/powerpoint/2010/main" val="21381501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538BC6-CFF0-4F40-C6D9-3B231476704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C4F12800-5E47-F38D-C411-639EB0B18D09}"/>
              </a:ext>
            </a:extLst>
          </p:cNvPr>
          <p:cNvSpPr txBox="1"/>
          <p:nvPr/>
        </p:nvSpPr>
        <p:spPr>
          <a:xfrm>
            <a:off x="0" y="762000"/>
            <a:ext cx="12192000" cy="646331"/>
          </a:xfrm>
          <a:prstGeom prst="rect">
            <a:avLst/>
          </a:prstGeom>
          <a:noFill/>
        </p:spPr>
        <p:txBody>
          <a:bodyPr vert="horz" rtlCol="0">
            <a:spAutoFit/>
          </a:bodyPr>
          <a:lstStyle/>
          <a:p>
            <a:pPr algn="ctr"/>
            <a:r>
              <a:rPr lang="en-US" sz="3600"/>
              <a:t>Luke 6:18-19</a:t>
            </a:r>
          </a:p>
        </p:txBody>
      </p:sp>
      <p:sp>
        <p:nvSpPr>
          <p:cNvPr id="4" name="TextBox 3">
            <a:extLst>
              <a:ext uri="{FF2B5EF4-FFF2-40B4-BE49-F238E27FC236}">
                <a16:creationId xmlns:a16="http://schemas.microsoft.com/office/drawing/2014/main" id="{76A58EAC-8C9C-707E-F1F3-C593E44A487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568C4C9-FF54-E404-609C-E595738E82EE}"/>
              </a:ext>
            </a:extLst>
          </p:cNvPr>
          <p:cNvSpPr txBox="1"/>
          <p:nvPr/>
        </p:nvSpPr>
        <p:spPr>
          <a:xfrm>
            <a:off x="1016000" y="1905000"/>
            <a:ext cx="10160000" cy="2000548"/>
          </a:xfrm>
          <a:prstGeom prst="rect">
            <a:avLst/>
          </a:prstGeom>
          <a:noFill/>
        </p:spPr>
        <p:txBody>
          <a:bodyPr vert="horz" rtlCol="0">
            <a:spAutoFit/>
          </a:bodyPr>
          <a:lstStyle/>
          <a:p>
            <a:pPr algn="ctr"/>
            <a:r>
              <a:rPr lang="en-US" sz="3100"/>
              <a:t>and they that were </a:t>
            </a:r>
            <a:r>
              <a:rPr lang="en-US" sz="3100" b="1">
                <a:solidFill>
                  <a:srgbClr val="FF0000"/>
                </a:solidFill>
              </a:rPr>
              <a:t>troubled with unclean spirits were healed</a:t>
            </a:r>
            <a:r>
              <a:rPr lang="en-US" sz="3100"/>
              <a:t>. And all the multitude sought to touch him; for power came forth from him, and </a:t>
            </a:r>
            <a:r>
              <a:rPr lang="en-US" sz="3100" b="1">
                <a:solidFill>
                  <a:srgbClr val="FF0000"/>
                </a:solidFill>
              </a:rPr>
              <a:t>healed them</a:t>
            </a:r>
            <a:r>
              <a:rPr lang="en-US" sz="3100"/>
              <a:t> all.</a:t>
            </a:r>
          </a:p>
        </p:txBody>
      </p:sp>
    </p:spTree>
    <p:extLst>
      <p:ext uri="{BB962C8B-B14F-4D97-AF65-F5344CB8AC3E}">
        <p14:creationId xmlns:p14="http://schemas.microsoft.com/office/powerpoint/2010/main" val="42664147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692A3E-BB81-F5C5-3616-B7A21EA18CCC}"/>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C4C2C4E5-EF90-5468-2EEA-B890466F6937}"/>
              </a:ext>
            </a:extLst>
          </p:cNvPr>
          <p:cNvSpPr txBox="1"/>
          <p:nvPr/>
        </p:nvSpPr>
        <p:spPr>
          <a:xfrm>
            <a:off x="0" y="762000"/>
            <a:ext cx="12192000" cy="646331"/>
          </a:xfrm>
          <a:prstGeom prst="rect">
            <a:avLst/>
          </a:prstGeom>
          <a:noFill/>
        </p:spPr>
        <p:txBody>
          <a:bodyPr vert="horz" rtlCol="0">
            <a:spAutoFit/>
          </a:bodyPr>
          <a:lstStyle/>
          <a:p>
            <a:pPr algn="ctr"/>
            <a:r>
              <a:rPr lang="en-US" sz="3600"/>
              <a:t>Luke 6:18-19</a:t>
            </a:r>
          </a:p>
        </p:txBody>
      </p:sp>
      <p:sp>
        <p:nvSpPr>
          <p:cNvPr id="4" name="TextBox 3">
            <a:extLst>
              <a:ext uri="{FF2B5EF4-FFF2-40B4-BE49-F238E27FC236}">
                <a16:creationId xmlns:a16="http://schemas.microsoft.com/office/drawing/2014/main" id="{EA5BBEE4-DE06-BEA7-B5B3-C53AA2A9CA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3A3D93B-F9D7-5DDB-CC0A-9E50E6C3E9AB}"/>
              </a:ext>
            </a:extLst>
          </p:cNvPr>
          <p:cNvSpPr txBox="1"/>
          <p:nvPr/>
        </p:nvSpPr>
        <p:spPr>
          <a:xfrm>
            <a:off x="1016000" y="1905000"/>
            <a:ext cx="10160000" cy="2477601"/>
          </a:xfrm>
          <a:prstGeom prst="rect">
            <a:avLst/>
          </a:prstGeom>
          <a:noFill/>
        </p:spPr>
        <p:txBody>
          <a:bodyPr vert="horz" rtlCol="0">
            <a:spAutoFit/>
          </a:bodyPr>
          <a:lstStyle/>
          <a:p>
            <a:pPr algn="ctr"/>
            <a:r>
              <a:rPr lang="en-US" sz="3100"/>
              <a:t>who had come to hear Him and to be </a:t>
            </a:r>
            <a:r>
              <a:rPr lang="en-US" sz="3100" b="1">
                <a:solidFill>
                  <a:srgbClr val="FF0000"/>
                </a:solidFill>
              </a:rPr>
              <a:t>healed of their diseases; and those who were troubled with unclean spirits were being cured</a:t>
            </a:r>
            <a:r>
              <a:rPr lang="en-US" sz="3100"/>
              <a:t>. And all the people were trying to touch Him, for power was coming from Him and healing them all.</a:t>
            </a:r>
          </a:p>
        </p:txBody>
      </p:sp>
    </p:spTree>
    <p:extLst>
      <p:ext uri="{BB962C8B-B14F-4D97-AF65-F5344CB8AC3E}">
        <p14:creationId xmlns:p14="http://schemas.microsoft.com/office/powerpoint/2010/main" val="38194294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EAC975-468F-689E-2F4B-AB2DED90E6FB}"/>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C69B0D6B-0C4B-4F11-883F-2729A63F6E92}"/>
              </a:ext>
            </a:extLst>
          </p:cNvPr>
          <p:cNvSpPr txBox="1"/>
          <p:nvPr/>
        </p:nvSpPr>
        <p:spPr>
          <a:xfrm>
            <a:off x="0" y="762000"/>
            <a:ext cx="12192000" cy="646331"/>
          </a:xfrm>
          <a:prstGeom prst="rect">
            <a:avLst/>
          </a:prstGeom>
          <a:noFill/>
        </p:spPr>
        <p:txBody>
          <a:bodyPr vert="horz" rtlCol="0">
            <a:spAutoFit/>
          </a:bodyPr>
          <a:lstStyle/>
          <a:p>
            <a:pPr algn="ctr"/>
            <a:r>
              <a:rPr lang="en-US" sz="3600"/>
              <a:t>Luke 7:21</a:t>
            </a:r>
          </a:p>
        </p:txBody>
      </p:sp>
      <p:sp>
        <p:nvSpPr>
          <p:cNvPr id="4" name="TextBox 3">
            <a:extLst>
              <a:ext uri="{FF2B5EF4-FFF2-40B4-BE49-F238E27FC236}">
                <a16:creationId xmlns:a16="http://schemas.microsoft.com/office/drawing/2014/main" id="{6CF3D556-35D5-C182-244E-EAF2038C747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1CDFBC3-DBBC-1B56-12E5-FD4031872DA5}"/>
              </a:ext>
            </a:extLst>
          </p:cNvPr>
          <p:cNvSpPr txBox="1"/>
          <p:nvPr/>
        </p:nvSpPr>
        <p:spPr>
          <a:xfrm>
            <a:off x="1016000" y="1905000"/>
            <a:ext cx="10160000" cy="1523494"/>
          </a:xfrm>
          <a:prstGeom prst="rect">
            <a:avLst/>
          </a:prstGeom>
          <a:noFill/>
        </p:spPr>
        <p:txBody>
          <a:bodyPr vert="horz" rtlCol="0">
            <a:spAutoFit/>
          </a:bodyPr>
          <a:lstStyle/>
          <a:p>
            <a:pPr algn="ctr"/>
            <a:r>
              <a:rPr lang="en-US" sz="3100"/>
              <a:t>In that hour </a:t>
            </a:r>
            <a:r>
              <a:rPr lang="en-US" sz="3100" b="1">
                <a:solidFill>
                  <a:srgbClr val="FF0000"/>
                </a:solidFill>
              </a:rPr>
              <a:t>he cured many of diseases and plagues and evil spirits</a:t>
            </a:r>
            <a:r>
              <a:rPr lang="en-US" sz="3100"/>
              <a:t>; and on many that were blind he bestowed sight.</a:t>
            </a:r>
          </a:p>
        </p:txBody>
      </p:sp>
    </p:spTree>
    <p:extLst>
      <p:ext uri="{BB962C8B-B14F-4D97-AF65-F5344CB8AC3E}">
        <p14:creationId xmlns:p14="http://schemas.microsoft.com/office/powerpoint/2010/main" val="4842025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D38B23-ADCC-F685-6A90-027A7E2117DF}"/>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C0AE8021-0187-651C-BED0-BC7173A72AC8}"/>
              </a:ext>
            </a:extLst>
          </p:cNvPr>
          <p:cNvSpPr txBox="1"/>
          <p:nvPr/>
        </p:nvSpPr>
        <p:spPr>
          <a:xfrm>
            <a:off x="0" y="762000"/>
            <a:ext cx="12192000" cy="646331"/>
          </a:xfrm>
          <a:prstGeom prst="rect">
            <a:avLst/>
          </a:prstGeom>
          <a:noFill/>
        </p:spPr>
        <p:txBody>
          <a:bodyPr vert="horz" rtlCol="0">
            <a:spAutoFit/>
          </a:bodyPr>
          <a:lstStyle/>
          <a:p>
            <a:pPr algn="ctr"/>
            <a:r>
              <a:rPr lang="en-US" sz="3600"/>
              <a:t>Luke 8:2</a:t>
            </a:r>
          </a:p>
        </p:txBody>
      </p:sp>
      <p:sp>
        <p:nvSpPr>
          <p:cNvPr id="4" name="TextBox 3">
            <a:extLst>
              <a:ext uri="{FF2B5EF4-FFF2-40B4-BE49-F238E27FC236}">
                <a16:creationId xmlns:a16="http://schemas.microsoft.com/office/drawing/2014/main" id="{0CC546BF-F02A-F056-70A7-2E79C6E890A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FCF04D-E67B-4D48-A0CD-922848826DC8}"/>
              </a:ext>
            </a:extLst>
          </p:cNvPr>
          <p:cNvSpPr txBox="1"/>
          <p:nvPr/>
        </p:nvSpPr>
        <p:spPr>
          <a:xfrm>
            <a:off x="1016000" y="1905000"/>
            <a:ext cx="10160000" cy="1523494"/>
          </a:xfrm>
          <a:prstGeom prst="rect">
            <a:avLst/>
          </a:prstGeom>
          <a:noFill/>
        </p:spPr>
        <p:txBody>
          <a:bodyPr vert="horz" rtlCol="0">
            <a:spAutoFit/>
          </a:bodyPr>
          <a:lstStyle/>
          <a:p>
            <a:pPr algn="ctr"/>
            <a:r>
              <a:rPr lang="en-US" sz="3100"/>
              <a:t>and also some women who had been healed of evil spirits and sicknesses: Mary who was called Magdalene, </a:t>
            </a:r>
            <a:r>
              <a:rPr lang="en-US" sz="3100" b="1">
                <a:solidFill>
                  <a:srgbClr val="FF0000"/>
                </a:solidFill>
              </a:rPr>
              <a:t>from whom seven demons had gone out,</a:t>
            </a:r>
          </a:p>
        </p:txBody>
      </p:sp>
    </p:spTree>
    <p:extLst>
      <p:ext uri="{BB962C8B-B14F-4D97-AF65-F5344CB8AC3E}">
        <p14:creationId xmlns:p14="http://schemas.microsoft.com/office/powerpoint/2010/main" val="16836563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BA3E74-93D5-689E-1AB8-5E59145329E4}"/>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896D000C-7A93-98D7-A4DC-066C70EB6BAB}"/>
              </a:ext>
            </a:extLst>
          </p:cNvPr>
          <p:cNvSpPr txBox="1"/>
          <p:nvPr/>
        </p:nvSpPr>
        <p:spPr>
          <a:xfrm>
            <a:off x="0" y="762000"/>
            <a:ext cx="12192000" cy="646331"/>
          </a:xfrm>
          <a:prstGeom prst="rect">
            <a:avLst/>
          </a:prstGeom>
          <a:noFill/>
        </p:spPr>
        <p:txBody>
          <a:bodyPr vert="horz" rtlCol="0">
            <a:spAutoFit/>
          </a:bodyPr>
          <a:lstStyle/>
          <a:p>
            <a:pPr algn="ctr"/>
            <a:r>
              <a:rPr lang="en-US" sz="3600"/>
              <a:t>Luke 8:27-39</a:t>
            </a:r>
          </a:p>
        </p:txBody>
      </p:sp>
      <p:sp>
        <p:nvSpPr>
          <p:cNvPr id="4" name="TextBox 3">
            <a:extLst>
              <a:ext uri="{FF2B5EF4-FFF2-40B4-BE49-F238E27FC236}">
                <a16:creationId xmlns:a16="http://schemas.microsoft.com/office/drawing/2014/main" id="{7460ADF0-C150-9C0C-1A67-DB4E721E8D5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6C2F82-2D51-16D5-127D-1B4EEC977A47}"/>
              </a:ext>
            </a:extLst>
          </p:cNvPr>
          <p:cNvSpPr txBox="1"/>
          <p:nvPr/>
        </p:nvSpPr>
        <p:spPr>
          <a:xfrm>
            <a:off x="1016000" y="1905000"/>
            <a:ext cx="10160000" cy="4862870"/>
          </a:xfrm>
          <a:prstGeom prst="rect">
            <a:avLst/>
          </a:prstGeom>
          <a:noFill/>
        </p:spPr>
        <p:txBody>
          <a:bodyPr vert="horz" rtlCol="0">
            <a:spAutoFit/>
          </a:bodyPr>
          <a:lstStyle/>
          <a:p>
            <a:pPr algn="ctr"/>
            <a:r>
              <a:rPr lang="en-US" sz="3100"/>
              <a:t>And when He came out onto the land, He was met by </a:t>
            </a:r>
            <a:r>
              <a:rPr lang="en-US" sz="3100" b="1">
                <a:solidFill>
                  <a:srgbClr val="FF0000"/>
                </a:solidFill>
              </a:rPr>
              <a:t>a man from the city who was possessed with demons</a:t>
            </a:r>
            <a:r>
              <a:rPr lang="en-US" sz="3100"/>
              <a:t>; and who had not put on any clothing for a long time, and was not living in a house, but in the tombs. Seeing Jesus, he cried out and fell before Him, and said in a loud voice, "What business do we have with each other, Jesus, Son of the Most High God? I beg You, do not torment me." For He had commanded the unclean spirit to come out of the man. (Continued...)</a:t>
            </a:r>
          </a:p>
        </p:txBody>
      </p:sp>
    </p:spTree>
    <p:extLst>
      <p:ext uri="{BB962C8B-B14F-4D97-AF65-F5344CB8AC3E}">
        <p14:creationId xmlns:p14="http://schemas.microsoft.com/office/powerpoint/2010/main" val="18120408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2F2B19-A363-BAF2-F853-43741FEE099E}"/>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28D68056-A82E-82C4-CC4A-21C8AD60DA30}"/>
              </a:ext>
            </a:extLst>
          </p:cNvPr>
          <p:cNvSpPr txBox="1"/>
          <p:nvPr/>
        </p:nvSpPr>
        <p:spPr>
          <a:xfrm>
            <a:off x="1016000" y="635000"/>
            <a:ext cx="10160000" cy="4862870"/>
          </a:xfrm>
          <a:prstGeom prst="rect">
            <a:avLst/>
          </a:prstGeom>
          <a:noFill/>
        </p:spPr>
        <p:txBody>
          <a:bodyPr vert="horz" rtlCol="0">
            <a:spAutoFit/>
          </a:bodyPr>
          <a:lstStyle/>
          <a:p>
            <a:pPr algn="ctr"/>
            <a:r>
              <a:rPr lang="en-US" sz="3100"/>
              <a:t>For it had seized him many times; and he was bound with chains and shackles and kept under guard, and yet he would break his bonds and be driven by the demon into the desert. And Jesus asked him, "What is your name?" And he said, "Legion"; for many demons had entered him. They were imploring Him not to command them to go away into the abyss. Now there was a herd of many swine feeding there on the mountain; and the demons implored Him to permit them to enter the swine. (Continued...)</a:t>
            </a:r>
          </a:p>
        </p:txBody>
      </p:sp>
    </p:spTree>
    <p:extLst>
      <p:ext uri="{BB962C8B-B14F-4D97-AF65-F5344CB8AC3E}">
        <p14:creationId xmlns:p14="http://schemas.microsoft.com/office/powerpoint/2010/main" val="10872303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BB7AC9-F84E-7E93-690D-D9EC0E585495}"/>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8727F0EA-7F29-F9D5-A8D4-CDE5E42C8794}"/>
              </a:ext>
            </a:extLst>
          </p:cNvPr>
          <p:cNvSpPr txBox="1"/>
          <p:nvPr/>
        </p:nvSpPr>
        <p:spPr>
          <a:xfrm>
            <a:off x="1016000" y="635000"/>
            <a:ext cx="10160000" cy="4862870"/>
          </a:xfrm>
          <a:prstGeom prst="rect">
            <a:avLst/>
          </a:prstGeom>
          <a:noFill/>
        </p:spPr>
        <p:txBody>
          <a:bodyPr vert="horz" rtlCol="0">
            <a:spAutoFit/>
          </a:bodyPr>
          <a:lstStyle/>
          <a:p>
            <a:pPr algn="ctr"/>
            <a:r>
              <a:rPr lang="en-US" sz="3100"/>
              <a:t>And He gave them permission. And the demons came out of the man and entered the swine; and the herd rushed down the steep bank into the lake and was drowned. When the herdsmen saw what had happened, they ran away and reported it in the city and out in the country. The people went out to see what had happened; and they came to Jesus, and found the man from whom the demons had gone out, sitting down at the feet of Jesus, clothed and in his right mind; (Continued...)</a:t>
            </a:r>
          </a:p>
        </p:txBody>
      </p:sp>
    </p:spTree>
    <p:extLst>
      <p:ext uri="{BB962C8B-B14F-4D97-AF65-F5344CB8AC3E}">
        <p14:creationId xmlns:p14="http://schemas.microsoft.com/office/powerpoint/2010/main" val="168857047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BDB5E1-2907-83F9-DAAE-5CFFAA3F33C5}"/>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276D47C6-E433-4C90-2161-F3363345E9C1}"/>
              </a:ext>
            </a:extLst>
          </p:cNvPr>
          <p:cNvSpPr txBox="1"/>
          <p:nvPr/>
        </p:nvSpPr>
        <p:spPr>
          <a:xfrm>
            <a:off x="1016000" y="635000"/>
            <a:ext cx="10160000" cy="4385816"/>
          </a:xfrm>
          <a:prstGeom prst="rect">
            <a:avLst/>
          </a:prstGeom>
          <a:noFill/>
        </p:spPr>
        <p:txBody>
          <a:bodyPr vert="horz" rtlCol="0">
            <a:spAutoFit/>
          </a:bodyPr>
          <a:lstStyle/>
          <a:p>
            <a:pPr algn="ctr"/>
            <a:r>
              <a:rPr lang="en-US" sz="3100"/>
              <a:t>and they became frightened. Those who had seen it reported to them how th</a:t>
            </a:r>
            <a:r>
              <a:rPr lang="en-US" sz="3100" b="1">
                <a:solidFill>
                  <a:srgbClr val="FF0000"/>
                </a:solidFill>
              </a:rPr>
              <a:t>e man who was demon-possessed had been made well. </a:t>
            </a:r>
            <a:r>
              <a:rPr lang="en-US" sz="3100"/>
              <a:t>And all the people of the country of the Gerasenes and the surrounding district asked Him to leave them, for they were gripped with great fear; and He got into a boat and returned. But the man from whom the demons had gone out was begging Him that he might accompany Him; (Continued...)</a:t>
            </a:r>
          </a:p>
        </p:txBody>
      </p:sp>
    </p:spTree>
    <p:extLst>
      <p:ext uri="{BB962C8B-B14F-4D97-AF65-F5344CB8AC3E}">
        <p14:creationId xmlns:p14="http://schemas.microsoft.com/office/powerpoint/2010/main" val="33705868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70D102-11BC-B07B-0D99-1FC8ED0CD9F9}"/>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38F79DF1-04F7-8A0E-EBD5-7A3275C79BDA}"/>
              </a:ext>
            </a:extLst>
          </p:cNvPr>
          <p:cNvSpPr txBox="1"/>
          <p:nvPr/>
        </p:nvSpPr>
        <p:spPr>
          <a:xfrm>
            <a:off x="1016000" y="635000"/>
            <a:ext cx="10160000" cy="2000548"/>
          </a:xfrm>
          <a:prstGeom prst="rect">
            <a:avLst/>
          </a:prstGeom>
          <a:noFill/>
        </p:spPr>
        <p:txBody>
          <a:bodyPr vert="horz" rtlCol="0">
            <a:spAutoFit/>
          </a:bodyPr>
          <a:lstStyle/>
          <a:p>
            <a:pPr algn="ctr"/>
            <a:r>
              <a:rPr lang="en-US" sz="3100"/>
              <a:t>but He sent him away, saying, "Return to your house and describe what great things God has done for you." So he went away, proclaiming throughout the whole city what great things Jesus had done for him.</a:t>
            </a:r>
          </a:p>
        </p:txBody>
      </p:sp>
    </p:spTree>
    <p:extLst>
      <p:ext uri="{BB962C8B-B14F-4D97-AF65-F5344CB8AC3E}">
        <p14:creationId xmlns:p14="http://schemas.microsoft.com/office/powerpoint/2010/main" val="29858389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1F8996-167D-6708-7F6B-A9A3810AA58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68965819-B25D-13CA-7803-6E8A062CC430}"/>
              </a:ext>
            </a:extLst>
          </p:cNvPr>
          <p:cNvSpPr txBox="1"/>
          <p:nvPr/>
        </p:nvSpPr>
        <p:spPr>
          <a:xfrm>
            <a:off x="0" y="762000"/>
            <a:ext cx="12192000" cy="646331"/>
          </a:xfrm>
          <a:prstGeom prst="rect">
            <a:avLst/>
          </a:prstGeom>
          <a:noFill/>
        </p:spPr>
        <p:txBody>
          <a:bodyPr vert="horz" rtlCol="0">
            <a:spAutoFit/>
          </a:bodyPr>
          <a:lstStyle/>
          <a:p>
            <a:pPr algn="ctr"/>
            <a:r>
              <a:rPr lang="en-US" sz="3600"/>
              <a:t>Mark 5:2-20</a:t>
            </a:r>
          </a:p>
        </p:txBody>
      </p:sp>
      <p:sp>
        <p:nvSpPr>
          <p:cNvPr id="4" name="TextBox 3">
            <a:extLst>
              <a:ext uri="{FF2B5EF4-FFF2-40B4-BE49-F238E27FC236}">
                <a16:creationId xmlns:a16="http://schemas.microsoft.com/office/drawing/2014/main" id="{F441B99F-C057-BEF6-EA58-EC17453761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A2B1D5-3FCC-FB13-7C47-6188332B40F2}"/>
              </a:ext>
            </a:extLst>
          </p:cNvPr>
          <p:cNvSpPr txBox="1"/>
          <p:nvPr/>
        </p:nvSpPr>
        <p:spPr>
          <a:xfrm>
            <a:off x="1016000" y="1905000"/>
            <a:ext cx="10160000" cy="3908762"/>
          </a:xfrm>
          <a:prstGeom prst="rect">
            <a:avLst/>
          </a:prstGeom>
          <a:noFill/>
        </p:spPr>
        <p:txBody>
          <a:bodyPr vert="horz" rtlCol="0">
            <a:spAutoFit/>
          </a:bodyPr>
          <a:lstStyle/>
          <a:p>
            <a:pPr algn="ctr"/>
            <a:r>
              <a:rPr lang="en-US" sz="3100"/>
              <a:t>When He got out of the boat, immediately a man from the tombs with an unclean spirit met Him, and he had his dwelling among the tombs. And no one was able to bind him anymore, even with a chain; </a:t>
            </a:r>
            <a:r>
              <a:rPr lang="en-US" sz="3100" b="1">
                <a:solidFill>
                  <a:srgbClr val="FF0000"/>
                </a:solidFill>
              </a:rPr>
              <a:t>because he had often been bound with shackles and chains, and the chains had been torn apart by him and the shackles broken in pieces, and no one was strong enough to subdue him</a:t>
            </a:r>
            <a:r>
              <a:rPr lang="en-US" sz="3100"/>
              <a:t>. (Continued...)</a:t>
            </a:r>
          </a:p>
        </p:txBody>
      </p:sp>
    </p:spTree>
    <p:extLst>
      <p:ext uri="{BB962C8B-B14F-4D97-AF65-F5344CB8AC3E}">
        <p14:creationId xmlns:p14="http://schemas.microsoft.com/office/powerpoint/2010/main" val="73062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8FDA69-5496-6FCD-8428-FB10355E7BCE}"/>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705B5B56-F57E-3D1F-19A9-D435DD2D28D6}"/>
              </a:ext>
            </a:extLst>
          </p:cNvPr>
          <p:cNvSpPr txBox="1"/>
          <p:nvPr/>
        </p:nvSpPr>
        <p:spPr>
          <a:xfrm>
            <a:off x="1016000" y="635000"/>
            <a:ext cx="10160000" cy="4385816"/>
          </a:xfrm>
          <a:prstGeom prst="rect">
            <a:avLst/>
          </a:prstGeom>
          <a:noFill/>
        </p:spPr>
        <p:txBody>
          <a:bodyPr vert="horz" rtlCol="0">
            <a:spAutoFit/>
          </a:bodyPr>
          <a:lstStyle/>
          <a:p>
            <a:pPr algn="ctr"/>
            <a:r>
              <a:rPr lang="en-US" sz="3100"/>
              <a:t>Constantly, night and day, he was screaming among the tombs and in the mountains, and gashing himself with stones. Seeing Jesus from a distance, he ran up and bowed down before Him; and shouting with a loud voice, he said, "What business do we have with each other, Jesus, Son of the Most High God? I implore You by God, do not torment me!" For He had been saying to him, "Come out of the man, you unclean spirit!" And He was asking him, "What is your name? (Continued...)</a:t>
            </a:r>
          </a:p>
        </p:txBody>
      </p:sp>
    </p:spTree>
    <p:extLst>
      <p:ext uri="{BB962C8B-B14F-4D97-AF65-F5344CB8AC3E}">
        <p14:creationId xmlns:p14="http://schemas.microsoft.com/office/powerpoint/2010/main" val="28706947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299FF3-F383-0AEA-9C3E-3C044A94BE80}"/>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2E9ADC2E-CB78-43A8-375E-26DC805110C3}"/>
              </a:ext>
            </a:extLst>
          </p:cNvPr>
          <p:cNvSpPr txBox="1"/>
          <p:nvPr/>
        </p:nvSpPr>
        <p:spPr>
          <a:xfrm>
            <a:off x="1016000" y="635000"/>
            <a:ext cx="10160000" cy="4862870"/>
          </a:xfrm>
          <a:prstGeom prst="rect">
            <a:avLst/>
          </a:prstGeom>
          <a:noFill/>
        </p:spPr>
        <p:txBody>
          <a:bodyPr vert="horz" rtlCol="0">
            <a:spAutoFit/>
          </a:bodyPr>
          <a:lstStyle/>
          <a:p>
            <a:pPr algn="ctr"/>
            <a:r>
              <a:rPr lang="en-US" sz="3100"/>
              <a:t>" And he said to Him, "My name is Legion; for we are many." And he began to implore Him earnestly not to send them out of the country. Now there was a large herd of swine feeding nearby on the mountain. The demons implored Him, saying, "Send us into the swine so that we may enter them." Jesus gave them permission. And coming out, the unclean spirits entered the swine; and the herd rushed down the steep bank into the sea, about two thousand of them; (Continued...)</a:t>
            </a:r>
          </a:p>
        </p:txBody>
      </p:sp>
    </p:spTree>
    <p:extLst>
      <p:ext uri="{BB962C8B-B14F-4D97-AF65-F5344CB8AC3E}">
        <p14:creationId xmlns:p14="http://schemas.microsoft.com/office/powerpoint/2010/main" val="5312470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02F177-EAAD-AA1D-5D9C-76A17252239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D3A227C0-71B9-FF91-A132-F0BB32E01C22}"/>
              </a:ext>
            </a:extLst>
          </p:cNvPr>
          <p:cNvSpPr txBox="1"/>
          <p:nvPr/>
        </p:nvSpPr>
        <p:spPr>
          <a:xfrm>
            <a:off x="1016000" y="635000"/>
            <a:ext cx="10160000" cy="4862870"/>
          </a:xfrm>
          <a:prstGeom prst="rect">
            <a:avLst/>
          </a:prstGeom>
          <a:noFill/>
        </p:spPr>
        <p:txBody>
          <a:bodyPr vert="horz" rtlCol="0">
            <a:spAutoFit/>
          </a:bodyPr>
          <a:lstStyle/>
          <a:p>
            <a:pPr algn="ctr"/>
            <a:r>
              <a:rPr lang="en-US" sz="3100"/>
              <a:t>and they were drowned in the sea. Their herdsmen ran away and reported it in the city and in the country. And the people came to see what it was that had happened. They came to Jesus and observed the man who had been demon-possessed sitting down, clothed and in his right mind, the very man who had had the "legion"; and they became frightened. Those who had seen it described to them how it had happened to the demon-possessed man, and all about the swine. (Continued...)</a:t>
            </a:r>
          </a:p>
        </p:txBody>
      </p:sp>
    </p:spTree>
    <p:extLst>
      <p:ext uri="{BB962C8B-B14F-4D97-AF65-F5344CB8AC3E}">
        <p14:creationId xmlns:p14="http://schemas.microsoft.com/office/powerpoint/2010/main" val="216908893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A10FEC-E474-E56E-CB16-2356FCC3881B}"/>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AB35B25A-E826-397A-9890-339260BCFA1C}"/>
              </a:ext>
            </a:extLst>
          </p:cNvPr>
          <p:cNvSpPr txBox="1"/>
          <p:nvPr/>
        </p:nvSpPr>
        <p:spPr>
          <a:xfrm>
            <a:off x="1016000" y="635000"/>
            <a:ext cx="10160000" cy="4385816"/>
          </a:xfrm>
          <a:prstGeom prst="rect">
            <a:avLst/>
          </a:prstGeom>
          <a:noFill/>
        </p:spPr>
        <p:txBody>
          <a:bodyPr vert="horz" rtlCol="0">
            <a:spAutoFit/>
          </a:bodyPr>
          <a:lstStyle/>
          <a:p>
            <a:pPr algn="ctr"/>
            <a:r>
              <a:rPr lang="en-US" sz="3100"/>
              <a:t>And they began to implore Him to leave their region. As He was getting into the boat, the man who had been demon-possessed was imploring Him that he might accompany Him. And He did not let him, but He said to him, "Go home to your people and report to them what great things the Lord has done for you, and how He had mercy on you." And he went away and began to proclaim in Decapolis what great things Jesus had done for him; and everyone was amazed.</a:t>
            </a:r>
          </a:p>
        </p:txBody>
      </p:sp>
    </p:spTree>
    <p:extLst>
      <p:ext uri="{BB962C8B-B14F-4D97-AF65-F5344CB8AC3E}">
        <p14:creationId xmlns:p14="http://schemas.microsoft.com/office/powerpoint/2010/main" val="23049561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D04C6A-B33C-C0DA-FA1C-E5A4FF01E4D9}"/>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A65C619A-11D7-6C95-6A16-A47E36364F3D}"/>
              </a:ext>
            </a:extLst>
          </p:cNvPr>
          <p:cNvSpPr txBox="1"/>
          <p:nvPr/>
        </p:nvSpPr>
        <p:spPr>
          <a:xfrm>
            <a:off x="0" y="762000"/>
            <a:ext cx="12192000" cy="646331"/>
          </a:xfrm>
          <a:prstGeom prst="rect">
            <a:avLst/>
          </a:prstGeom>
          <a:noFill/>
        </p:spPr>
        <p:txBody>
          <a:bodyPr vert="horz" rtlCol="0">
            <a:spAutoFit/>
          </a:bodyPr>
          <a:lstStyle/>
          <a:p>
            <a:pPr algn="ctr"/>
            <a:r>
              <a:rPr lang="en-US" sz="3600"/>
              <a:t>Mark 9:17</a:t>
            </a:r>
          </a:p>
        </p:txBody>
      </p:sp>
      <p:sp>
        <p:nvSpPr>
          <p:cNvPr id="4" name="TextBox 3">
            <a:extLst>
              <a:ext uri="{FF2B5EF4-FFF2-40B4-BE49-F238E27FC236}">
                <a16:creationId xmlns:a16="http://schemas.microsoft.com/office/drawing/2014/main" id="{928BA1FC-D5B8-6B47-8A33-B7277ECED06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B442421-1924-9D8C-ACF6-EFFFDE27543A}"/>
              </a:ext>
            </a:extLst>
          </p:cNvPr>
          <p:cNvSpPr txBox="1"/>
          <p:nvPr/>
        </p:nvSpPr>
        <p:spPr>
          <a:xfrm>
            <a:off x="1016000" y="1905000"/>
            <a:ext cx="10160000" cy="1046440"/>
          </a:xfrm>
          <a:prstGeom prst="rect">
            <a:avLst/>
          </a:prstGeom>
          <a:noFill/>
        </p:spPr>
        <p:txBody>
          <a:bodyPr vert="horz" rtlCol="0">
            <a:spAutoFit/>
          </a:bodyPr>
          <a:lstStyle/>
          <a:p>
            <a:pPr algn="ctr"/>
            <a:r>
              <a:rPr lang="en-US" sz="3100"/>
              <a:t>And one of the multitude answered him, Teacher, I brought unto thee my son, </a:t>
            </a:r>
            <a:r>
              <a:rPr lang="en-US" sz="3100" b="1">
                <a:solidFill>
                  <a:srgbClr val="FF0000"/>
                </a:solidFill>
              </a:rPr>
              <a:t>who hath a dumb spirit</a:t>
            </a:r>
            <a:r>
              <a:rPr lang="en-US" sz="3100"/>
              <a:t>;</a:t>
            </a:r>
          </a:p>
        </p:txBody>
      </p:sp>
    </p:spTree>
    <p:extLst>
      <p:ext uri="{BB962C8B-B14F-4D97-AF65-F5344CB8AC3E}">
        <p14:creationId xmlns:p14="http://schemas.microsoft.com/office/powerpoint/2010/main" val="13641934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D552F2-4F00-814D-3661-F02DA3DD9D39}"/>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83F5756C-F08E-BB41-ACEE-2505C7EB65B7}"/>
              </a:ext>
            </a:extLst>
          </p:cNvPr>
          <p:cNvSpPr txBox="1"/>
          <p:nvPr/>
        </p:nvSpPr>
        <p:spPr>
          <a:xfrm>
            <a:off x="0" y="762000"/>
            <a:ext cx="12192000" cy="646331"/>
          </a:xfrm>
          <a:prstGeom prst="rect">
            <a:avLst/>
          </a:prstGeom>
          <a:noFill/>
        </p:spPr>
        <p:txBody>
          <a:bodyPr vert="horz" rtlCol="0">
            <a:spAutoFit/>
          </a:bodyPr>
          <a:lstStyle/>
          <a:p>
            <a:pPr algn="ctr"/>
            <a:r>
              <a:rPr lang="en-US" sz="3600"/>
              <a:t>Mark 9:18-19</a:t>
            </a:r>
          </a:p>
        </p:txBody>
      </p:sp>
      <p:sp>
        <p:nvSpPr>
          <p:cNvPr id="4" name="TextBox 3">
            <a:extLst>
              <a:ext uri="{FF2B5EF4-FFF2-40B4-BE49-F238E27FC236}">
                <a16:creationId xmlns:a16="http://schemas.microsoft.com/office/drawing/2014/main" id="{360BA13F-E9FE-DE43-B70B-02751C00C3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F56D8C-76C2-12E1-590E-4EF0A5905226}"/>
              </a:ext>
            </a:extLst>
          </p:cNvPr>
          <p:cNvSpPr txBox="1"/>
          <p:nvPr/>
        </p:nvSpPr>
        <p:spPr>
          <a:xfrm>
            <a:off x="1016000" y="1905000"/>
            <a:ext cx="10160000" cy="3431709"/>
          </a:xfrm>
          <a:prstGeom prst="rect">
            <a:avLst/>
          </a:prstGeom>
          <a:noFill/>
        </p:spPr>
        <p:txBody>
          <a:bodyPr vert="horz" rtlCol="0">
            <a:spAutoFit/>
          </a:bodyPr>
          <a:lstStyle/>
          <a:p>
            <a:pPr algn="ctr"/>
            <a:r>
              <a:rPr lang="en-US" sz="3100"/>
              <a:t>and whenever </a:t>
            </a:r>
            <a:r>
              <a:rPr lang="en-US" sz="3100" b="1">
                <a:solidFill>
                  <a:srgbClr val="FF0000"/>
                </a:solidFill>
              </a:rPr>
              <a:t>it seizes him, it slams him to the ground and he foams at the mouth, and grinds his teeth and stiffens out</a:t>
            </a:r>
            <a:r>
              <a:rPr lang="en-US" sz="3100"/>
              <a:t>. I told Your disciples to cast it out, and they could not do it." And He answered them and said, "O unbelieving generation, how long shall I be with you? How long shall I put up with you? Bring him to Me!"</a:t>
            </a:r>
          </a:p>
        </p:txBody>
      </p:sp>
    </p:spTree>
    <p:extLst>
      <p:ext uri="{BB962C8B-B14F-4D97-AF65-F5344CB8AC3E}">
        <p14:creationId xmlns:p14="http://schemas.microsoft.com/office/powerpoint/2010/main" val="27019834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4AD43C-CDB5-7B3E-DFAF-B1FC4D708D1C}"/>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31FF1B46-F364-D8DA-1ABD-B4819663EDDE}"/>
              </a:ext>
            </a:extLst>
          </p:cNvPr>
          <p:cNvSpPr txBox="1"/>
          <p:nvPr/>
        </p:nvSpPr>
        <p:spPr>
          <a:xfrm>
            <a:off x="0" y="762000"/>
            <a:ext cx="12192000" cy="646331"/>
          </a:xfrm>
          <a:prstGeom prst="rect">
            <a:avLst/>
          </a:prstGeom>
          <a:noFill/>
        </p:spPr>
        <p:txBody>
          <a:bodyPr vert="horz" rtlCol="0">
            <a:spAutoFit/>
          </a:bodyPr>
          <a:lstStyle/>
          <a:p>
            <a:pPr algn="ctr"/>
            <a:r>
              <a:rPr lang="en-US" sz="3600"/>
              <a:t>Matthew 10:1</a:t>
            </a:r>
          </a:p>
        </p:txBody>
      </p:sp>
      <p:sp>
        <p:nvSpPr>
          <p:cNvPr id="4" name="TextBox 3">
            <a:extLst>
              <a:ext uri="{FF2B5EF4-FFF2-40B4-BE49-F238E27FC236}">
                <a16:creationId xmlns:a16="http://schemas.microsoft.com/office/drawing/2014/main" id="{D537D339-660C-7318-5ACE-A5851F9192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DE35734-1820-BD0C-6D19-4A70D5B9652F}"/>
              </a:ext>
            </a:extLst>
          </p:cNvPr>
          <p:cNvSpPr txBox="1"/>
          <p:nvPr/>
        </p:nvSpPr>
        <p:spPr>
          <a:xfrm>
            <a:off x="1016000" y="1905000"/>
            <a:ext cx="10160000" cy="2000548"/>
          </a:xfrm>
          <a:prstGeom prst="rect">
            <a:avLst/>
          </a:prstGeom>
          <a:noFill/>
        </p:spPr>
        <p:txBody>
          <a:bodyPr vert="horz" rtlCol="0">
            <a:spAutoFit/>
          </a:bodyPr>
          <a:lstStyle/>
          <a:p>
            <a:pPr algn="ctr"/>
            <a:r>
              <a:rPr lang="en-US" sz="3100"/>
              <a:t>Jesus summoned His twelve disciples and gave them authority over unclean spirits, to cast them out, and </a:t>
            </a:r>
            <a:r>
              <a:rPr lang="en-US" sz="3100" b="1">
                <a:solidFill>
                  <a:srgbClr val="FF0000"/>
                </a:solidFill>
              </a:rPr>
              <a:t>to heal every kind of disease and every kind of sickness</a:t>
            </a:r>
            <a:r>
              <a:rPr lang="en-US" sz="3100"/>
              <a:t>.</a:t>
            </a:r>
          </a:p>
        </p:txBody>
      </p:sp>
    </p:spTree>
    <p:extLst>
      <p:ext uri="{BB962C8B-B14F-4D97-AF65-F5344CB8AC3E}">
        <p14:creationId xmlns:p14="http://schemas.microsoft.com/office/powerpoint/2010/main" val="33257370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F8A23C-7263-6A8C-2FB9-BD157A4743F6}"/>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C298989C-7D14-33B0-6E0F-88B8CCF575BA}"/>
              </a:ext>
            </a:extLst>
          </p:cNvPr>
          <p:cNvSpPr txBox="1"/>
          <p:nvPr/>
        </p:nvSpPr>
        <p:spPr>
          <a:xfrm>
            <a:off x="0" y="762000"/>
            <a:ext cx="12192000" cy="646331"/>
          </a:xfrm>
          <a:prstGeom prst="rect">
            <a:avLst/>
          </a:prstGeom>
          <a:noFill/>
        </p:spPr>
        <p:txBody>
          <a:bodyPr vert="horz" rtlCol="0">
            <a:spAutoFit/>
          </a:bodyPr>
          <a:lstStyle/>
          <a:p>
            <a:pPr algn="ctr"/>
            <a:r>
              <a:rPr lang="en-US" sz="3600"/>
              <a:t>Matthew 12:22</a:t>
            </a:r>
          </a:p>
        </p:txBody>
      </p:sp>
      <p:sp>
        <p:nvSpPr>
          <p:cNvPr id="4" name="TextBox 3">
            <a:extLst>
              <a:ext uri="{FF2B5EF4-FFF2-40B4-BE49-F238E27FC236}">
                <a16:creationId xmlns:a16="http://schemas.microsoft.com/office/drawing/2014/main" id="{27632FDE-8C92-14CA-7D07-78A72DA4F42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508298E-524E-1107-49C8-59D6E41A6F8B}"/>
              </a:ext>
            </a:extLst>
          </p:cNvPr>
          <p:cNvSpPr txBox="1"/>
          <p:nvPr/>
        </p:nvSpPr>
        <p:spPr>
          <a:xfrm>
            <a:off x="1016000" y="1905000"/>
            <a:ext cx="10160000" cy="1523494"/>
          </a:xfrm>
          <a:prstGeom prst="rect">
            <a:avLst/>
          </a:prstGeom>
          <a:noFill/>
        </p:spPr>
        <p:txBody>
          <a:bodyPr vert="horz" rtlCol="0">
            <a:spAutoFit/>
          </a:bodyPr>
          <a:lstStyle/>
          <a:p>
            <a:pPr algn="ctr"/>
            <a:r>
              <a:rPr lang="en-US" sz="3100"/>
              <a:t>Then a demon-possessed man who was blind and mute was brought to Jesus, </a:t>
            </a:r>
            <a:r>
              <a:rPr lang="en-US" sz="3100" b="1">
                <a:solidFill>
                  <a:srgbClr val="FF0000"/>
                </a:solidFill>
              </a:rPr>
              <a:t>and He healed him</a:t>
            </a:r>
            <a:r>
              <a:rPr lang="en-US" sz="3100"/>
              <a:t>, so that the mute man spoke and saw.</a:t>
            </a:r>
          </a:p>
        </p:txBody>
      </p:sp>
    </p:spTree>
    <p:extLst>
      <p:ext uri="{BB962C8B-B14F-4D97-AF65-F5344CB8AC3E}">
        <p14:creationId xmlns:p14="http://schemas.microsoft.com/office/powerpoint/2010/main" val="4632167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E1A68C-32B5-1486-25D1-58698BE3E056}"/>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471052E5-A472-B05D-4E05-33A9107E8853}"/>
              </a:ext>
            </a:extLst>
          </p:cNvPr>
          <p:cNvSpPr txBox="1"/>
          <p:nvPr/>
        </p:nvSpPr>
        <p:spPr>
          <a:xfrm>
            <a:off x="0" y="762000"/>
            <a:ext cx="12192000" cy="646331"/>
          </a:xfrm>
          <a:prstGeom prst="rect">
            <a:avLst/>
          </a:prstGeom>
          <a:noFill/>
        </p:spPr>
        <p:txBody>
          <a:bodyPr vert="horz" rtlCol="0">
            <a:spAutoFit/>
          </a:bodyPr>
          <a:lstStyle/>
          <a:p>
            <a:pPr algn="ctr"/>
            <a:r>
              <a:rPr lang="en-US" sz="3600"/>
              <a:t>Matthew 12:43-45</a:t>
            </a:r>
          </a:p>
        </p:txBody>
      </p:sp>
      <p:sp>
        <p:nvSpPr>
          <p:cNvPr id="4" name="TextBox 3">
            <a:extLst>
              <a:ext uri="{FF2B5EF4-FFF2-40B4-BE49-F238E27FC236}">
                <a16:creationId xmlns:a16="http://schemas.microsoft.com/office/drawing/2014/main" id="{BF557C06-E290-5F0A-C115-7F54079CA8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99221D-BB58-B238-27C1-92E3F35BBD0E}"/>
              </a:ext>
            </a:extLst>
          </p:cNvPr>
          <p:cNvSpPr txBox="1"/>
          <p:nvPr/>
        </p:nvSpPr>
        <p:spPr>
          <a:xfrm>
            <a:off x="1016000" y="1905000"/>
            <a:ext cx="10160000" cy="4385816"/>
          </a:xfrm>
          <a:prstGeom prst="rect">
            <a:avLst/>
          </a:prstGeom>
          <a:noFill/>
        </p:spPr>
        <p:txBody>
          <a:bodyPr vert="horz" rtlCol="0">
            <a:spAutoFit/>
          </a:bodyPr>
          <a:lstStyle/>
          <a:p>
            <a:pPr algn="ctr"/>
            <a:r>
              <a:rPr lang="en-US" sz="3100"/>
              <a:t>"Now when the unclean spirit goes out of a man, it passes through waterless places seeking rest, and does not find it. "Then it says, 'I will return to my house from which I came'; and when it comes, it finds it unoccupied, swept, and put in order. "</a:t>
            </a:r>
            <a:r>
              <a:rPr lang="en-US" sz="3100" b="1">
                <a:solidFill>
                  <a:srgbClr val="FF0000"/>
                </a:solidFill>
              </a:rPr>
              <a:t>Then it goes and takes along with it seven other spirits more wicked than itself, and they go in and live there; and the last state of that man becomes worse than the first.</a:t>
            </a:r>
            <a:r>
              <a:rPr lang="en-US" sz="3100"/>
              <a:t> (Continued...)</a:t>
            </a:r>
          </a:p>
        </p:txBody>
      </p:sp>
    </p:spTree>
    <p:extLst>
      <p:ext uri="{BB962C8B-B14F-4D97-AF65-F5344CB8AC3E}">
        <p14:creationId xmlns:p14="http://schemas.microsoft.com/office/powerpoint/2010/main" val="388696601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EDBDBB-23BD-A85B-5570-FD9A31BD05EF}"/>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B5C839E6-36BE-E53F-0FD3-410F183E4EA7}"/>
              </a:ext>
            </a:extLst>
          </p:cNvPr>
          <p:cNvSpPr txBox="1"/>
          <p:nvPr/>
        </p:nvSpPr>
        <p:spPr>
          <a:xfrm>
            <a:off x="1016000" y="635000"/>
            <a:ext cx="10160000" cy="569387"/>
          </a:xfrm>
          <a:prstGeom prst="rect">
            <a:avLst/>
          </a:prstGeom>
          <a:noFill/>
        </p:spPr>
        <p:txBody>
          <a:bodyPr vert="horz" rtlCol="0">
            <a:spAutoFit/>
          </a:bodyPr>
          <a:lstStyle/>
          <a:p>
            <a:pPr algn="ctr"/>
            <a:r>
              <a:rPr lang="en-US" sz="3100"/>
              <a:t>That is the way it will also be with this evil generation."</a:t>
            </a:r>
          </a:p>
        </p:txBody>
      </p:sp>
    </p:spTree>
    <p:extLst>
      <p:ext uri="{BB962C8B-B14F-4D97-AF65-F5344CB8AC3E}">
        <p14:creationId xmlns:p14="http://schemas.microsoft.com/office/powerpoint/2010/main" val="133637727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DADC60-61D5-84D8-0D2E-A1B03F567F50}"/>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7CFDBE3F-7DD2-25B7-E72B-7A932E4C9E3E}"/>
              </a:ext>
            </a:extLst>
          </p:cNvPr>
          <p:cNvSpPr txBox="1"/>
          <p:nvPr/>
        </p:nvSpPr>
        <p:spPr>
          <a:xfrm>
            <a:off x="0" y="762000"/>
            <a:ext cx="12192000" cy="646331"/>
          </a:xfrm>
          <a:prstGeom prst="rect">
            <a:avLst/>
          </a:prstGeom>
          <a:noFill/>
        </p:spPr>
        <p:txBody>
          <a:bodyPr vert="horz" rtlCol="0">
            <a:spAutoFit/>
          </a:bodyPr>
          <a:lstStyle/>
          <a:p>
            <a:pPr algn="ctr"/>
            <a:r>
              <a:rPr lang="en-US" sz="3600"/>
              <a:t>Matthew 17:14-20</a:t>
            </a:r>
          </a:p>
        </p:txBody>
      </p:sp>
      <p:sp>
        <p:nvSpPr>
          <p:cNvPr id="4" name="TextBox 3">
            <a:extLst>
              <a:ext uri="{FF2B5EF4-FFF2-40B4-BE49-F238E27FC236}">
                <a16:creationId xmlns:a16="http://schemas.microsoft.com/office/drawing/2014/main" id="{D0CE1FE0-8ED7-5FD5-6EFB-48B324C3B8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0121FC-0856-943F-1A70-68739A8ADFF7}"/>
              </a:ext>
            </a:extLst>
          </p:cNvPr>
          <p:cNvSpPr txBox="1"/>
          <p:nvPr/>
        </p:nvSpPr>
        <p:spPr>
          <a:xfrm>
            <a:off x="1016000" y="1905000"/>
            <a:ext cx="10160000" cy="4385816"/>
          </a:xfrm>
          <a:prstGeom prst="rect">
            <a:avLst/>
          </a:prstGeom>
          <a:noFill/>
        </p:spPr>
        <p:txBody>
          <a:bodyPr vert="horz" rtlCol="0">
            <a:spAutoFit/>
          </a:bodyPr>
          <a:lstStyle/>
          <a:p>
            <a:pPr algn="ctr"/>
            <a:r>
              <a:rPr lang="en-US" sz="3100"/>
              <a:t>When they came to the crowd, a man came up to Jesus, falling on his knees before Him and saying, "Lord, have mercy on my son, </a:t>
            </a:r>
            <a:r>
              <a:rPr lang="en-US" sz="3100" b="1">
                <a:solidFill>
                  <a:srgbClr val="FF0000"/>
                </a:solidFill>
              </a:rPr>
              <a:t>for he is a lunatic and is very ill; for he often falls into the fire and often into the water</a:t>
            </a:r>
            <a:r>
              <a:rPr lang="en-US" sz="3100"/>
              <a:t>. "I brought him to Your disciples, and they could not cure him." And Jesus answered and said, "You unbelieving and perverted generation, how long shall I be with you? How long shall I put up with you? Bring him here to Me. (Continued...)</a:t>
            </a:r>
          </a:p>
        </p:txBody>
      </p:sp>
    </p:spTree>
    <p:extLst>
      <p:ext uri="{BB962C8B-B14F-4D97-AF65-F5344CB8AC3E}">
        <p14:creationId xmlns:p14="http://schemas.microsoft.com/office/powerpoint/2010/main" val="16877200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1A94AA-57BD-F975-CE8D-FEEC933BD91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8833EF46-2601-52DD-1E64-184F6493A610}"/>
              </a:ext>
            </a:extLst>
          </p:cNvPr>
          <p:cNvSpPr txBox="1"/>
          <p:nvPr/>
        </p:nvSpPr>
        <p:spPr>
          <a:xfrm>
            <a:off x="1016000" y="635000"/>
            <a:ext cx="10160000" cy="3908762"/>
          </a:xfrm>
          <a:prstGeom prst="rect">
            <a:avLst/>
          </a:prstGeom>
          <a:noFill/>
        </p:spPr>
        <p:txBody>
          <a:bodyPr vert="horz" rtlCol="0">
            <a:spAutoFit/>
          </a:bodyPr>
          <a:lstStyle/>
          <a:p>
            <a:pPr algn="ctr"/>
            <a:r>
              <a:rPr lang="en-US" sz="3100"/>
              <a:t>" And Jesus rebuked him,</a:t>
            </a:r>
            <a:r>
              <a:rPr lang="en-US" sz="3100" b="1">
                <a:solidFill>
                  <a:srgbClr val="FF0000"/>
                </a:solidFill>
              </a:rPr>
              <a:t> and the demon came out of him, and the boy was cured at onc</a:t>
            </a:r>
            <a:r>
              <a:rPr lang="en-US" sz="3100"/>
              <a:t>e. Then the disciples came to Jesus privately and said, "Why could we not drive it out?" And He said to them, "Because of the littleness of your faith; for truly I say to you, if you have faith the size of a mustard seed, you will say to this mountain, 'Move from here to there,' and it will move; and nothing will be impossible to you.</a:t>
            </a:r>
          </a:p>
        </p:txBody>
      </p:sp>
    </p:spTree>
    <p:extLst>
      <p:ext uri="{BB962C8B-B14F-4D97-AF65-F5344CB8AC3E}">
        <p14:creationId xmlns:p14="http://schemas.microsoft.com/office/powerpoint/2010/main" val="212841075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FF97F5-27F0-7CB3-B511-CA1E45B0599C}"/>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5BC510FD-0B4E-0DD4-865C-03CA25791976}"/>
              </a:ext>
            </a:extLst>
          </p:cNvPr>
          <p:cNvSpPr txBox="1"/>
          <p:nvPr/>
        </p:nvSpPr>
        <p:spPr>
          <a:xfrm>
            <a:off x="0" y="762000"/>
            <a:ext cx="12192000" cy="646331"/>
          </a:xfrm>
          <a:prstGeom prst="rect">
            <a:avLst/>
          </a:prstGeom>
          <a:noFill/>
        </p:spPr>
        <p:txBody>
          <a:bodyPr vert="horz" rtlCol="0">
            <a:spAutoFit/>
          </a:bodyPr>
          <a:lstStyle/>
          <a:p>
            <a:pPr algn="ctr"/>
            <a:r>
              <a:rPr lang="en-US" sz="3600"/>
              <a:t>Matthew 8:16</a:t>
            </a:r>
          </a:p>
        </p:txBody>
      </p:sp>
      <p:sp>
        <p:nvSpPr>
          <p:cNvPr id="4" name="TextBox 3">
            <a:extLst>
              <a:ext uri="{FF2B5EF4-FFF2-40B4-BE49-F238E27FC236}">
                <a16:creationId xmlns:a16="http://schemas.microsoft.com/office/drawing/2014/main" id="{6404554E-DED6-3F40-7A99-29231F0E4B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4E7787-62A0-D359-E144-195394BE5285}"/>
              </a:ext>
            </a:extLst>
          </p:cNvPr>
          <p:cNvSpPr txBox="1"/>
          <p:nvPr/>
        </p:nvSpPr>
        <p:spPr>
          <a:xfrm>
            <a:off x="1016000" y="1905000"/>
            <a:ext cx="10160000" cy="1523494"/>
          </a:xfrm>
          <a:prstGeom prst="rect">
            <a:avLst/>
          </a:prstGeom>
          <a:noFill/>
        </p:spPr>
        <p:txBody>
          <a:bodyPr vert="horz" rtlCol="0">
            <a:spAutoFit/>
          </a:bodyPr>
          <a:lstStyle/>
          <a:p>
            <a:pPr algn="ctr"/>
            <a:r>
              <a:rPr lang="en-US" sz="3100"/>
              <a:t>When evening came, they brought to Him many who were </a:t>
            </a:r>
            <a:r>
              <a:rPr lang="en-US" sz="3100" b="1">
                <a:solidFill>
                  <a:srgbClr val="FF0000"/>
                </a:solidFill>
              </a:rPr>
              <a:t>demon-possessed;</a:t>
            </a:r>
            <a:r>
              <a:rPr lang="en-US" sz="3100"/>
              <a:t> and He cast out the spirits with a word, </a:t>
            </a:r>
            <a:r>
              <a:rPr lang="en-US" sz="3100" b="1">
                <a:solidFill>
                  <a:srgbClr val="FF0000"/>
                </a:solidFill>
              </a:rPr>
              <a:t>and healed all who were ill.</a:t>
            </a:r>
          </a:p>
        </p:txBody>
      </p:sp>
    </p:spTree>
    <p:extLst>
      <p:ext uri="{BB962C8B-B14F-4D97-AF65-F5344CB8AC3E}">
        <p14:creationId xmlns:p14="http://schemas.microsoft.com/office/powerpoint/2010/main" val="149141653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AC9D1-DDB4-34E5-C722-46AD3AFF113A}"/>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AE77F123-A935-4DF2-ED22-08E5E4D7AE26}"/>
              </a:ext>
            </a:extLst>
          </p:cNvPr>
          <p:cNvSpPr txBox="1"/>
          <p:nvPr/>
        </p:nvSpPr>
        <p:spPr>
          <a:xfrm>
            <a:off x="0" y="762000"/>
            <a:ext cx="12192000" cy="646331"/>
          </a:xfrm>
          <a:prstGeom prst="rect">
            <a:avLst/>
          </a:prstGeom>
          <a:noFill/>
        </p:spPr>
        <p:txBody>
          <a:bodyPr vert="horz" rtlCol="0">
            <a:spAutoFit/>
          </a:bodyPr>
          <a:lstStyle/>
          <a:p>
            <a:pPr algn="ctr"/>
            <a:r>
              <a:rPr lang="en-US" sz="3600"/>
              <a:t>Testament of Abraham [1Q20, Column 20] 1:1</a:t>
            </a:r>
          </a:p>
        </p:txBody>
      </p:sp>
      <p:sp>
        <p:nvSpPr>
          <p:cNvPr id="4" name="TextBox 3">
            <a:extLst>
              <a:ext uri="{FF2B5EF4-FFF2-40B4-BE49-F238E27FC236}">
                <a16:creationId xmlns:a16="http://schemas.microsoft.com/office/drawing/2014/main" id="{21A7D295-6EFA-219B-AC03-D20740F7DCD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B43D2A60-DD10-D8F4-B225-E6A47F052C65}"/>
              </a:ext>
            </a:extLst>
          </p:cNvPr>
          <p:cNvSpPr txBox="1"/>
          <p:nvPr/>
        </p:nvSpPr>
        <p:spPr>
          <a:xfrm>
            <a:off x="1016000" y="1905000"/>
            <a:ext cx="10160000" cy="3908762"/>
          </a:xfrm>
          <a:prstGeom prst="rect">
            <a:avLst/>
          </a:prstGeom>
          <a:noFill/>
        </p:spPr>
        <p:txBody>
          <a:bodyPr vert="horz" rtlCol="0">
            <a:spAutoFit/>
          </a:bodyPr>
          <a:lstStyle/>
          <a:p>
            <a:pPr algn="ctr"/>
            <a:r>
              <a:rPr lang="en-US" sz="3100"/>
              <a:t>The afflictions troubling my Lord the king are due to Sarai. She is the wife of Abram. If you send Sarai back to her husband, the affliction of this putrid spirit will vanish. So the king called for me when I came before him. He said. What have you done to me? Why did you tell me, Sir, I was your sister when she was really your wife. That is why I took her to be my wife. Here is your wife. Take her and go. Get out of Egypt. (Continued...)</a:t>
            </a:r>
          </a:p>
        </p:txBody>
      </p:sp>
    </p:spTree>
    <p:extLst>
      <p:ext uri="{BB962C8B-B14F-4D97-AF65-F5344CB8AC3E}">
        <p14:creationId xmlns:p14="http://schemas.microsoft.com/office/powerpoint/2010/main" val="370343181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E188AF-4244-24CF-8AE9-91ABC5D6B664}"/>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739E9D18-AE61-FF18-1330-86D8A3F29B54}"/>
              </a:ext>
            </a:extLst>
          </p:cNvPr>
          <p:cNvSpPr txBox="1"/>
          <p:nvPr/>
        </p:nvSpPr>
        <p:spPr>
          <a:xfrm>
            <a:off x="1016000" y="635000"/>
            <a:ext cx="10160000" cy="2477601"/>
          </a:xfrm>
          <a:prstGeom prst="rect">
            <a:avLst/>
          </a:prstGeom>
          <a:noFill/>
        </p:spPr>
        <p:txBody>
          <a:bodyPr vert="horz" rtlCol="0">
            <a:spAutoFit/>
          </a:bodyPr>
          <a:lstStyle/>
          <a:p>
            <a:pPr algn="ctr"/>
            <a:r>
              <a:rPr lang="en-US" sz="3100"/>
              <a:t>But before you go, pray over me in my household so that this evil spirit will leave. I laid my hands on his head and </a:t>
            </a:r>
            <a:r>
              <a:rPr lang="en-US" sz="3100" b="1">
                <a:solidFill>
                  <a:srgbClr val="FF0000"/>
                </a:solidFill>
              </a:rPr>
              <a:t>prayed for his healing. Immediately the evil spirit left</a:t>
            </a:r>
            <a:r>
              <a:rPr lang="en-US" sz="3100"/>
              <a:t>. And he and his household were restored to full health.</a:t>
            </a:r>
          </a:p>
        </p:txBody>
      </p:sp>
    </p:spTree>
    <p:extLst>
      <p:ext uri="{BB962C8B-B14F-4D97-AF65-F5344CB8AC3E}">
        <p14:creationId xmlns:p14="http://schemas.microsoft.com/office/powerpoint/2010/main" val="284222901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7C8159-981C-6D42-CF40-D4D0D9F128B5}"/>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ABD92336-C073-ED1C-B72A-E2F295E1C535}"/>
              </a:ext>
            </a:extLst>
          </p:cNvPr>
          <p:cNvSpPr txBox="1"/>
          <p:nvPr/>
        </p:nvSpPr>
        <p:spPr>
          <a:xfrm>
            <a:off x="0" y="762000"/>
            <a:ext cx="12192000" cy="646331"/>
          </a:xfrm>
          <a:prstGeom prst="rect">
            <a:avLst/>
          </a:prstGeom>
          <a:noFill/>
        </p:spPr>
        <p:txBody>
          <a:bodyPr vert="horz" rtlCol="0">
            <a:spAutoFit/>
          </a:bodyPr>
          <a:lstStyle/>
          <a:p>
            <a:pPr algn="ctr"/>
            <a:r>
              <a:rPr lang="en-US" sz="3600"/>
              <a:t>Testament of Abraham [1Q20, Column 20] 1:1</a:t>
            </a:r>
          </a:p>
        </p:txBody>
      </p:sp>
      <p:sp>
        <p:nvSpPr>
          <p:cNvPr id="4" name="TextBox 3">
            <a:extLst>
              <a:ext uri="{FF2B5EF4-FFF2-40B4-BE49-F238E27FC236}">
                <a16:creationId xmlns:a16="http://schemas.microsoft.com/office/drawing/2014/main" id="{81522D66-11A6-7452-492A-FA3BEAAEF78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476B4AB0-7A12-8646-049C-A09B96CB93DD}"/>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The afflictions troubling my Lord the king are due to Sarai.</a:t>
            </a:r>
            <a:r>
              <a:rPr lang="en-US" sz="3100"/>
              <a:t> She is the wife of Abram. If you send Sarai back to her husband, the affliction of this putrid spirit will vanish. So the king called for me when I came before him. He said. What have you done to me? Why did you tell me, Sir, I was your sister when she was really your wife. That is why I took her to be my wife. Here is your wife. Take her and go. Get out of Egypt. (Continued...)</a:t>
            </a:r>
          </a:p>
        </p:txBody>
      </p:sp>
    </p:spTree>
    <p:extLst>
      <p:ext uri="{BB962C8B-B14F-4D97-AF65-F5344CB8AC3E}">
        <p14:creationId xmlns:p14="http://schemas.microsoft.com/office/powerpoint/2010/main" val="90489442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FF5957-BDF4-0C43-796E-A29E80F6E4AD}"/>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40FBBABA-133C-D733-943B-32952F360081}"/>
              </a:ext>
            </a:extLst>
          </p:cNvPr>
          <p:cNvSpPr txBox="1"/>
          <p:nvPr/>
        </p:nvSpPr>
        <p:spPr>
          <a:xfrm>
            <a:off x="1016000" y="635000"/>
            <a:ext cx="10160000" cy="2477601"/>
          </a:xfrm>
          <a:prstGeom prst="rect">
            <a:avLst/>
          </a:prstGeom>
          <a:noFill/>
        </p:spPr>
        <p:txBody>
          <a:bodyPr vert="horz" rtlCol="0">
            <a:spAutoFit/>
          </a:bodyPr>
          <a:lstStyle/>
          <a:p>
            <a:pPr algn="ctr"/>
            <a:r>
              <a:rPr lang="en-US" sz="3100"/>
              <a:t>But before you go, pray over me in my household so that this evil spirit will leave. I laid my hands on his head and prayed for his healing. </a:t>
            </a:r>
            <a:r>
              <a:rPr lang="en-US" sz="3100" b="1">
                <a:solidFill>
                  <a:srgbClr val="FF0000"/>
                </a:solidFill>
              </a:rPr>
              <a:t>Immediately the evil spirit left. And he and his household were restored to full health</a:t>
            </a:r>
            <a:r>
              <a:rPr lang="en-US" sz="3100"/>
              <a:t>.</a:t>
            </a:r>
          </a:p>
        </p:txBody>
      </p:sp>
    </p:spTree>
    <p:extLst>
      <p:ext uri="{BB962C8B-B14F-4D97-AF65-F5344CB8AC3E}">
        <p14:creationId xmlns:p14="http://schemas.microsoft.com/office/powerpoint/2010/main" val="426979378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8ACC05-2FC6-4429-4BAE-43FFDFEA2F44}"/>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4D72F737-5D66-65E7-8B1E-D8C3D9ECBC69}"/>
              </a:ext>
            </a:extLst>
          </p:cNvPr>
          <p:cNvSpPr txBox="1"/>
          <p:nvPr/>
        </p:nvSpPr>
        <p:spPr>
          <a:xfrm>
            <a:off x="0" y="762000"/>
            <a:ext cx="12192000" cy="646331"/>
          </a:xfrm>
          <a:prstGeom prst="rect">
            <a:avLst/>
          </a:prstGeom>
          <a:noFill/>
        </p:spPr>
        <p:txBody>
          <a:bodyPr vert="horz" rtlCol="0">
            <a:spAutoFit/>
          </a:bodyPr>
          <a:lstStyle/>
          <a:p>
            <a:pPr algn="ctr"/>
            <a:r>
              <a:rPr lang="en-US" sz="3600"/>
              <a:t>Tobit 6:13-14</a:t>
            </a:r>
          </a:p>
        </p:txBody>
      </p:sp>
      <p:sp>
        <p:nvSpPr>
          <p:cNvPr id="4" name="TextBox 3">
            <a:extLst>
              <a:ext uri="{FF2B5EF4-FFF2-40B4-BE49-F238E27FC236}">
                <a16:creationId xmlns:a16="http://schemas.microsoft.com/office/drawing/2014/main" id="{E858CC75-E44F-A85B-99E8-384F235516F7}"/>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E091630F-D8B9-5921-0EED-9A5C95FCC553}"/>
              </a:ext>
            </a:extLst>
          </p:cNvPr>
          <p:cNvSpPr txBox="1"/>
          <p:nvPr/>
        </p:nvSpPr>
        <p:spPr>
          <a:xfrm>
            <a:off x="1016000" y="1905000"/>
            <a:ext cx="10160000" cy="3431709"/>
          </a:xfrm>
          <a:prstGeom prst="rect">
            <a:avLst/>
          </a:prstGeom>
          <a:noFill/>
        </p:spPr>
        <p:txBody>
          <a:bodyPr vert="horz" rtlCol="0">
            <a:spAutoFit/>
          </a:bodyPr>
          <a:lstStyle/>
          <a:p>
            <a:pPr algn="ctr"/>
            <a:r>
              <a:rPr lang="en-US" sz="3100"/>
              <a:t>Then the young man said to the angel, "Brother Azarias, I have heard that the woman has been given to seven husbands and that they all died in the bridal chamber. On the night they went in to her, they would die. I have also heard it said that </a:t>
            </a:r>
            <a:r>
              <a:rPr lang="en-US" sz="3100" b="1">
                <a:solidFill>
                  <a:srgbClr val="FF0000"/>
                </a:solidFill>
              </a:rPr>
              <a:t>it was a demon that killed them. It does not harm her, but it kills anyone who desires to approach her</a:t>
            </a:r>
            <a:r>
              <a:rPr lang="en-US" sz="3100"/>
              <a:t>. (Continued...)</a:t>
            </a:r>
          </a:p>
        </p:txBody>
      </p:sp>
    </p:spTree>
    <p:extLst>
      <p:ext uri="{BB962C8B-B14F-4D97-AF65-F5344CB8AC3E}">
        <p14:creationId xmlns:p14="http://schemas.microsoft.com/office/powerpoint/2010/main" val="358184757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E6382F-14FE-5BE3-AC88-1C488E790F07}"/>
              </a:ext>
            </a:extLst>
          </p:cNvPr>
          <p:cNvSpPr txBox="1"/>
          <p:nvPr/>
        </p:nvSpPr>
        <p:spPr>
          <a:xfrm>
            <a:off x="127000" y="127000"/>
            <a:ext cx="7315200" cy="276999"/>
          </a:xfrm>
          <a:prstGeom prst="rect">
            <a:avLst/>
          </a:prstGeom>
          <a:noFill/>
        </p:spPr>
        <p:txBody>
          <a:bodyPr vert="horz" lIns="0" tIns="0" rIns="0" bIns="0" rtlCol="0">
            <a:spAutoFit/>
          </a:bodyPr>
          <a:lstStyle/>
          <a:p>
            <a:r>
              <a:rPr lang="en-US"/>
              <a:t>DEMONS CAN CAUSE SICKNESS &amp; AFFLICTIONS</a:t>
            </a:r>
          </a:p>
        </p:txBody>
      </p:sp>
      <p:sp>
        <p:nvSpPr>
          <p:cNvPr id="3" name="TextBox 2">
            <a:extLst>
              <a:ext uri="{FF2B5EF4-FFF2-40B4-BE49-F238E27FC236}">
                <a16:creationId xmlns:a16="http://schemas.microsoft.com/office/drawing/2014/main" id="{F7F4C389-F874-735D-D3AF-B9A439DF3237}"/>
              </a:ext>
            </a:extLst>
          </p:cNvPr>
          <p:cNvSpPr txBox="1"/>
          <p:nvPr/>
        </p:nvSpPr>
        <p:spPr>
          <a:xfrm>
            <a:off x="1016000" y="635000"/>
            <a:ext cx="10160000" cy="2000548"/>
          </a:xfrm>
          <a:prstGeom prst="rect">
            <a:avLst/>
          </a:prstGeom>
          <a:noFill/>
        </p:spPr>
        <p:txBody>
          <a:bodyPr vert="horz" rtlCol="0">
            <a:spAutoFit/>
          </a:bodyPr>
          <a:lstStyle/>
          <a:p>
            <a:pPr algn="ctr"/>
            <a:r>
              <a:rPr lang="en-US" sz="3100"/>
              <a:t>So now, since I am the only son of my father, I am afraid that I may die and bring my father's and mother's life down to their grave, grieving for me-and they have no other son to bury them."</a:t>
            </a:r>
          </a:p>
        </p:txBody>
      </p:sp>
    </p:spTree>
    <p:extLst>
      <p:ext uri="{BB962C8B-B14F-4D97-AF65-F5344CB8AC3E}">
        <p14:creationId xmlns:p14="http://schemas.microsoft.com/office/powerpoint/2010/main" val="360845094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4B4CA-F2D3-CDB1-F485-88E089BB4305}"/>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Possession vs. Influence</a:t>
            </a:r>
          </a:p>
        </p:txBody>
      </p:sp>
      <p:sp>
        <p:nvSpPr>
          <p:cNvPr id="3" name="Subtitle 2">
            <a:extLst>
              <a:ext uri="{FF2B5EF4-FFF2-40B4-BE49-F238E27FC236}">
                <a16:creationId xmlns:a16="http://schemas.microsoft.com/office/drawing/2014/main" id="{118795EC-AF1B-C696-679A-1DA3AF5AB15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2516430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FF97D-D81F-B3C4-302E-786CED7F5C42}"/>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Demonic possession</a:t>
            </a:r>
          </a:p>
        </p:txBody>
      </p:sp>
      <p:sp>
        <p:nvSpPr>
          <p:cNvPr id="3" name="Subtitle 2">
            <a:extLst>
              <a:ext uri="{FF2B5EF4-FFF2-40B4-BE49-F238E27FC236}">
                <a16:creationId xmlns:a16="http://schemas.microsoft.com/office/drawing/2014/main" id="{26A71773-64F1-F398-A0EA-E991F89DE6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9216758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0A451F-134A-D6EC-C83F-8DB6B9AFE86E}"/>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013A25E2-6266-BECB-4BE0-D807D841ED2B}"/>
              </a:ext>
            </a:extLst>
          </p:cNvPr>
          <p:cNvSpPr txBox="1"/>
          <p:nvPr/>
        </p:nvSpPr>
        <p:spPr>
          <a:xfrm>
            <a:off x="0" y="762000"/>
            <a:ext cx="12192000" cy="646331"/>
          </a:xfrm>
          <a:prstGeom prst="rect">
            <a:avLst/>
          </a:prstGeom>
          <a:noFill/>
        </p:spPr>
        <p:txBody>
          <a:bodyPr vert="horz" rtlCol="0">
            <a:spAutoFit/>
          </a:bodyPr>
          <a:lstStyle/>
          <a:p>
            <a:pPr algn="ctr"/>
            <a:r>
              <a:rPr lang="en-US" sz="3600"/>
              <a:t>Acts 16:16-18</a:t>
            </a:r>
          </a:p>
        </p:txBody>
      </p:sp>
      <p:sp>
        <p:nvSpPr>
          <p:cNvPr id="4" name="TextBox 3">
            <a:extLst>
              <a:ext uri="{FF2B5EF4-FFF2-40B4-BE49-F238E27FC236}">
                <a16:creationId xmlns:a16="http://schemas.microsoft.com/office/drawing/2014/main" id="{CB39A1E1-DDFF-8324-BF0D-36062B9D58A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46A611-3F78-7491-E63A-C73CC1F8E7A8}"/>
              </a:ext>
            </a:extLst>
          </p:cNvPr>
          <p:cNvSpPr txBox="1"/>
          <p:nvPr/>
        </p:nvSpPr>
        <p:spPr>
          <a:xfrm>
            <a:off x="1016000" y="1905000"/>
            <a:ext cx="10160000" cy="3908762"/>
          </a:xfrm>
          <a:prstGeom prst="rect">
            <a:avLst/>
          </a:prstGeom>
          <a:noFill/>
        </p:spPr>
        <p:txBody>
          <a:bodyPr vert="horz" rtlCol="0">
            <a:spAutoFit/>
          </a:bodyPr>
          <a:lstStyle/>
          <a:p>
            <a:pPr algn="ctr"/>
            <a:r>
              <a:rPr lang="en-US" sz="3100"/>
              <a:t>It happened that as we were going to the place of prayer, a slave-girl having a spirit of divination met us, who was bringing her masters much profit by fortune-telling. Following after Paul and us, she kept crying out, saying, "These men are bond-servants of the Most High God, who are proclaiming to you the way of salvation." She continued doing this for many days. (Continued...)</a:t>
            </a:r>
          </a:p>
        </p:txBody>
      </p:sp>
    </p:spTree>
    <p:extLst>
      <p:ext uri="{BB962C8B-B14F-4D97-AF65-F5344CB8AC3E}">
        <p14:creationId xmlns:p14="http://schemas.microsoft.com/office/powerpoint/2010/main" val="22694825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18F34C-D63E-BD72-BA4B-D81B22492A76}"/>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EBAB0354-DC12-AC77-6AAC-9537EF174ED9}"/>
              </a:ext>
            </a:extLst>
          </p:cNvPr>
          <p:cNvSpPr txBox="1"/>
          <p:nvPr/>
        </p:nvSpPr>
        <p:spPr>
          <a:xfrm>
            <a:off x="1016000" y="635000"/>
            <a:ext cx="10160000" cy="2000548"/>
          </a:xfrm>
          <a:prstGeom prst="rect">
            <a:avLst/>
          </a:prstGeom>
          <a:noFill/>
        </p:spPr>
        <p:txBody>
          <a:bodyPr vert="horz" rtlCol="0">
            <a:spAutoFit/>
          </a:bodyPr>
          <a:lstStyle/>
          <a:p>
            <a:pPr algn="ctr"/>
            <a:r>
              <a:rPr lang="en-US" sz="3100"/>
              <a:t>But Paul was greatly annoyed, and turned and said to the spirit, "I command you in the name of Jesus Christ to come out of her!" And it came out at that very moment.</a:t>
            </a:r>
          </a:p>
        </p:txBody>
      </p:sp>
    </p:spTree>
    <p:extLst>
      <p:ext uri="{BB962C8B-B14F-4D97-AF65-F5344CB8AC3E}">
        <p14:creationId xmlns:p14="http://schemas.microsoft.com/office/powerpoint/2010/main" val="242853271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302DE5-8680-1764-AFDE-D94FF76E0D2C}"/>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BD0409C4-F2DA-9E69-260F-793BCDABF53D}"/>
              </a:ext>
            </a:extLst>
          </p:cNvPr>
          <p:cNvSpPr txBox="1"/>
          <p:nvPr/>
        </p:nvSpPr>
        <p:spPr>
          <a:xfrm>
            <a:off x="0" y="762000"/>
            <a:ext cx="12192000" cy="646331"/>
          </a:xfrm>
          <a:prstGeom prst="rect">
            <a:avLst/>
          </a:prstGeom>
          <a:noFill/>
        </p:spPr>
        <p:txBody>
          <a:bodyPr vert="horz" rtlCol="0">
            <a:spAutoFit/>
          </a:bodyPr>
          <a:lstStyle/>
          <a:p>
            <a:pPr algn="ctr"/>
            <a:r>
              <a:rPr lang="en-US" sz="3600"/>
              <a:t>Mark 5:1-20</a:t>
            </a:r>
          </a:p>
        </p:txBody>
      </p:sp>
      <p:sp>
        <p:nvSpPr>
          <p:cNvPr id="4" name="TextBox 3">
            <a:extLst>
              <a:ext uri="{FF2B5EF4-FFF2-40B4-BE49-F238E27FC236}">
                <a16:creationId xmlns:a16="http://schemas.microsoft.com/office/drawing/2014/main" id="{2963DE15-0A6F-F90F-F10B-E4904C3F2E1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9FDCC2-4A91-6334-F14F-FE82ED5FC23C}"/>
              </a:ext>
            </a:extLst>
          </p:cNvPr>
          <p:cNvSpPr txBox="1"/>
          <p:nvPr/>
        </p:nvSpPr>
        <p:spPr>
          <a:xfrm>
            <a:off x="1016000" y="1905000"/>
            <a:ext cx="10160000" cy="4862870"/>
          </a:xfrm>
          <a:prstGeom prst="rect">
            <a:avLst/>
          </a:prstGeom>
          <a:noFill/>
        </p:spPr>
        <p:txBody>
          <a:bodyPr vert="horz" rtlCol="0">
            <a:spAutoFit/>
          </a:bodyPr>
          <a:lstStyle/>
          <a:p>
            <a:pPr algn="ctr"/>
            <a:r>
              <a:rPr lang="en-US" sz="3100"/>
              <a:t>They came to the other side of the sea, into the country of the Gerasenes. When He got out of the boat, immediately a man from the tombs with an unclean spirit met Him, and he had his dwelling among the tombs. And no one was able to bind him anymore, even with a chain; because he had often been bound with shackles and chains, and the chains had been torn apart by him and the shackles broken in pieces, and no one was strong enough to subdue him. (Continued...)</a:t>
            </a:r>
          </a:p>
        </p:txBody>
      </p:sp>
    </p:spTree>
    <p:extLst>
      <p:ext uri="{BB962C8B-B14F-4D97-AF65-F5344CB8AC3E}">
        <p14:creationId xmlns:p14="http://schemas.microsoft.com/office/powerpoint/2010/main" val="127353018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C880CE-71B2-C67A-4266-E4A9D263D57A}"/>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10EE7A1C-FE7F-F6E4-6D23-3DF1F3EE7B9C}"/>
              </a:ext>
            </a:extLst>
          </p:cNvPr>
          <p:cNvSpPr txBox="1"/>
          <p:nvPr/>
        </p:nvSpPr>
        <p:spPr>
          <a:xfrm>
            <a:off x="1016000" y="635000"/>
            <a:ext cx="10160000" cy="4385816"/>
          </a:xfrm>
          <a:prstGeom prst="rect">
            <a:avLst/>
          </a:prstGeom>
          <a:noFill/>
        </p:spPr>
        <p:txBody>
          <a:bodyPr vert="horz" rtlCol="0">
            <a:spAutoFit/>
          </a:bodyPr>
          <a:lstStyle/>
          <a:p>
            <a:pPr algn="ctr"/>
            <a:r>
              <a:rPr lang="en-US" sz="3100"/>
              <a:t>Constantly, night and day, he was screaming among the tombs and in the mountains, and gashing himself with stones. Seeing Jesus from a distance, he ran up and bowed down before Him; and shouting with a loud voice, he said, "What business do we have with each other, Jesus, Son of the Most High God? I implore You by God, do not torment me!" For He had been saying to him, "Come out of the man, you unclean spirit!" And He was asking him, "What is your name? (Continued...)</a:t>
            </a:r>
          </a:p>
        </p:txBody>
      </p:sp>
    </p:spTree>
    <p:extLst>
      <p:ext uri="{BB962C8B-B14F-4D97-AF65-F5344CB8AC3E}">
        <p14:creationId xmlns:p14="http://schemas.microsoft.com/office/powerpoint/2010/main" val="67015260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59B185-A468-9948-6A06-BA1CE80798B7}"/>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2F445115-35E4-9912-8BC2-1B02483C8375}"/>
              </a:ext>
            </a:extLst>
          </p:cNvPr>
          <p:cNvSpPr txBox="1"/>
          <p:nvPr/>
        </p:nvSpPr>
        <p:spPr>
          <a:xfrm>
            <a:off x="1016000" y="635000"/>
            <a:ext cx="10160000" cy="4862870"/>
          </a:xfrm>
          <a:prstGeom prst="rect">
            <a:avLst/>
          </a:prstGeom>
          <a:noFill/>
        </p:spPr>
        <p:txBody>
          <a:bodyPr vert="horz" rtlCol="0">
            <a:spAutoFit/>
          </a:bodyPr>
          <a:lstStyle/>
          <a:p>
            <a:pPr algn="ctr"/>
            <a:r>
              <a:rPr lang="en-US" sz="3100"/>
              <a:t>" And he said to Him, "</a:t>
            </a:r>
            <a:r>
              <a:rPr lang="en-US" sz="3100" b="1">
                <a:solidFill>
                  <a:srgbClr val="FF0000"/>
                </a:solidFill>
              </a:rPr>
              <a:t>My name is Legion; for we are many.</a:t>
            </a:r>
            <a:r>
              <a:rPr lang="en-US" sz="3100"/>
              <a:t>" And he began to implore Him earnestly not to send them out of the country. Now there was a large herd of swine feeding nearby on the mountain. The demons implored Him, saying, "</a:t>
            </a:r>
            <a:r>
              <a:rPr lang="en-US" sz="3100" b="1">
                <a:solidFill>
                  <a:srgbClr val="FF0000"/>
                </a:solidFill>
              </a:rPr>
              <a:t>Send us into the swine so that we may enter them.</a:t>
            </a:r>
            <a:r>
              <a:rPr lang="en-US" sz="3100"/>
              <a:t>" Jesus gave them permission. And coming out, the unclean spirits entered the swine; and the herd rushed down the steep bank into the sea, about two thousand of them; (Continued...)</a:t>
            </a:r>
          </a:p>
        </p:txBody>
      </p:sp>
    </p:spTree>
    <p:extLst>
      <p:ext uri="{BB962C8B-B14F-4D97-AF65-F5344CB8AC3E}">
        <p14:creationId xmlns:p14="http://schemas.microsoft.com/office/powerpoint/2010/main" val="7139349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DFFEC2-3B1C-E49D-1019-3EE8D7D0B0D0}"/>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5BB9D152-4B67-0743-2E48-36B556C57871}"/>
              </a:ext>
            </a:extLst>
          </p:cNvPr>
          <p:cNvSpPr txBox="1"/>
          <p:nvPr/>
        </p:nvSpPr>
        <p:spPr>
          <a:xfrm>
            <a:off x="1016000" y="635000"/>
            <a:ext cx="10160000" cy="4862870"/>
          </a:xfrm>
          <a:prstGeom prst="rect">
            <a:avLst/>
          </a:prstGeom>
          <a:noFill/>
        </p:spPr>
        <p:txBody>
          <a:bodyPr vert="horz" rtlCol="0">
            <a:spAutoFit/>
          </a:bodyPr>
          <a:lstStyle/>
          <a:p>
            <a:pPr algn="ctr"/>
            <a:r>
              <a:rPr lang="en-US" sz="3100"/>
              <a:t>and they were drowned in the sea. Their herdsmen ran away and reported it in the city and in the country. And the people came to see what it was that had happened. They came to Jesus and observed the man who had been demon-possessed sitting down, clothed and in his right mind, the very man who had had the "legion"; and they became frightened. Those who had seen it described to them how it had happened to the demon-possessed man, and all about the swine. (Continued...)</a:t>
            </a:r>
          </a:p>
        </p:txBody>
      </p:sp>
    </p:spTree>
    <p:extLst>
      <p:ext uri="{BB962C8B-B14F-4D97-AF65-F5344CB8AC3E}">
        <p14:creationId xmlns:p14="http://schemas.microsoft.com/office/powerpoint/2010/main" val="334388836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D687F7-9C78-5A1D-1983-FB8504705CFD}"/>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19721072-BBA0-EA26-D05B-DB56C99F0AF0}"/>
              </a:ext>
            </a:extLst>
          </p:cNvPr>
          <p:cNvSpPr txBox="1"/>
          <p:nvPr/>
        </p:nvSpPr>
        <p:spPr>
          <a:xfrm>
            <a:off x="1016000" y="635000"/>
            <a:ext cx="10160000" cy="4385816"/>
          </a:xfrm>
          <a:prstGeom prst="rect">
            <a:avLst/>
          </a:prstGeom>
          <a:noFill/>
        </p:spPr>
        <p:txBody>
          <a:bodyPr vert="horz" rtlCol="0">
            <a:spAutoFit/>
          </a:bodyPr>
          <a:lstStyle/>
          <a:p>
            <a:pPr algn="ctr"/>
            <a:r>
              <a:rPr lang="en-US" sz="3100"/>
              <a:t>And they began to implore Him to leave their region. As He was getting into the boat, the man who had been demon-possessed was imploring Him that he might accompany Him. And He did not let him, but He said to him, "Go home to your people and report to them what great things the Lord has done for you, and how He had mercy on you." And he went away and began to proclaim in Decapolis what great things Jesus had done for him; and everyone was amazed.</a:t>
            </a:r>
          </a:p>
        </p:txBody>
      </p:sp>
    </p:spTree>
    <p:extLst>
      <p:ext uri="{BB962C8B-B14F-4D97-AF65-F5344CB8AC3E}">
        <p14:creationId xmlns:p14="http://schemas.microsoft.com/office/powerpoint/2010/main" val="224956301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122488-FCB6-D954-45AE-B2FFF01A99BD}"/>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possession</a:t>
            </a:r>
          </a:p>
        </p:txBody>
      </p:sp>
      <p:sp>
        <p:nvSpPr>
          <p:cNvPr id="3" name="TextBox 2">
            <a:extLst>
              <a:ext uri="{FF2B5EF4-FFF2-40B4-BE49-F238E27FC236}">
                <a16:creationId xmlns:a16="http://schemas.microsoft.com/office/drawing/2014/main" id="{BB37D287-8C77-0691-94AB-2AF5C3785825}"/>
              </a:ext>
            </a:extLst>
          </p:cNvPr>
          <p:cNvSpPr txBox="1"/>
          <p:nvPr/>
        </p:nvSpPr>
        <p:spPr>
          <a:xfrm>
            <a:off x="0" y="762000"/>
            <a:ext cx="12192000" cy="646331"/>
          </a:xfrm>
          <a:prstGeom prst="rect">
            <a:avLst/>
          </a:prstGeom>
          <a:noFill/>
        </p:spPr>
        <p:txBody>
          <a:bodyPr vert="horz" rtlCol="0">
            <a:spAutoFit/>
          </a:bodyPr>
          <a:lstStyle/>
          <a:p>
            <a:pPr algn="ctr"/>
            <a:r>
              <a:rPr lang="en-US" sz="3600"/>
              <a:t>Mark 9:17</a:t>
            </a:r>
          </a:p>
        </p:txBody>
      </p:sp>
      <p:sp>
        <p:nvSpPr>
          <p:cNvPr id="4" name="TextBox 3">
            <a:extLst>
              <a:ext uri="{FF2B5EF4-FFF2-40B4-BE49-F238E27FC236}">
                <a16:creationId xmlns:a16="http://schemas.microsoft.com/office/drawing/2014/main" id="{BE80E8E0-C9F8-0A5A-E64B-E6928EFF96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0CF2FC2-5542-6964-3461-3D366A6598E5}"/>
              </a:ext>
            </a:extLst>
          </p:cNvPr>
          <p:cNvSpPr txBox="1"/>
          <p:nvPr/>
        </p:nvSpPr>
        <p:spPr>
          <a:xfrm>
            <a:off x="1016000" y="1905000"/>
            <a:ext cx="10160000" cy="1523494"/>
          </a:xfrm>
          <a:prstGeom prst="rect">
            <a:avLst/>
          </a:prstGeom>
          <a:noFill/>
        </p:spPr>
        <p:txBody>
          <a:bodyPr vert="horz" rtlCol="0">
            <a:spAutoFit/>
          </a:bodyPr>
          <a:lstStyle/>
          <a:p>
            <a:pPr algn="ctr"/>
            <a:r>
              <a:rPr lang="en-US" sz="3100"/>
              <a:t>And one of the crowd answered Him, "Teacher, I brought You my son, </a:t>
            </a:r>
            <a:r>
              <a:rPr lang="en-US" sz="3100" b="1">
                <a:solidFill>
                  <a:srgbClr val="FF0000"/>
                </a:solidFill>
              </a:rPr>
              <a:t>possessed with a spirit which makes him mute</a:t>
            </a:r>
            <a:r>
              <a:rPr lang="en-US" sz="3100"/>
              <a:t>;</a:t>
            </a:r>
          </a:p>
        </p:txBody>
      </p:sp>
    </p:spTree>
    <p:extLst>
      <p:ext uri="{BB962C8B-B14F-4D97-AF65-F5344CB8AC3E}">
        <p14:creationId xmlns:p14="http://schemas.microsoft.com/office/powerpoint/2010/main" val="331607395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209DE-4169-1BEE-BFDB-4D916B7713A0}"/>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Demonic Influence</a:t>
            </a:r>
          </a:p>
        </p:txBody>
      </p:sp>
      <p:sp>
        <p:nvSpPr>
          <p:cNvPr id="3" name="Subtitle 2">
            <a:extLst>
              <a:ext uri="{FF2B5EF4-FFF2-40B4-BE49-F238E27FC236}">
                <a16:creationId xmlns:a16="http://schemas.microsoft.com/office/drawing/2014/main" id="{71FEC3C2-B644-6343-BCCF-30A49315D32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6731280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52E217-2402-887B-EF05-985E7132C20B}"/>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Influence</a:t>
            </a:r>
          </a:p>
        </p:txBody>
      </p:sp>
      <p:sp>
        <p:nvSpPr>
          <p:cNvPr id="3" name="TextBox 2">
            <a:extLst>
              <a:ext uri="{FF2B5EF4-FFF2-40B4-BE49-F238E27FC236}">
                <a16:creationId xmlns:a16="http://schemas.microsoft.com/office/drawing/2014/main" id="{C3ACEA9F-58C7-5051-D7CF-6C4798C8B799}"/>
              </a:ext>
            </a:extLst>
          </p:cNvPr>
          <p:cNvSpPr txBox="1"/>
          <p:nvPr/>
        </p:nvSpPr>
        <p:spPr>
          <a:xfrm>
            <a:off x="0" y="762000"/>
            <a:ext cx="12192000" cy="646331"/>
          </a:xfrm>
          <a:prstGeom prst="rect">
            <a:avLst/>
          </a:prstGeom>
          <a:noFill/>
        </p:spPr>
        <p:txBody>
          <a:bodyPr vert="horz" rtlCol="0">
            <a:spAutoFit/>
          </a:bodyPr>
          <a:lstStyle/>
          <a:p>
            <a:pPr algn="ctr"/>
            <a:r>
              <a:rPr lang="en-US" sz="3600"/>
              <a:t>First Peter 5:8</a:t>
            </a:r>
          </a:p>
        </p:txBody>
      </p:sp>
      <p:sp>
        <p:nvSpPr>
          <p:cNvPr id="4" name="TextBox 3">
            <a:extLst>
              <a:ext uri="{FF2B5EF4-FFF2-40B4-BE49-F238E27FC236}">
                <a16:creationId xmlns:a16="http://schemas.microsoft.com/office/drawing/2014/main" id="{ACA1D64D-9280-54BC-B6C5-468C8147A7D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ABEF705-113B-57CC-0619-7CC26BC445A4}"/>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Be of sober spirit,</a:t>
            </a:r>
            <a:r>
              <a:rPr lang="en-US" sz="3100"/>
              <a:t> be on the alert. Your adversary, the devil, prowls around like a roaring lion, seeking someone to devour.</a:t>
            </a:r>
          </a:p>
        </p:txBody>
      </p:sp>
    </p:spTree>
    <p:extLst>
      <p:ext uri="{BB962C8B-B14F-4D97-AF65-F5344CB8AC3E}">
        <p14:creationId xmlns:p14="http://schemas.microsoft.com/office/powerpoint/2010/main" val="10582537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5BC02A-3167-E99A-3EF6-55E5FFAEEC45}"/>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Influence</a:t>
            </a:r>
          </a:p>
        </p:txBody>
      </p:sp>
      <p:sp>
        <p:nvSpPr>
          <p:cNvPr id="3" name="TextBox 2">
            <a:extLst>
              <a:ext uri="{FF2B5EF4-FFF2-40B4-BE49-F238E27FC236}">
                <a16:creationId xmlns:a16="http://schemas.microsoft.com/office/drawing/2014/main" id="{122A17C0-91B9-99CC-89B7-5C94039168E2}"/>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2:18</a:t>
            </a:r>
          </a:p>
        </p:txBody>
      </p:sp>
      <p:sp>
        <p:nvSpPr>
          <p:cNvPr id="4" name="TextBox 3">
            <a:extLst>
              <a:ext uri="{FF2B5EF4-FFF2-40B4-BE49-F238E27FC236}">
                <a16:creationId xmlns:a16="http://schemas.microsoft.com/office/drawing/2014/main" id="{0AE3E8FE-8EE9-B39C-7FD9-8C3F126612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E7C99F-6A1A-6BC2-1C17-0C739A22F0CB}"/>
              </a:ext>
            </a:extLst>
          </p:cNvPr>
          <p:cNvSpPr txBox="1"/>
          <p:nvPr/>
        </p:nvSpPr>
        <p:spPr>
          <a:xfrm>
            <a:off x="1016000" y="1905000"/>
            <a:ext cx="10160000" cy="1046440"/>
          </a:xfrm>
          <a:prstGeom prst="rect">
            <a:avLst/>
          </a:prstGeom>
          <a:noFill/>
        </p:spPr>
        <p:txBody>
          <a:bodyPr vert="horz" rtlCol="0">
            <a:spAutoFit/>
          </a:bodyPr>
          <a:lstStyle/>
          <a:p>
            <a:pPr algn="ctr"/>
            <a:r>
              <a:rPr lang="en-US" sz="3100"/>
              <a:t>For we wanted to come to you--I, Paul, more than once--and yet </a:t>
            </a:r>
            <a:r>
              <a:rPr lang="en-US" sz="3100" b="1">
                <a:solidFill>
                  <a:srgbClr val="FF0000"/>
                </a:solidFill>
              </a:rPr>
              <a:t>Satan hindered us.</a:t>
            </a:r>
          </a:p>
        </p:txBody>
      </p:sp>
    </p:spTree>
    <p:extLst>
      <p:ext uri="{BB962C8B-B14F-4D97-AF65-F5344CB8AC3E}">
        <p14:creationId xmlns:p14="http://schemas.microsoft.com/office/powerpoint/2010/main" val="254071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9E9A0A-538B-CDFC-9B5A-A93D6DB111A4}"/>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Influence</a:t>
            </a:r>
          </a:p>
        </p:txBody>
      </p:sp>
      <p:sp>
        <p:nvSpPr>
          <p:cNvPr id="3" name="TextBox 2">
            <a:extLst>
              <a:ext uri="{FF2B5EF4-FFF2-40B4-BE49-F238E27FC236}">
                <a16:creationId xmlns:a16="http://schemas.microsoft.com/office/drawing/2014/main" id="{A590903A-584C-7131-1F50-735630752852}"/>
              </a:ext>
            </a:extLst>
          </p:cNvPr>
          <p:cNvSpPr txBox="1"/>
          <p:nvPr/>
        </p:nvSpPr>
        <p:spPr>
          <a:xfrm>
            <a:off x="0" y="762000"/>
            <a:ext cx="12192000" cy="646331"/>
          </a:xfrm>
          <a:prstGeom prst="rect">
            <a:avLst/>
          </a:prstGeom>
          <a:noFill/>
        </p:spPr>
        <p:txBody>
          <a:bodyPr vert="horz" rtlCol="0">
            <a:spAutoFit/>
          </a:bodyPr>
          <a:lstStyle/>
          <a:p>
            <a:pPr algn="ctr"/>
            <a:r>
              <a:rPr lang="en-US" sz="3600"/>
              <a:t>James 4:7</a:t>
            </a:r>
          </a:p>
        </p:txBody>
      </p:sp>
      <p:sp>
        <p:nvSpPr>
          <p:cNvPr id="4" name="TextBox 3">
            <a:extLst>
              <a:ext uri="{FF2B5EF4-FFF2-40B4-BE49-F238E27FC236}">
                <a16:creationId xmlns:a16="http://schemas.microsoft.com/office/drawing/2014/main" id="{CF04865A-E6B8-338C-1ADC-70B8CB4D6F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79A884-C7F2-7670-2D56-11F88DA0ADD8}"/>
              </a:ext>
            </a:extLst>
          </p:cNvPr>
          <p:cNvSpPr txBox="1"/>
          <p:nvPr/>
        </p:nvSpPr>
        <p:spPr>
          <a:xfrm>
            <a:off x="1016000" y="1905000"/>
            <a:ext cx="10160000" cy="1046440"/>
          </a:xfrm>
          <a:prstGeom prst="rect">
            <a:avLst/>
          </a:prstGeom>
          <a:noFill/>
        </p:spPr>
        <p:txBody>
          <a:bodyPr vert="horz" rtlCol="0">
            <a:spAutoFit/>
          </a:bodyPr>
          <a:lstStyle/>
          <a:p>
            <a:pPr algn="ctr"/>
            <a:r>
              <a:rPr lang="en-US" sz="3100"/>
              <a:t>Submit therefore to God. </a:t>
            </a:r>
            <a:r>
              <a:rPr lang="en-US" sz="3100" b="1">
                <a:solidFill>
                  <a:srgbClr val="FF0000"/>
                </a:solidFill>
              </a:rPr>
              <a:t>Resist the devil</a:t>
            </a:r>
            <a:r>
              <a:rPr lang="en-US" sz="3100"/>
              <a:t> and he will flee from you.</a:t>
            </a:r>
          </a:p>
        </p:txBody>
      </p:sp>
    </p:spTree>
    <p:extLst>
      <p:ext uri="{BB962C8B-B14F-4D97-AF65-F5344CB8AC3E}">
        <p14:creationId xmlns:p14="http://schemas.microsoft.com/office/powerpoint/2010/main" val="229223605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37390F-B5A9-D232-C67E-7AA076B1673D}"/>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Influence</a:t>
            </a:r>
          </a:p>
        </p:txBody>
      </p:sp>
      <p:sp>
        <p:nvSpPr>
          <p:cNvPr id="3" name="TextBox 2">
            <a:extLst>
              <a:ext uri="{FF2B5EF4-FFF2-40B4-BE49-F238E27FC236}">
                <a16:creationId xmlns:a16="http://schemas.microsoft.com/office/drawing/2014/main" id="{C978253C-9309-7ADF-EDB7-B33A12519993}"/>
              </a:ext>
            </a:extLst>
          </p:cNvPr>
          <p:cNvSpPr txBox="1"/>
          <p:nvPr/>
        </p:nvSpPr>
        <p:spPr>
          <a:xfrm>
            <a:off x="0" y="762000"/>
            <a:ext cx="12192000" cy="646331"/>
          </a:xfrm>
          <a:prstGeom prst="rect">
            <a:avLst/>
          </a:prstGeom>
          <a:noFill/>
        </p:spPr>
        <p:txBody>
          <a:bodyPr vert="horz" rtlCol="0">
            <a:spAutoFit/>
          </a:bodyPr>
          <a:lstStyle/>
          <a:p>
            <a:pPr algn="ctr"/>
            <a:r>
              <a:rPr lang="en-US" sz="3600"/>
              <a:t>Romans 7:19-20</a:t>
            </a:r>
          </a:p>
        </p:txBody>
      </p:sp>
      <p:sp>
        <p:nvSpPr>
          <p:cNvPr id="4" name="TextBox 3">
            <a:extLst>
              <a:ext uri="{FF2B5EF4-FFF2-40B4-BE49-F238E27FC236}">
                <a16:creationId xmlns:a16="http://schemas.microsoft.com/office/drawing/2014/main" id="{171689CA-21BE-03C5-CA2D-96A1137664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A28FF4-10D5-29A5-407B-656697639E00}"/>
              </a:ext>
            </a:extLst>
          </p:cNvPr>
          <p:cNvSpPr txBox="1"/>
          <p:nvPr/>
        </p:nvSpPr>
        <p:spPr>
          <a:xfrm>
            <a:off x="1016000" y="1905000"/>
            <a:ext cx="10160000" cy="2000548"/>
          </a:xfrm>
          <a:prstGeom prst="rect">
            <a:avLst/>
          </a:prstGeom>
          <a:noFill/>
        </p:spPr>
        <p:txBody>
          <a:bodyPr vert="horz" rtlCol="0">
            <a:spAutoFit/>
          </a:bodyPr>
          <a:lstStyle/>
          <a:p>
            <a:pPr algn="ctr"/>
            <a:r>
              <a:rPr lang="en-US" sz="3100"/>
              <a:t>For the good that I want, I do not do, but I practice the </a:t>
            </a:r>
            <a:r>
              <a:rPr lang="en-US" sz="3100" b="1">
                <a:solidFill>
                  <a:srgbClr val="FF0000"/>
                </a:solidFill>
              </a:rPr>
              <a:t>very evil that I do not want.</a:t>
            </a:r>
            <a:r>
              <a:rPr lang="en-US" sz="3100"/>
              <a:t> But if I am doing the very thing I do not want, I am no longer the one doing it, </a:t>
            </a:r>
            <a:r>
              <a:rPr lang="en-US" sz="3100" b="1">
                <a:solidFill>
                  <a:srgbClr val="FF0000"/>
                </a:solidFill>
              </a:rPr>
              <a:t>but sin which dwells in me</a:t>
            </a:r>
            <a:r>
              <a:rPr lang="en-US" sz="3100"/>
              <a:t>.</a:t>
            </a:r>
          </a:p>
        </p:txBody>
      </p:sp>
    </p:spTree>
    <p:extLst>
      <p:ext uri="{BB962C8B-B14F-4D97-AF65-F5344CB8AC3E}">
        <p14:creationId xmlns:p14="http://schemas.microsoft.com/office/powerpoint/2010/main" val="202486368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981E74-D25B-3788-FD44-043D9E6F6541}"/>
              </a:ext>
            </a:extLst>
          </p:cNvPr>
          <p:cNvSpPr txBox="1"/>
          <p:nvPr/>
        </p:nvSpPr>
        <p:spPr>
          <a:xfrm>
            <a:off x="127000" y="127000"/>
            <a:ext cx="7315200" cy="276999"/>
          </a:xfrm>
          <a:prstGeom prst="rect">
            <a:avLst/>
          </a:prstGeom>
          <a:noFill/>
        </p:spPr>
        <p:txBody>
          <a:bodyPr vert="horz" lIns="0" tIns="0" rIns="0" bIns="0" rtlCol="0">
            <a:spAutoFit/>
          </a:bodyPr>
          <a:lstStyle/>
          <a:p>
            <a:r>
              <a:rPr lang="en-US"/>
              <a:t>Demonic Influence</a:t>
            </a:r>
          </a:p>
        </p:txBody>
      </p:sp>
      <p:sp>
        <p:nvSpPr>
          <p:cNvPr id="3" name="TextBox 2">
            <a:extLst>
              <a:ext uri="{FF2B5EF4-FFF2-40B4-BE49-F238E27FC236}">
                <a16:creationId xmlns:a16="http://schemas.microsoft.com/office/drawing/2014/main" id="{CCE03AE3-8135-47CB-5CD5-2E789F86959F}"/>
              </a:ext>
            </a:extLst>
          </p:cNvPr>
          <p:cNvSpPr txBox="1"/>
          <p:nvPr/>
        </p:nvSpPr>
        <p:spPr>
          <a:xfrm>
            <a:off x="0" y="762000"/>
            <a:ext cx="12192000" cy="646331"/>
          </a:xfrm>
          <a:prstGeom prst="rect">
            <a:avLst/>
          </a:prstGeom>
          <a:noFill/>
        </p:spPr>
        <p:txBody>
          <a:bodyPr vert="horz" rtlCol="0">
            <a:spAutoFit/>
          </a:bodyPr>
          <a:lstStyle/>
          <a:p>
            <a:pPr algn="ctr"/>
            <a:r>
              <a:rPr lang="en-US" sz="3600"/>
              <a:t>Luke 9:37-40</a:t>
            </a:r>
          </a:p>
        </p:txBody>
      </p:sp>
      <p:sp>
        <p:nvSpPr>
          <p:cNvPr id="4" name="TextBox 3">
            <a:extLst>
              <a:ext uri="{FF2B5EF4-FFF2-40B4-BE49-F238E27FC236}">
                <a16:creationId xmlns:a16="http://schemas.microsoft.com/office/drawing/2014/main" id="{B66DD004-B155-F55B-806F-F92C816077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EAEDD62-43B9-1171-D246-368A149E5DE5}"/>
              </a:ext>
            </a:extLst>
          </p:cNvPr>
          <p:cNvSpPr txBox="1"/>
          <p:nvPr/>
        </p:nvSpPr>
        <p:spPr>
          <a:xfrm>
            <a:off x="1016000" y="1905000"/>
            <a:ext cx="10160000" cy="4385816"/>
          </a:xfrm>
          <a:prstGeom prst="rect">
            <a:avLst/>
          </a:prstGeom>
          <a:noFill/>
        </p:spPr>
        <p:txBody>
          <a:bodyPr vert="horz" rtlCol="0">
            <a:spAutoFit/>
          </a:bodyPr>
          <a:lstStyle/>
          <a:p>
            <a:pPr algn="ctr"/>
            <a:r>
              <a:rPr lang="en-US" sz="3100"/>
              <a:t>On the next day, when they came down from the mountain, a large crowd met Him. And a man from the crowd shouted, saying, "Teacher, I beg You to look at my son, for he is my only boy, and a spirit seizes him, and he suddenly screams, and it throws him into a convulsion with foaming at the mouth; and only with difficulty does it leave him, mauling him as it leaves. "</a:t>
            </a:r>
            <a:r>
              <a:rPr lang="en-US" sz="3100" b="1">
                <a:solidFill>
                  <a:srgbClr val="FF0000"/>
                </a:solidFill>
              </a:rPr>
              <a:t>I begged Your disciples to cast it out, and they could not</a:t>
            </a:r>
            <a:r>
              <a:rPr lang="en-US" sz="3100"/>
              <a:t>."</a:t>
            </a:r>
          </a:p>
        </p:txBody>
      </p:sp>
    </p:spTree>
    <p:extLst>
      <p:ext uri="{BB962C8B-B14F-4D97-AF65-F5344CB8AC3E}">
        <p14:creationId xmlns:p14="http://schemas.microsoft.com/office/powerpoint/2010/main" val="196054469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A94B3-BC2E-AA0B-CCB3-C518193BCF29}"/>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Yeshua vs. Demons</a:t>
            </a:r>
          </a:p>
        </p:txBody>
      </p:sp>
      <p:sp>
        <p:nvSpPr>
          <p:cNvPr id="3" name="Subtitle 2">
            <a:extLst>
              <a:ext uri="{FF2B5EF4-FFF2-40B4-BE49-F238E27FC236}">
                <a16:creationId xmlns:a16="http://schemas.microsoft.com/office/drawing/2014/main" id="{DA150986-638D-E724-D9E4-2B8235338A4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7799034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CC124D-76BD-311D-9552-75E614853D5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A7880626-86D0-A824-DFB8-E9D1EA3745E7}"/>
              </a:ext>
            </a:extLst>
          </p:cNvPr>
          <p:cNvSpPr txBox="1"/>
          <p:nvPr/>
        </p:nvSpPr>
        <p:spPr>
          <a:xfrm>
            <a:off x="0" y="762000"/>
            <a:ext cx="12192000" cy="646331"/>
          </a:xfrm>
          <a:prstGeom prst="rect">
            <a:avLst/>
          </a:prstGeom>
          <a:noFill/>
        </p:spPr>
        <p:txBody>
          <a:bodyPr vert="horz" rtlCol="0">
            <a:spAutoFit/>
          </a:bodyPr>
          <a:lstStyle/>
          <a:p>
            <a:pPr algn="ctr"/>
            <a:r>
              <a:rPr lang="en-US" sz="3600"/>
              <a:t>Luke 11:14</a:t>
            </a:r>
          </a:p>
        </p:txBody>
      </p:sp>
      <p:sp>
        <p:nvSpPr>
          <p:cNvPr id="4" name="TextBox 3">
            <a:extLst>
              <a:ext uri="{FF2B5EF4-FFF2-40B4-BE49-F238E27FC236}">
                <a16:creationId xmlns:a16="http://schemas.microsoft.com/office/drawing/2014/main" id="{42C986F9-FE70-55E8-2398-B5815E549F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BAA76E2-845A-9C8D-D1EC-3E100FF968B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And He was casting out a demon</a:t>
            </a:r>
            <a:r>
              <a:rPr lang="en-US" sz="3100"/>
              <a:t>, and it was mute; when the demon had gone out, the mute man spoke; and the crowds were amazed.</a:t>
            </a:r>
          </a:p>
        </p:txBody>
      </p:sp>
    </p:spTree>
    <p:extLst>
      <p:ext uri="{BB962C8B-B14F-4D97-AF65-F5344CB8AC3E}">
        <p14:creationId xmlns:p14="http://schemas.microsoft.com/office/powerpoint/2010/main" val="268370590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A9AF28-5D20-E3EC-47A3-7DC33DBA1AE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2DD8B705-751C-7349-1A8A-8B446ECF5955}"/>
              </a:ext>
            </a:extLst>
          </p:cNvPr>
          <p:cNvSpPr txBox="1"/>
          <p:nvPr/>
        </p:nvSpPr>
        <p:spPr>
          <a:xfrm>
            <a:off x="0" y="762000"/>
            <a:ext cx="12192000" cy="646331"/>
          </a:xfrm>
          <a:prstGeom prst="rect">
            <a:avLst/>
          </a:prstGeom>
          <a:noFill/>
        </p:spPr>
        <p:txBody>
          <a:bodyPr vert="horz" rtlCol="0">
            <a:spAutoFit/>
          </a:bodyPr>
          <a:lstStyle/>
          <a:p>
            <a:pPr algn="ctr"/>
            <a:r>
              <a:rPr lang="en-US" sz="3600"/>
              <a:t>Luke 13:10-13</a:t>
            </a:r>
          </a:p>
        </p:txBody>
      </p:sp>
      <p:sp>
        <p:nvSpPr>
          <p:cNvPr id="4" name="TextBox 3">
            <a:extLst>
              <a:ext uri="{FF2B5EF4-FFF2-40B4-BE49-F238E27FC236}">
                <a16:creationId xmlns:a16="http://schemas.microsoft.com/office/drawing/2014/main" id="{30FEC001-3409-6EAB-E10B-96DC9A6C32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9E3AEE-69B1-0FC5-4C14-314778261344}"/>
              </a:ext>
            </a:extLst>
          </p:cNvPr>
          <p:cNvSpPr txBox="1"/>
          <p:nvPr/>
        </p:nvSpPr>
        <p:spPr>
          <a:xfrm>
            <a:off x="1016000" y="1905000"/>
            <a:ext cx="10160000" cy="3908762"/>
          </a:xfrm>
          <a:prstGeom prst="rect">
            <a:avLst/>
          </a:prstGeom>
          <a:noFill/>
        </p:spPr>
        <p:txBody>
          <a:bodyPr vert="horz" rtlCol="0">
            <a:spAutoFit/>
          </a:bodyPr>
          <a:lstStyle/>
          <a:p>
            <a:pPr algn="ctr"/>
            <a:r>
              <a:rPr lang="en-US" sz="3100"/>
              <a:t>And He was teaching in one of the synagogues on the Sabbath. And there was a woman who for eighteen years had had a sickness caused by a spirit; and she was bent double, and could not straighten up at all. When Jesus saw her, He called her over and said to her, "Woman, you are freed from your sickness." </a:t>
            </a:r>
            <a:r>
              <a:rPr lang="en-US" sz="3100" b="1">
                <a:solidFill>
                  <a:srgbClr val="FF0000"/>
                </a:solidFill>
              </a:rPr>
              <a:t>And He laid His hands on her; and immediately she was made erect again</a:t>
            </a:r>
            <a:r>
              <a:rPr lang="en-US" sz="3100"/>
              <a:t> and began glorifying God.</a:t>
            </a:r>
          </a:p>
        </p:txBody>
      </p:sp>
    </p:spTree>
    <p:extLst>
      <p:ext uri="{BB962C8B-B14F-4D97-AF65-F5344CB8AC3E}">
        <p14:creationId xmlns:p14="http://schemas.microsoft.com/office/powerpoint/2010/main" val="345271932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E3B000-F848-E1DF-131E-7278AD9A9AB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E01F6F2D-B1DD-197F-A8EE-FBB75688D5B1}"/>
              </a:ext>
            </a:extLst>
          </p:cNvPr>
          <p:cNvSpPr txBox="1"/>
          <p:nvPr/>
        </p:nvSpPr>
        <p:spPr>
          <a:xfrm>
            <a:off x="0" y="762000"/>
            <a:ext cx="12192000" cy="646331"/>
          </a:xfrm>
          <a:prstGeom prst="rect">
            <a:avLst/>
          </a:prstGeom>
          <a:noFill/>
        </p:spPr>
        <p:txBody>
          <a:bodyPr vert="horz" rtlCol="0">
            <a:spAutoFit/>
          </a:bodyPr>
          <a:lstStyle/>
          <a:p>
            <a:pPr algn="ctr"/>
            <a:r>
              <a:rPr lang="en-US" sz="3600"/>
              <a:t>Luke 8:2</a:t>
            </a:r>
          </a:p>
        </p:txBody>
      </p:sp>
      <p:sp>
        <p:nvSpPr>
          <p:cNvPr id="4" name="TextBox 3">
            <a:extLst>
              <a:ext uri="{FF2B5EF4-FFF2-40B4-BE49-F238E27FC236}">
                <a16:creationId xmlns:a16="http://schemas.microsoft.com/office/drawing/2014/main" id="{5B033101-EB58-A3CD-DD70-A9C154FD5E0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05E239-8C25-23A7-D2FD-77A86B6018BF}"/>
              </a:ext>
            </a:extLst>
          </p:cNvPr>
          <p:cNvSpPr txBox="1"/>
          <p:nvPr/>
        </p:nvSpPr>
        <p:spPr>
          <a:xfrm>
            <a:off x="1016000" y="1905000"/>
            <a:ext cx="10160000" cy="1523494"/>
          </a:xfrm>
          <a:prstGeom prst="rect">
            <a:avLst/>
          </a:prstGeom>
          <a:noFill/>
        </p:spPr>
        <p:txBody>
          <a:bodyPr vert="horz" rtlCol="0">
            <a:spAutoFit/>
          </a:bodyPr>
          <a:lstStyle/>
          <a:p>
            <a:pPr algn="ctr"/>
            <a:r>
              <a:rPr lang="en-US" sz="3100"/>
              <a:t>and also some women who had been healed of evil spirits and sicknesses: Mary who was called Magdalene, </a:t>
            </a:r>
            <a:r>
              <a:rPr lang="en-US" sz="3100" b="1">
                <a:solidFill>
                  <a:srgbClr val="FF0000"/>
                </a:solidFill>
              </a:rPr>
              <a:t>from whom seven demons had gone out,</a:t>
            </a:r>
          </a:p>
        </p:txBody>
      </p:sp>
    </p:spTree>
    <p:extLst>
      <p:ext uri="{BB962C8B-B14F-4D97-AF65-F5344CB8AC3E}">
        <p14:creationId xmlns:p14="http://schemas.microsoft.com/office/powerpoint/2010/main" val="159758964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5B5D98-FA7B-F615-198B-18AA1471A55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DCE9A7E8-6227-65C9-D7D3-6D2E49E2E23C}"/>
              </a:ext>
            </a:extLst>
          </p:cNvPr>
          <p:cNvSpPr txBox="1"/>
          <p:nvPr/>
        </p:nvSpPr>
        <p:spPr>
          <a:xfrm>
            <a:off x="0" y="762000"/>
            <a:ext cx="12192000" cy="646331"/>
          </a:xfrm>
          <a:prstGeom prst="rect">
            <a:avLst/>
          </a:prstGeom>
          <a:noFill/>
        </p:spPr>
        <p:txBody>
          <a:bodyPr vert="horz" rtlCol="0">
            <a:spAutoFit/>
          </a:bodyPr>
          <a:lstStyle/>
          <a:p>
            <a:pPr algn="ctr"/>
            <a:r>
              <a:rPr lang="en-US" sz="3600"/>
              <a:t>Mark 1:23-27</a:t>
            </a:r>
          </a:p>
        </p:txBody>
      </p:sp>
      <p:sp>
        <p:nvSpPr>
          <p:cNvPr id="4" name="TextBox 3">
            <a:extLst>
              <a:ext uri="{FF2B5EF4-FFF2-40B4-BE49-F238E27FC236}">
                <a16:creationId xmlns:a16="http://schemas.microsoft.com/office/drawing/2014/main" id="{AAB97CF3-0BEC-D6E5-1D4B-CC0CFC5D0F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0FE1AA-CD49-7D06-410F-1709280CAE65}"/>
              </a:ext>
            </a:extLst>
          </p:cNvPr>
          <p:cNvSpPr txBox="1"/>
          <p:nvPr/>
        </p:nvSpPr>
        <p:spPr>
          <a:xfrm>
            <a:off x="1016000" y="1905000"/>
            <a:ext cx="10160000" cy="4862870"/>
          </a:xfrm>
          <a:prstGeom prst="rect">
            <a:avLst/>
          </a:prstGeom>
          <a:noFill/>
        </p:spPr>
        <p:txBody>
          <a:bodyPr vert="horz" rtlCol="0">
            <a:spAutoFit/>
          </a:bodyPr>
          <a:lstStyle/>
          <a:p>
            <a:pPr algn="ctr"/>
            <a:r>
              <a:rPr lang="en-US" sz="3100"/>
              <a:t>Just then there was a man in their synagogue with an unclean spirit; and he cried out, saying, "What business do we have with each other, Jesus of Nazareth? Have You come to destroy us? I know who You are--the Holy One of God!" And Jesus rebuked him, saying, "</a:t>
            </a:r>
            <a:r>
              <a:rPr lang="en-US" sz="3100" b="1">
                <a:solidFill>
                  <a:srgbClr val="FF0000"/>
                </a:solidFill>
              </a:rPr>
              <a:t>Be quiet, and come out of him!</a:t>
            </a:r>
            <a:r>
              <a:rPr lang="en-US" sz="3100"/>
              <a:t>" Throwing him into convulsions, the unclean spirit cried out with a loud voice and came out of him. They were all amazed, so that they debated among themselves, saying, "What is this? (Continued...)</a:t>
            </a:r>
          </a:p>
        </p:txBody>
      </p:sp>
    </p:spTree>
    <p:extLst>
      <p:ext uri="{BB962C8B-B14F-4D97-AF65-F5344CB8AC3E}">
        <p14:creationId xmlns:p14="http://schemas.microsoft.com/office/powerpoint/2010/main" val="231791248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86C3A5-E436-9D5D-E40F-FC425F3974F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A6BF7149-508B-7441-8AAD-53B6E1BB6188}"/>
              </a:ext>
            </a:extLst>
          </p:cNvPr>
          <p:cNvSpPr txBox="1"/>
          <p:nvPr/>
        </p:nvSpPr>
        <p:spPr>
          <a:xfrm>
            <a:off x="1016000" y="635000"/>
            <a:ext cx="10160000" cy="1046440"/>
          </a:xfrm>
          <a:prstGeom prst="rect">
            <a:avLst/>
          </a:prstGeom>
          <a:noFill/>
        </p:spPr>
        <p:txBody>
          <a:bodyPr vert="horz" rtlCol="0">
            <a:spAutoFit/>
          </a:bodyPr>
          <a:lstStyle/>
          <a:p>
            <a:pPr algn="ctr"/>
            <a:r>
              <a:rPr lang="en-US" sz="3100"/>
              <a:t>A new teaching with authority! </a:t>
            </a:r>
            <a:r>
              <a:rPr lang="en-US" sz="3100" b="1">
                <a:solidFill>
                  <a:srgbClr val="FF0000"/>
                </a:solidFill>
              </a:rPr>
              <a:t>He commands even the unclean spirits, and they obey Him</a:t>
            </a:r>
            <a:r>
              <a:rPr lang="en-US" sz="3100"/>
              <a:t>."</a:t>
            </a:r>
          </a:p>
        </p:txBody>
      </p:sp>
    </p:spTree>
    <p:extLst>
      <p:ext uri="{BB962C8B-B14F-4D97-AF65-F5344CB8AC3E}">
        <p14:creationId xmlns:p14="http://schemas.microsoft.com/office/powerpoint/2010/main" val="93285345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A847A-1523-35CE-BE32-E9ACE0974B3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9638FFF5-C7D7-F80A-B4F7-5D8FB91CC6A1}"/>
              </a:ext>
            </a:extLst>
          </p:cNvPr>
          <p:cNvSpPr txBox="1"/>
          <p:nvPr/>
        </p:nvSpPr>
        <p:spPr>
          <a:xfrm>
            <a:off x="0" y="762000"/>
            <a:ext cx="12192000" cy="646331"/>
          </a:xfrm>
          <a:prstGeom prst="rect">
            <a:avLst/>
          </a:prstGeom>
          <a:noFill/>
        </p:spPr>
        <p:txBody>
          <a:bodyPr vert="horz" rtlCol="0">
            <a:spAutoFit/>
          </a:bodyPr>
          <a:lstStyle/>
          <a:p>
            <a:pPr algn="ctr"/>
            <a:r>
              <a:rPr lang="en-US" sz="3600"/>
              <a:t>Mark 1:39</a:t>
            </a:r>
          </a:p>
        </p:txBody>
      </p:sp>
      <p:sp>
        <p:nvSpPr>
          <p:cNvPr id="4" name="TextBox 3">
            <a:extLst>
              <a:ext uri="{FF2B5EF4-FFF2-40B4-BE49-F238E27FC236}">
                <a16:creationId xmlns:a16="http://schemas.microsoft.com/office/drawing/2014/main" id="{C69E1423-2696-E7D8-1A2C-DDEA1A1639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2F86BF-194C-549A-430B-76200C2F6BDB}"/>
              </a:ext>
            </a:extLst>
          </p:cNvPr>
          <p:cNvSpPr txBox="1"/>
          <p:nvPr/>
        </p:nvSpPr>
        <p:spPr>
          <a:xfrm>
            <a:off x="1016000" y="1905000"/>
            <a:ext cx="10160000" cy="1046440"/>
          </a:xfrm>
          <a:prstGeom prst="rect">
            <a:avLst/>
          </a:prstGeom>
          <a:noFill/>
        </p:spPr>
        <p:txBody>
          <a:bodyPr vert="horz" rtlCol="0">
            <a:spAutoFit/>
          </a:bodyPr>
          <a:lstStyle/>
          <a:p>
            <a:pPr algn="ctr"/>
            <a:r>
              <a:rPr lang="en-US" sz="3100"/>
              <a:t>And He went into their synagogues throughout all Galilee, preaching </a:t>
            </a:r>
            <a:r>
              <a:rPr lang="en-US" sz="3100" b="1">
                <a:solidFill>
                  <a:srgbClr val="FF0000"/>
                </a:solidFill>
              </a:rPr>
              <a:t>and casting out the demons.</a:t>
            </a:r>
          </a:p>
        </p:txBody>
      </p:sp>
    </p:spTree>
    <p:extLst>
      <p:ext uri="{BB962C8B-B14F-4D97-AF65-F5344CB8AC3E}">
        <p14:creationId xmlns:p14="http://schemas.microsoft.com/office/powerpoint/2010/main" val="257580231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EABFD5-9431-AB5C-D105-62E2942C987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E02751ED-837A-630D-78AD-969E4863865B}"/>
              </a:ext>
            </a:extLst>
          </p:cNvPr>
          <p:cNvSpPr txBox="1"/>
          <p:nvPr/>
        </p:nvSpPr>
        <p:spPr>
          <a:xfrm>
            <a:off x="0" y="762000"/>
            <a:ext cx="12192000" cy="646331"/>
          </a:xfrm>
          <a:prstGeom prst="rect">
            <a:avLst/>
          </a:prstGeom>
          <a:noFill/>
        </p:spPr>
        <p:txBody>
          <a:bodyPr vert="horz" rtlCol="0">
            <a:spAutoFit/>
          </a:bodyPr>
          <a:lstStyle/>
          <a:p>
            <a:pPr algn="ctr"/>
            <a:r>
              <a:rPr lang="en-US" sz="3600"/>
              <a:t>Mark 16:9</a:t>
            </a:r>
          </a:p>
        </p:txBody>
      </p:sp>
      <p:sp>
        <p:nvSpPr>
          <p:cNvPr id="4" name="TextBox 3">
            <a:extLst>
              <a:ext uri="{FF2B5EF4-FFF2-40B4-BE49-F238E27FC236}">
                <a16:creationId xmlns:a16="http://schemas.microsoft.com/office/drawing/2014/main" id="{30658530-9E89-399F-CDFE-B647D755CC6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585BF23-065F-70FD-B3CD-8F88DE500979}"/>
              </a:ext>
            </a:extLst>
          </p:cNvPr>
          <p:cNvSpPr txBox="1"/>
          <p:nvPr/>
        </p:nvSpPr>
        <p:spPr>
          <a:xfrm>
            <a:off x="1016000" y="1905000"/>
            <a:ext cx="10160000" cy="1523494"/>
          </a:xfrm>
          <a:prstGeom prst="rect">
            <a:avLst/>
          </a:prstGeom>
          <a:noFill/>
        </p:spPr>
        <p:txBody>
          <a:bodyPr vert="horz" rtlCol="0">
            <a:spAutoFit/>
          </a:bodyPr>
          <a:lstStyle/>
          <a:p>
            <a:pPr algn="ctr"/>
            <a:r>
              <a:rPr lang="en-US" sz="3100"/>
              <a:t>[ Now after He had risen early on the first day of the week, He first appeared to Mary Magdalene, </a:t>
            </a:r>
            <a:r>
              <a:rPr lang="en-US" sz="3100" b="1">
                <a:solidFill>
                  <a:srgbClr val="FF0000"/>
                </a:solidFill>
              </a:rPr>
              <a:t>from whom He had cast out seven demons.</a:t>
            </a:r>
          </a:p>
        </p:txBody>
      </p:sp>
    </p:spTree>
    <p:extLst>
      <p:ext uri="{BB962C8B-B14F-4D97-AF65-F5344CB8AC3E}">
        <p14:creationId xmlns:p14="http://schemas.microsoft.com/office/powerpoint/2010/main" val="73315582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853017-5A98-0692-D0F3-E8BCA1A2927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VS. DEMONS</a:t>
            </a:r>
          </a:p>
        </p:txBody>
      </p:sp>
      <p:sp>
        <p:nvSpPr>
          <p:cNvPr id="3" name="TextBox 2">
            <a:extLst>
              <a:ext uri="{FF2B5EF4-FFF2-40B4-BE49-F238E27FC236}">
                <a16:creationId xmlns:a16="http://schemas.microsoft.com/office/drawing/2014/main" id="{D9D6348F-6161-5B7F-D81B-638C8AD0965D}"/>
              </a:ext>
            </a:extLst>
          </p:cNvPr>
          <p:cNvSpPr txBox="1"/>
          <p:nvPr/>
        </p:nvSpPr>
        <p:spPr>
          <a:xfrm>
            <a:off x="0" y="762000"/>
            <a:ext cx="12192000" cy="646331"/>
          </a:xfrm>
          <a:prstGeom prst="rect">
            <a:avLst/>
          </a:prstGeom>
          <a:noFill/>
        </p:spPr>
        <p:txBody>
          <a:bodyPr vert="horz" rtlCol="0">
            <a:spAutoFit/>
          </a:bodyPr>
          <a:lstStyle/>
          <a:p>
            <a:pPr algn="ctr"/>
            <a:r>
              <a:rPr lang="en-US" sz="3600"/>
              <a:t>Matthew 12:22</a:t>
            </a:r>
          </a:p>
        </p:txBody>
      </p:sp>
      <p:sp>
        <p:nvSpPr>
          <p:cNvPr id="4" name="TextBox 3">
            <a:extLst>
              <a:ext uri="{FF2B5EF4-FFF2-40B4-BE49-F238E27FC236}">
                <a16:creationId xmlns:a16="http://schemas.microsoft.com/office/drawing/2014/main" id="{F107453F-F740-B453-F35C-2E35AA1A86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0C779F-8B7E-45A6-1059-34EE4813B38B}"/>
              </a:ext>
            </a:extLst>
          </p:cNvPr>
          <p:cNvSpPr txBox="1"/>
          <p:nvPr/>
        </p:nvSpPr>
        <p:spPr>
          <a:xfrm>
            <a:off x="1016000" y="1905000"/>
            <a:ext cx="10160000" cy="1523494"/>
          </a:xfrm>
          <a:prstGeom prst="rect">
            <a:avLst/>
          </a:prstGeom>
          <a:noFill/>
        </p:spPr>
        <p:txBody>
          <a:bodyPr vert="horz" rtlCol="0">
            <a:spAutoFit/>
          </a:bodyPr>
          <a:lstStyle/>
          <a:p>
            <a:pPr algn="ctr"/>
            <a:r>
              <a:rPr lang="en-US" sz="3100"/>
              <a:t>Then a demon-possessed man who was blind and mute was brought to Jesus, </a:t>
            </a:r>
            <a:r>
              <a:rPr lang="en-US" sz="3100" b="1">
                <a:solidFill>
                  <a:srgbClr val="FF0000"/>
                </a:solidFill>
              </a:rPr>
              <a:t>and He healed him</a:t>
            </a:r>
            <a:r>
              <a:rPr lang="en-US" sz="3100"/>
              <a:t>, so that the mute man spoke and saw.</a:t>
            </a:r>
          </a:p>
        </p:txBody>
      </p:sp>
    </p:spTree>
    <p:extLst>
      <p:ext uri="{BB962C8B-B14F-4D97-AF65-F5344CB8AC3E}">
        <p14:creationId xmlns:p14="http://schemas.microsoft.com/office/powerpoint/2010/main" val="149959237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1D542-A3E7-DAC8-2BEE-94DA3F3E13A4}"/>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Casting out demons</a:t>
            </a:r>
          </a:p>
        </p:txBody>
      </p:sp>
      <p:sp>
        <p:nvSpPr>
          <p:cNvPr id="3" name="Subtitle 2">
            <a:extLst>
              <a:ext uri="{FF2B5EF4-FFF2-40B4-BE49-F238E27FC236}">
                <a16:creationId xmlns:a16="http://schemas.microsoft.com/office/drawing/2014/main" id="{29A6FD44-066A-46F4-F119-21462024E55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1407833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775C1-176A-73EC-DF87-4B015DDF9AE9}"/>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Evil spirits can return after being cast out</a:t>
            </a:r>
          </a:p>
        </p:txBody>
      </p:sp>
      <p:sp>
        <p:nvSpPr>
          <p:cNvPr id="3" name="Subtitle 2">
            <a:extLst>
              <a:ext uri="{FF2B5EF4-FFF2-40B4-BE49-F238E27FC236}">
                <a16:creationId xmlns:a16="http://schemas.microsoft.com/office/drawing/2014/main" id="{B8C56ABC-C3C9-EA8A-3C87-46E18164DAC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4109020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2837CB-5753-79F6-C224-2CEE61A1803E}"/>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14BA9C9E-AE77-9CE9-8756-8EAAF80B1AAF}"/>
              </a:ext>
            </a:extLst>
          </p:cNvPr>
          <p:cNvSpPr txBox="1"/>
          <p:nvPr/>
        </p:nvSpPr>
        <p:spPr>
          <a:xfrm>
            <a:off x="0" y="762000"/>
            <a:ext cx="12192000" cy="646331"/>
          </a:xfrm>
          <a:prstGeom prst="rect">
            <a:avLst/>
          </a:prstGeom>
          <a:noFill/>
        </p:spPr>
        <p:txBody>
          <a:bodyPr vert="horz" rtlCol="0">
            <a:spAutoFit/>
          </a:bodyPr>
          <a:lstStyle/>
          <a:p>
            <a:pPr algn="ctr"/>
            <a:r>
              <a:rPr lang="en-US" sz="3600"/>
              <a:t>Luke 11:24-26</a:t>
            </a:r>
          </a:p>
        </p:txBody>
      </p:sp>
      <p:sp>
        <p:nvSpPr>
          <p:cNvPr id="4" name="TextBox 3">
            <a:extLst>
              <a:ext uri="{FF2B5EF4-FFF2-40B4-BE49-F238E27FC236}">
                <a16:creationId xmlns:a16="http://schemas.microsoft.com/office/drawing/2014/main" id="{B8A6137F-435F-C5C8-A0B4-267C468F51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3C5966C-7D01-B416-2203-0333B4339FE0}"/>
              </a:ext>
            </a:extLst>
          </p:cNvPr>
          <p:cNvSpPr txBox="1"/>
          <p:nvPr/>
        </p:nvSpPr>
        <p:spPr>
          <a:xfrm>
            <a:off x="1016000" y="1905000"/>
            <a:ext cx="10160000" cy="3908762"/>
          </a:xfrm>
          <a:prstGeom prst="rect">
            <a:avLst/>
          </a:prstGeom>
          <a:noFill/>
        </p:spPr>
        <p:txBody>
          <a:bodyPr vert="horz" rtlCol="0">
            <a:spAutoFit/>
          </a:bodyPr>
          <a:lstStyle/>
          <a:p>
            <a:pPr algn="ctr"/>
            <a:r>
              <a:rPr lang="en-US" sz="3100"/>
              <a:t>"When the unclean spirit goes out of a man, it passes through waterless places seeking rest, and not finding any, it says, 'I will return to my house from which I came.' "And when it comes, it finds it swept and put in order. "</a:t>
            </a:r>
            <a:r>
              <a:rPr lang="en-US" sz="3100" b="1">
                <a:solidFill>
                  <a:srgbClr val="FF0000"/>
                </a:solidFill>
              </a:rPr>
              <a:t>Then it goes and takes along seven other spirits more evil than itself</a:t>
            </a:r>
            <a:r>
              <a:rPr lang="en-US" sz="3100"/>
              <a:t>, and they go in and live there; and </a:t>
            </a:r>
            <a:r>
              <a:rPr lang="en-US" sz="3100" b="1">
                <a:solidFill>
                  <a:srgbClr val="FF0000"/>
                </a:solidFill>
              </a:rPr>
              <a:t>the last state of that man becomes worse than the first</a:t>
            </a:r>
            <a:r>
              <a:rPr lang="en-US" sz="3100"/>
              <a:t>."</a:t>
            </a:r>
          </a:p>
        </p:txBody>
      </p:sp>
    </p:spTree>
    <p:extLst>
      <p:ext uri="{BB962C8B-B14F-4D97-AF65-F5344CB8AC3E}">
        <p14:creationId xmlns:p14="http://schemas.microsoft.com/office/powerpoint/2010/main" val="202128999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849BC7-D607-A4FB-FD6B-F0C6E8520F6A}"/>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08FEAFCB-DD12-B62C-6A15-4CBBDE1F18D7}"/>
              </a:ext>
            </a:extLst>
          </p:cNvPr>
          <p:cNvSpPr txBox="1"/>
          <p:nvPr/>
        </p:nvSpPr>
        <p:spPr>
          <a:xfrm>
            <a:off x="0" y="762000"/>
            <a:ext cx="12192000" cy="646331"/>
          </a:xfrm>
          <a:prstGeom prst="rect">
            <a:avLst/>
          </a:prstGeom>
          <a:noFill/>
        </p:spPr>
        <p:txBody>
          <a:bodyPr vert="horz" rtlCol="0">
            <a:spAutoFit/>
          </a:bodyPr>
          <a:lstStyle/>
          <a:p>
            <a:pPr algn="ctr"/>
            <a:r>
              <a:rPr lang="en-US" sz="3600"/>
              <a:t>Matthew 12:43-45</a:t>
            </a:r>
          </a:p>
        </p:txBody>
      </p:sp>
      <p:sp>
        <p:nvSpPr>
          <p:cNvPr id="4" name="TextBox 3">
            <a:extLst>
              <a:ext uri="{FF2B5EF4-FFF2-40B4-BE49-F238E27FC236}">
                <a16:creationId xmlns:a16="http://schemas.microsoft.com/office/drawing/2014/main" id="{A109EEF5-9FDB-025D-0FD9-3B154B3045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B512E0-327A-8A42-10BE-5FC3D9C8C4FF}"/>
              </a:ext>
            </a:extLst>
          </p:cNvPr>
          <p:cNvSpPr txBox="1"/>
          <p:nvPr/>
        </p:nvSpPr>
        <p:spPr>
          <a:xfrm>
            <a:off x="1016000" y="1905000"/>
            <a:ext cx="10160000" cy="4385816"/>
          </a:xfrm>
          <a:prstGeom prst="rect">
            <a:avLst/>
          </a:prstGeom>
          <a:noFill/>
        </p:spPr>
        <p:txBody>
          <a:bodyPr vert="horz" rtlCol="0">
            <a:spAutoFit/>
          </a:bodyPr>
          <a:lstStyle/>
          <a:p>
            <a:pPr algn="ctr"/>
            <a:r>
              <a:rPr lang="en-US" sz="3100"/>
              <a:t>"Now when the unclean spirit goes out of a man, it passes through waterless places seeking rest, and does not find it. "Then it says, 'I will return to my house from which I came'; and when it comes, it finds it unoccupied, swept, and put in order. "</a:t>
            </a:r>
            <a:r>
              <a:rPr lang="en-US" sz="3100" b="1">
                <a:solidFill>
                  <a:srgbClr val="FF0000"/>
                </a:solidFill>
              </a:rPr>
              <a:t>Then it goes and takes along with it seven other spirits more wicked than itself</a:t>
            </a:r>
            <a:r>
              <a:rPr lang="en-US" sz="3100"/>
              <a:t>, and they go in and live there; and </a:t>
            </a:r>
            <a:r>
              <a:rPr lang="en-US" sz="3100" b="1">
                <a:solidFill>
                  <a:srgbClr val="FF0000"/>
                </a:solidFill>
              </a:rPr>
              <a:t>the last state of that man becomes worse than the first</a:t>
            </a:r>
            <a:r>
              <a:rPr lang="en-US" sz="3100"/>
              <a:t>. (Continued...)</a:t>
            </a:r>
          </a:p>
        </p:txBody>
      </p:sp>
    </p:spTree>
    <p:extLst>
      <p:ext uri="{BB962C8B-B14F-4D97-AF65-F5344CB8AC3E}">
        <p14:creationId xmlns:p14="http://schemas.microsoft.com/office/powerpoint/2010/main" val="314097127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B150FB-C5DC-56D6-38FF-C6C5BECA716D}"/>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3E6B6E29-3016-5EE0-6F49-43B4884356B7}"/>
              </a:ext>
            </a:extLst>
          </p:cNvPr>
          <p:cNvSpPr txBox="1"/>
          <p:nvPr/>
        </p:nvSpPr>
        <p:spPr>
          <a:xfrm>
            <a:off x="1016000" y="635000"/>
            <a:ext cx="10160000" cy="569387"/>
          </a:xfrm>
          <a:prstGeom prst="rect">
            <a:avLst/>
          </a:prstGeom>
          <a:noFill/>
        </p:spPr>
        <p:txBody>
          <a:bodyPr vert="horz" rtlCol="0">
            <a:spAutoFit/>
          </a:bodyPr>
          <a:lstStyle/>
          <a:p>
            <a:pPr algn="ctr"/>
            <a:r>
              <a:rPr lang="en-US" sz="3100"/>
              <a:t>That is the way it will also be with this evil generation."</a:t>
            </a:r>
          </a:p>
        </p:txBody>
      </p:sp>
    </p:spTree>
    <p:extLst>
      <p:ext uri="{BB962C8B-B14F-4D97-AF65-F5344CB8AC3E}">
        <p14:creationId xmlns:p14="http://schemas.microsoft.com/office/powerpoint/2010/main" val="243496404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5FB539-CF30-07E2-819C-16A99E0BD909}"/>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054F8BC4-362C-414F-521B-0BEFC8F7B24B}"/>
              </a:ext>
            </a:extLst>
          </p:cNvPr>
          <p:cNvSpPr txBox="1"/>
          <p:nvPr/>
        </p:nvSpPr>
        <p:spPr>
          <a:xfrm>
            <a:off x="0" y="762000"/>
            <a:ext cx="12192000" cy="646331"/>
          </a:xfrm>
          <a:prstGeom prst="rect">
            <a:avLst/>
          </a:prstGeom>
          <a:noFill/>
        </p:spPr>
        <p:txBody>
          <a:bodyPr vert="horz" rtlCol="0">
            <a:spAutoFit/>
          </a:bodyPr>
          <a:lstStyle/>
          <a:p>
            <a:pPr algn="ctr"/>
            <a:r>
              <a:rPr lang="en-US" sz="3600"/>
              <a:t>Second Peter 2:20-22</a:t>
            </a:r>
          </a:p>
        </p:txBody>
      </p:sp>
      <p:sp>
        <p:nvSpPr>
          <p:cNvPr id="4" name="TextBox 3">
            <a:extLst>
              <a:ext uri="{FF2B5EF4-FFF2-40B4-BE49-F238E27FC236}">
                <a16:creationId xmlns:a16="http://schemas.microsoft.com/office/drawing/2014/main" id="{B662F415-7B0B-21A2-CB63-00B6E80D94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D65F2D-208A-D5DF-D3A6-1ABB99CE3BA5}"/>
              </a:ext>
            </a:extLst>
          </p:cNvPr>
          <p:cNvSpPr txBox="1"/>
          <p:nvPr/>
        </p:nvSpPr>
        <p:spPr>
          <a:xfrm>
            <a:off x="1016000" y="1905000"/>
            <a:ext cx="10160000" cy="3908762"/>
          </a:xfrm>
          <a:prstGeom prst="rect">
            <a:avLst/>
          </a:prstGeom>
          <a:noFill/>
        </p:spPr>
        <p:txBody>
          <a:bodyPr vert="horz" rtlCol="0">
            <a:spAutoFit/>
          </a:bodyPr>
          <a:lstStyle/>
          <a:p>
            <a:pPr algn="ctr"/>
            <a:r>
              <a:rPr lang="en-US" sz="3100"/>
              <a:t>For if, after they have escaped the defilements of the world by the knowledge of the Lord and Savior Jesus Christ, they are again entangled in them and are overcome, </a:t>
            </a:r>
            <a:r>
              <a:rPr lang="en-US" sz="3100" b="1">
                <a:solidFill>
                  <a:srgbClr val="FF0000"/>
                </a:solidFill>
              </a:rPr>
              <a:t>the last state has become worse for them than the first</a:t>
            </a:r>
            <a:r>
              <a:rPr lang="en-US" sz="3100"/>
              <a:t>. For it would be better for them not to have known the way of righteousness, than having known it, to turn away from the holy commandment handed on to them. (Continued...)</a:t>
            </a:r>
          </a:p>
        </p:txBody>
      </p:sp>
    </p:spTree>
    <p:extLst>
      <p:ext uri="{BB962C8B-B14F-4D97-AF65-F5344CB8AC3E}">
        <p14:creationId xmlns:p14="http://schemas.microsoft.com/office/powerpoint/2010/main" val="192718986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D3FDA6-C85E-4FAE-403E-CC8EE9E9AEDC}"/>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FD87F79E-A56F-4B82-EC5F-B87C16A295FD}"/>
              </a:ext>
            </a:extLst>
          </p:cNvPr>
          <p:cNvSpPr txBox="1"/>
          <p:nvPr/>
        </p:nvSpPr>
        <p:spPr>
          <a:xfrm>
            <a:off x="1016000" y="635000"/>
            <a:ext cx="10160000" cy="2000548"/>
          </a:xfrm>
          <a:prstGeom prst="rect">
            <a:avLst/>
          </a:prstGeom>
          <a:noFill/>
        </p:spPr>
        <p:txBody>
          <a:bodyPr vert="horz" rtlCol="0">
            <a:spAutoFit/>
          </a:bodyPr>
          <a:lstStyle/>
          <a:p>
            <a:pPr algn="ctr"/>
            <a:r>
              <a:rPr lang="en-US" sz="3100"/>
              <a:t>It has happened to them according to the true proverb, "A DOG RETURNS TO ITS OWN VOMIT," and, "A sow, after washing, returns to wallowing in the mire."</a:t>
            </a:r>
          </a:p>
        </p:txBody>
      </p:sp>
    </p:spTree>
    <p:extLst>
      <p:ext uri="{BB962C8B-B14F-4D97-AF65-F5344CB8AC3E}">
        <p14:creationId xmlns:p14="http://schemas.microsoft.com/office/powerpoint/2010/main" val="399805574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5AD101-DED4-7CA3-F245-E1C18E73E0EA}"/>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086ABDED-E834-350D-4CD3-4DA11A203F2F}"/>
              </a:ext>
            </a:extLst>
          </p:cNvPr>
          <p:cNvSpPr txBox="1"/>
          <p:nvPr/>
        </p:nvSpPr>
        <p:spPr>
          <a:xfrm>
            <a:off x="0" y="762000"/>
            <a:ext cx="12192000" cy="646331"/>
          </a:xfrm>
          <a:prstGeom prst="rect">
            <a:avLst/>
          </a:prstGeom>
          <a:noFill/>
        </p:spPr>
        <p:txBody>
          <a:bodyPr vert="horz" rtlCol="0">
            <a:spAutoFit/>
          </a:bodyPr>
          <a:lstStyle/>
          <a:p>
            <a:pPr algn="ctr"/>
            <a:r>
              <a:rPr lang="en-US" sz="3600"/>
              <a:t>Acts 16:18</a:t>
            </a:r>
          </a:p>
        </p:txBody>
      </p:sp>
      <p:sp>
        <p:nvSpPr>
          <p:cNvPr id="4" name="TextBox 3">
            <a:extLst>
              <a:ext uri="{FF2B5EF4-FFF2-40B4-BE49-F238E27FC236}">
                <a16:creationId xmlns:a16="http://schemas.microsoft.com/office/drawing/2014/main" id="{EFB6228D-86F4-9F0A-1C94-9910C9335D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D652D0-E822-CD99-3CBC-E9DA46831530}"/>
              </a:ext>
            </a:extLst>
          </p:cNvPr>
          <p:cNvSpPr txBox="1"/>
          <p:nvPr/>
        </p:nvSpPr>
        <p:spPr>
          <a:xfrm>
            <a:off x="1016000" y="1905000"/>
            <a:ext cx="10160000" cy="2000548"/>
          </a:xfrm>
          <a:prstGeom prst="rect">
            <a:avLst/>
          </a:prstGeom>
          <a:noFill/>
        </p:spPr>
        <p:txBody>
          <a:bodyPr vert="horz" rtlCol="0">
            <a:spAutoFit/>
          </a:bodyPr>
          <a:lstStyle/>
          <a:p>
            <a:pPr algn="ctr"/>
            <a:r>
              <a:rPr lang="en-US" sz="3100"/>
              <a:t>She continued doing this for many days. But Paul was greatly annoyed, and turned and said to the spirit, "</a:t>
            </a:r>
            <a:r>
              <a:rPr lang="en-US" sz="3100" b="1">
                <a:solidFill>
                  <a:srgbClr val="FF0000"/>
                </a:solidFill>
              </a:rPr>
              <a:t>I command you in the name of Jesus Christ to come out of her!</a:t>
            </a:r>
            <a:r>
              <a:rPr lang="en-US" sz="3100"/>
              <a:t>" And it came out at that very moment.</a:t>
            </a:r>
          </a:p>
        </p:txBody>
      </p:sp>
    </p:spTree>
    <p:extLst>
      <p:ext uri="{BB962C8B-B14F-4D97-AF65-F5344CB8AC3E}">
        <p14:creationId xmlns:p14="http://schemas.microsoft.com/office/powerpoint/2010/main" val="159393864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649D8F-F42B-5629-6927-3D58287F909A}"/>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375A6D51-F6F7-4E20-9CAB-1D7457D8C767}"/>
              </a:ext>
            </a:extLst>
          </p:cNvPr>
          <p:cNvSpPr txBox="1"/>
          <p:nvPr/>
        </p:nvSpPr>
        <p:spPr>
          <a:xfrm>
            <a:off x="0" y="762000"/>
            <a:ext cx="12192000" cy="646331"/>
          </a:xfrm>
          <a:prstGeom prst="rect">
            <a:avLst/>
          </a:prstGeom>
          <a:noFill/>
        </p:spPr>
        <p:txBody>
          <a:bodyPr vert="horz" rtlCol="0">
            <a:spAutoFit/>
          </a:bodyPr>
          <a:lstStyle/>
          <a:p>
            <a:pPr algn="ctr"/>
            <a:r>
              <a:rPr lang="en-US" sz="3600"/>
              <a:t>Acts 19:11-17</a:t>
            </a:r>
          </a:p>
        </p:txBody>
      </p:sp>
      <p:sp>
        <p:nvSpPr>
          <p:cNvPr id="4" name="TextBox 3">
            <a:extLst>
              <a:ext uri="{FF2B5EF4-FFF2-40B4-BE49-F238E27FC236}">
                <a16:creationId xmlns:a16="http://schemas.microsoft.com/office/drawing/2014/main" id="{59C10CF2-12C6-5450-DC03-307BA5C9121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DF8CF7C-4CD6-A9EF-BB2A-C2FDB185BBCD}"/>
              </a:ext>
            </a:extLst>
          </p:cNvPr>
          <p:cNvSpPr txBox="1"/>
          <p:nvPr/>
        </p:nvSpPr>
        <p:spPr>
          <a:xfrm>
            <a:off x="1016000" y="1905000"/>
            <a:ext cx="10160000" cy="4862870"/>
          </a:xfrm>
          <a:prstGeom prst="rect">
            <a:avLst/>
          </a:prstGeom>
          <a:noFill/>
        </p:spPr>
        <p:txBody>
          <a:bodyPr vert="horz" rtlCol="0">
            <a:spAutoFit/>
          </a:bodyPr>
          <a:lstStyle/>
          <a:p>
            <a:pPr algn="ctr"/>
            <a:r>
              <a:rPr lang="en-US" sz="3100"/>
              <a:t>God was performing extraordinary miracles by the hands of Paul, so that handkerchiefs or aprons were even carried from his body to the sick, and the diseases left them and the evil spirits went out. But also some of the Jewish exorcists, who went from place to place, attempted to name over those who had the evil spirits the name of the Lord Jesus, saying, "I adjure you by Jesus whom Paul preaches." Seven sons of one Sceva, a Jewish chief priest, were doing this. (Continued...)</a:t>
            </a:r>
          </a:p>
        </p:txBody>
      </p:sp>
    </p:spTree>
    <p:extLst>
      <p:ext uri="{BB962C8B-B14F-4D97-AF65-F5344CB8AC3E}">
        <p14:creationId xmlns:p14="http://schemas.microsoft.com/office/powerpoint/2010/main" val="143445569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AF2C5B-3451-EACB-4E85-E69DB5C16FF3}"/>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9E4DB6C9-E92D-AE55-6170-5D97A2AA9FF3}"/>
              </a:ext>
            </a:extLst>
          </p:cNvPr>
          <p:cNvSpPr txBox="1"/>
          <p:nvPr/>
        </p:nvSpPr>
        <p:spPr>
          <a:xfrm>
            <a:off x="1016000" y="635000"/>
            <a:ext cx="10160000" cy="4385816"/>
          </a:xfrm>
          <a:prstGeom prst="rect">
            <a:avLst/>
          </a:prstGeom>
          <a:noFill/>
        </p:spPr>
        <p:txBody>
          <a:bodyPr vert="horz" rtlCol="0">
            <a:spAutoFit/>
          </a:bodyPr>
          <a:lstStyle/>
          <a:p>
            <a:pPr algn="ctr"/>
            <a:r>
              <a:rPr lang="en-US" sz="3100"/>
              <a:t>And the evil spirit answered and said to them, "</a:t>
            </a:r>
            <a:r>
              <a:rPr lang="en-US" sz="3100" b="1">
                <a:solidFill>
                  <a:srgbClr val="FF0000"/>
                </a:solidFill>
              </a:rPr>
              <a:t>I recognize Jesus, and I know about Paul, but who are you?</a:t>
            </a:r>
            <a:r>
              <a:rPr lang="en-US" sz="3100"/>
              <a:t>" And the man, in whom was the evil spirit, leaped on them and subdued all of them and overpowered them, so that they fled out of that house naked and wounded. This became known to all, both Jews and Greeks, who lived in Ephesus; and fear fell upon them all and the name of the Lord Jesus was being magnified.</a:t>
            </a:r>
          </a:p>
        </p:txBody>
      </p:sp>
    </p:spTree>
    <p:extLst>
      <p:ext uri="{BB962C8B-B14F-4D97-AF65-F5344CB8AC3E}">
        <p14:creationId xmlns:p14="http://schemas.microsoft.com/office/powerpoint/2010/main" val="122523856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B98D31-4F5C-E5D0-2AA0-985AF2A68B11}"/>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DECA49E8-B2B8-96D0-865C-BB95B525DB4F}"/>
              </a:ext>
            </a:extLst>
          </p:cNvPr>
          <p:cNvSpPr txBox="1"/>
          <p:nvPr/>
        </p:nvSpPr>
        <p:spPr>
          <a:xfrm>
            <a:off x="0" y="762000"/>
            <a:ext cx="12192000" cy="646331"/>
          </a:xfrm>
          <a:prstGeom prst="rect">
            <a:avLst/>
          </a:prstGeom>
          <a:noFill/>
        </p:spPr>
        <p:txBody>
          <a:bodyPr vert="horz" rtlCol="0">
            <a:spAutoFit/>
          </a:bodyPr>
          <a:lstStyle/>
          <a:p>
            <a:pPr algn="ctr"/>
            <a:r>
              <a:rPr lang="en-US" sz="3600"/>
              <a:t>Luke 10:17</a:t>
            </a:r>
          </a:p>
        </p:txBody>
      </p:sp>
      <p:sp>
        <p:nvSpPr>
          <p:cNvPr id="4" name="TextBox 3">
            <a:extLst>
              <a:ext uri="{FF2B5EF4-FFF2-40B4-BE49-F238E27FC236}">
                <a16:creationId xmlns:a16="http://schemas.microsoft.com/office/drawing/2014/main" id="{8AA5E4D7-60BB-B0EF-8081-88C8CF60E05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5E84B58-2644-86AE-A251-0EFA8D689348}"/>
              </a:ext>
            </a:extLst>
          </p:cNvPr>
          <p:cNvSpPr txBox="1"/>
          <p:nvPr/>
        </p:nvSpPr>
        <p:spPr>
          <a:xfrm>
            <a:off x="1016000" y="1905000"/>
            <a:ext cx="10160000" cy="1046440"/>
          </a:xfrm>
          <a:prstGeom prst="rect">
            <a:avLst/>
          </a:prstGeom>
          <a:noFill/>
        </p:spPr>
        <p:txBody>
          <a:bodyPr vert="horz" rtlCol="0">
            <a:spAutoFit/>
          </a:bodyPr>
          <a:lstStyle/>
          <a:p>
            <a:pPr algn="ctr"/>
            <a:r>
              <a:rPr lang="en-US" sz="3100"/>
              <a:t>The seventy returned with joy, saying, "Lord, </a:t>
            </a:r>
            <a:r>
              <a:rPr lang="en-US" sz="3100" b="1">
                <a:solidFill>
                  <a:srgbClr val="FF0000"/>
                </a:solidFill>
              </a:rPr>
              <a:t>even the demons are subject to us in Your name</a:t>
            </a:r>
            <a:r>
              <a:rPr lang="en-US" sz="3100"/>
              <a:t>."</a:t>
            </a:r>
          </a:p>
        </p:txBody>
      </p:sp>
    </p:spTree>
    <p:extLst>
      <p:ext uri="{BB962C8B-B14F-4D97-AF65-F5344CB8AC3E}">
        <p14:creationId xmlns:p14="http://schemas.microsoft.com/office/powerpoint/2010/main" val="329803661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A54C54-42D9-419D-3446-4452F2B96D1D}"/>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07CF43C4-3198-8412-FC44-DAE794B74BFA}"/>
              </a:ext>
            </a:extLst>
          </p:cNvPr>
          <p:cNvSpPr txBox="1"/>
          <p:nvPr/>
        </p:nvSpPr>
        <p:spPr>
          <a:xfrm>
            <a:off x="0" y="762000"/>
            <a:ext cx="12192000" cy="646331"/>
          </a:xfrm>
          <a:prstGeom prst="rect">
            <a:avLst/>
          </a:prstGeom>
          <a:noFill/>
        </p:spPr>
        <p:txBody>
          <a:bodyPr vert="horz" rtlCol="0">
            <a:spAutoFit/>
          </a:bodyPr>
          <a:lstStyle/>
          <a:p>
            <a:pPr algn="ctr"/>
            <a:r>
              <a:rPr lang="en-US" sz="3600"/>
              <a:t>Luke 10:17-20</a:t>
            </a:r>
          </a:p>
        </p:txBody>
      </p:sp>
      <p:sp>
        <p:nvSpPr>
          <p:cNvPr id="4" name="TextBox 3">
            <a:extLst>
              <a:ext uri="{FF2B5EF4-FFF2-40B4-BE49-F238E27FC236}">
                <a16:creationId xmlns:a16="http://schemas.microsoft.com/office/drawing/2014/main" id="{C671A4F4-D34D-F83B-DAE1-FE6566116BB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1056C62-F131-7F74-291D-F618FD2C800E}"/>
              </a:ext>
            </a:extLst>
          </p:cNvPr>
          <p:cNvSpPr txBox="1"/>
          <p:nvPr/>
        </p:nvSpPr>
        <p:spPr>
          <a:xfrm>
            <a:off x="1016000" y="1905000"/>
            <a:ext cx="10160000" cy="4385816"/>
          </a:xfrm>
          <a:prstGeom prst="rect">
            <a:avLst/>
          </a:prstGeom>
          <a:noFill/>
        </p:spPr>
        <p:txBody>
          <a:bodyPr vert="horz" rtlCol="0">
            <a:spAutoFit/>
          </a:bodyPr>
          <a:lstStyle/>
          <a:p>
            <a:pPr algn="ctr"/>
            <a:r>
              <a:rPr lang="en-US" sz="3100"/>
              <a:t>And the seventy returned with joy, saying, Lord, </a:t>
            </a:r>
            <a:r>
              <a:rPr lang="en-US" sz="3100" b="1">
                <a:solidFill>
                  <a:srgbClr val="FF0000"/>
                </a:solidFill>
              </a:rPr>
              <a:t>even the demons are subject unto us in thy name</a:t>
            </a:r>
            <a:r>
              <a:rPr lang="en-US" sz="3100"/>
              <a:t>. And he said unto them, I beheld Satan fallen as lightning from heaven. Behold, I have given you authority to tread upon serpents and scorpions, and over all the power of the enemy: and nothing shall in any wise hurt you. Nevertheless in this rejoice not, that the spirits are subject unto you; but rejoice that your names are written in heaven.</a:t>
            </a:r>
          </a:p>
        </p:txBody>
      </p:sp>
    </p:spTree>
    <p:extLst>
      <p:ext uri="{BB962C8B-B14F-4D97-AF65-F5344CB8AC3E}">
        <p14:creationId xmlns:p14="http://schemas.microsoft.com/office/powerpoint/2010/main" val="251663118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70AB44-57B7-4DB8-E642-650EF049CC91}"/>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EA31B34C-CBAA-BB1F-95C3-19A71ABDB0D9}"/>
              </a:ext>
            </a:extLst>
          </p:cNvPr>
          <p:cNvSpPr txBox="1"/>
          <p:nvPr/>
        </p:nvSpPr>
        <p:spPr>
          <a:xfrm>
            <a:off x="0" y="762000"/>
            <a:ext cx="12192000" cy="646331"/>
          </a:xfrm>
          <a:prstGeom prst="rect">
            <a:avLst/>
          </a:prstGeom>
          <a:noFill/>
        </p:spPr>
        <p:txBody>
          <a:bodyPr vert="horz" rtlCol="0">
            <a:spAutoFit/>
          </a:bodyPr>
          <a:lstStyle/>
          <a:p>
            <a:pPr algn="ctr"/>
            <a:r>
              <a:rPr lang="en-US" sz="3600"/>
              <a:t>Luke 10:19-20</a:t>
            </a:r>
          </a:p>
        </p:txBody>
      </p:sp>
      <p:sp>
        <p:nvSpPr>
          <p:cNvPr id="4" name="TextBox 3">
            <a:extLst>
              <a:ext uri="{FF2B5EF4-FFF2-40B4-BE49-F238E27FC236}">
                <a16:creationId xmlns:a16="http://schemas.microsoft.com/office/drawing/2014/main" id="{3176B439-0AC4-C981-5019-9E85C53808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2C82AC-E506-E133-97AE-12AB7193C680}"/>
              </a:ext>
            </a:extLst>
          </p:cNvPr>
          <p:cNvSpPr txBox="1"/>
          <p:nvPr/>
        </p:nvSpPr>
        <p:spPr>
          <a:xfrm>
            <a:off x="1016000" y="1905000"/>
            <a:ext cx="10160000" cy="2477601"/>
          </a:xfrm>
          <a:prstGeom prst="rect">
            <a:avLst/>
          </a:prstGeom>
          <a:noFill/>
        </p:spPr>
        <p:txBody>
          <a:bodyPr vert="horz" rtlCol="0">
            <a:spAutoFit/>
          </a:bodyPr>
          <a:lstStyle/>
          <a:p>
            <a:pPr algn="ctr"/>
            <a:r>
              <a:rPr lang="en-US" sz="3100"/>
              <a:t>"Behold, </a:t>
            </a:r>
            <a:r>
              <a:rPr lang="en-US" sz="3100" b="1">
                <a:solidFill>
                  <a:srgbClr val="FF0000"/>
                </a:solidFill>
              </a:rPr>
              <a:t>I have given you authority to tread on serpents and scorpions, and over all the power of the enemy</a:t>
            </a:r>
            <a:r>
              <a:rPr lang="en-US" sz="3100"/>
              <a:t>, and nothing will injure you. "Nevertheless do not rejoice in this, that the spirits are subject to you, but rejoice that your names are recorded in heaven."</a:t>
            </a:r>
          </a:p>
        </p:txBody>
      </p:sp>
    </p:spTree>
    <p:extLst>
      <p:ext uri="{BB962C8B-B14F-4D97-AF65-F5344CB8AC3E}">
        <p14:creationId xmlns:p14="http://schemas.microsoft.com/office/powerpoint/2010/main" val="164787921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6BDB1B-450E-8B03-9593-D46D9816D109}"/>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C2E079AB-A9DD-F3F2-EEA0-8A5958A9ECF7}"/>
              </a:ext>
            </a:extLst>
          </p:cNvPr>
          <p:cNvSpPr txBox="1"/>
          <p:nvPr/>
        </p:nvSpPr>
        <p:spPr>
          <a:xfrm>
            <a:off x="0" y="762000"/>
            <a:ext cx="12192000" cy="646331"/>
          </a:xfrm>
          <a:prstGeom prst="rect">
            <a:avLst/>
          </a:prstGeom>
          <a:noFill/>
        </p:spPr>
        <p:txBody>
          <a:bodyPr vert="horz" rtlCol="0">
            <a:spAutoFit/>
          </a:bodyPr>
          <a:lstStyle/>
          <a:p>
            <a:pPr algn="ctr"/>
            <a:r>
              <a:rPr lang="en-US" sz="3600"/>
              <a:t>Mark 3:14-15</a:t>
            </a:r>
          </a:p>
        </p:txBody>
      </p:sp>
      <p:sp>
        <p:nvSpPr>
          <p:cNvPr id="4" name="TextBox 3">
            <a:extLst>
              <a:ext uri="{FF2B5EF4-FFF2-40B4-BE49-F238E27FC236}">
                <a16:creationId xmlns:a16="http://schemas.microsoft.com/office/drawing/2014/main" id="{3F126F7B-1F3C-063E-E4D5-E5AC6215753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88D17C4-27F4-B764-BB51-BAEA719B2F6A}"/>
              </a:ext>
            </a:extLst>
          </p:cNvPr>
          <p:cNvSpPr txBox="1"/>
          <p:nvPr/>
        </p:nvSpPr>
        <p:spPr>
          <a:xfrm>
            <a:off x="1016000" y="1905000"/>
            <a:ext cx="10160000" cy="1523494"/>
          </a:xfrm>
          <a:prstGeom prst="rect">
            <a:avLst/>
          </a:prstGeom>
          <a:noFill/>
        </p:spPr>
        <p:txBody>
          <a:bodyPr vert="horz" rtlCol="0">
            <a:spAutoFit/>
          </a:bodyPr>
          <a:lstStyle/>
          <a:p>
            <a:pPr algn="ctr"/>
            <a:r>
              <a:rPr lang="en-US" sz="3100"/>
              <a:t>And he appointed twelve, that they might be with him, and that he might send them forth to preach, </a:t>
            </a:r>
            <a:r>
              <a:rPr lang="en-US" sz="3100" b="1">
                <a:solidFill>
                  <a:srgbClr val="FF0000"/>
                </a:solidFill>
              </a:rPr>
              <a:t>and to have authority to cast out demons</a:t>
            </a:r>
            <a:r>
              <a:rPr lang="en-US" sz="3100"/>
              <a:t>:</a:t>
            </a:r>
          </a:p>
        </p:txBody>
      </p:sp>
    </p:spTree>
    <p:extLst>
      <p:ext uri="{BB962C8B-B14F-4D97-AF65-F5344CB8AC3E}">
        <p14:creationId xmlns:p14="http://schemas.microsoft.com/office/powerpoint/2010/main" val="63751539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268204-3F84-585D-DAC2-467F46546EE1}"/>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81924721-FABC-293B-8FCD-5125CF12EC42}"/>
              </a:ext>
            </a:extLst>
          </p:cNvPr>
          <p:cNvSpPr txBox="1"/>
          <p:nvPr/>
        </p:nvSpPr>
        <p:spPr>
          <a:xfrm>
            <a:off x="0" y="762000"/>
            <a:ext cx="12192000" cy="646331"/>
          </a:xfrm>
          <a:prstGeom prst="rect">
            <a:avLst/>
          </a:prstGeom>
          <a:noFill/>
        </p:spPr>
        <p:txBody>
          <a:bodyPr vert="horz" rtlCol="0">
            <a:spAutoFit/>
          </a:bodyPr>
          <a:lstStyle/>
          <a:p>
            <a:pPr algn="ctr"/>
            <a:r>
              <a:rPr lang="en-US" sz="3600"/>
              <a:t>Mark 6:13</a:t>
            </a:r>
          </a:p>
        </p:txBody>
      </p:sp>
      <p:sp>
        <p:nvSpPr>
          <p:cNvPr id="4" name="TextBox 3">
            <a:extLst>
              <a:ext uri="{FF2B5EF4-FFF2-40B4-BE49-F238E27FC236}">
                <a16:creationId xmlns:a16="http://schemas.microsoft.com/office/drawing/2014/main" id="{8905CEC4-1311-8535-A7A9-807CC86A82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A42A98-B5F7-C675-8B62-C58CC1B14624}"/>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they were casting out many demons</a:t>
            </a:r>
            <a:r>
              <a:rPr lang="en-US" sz="3100"/>
              <a:t> and were anointing with oil many sick people and healing them.</a:t>
            </a:r>
          </a:p>
        </p:txBody>
      </p:sp>
    </p:spTree>
    <p:extLst>
      <p:ext uri="{BB962C8B-B14F-4D97-AF65-F5344CB8AC3E}">
        <p14:creationId xmlns:p14="http://schemas.microsoft.com/office/powerpoint/2010/main" val="11645061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7A9BAE-03D9-165F-179E-5408FF9F7F20}"/>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95DD1296-1588-A77D-7700-4F2698F9987B}"/>
              </a:ext>
            </a:extLst>
          </p:cNvPr>
          <p:cNvSpPr txBox="1"/>
          <p:nvPr/>
        </p:nvSpPr>
        <p:spPr>
          <a:xfrm>
            <a:off x="0" y="762000"/>
            <a:ext cx="12192000" cy="646331"/>
          </a:xfrm>
          <a:prstGeom prst="rect">
            <a:avLst/>
          </a:prstGeom>
          <a:noFill/>
        </p:spPr>
        <p:txBody>
          <a:bodyPr vert="horz" rtlCol="0">
            <a:spAutoFit/>
          </a:bodyPr>
          <a:lstStyle/>
          <a:p>
            <a:pPr algn="ctr"/>
            <a:r>
              <a:rPr lang="en-US" sz="3600"/>
              <a:t>Mark 6:7</a:t>
            </a:r>
          </a:p>
        </p:txBody>
      </p:sp>
      <p:sp>
        <p:nvSpPr>
          <p:cNvPr id="4" name="TextBox 3">
            <a:extLst>
              <a:ext uri="{FF2B5EF4-FFF2-40B4-BE49-F238E27FC236}">
                <a16:creationId xmlns:a16="http://schemas.microsoft.com/office/drawing/2014/main" id="{7A767A79-B8ED-340F-A7C1-2B0020BA886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297A106-C10B-A30A-5D00-DBC8A0DE941A}"/>
              </a:ext>
            </a:extLst>
          </p:cNvPr>
          <p:cNvSpPr txBox="1"/>
          <p:nvPr/>
        </p:nvSpPr>
        <p:spPr>
          <a:xfrm>
            <a:off x="1016000" y="1905000"/>
            <a:ext cx="10160000" cy="1523494"/>
          </a:xfrm>
          <a:prstGeom prst="rect">
            <a:avLst/>
          </a:prstGeom>
          <a:noFill/>
        </p:spPr>
        <p:txBody>
          <a:bodyPr vert="horz" rtlCol="0">
            <a:spAutoFit/>
          </a:bodyPr>
          <a:lstStyle/>
          <a:p>
            <a:pPr algn="ctr"/>
            <a:r>
              <a:rPr lang="en-US" sz="3100"/>
              <a:t>And He summoned the twelve and began to send them out in pairs, </a:t>
            </a:r>
            <a:r>
              <a:rPr lang="en-US" sz="3100" b="1">
                <a:solidFill>
                  <a:srgbClr val="FF0000"/>
                </a:solidFill>
              </a:rPr>
              <a:t>and gave them authority over the unclean spirits;</a:t>
            </a:r>
          </a:p>
        </p:txBody>
      </p:sp>
    </p:spTree>
    <p:extLst>
      <p:ext uri="{BB962C8B-B14F-4D97-AF65-F5344CB8AC3E}">
        <p14:creationId xmlns:p14="http://schemas.microsoft.com/office/powerpoint/2010/main" val="2655167746"/>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28E2D3-0835-BD50-895D-2923E289680F}"/>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495657F4-8FE8-807B-70F2-8A633B4A511E}"/>
              </a:ext>
            </a:extLst>
          </p:cNvPr>
          <p:cNvSpPr txBox="1"/>
          <p:nvPr/>
        </p:nvSpPr>
        <p:spPr>
          <a:xfrm>
            <a:off x="0" y="762000"/>
            <a:ext cx="12192000" cy="646331"/>
          </a:xfrm>
          <a:prstGeom prst="rect">
            <a:avLst/>
          </a:prstGeom>
          <a:noFill/>
        </p:spPr>
        <p:txBody>
          <a:bodyPr vert="horz" rtlCol="0">
            <a:spAutoFit/>
          </a:bodyPr>
          <a:lstStyle/>
          <a:p>
            <a:pPr algn="ctr"/>
            <a:r>
              <a:rPr lang="en-US" sz="3600"/>
              <a:t>Mark 9:28-29</a:t>
            </a:r>
          </a:p>
        </p:txBody>
      </p:sp>
      <p:sp>
        <p:nvSpPr>
          <p:cNvPr id="4" name="TextBox 3">
            <a:extLst>
              <a:ext uri="{FF2B5EF4-FFF2-40B4-BE49-F238E27FC236}">
                <a16:creationId xmlns:a16="http://schemas.microsoft.com/office/drawing/2014/main" id="{037BE8CA-7D19-A41D-04A9-D2D62A2AF48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EA36311-220C-C4ED-1591-779109CEF132}"/>
              </a:ext>
            </a:extLst>
          </p:cNvPr>
          <p:cNvSpPr txBox="1"/>
          <p:nvPr/>
        </p:nvSpPr>
        <p:spPr>
          <a:xfrm>
            <a:off x="1016000" y="1905000"/>
            <a:ext cx="10160000" cy="2000548"/>
          </a:xfrm>
          <a:prstGeom prst="rect">
            <a:avLst/>
          </a:prstGeom>
          <a:noFill/>
        </p:spPr>
        <p:txBody>
          <a:bodyPr vert="horz" rtlCol="0">
            <a:spAutoFit/>
          </a:bodyPr>
          <a:lstStyle/>
          <a:p>
            <a:pPr algn="ctr"/>
            <a:r>
              <a:rPr lang="en-US" sz="3100"/>
              <a:t>And when he was come into the house, his disciples asked him privately, How is it that we could not cast it out? And he said unto them, </a:t>
            </a:r>
            <a:r>
              <a:rPr lang="en-US" sz="3100" b="1">
                <a:solidFill>
                  <a:srgbClr val="FF0000"/>
                </a:solidFill>
              </a:rPr>
              <a:t>This kind can come out by nothing, save by prayer</a:t>
            </a:r>
            <a:r>
              <a:rPr lang="en-US" sz="3100"/>
              <a:t>.</a:t>
            </a:r>
          </a:p>
        </p:txBody>
      </p:sp>
    </p:spTree>
    <p:extLst>
      <p:ext uri="{BB962C8B-B14F-4D97-AF65-F5344CB8AC3E}">
        <p14:creationId xmlns:p14="http://schemas.microsoft.com/office/powerpoint/2010/main" val="234019997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E1629A-FF7C-2BCF-E2F4-90ADABADA6FE}"/>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2CCFDCE7-E0A7-6DED-17B8-A9A58EC0319C}"/>
              </a:ext>
            </a:extLst>
          </p:cNvPr>
          <p:cNvSpPr txBox="1"/>
          <p:nvPr/>
        </p:nvSpPr>
        <p:spPr>
          <a:xfrm>
            <a:off x="0" y="762000"/>
            <a:ext cx="12192000" cy="646331"/>
          </a:xfrm>
          <a:prstGeom prst="rect">
            <a:avLst/>
          </a:prstGeom>
          <a:noFill/>
        </p:spPr>
        <p:txBody>
          <a:bodyPr vert="horz" rtlCol="0">
            <a:spAutoFit/>
          </a:bodyPr>
          <a:lstStyle/>
          <a:p>
            <a:pPr algn="ctr"/>
            <a:r>
              <a:rPr lang="en-US" sz="3600"/>
              <a:t>Mark 9:38-41</a:t>
            </a:r>
          </a:p>
        </p:txBody>
      </p:sp>
      <p:sp>
        <p:nvSpPr>
          <p:cNvPr id="4" name="TextBox 3">
            <a:extLst>
              <a:ext uri="{FF2B5EF4-FFF2-40B4-BE49-F238E27FC236}">
                <a16:creationId xmlns:a16="http://schemas.microsoft.com/office/drawing/2014/main" id="{219BABE3-9719-7543-59ED-41517B084F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170F2DE-4459-102D-FB58-F80F7AA3C430}"/>
              </a:ext>
            </a:extLst>
          </p:cNvPr>
          <p:cNvSpPr txBox="1"/>
          <p:nvPr/>
        </p:nvSpPr>
        <p:spPr>
          <a:xfrm>
            <a:off x="1016000" y="1905000"/>
            <a:ext cx="10160000" cy="4385816"/>
          </a:xfrm>
          <a:prstGeom prst="rect">
            <a:avLst/>
          </a:prstGeom>
          <a:noFill/>
        </p:spPr>
        <p:txBody>
          <a:bodyPr vert="horz" rtlCol="0">
            <a:spAutoFit/>
          </a:bodyPr>
          <a:lstStyle/>
          <a:p>
            <a:pPr algn="ctr"/>
            <a:r>
              <a:rPr lang="en-US" sz="3100"/>
              <a:t>John said to Him, "Teacher, we saw </a:t>
            </a:r>
            <a:r>
              <a:rPr lang="en-US" sz="3100" b="1">
                <a:solidFill>
                  <a:srgbClr val="FF0000"/>
                </a:solidFill>
              </a:rPr>
              <a:t>someone casting out demons in Your name,</a:t>
            </a:r>
            <a:r>
              <a:rPr lang="en-US" sz="3100"/>
              <a:t> and we tried to prevent him because he was not following us." But Jesus said, "Do not hinder him, for there is no one who will perform a miracle in My name, and be able soon afterward to speak evil of Me. "For he who is not against us is for us. "For whoever gives you a cup of water to drink because of your name as followers of Christ, truly I say to you, he will not lose his reward.</a:t>
            </a:r>
          </a:p>
        </p:txBody>
      </p:sp>
    </p:spTree>
    <p:extLst>
      <p:ext uri="{BB962C8B-B14F-4D97-AF65-F5344CB8AC3E}">
        <p14:creationId xmlns:p14="http://schemas.microsoft.com/office/powerpoint/2010/main" val="371428737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A6E296-0CE2-D34A-51FF-5E79E610141C}"/>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3B4A2345-24E8-796D-A6B1-0E0A334668C2}"/>
              </a:ext>
            </a:extLst>
          </p:cNvPr>
          <p:cNvSpPr txBox="1"/>
          <p:nvPr/>
        </p:nvSpPr>
        <p:spPr>
          <a:xfrm>
            <a:off x="0" y="762000"/>
            <a:ext cx="12192000" cy="646331"/>
          </a:xfrm>
          <a:prstGeom prst="rect">
            <a:avLst/>
          </a:prstGeom>
          <a:noFill/>
        </p:spPr>
        <p:txBody>
          <a:bodyPr vert="horz" rtlCol="0">
            <a:spAutoFit/>
          </a:bodyPr>
          <a:lstStyle/>
          <a:p>
            <a:pPr algn="ctr"/>
            <a:r>
              <a:rPr lang="en-US" sz="3600"/>
              <a:t>Matthew 10:1</a:t>
            </a:r>
          </a:p>
        </p:txBody>
      </p:sp>
      <p:sp>
        <p:nvSpPr>
          <p:cNvPr id="4" name="TextBox 3">
            <a:extLst>
              <a:ext uri="{FF2B5EF4-FFF2-40B4-BE49-F238E27FC236}">
                <a16:creationId xmlns:a16="http://schemas.microsoft.com/office/drawing/2014/main" id="{34B84A55-F5CA-3239-4321-298517284D2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2B1714-0343-9D96-8400-D60BBDFD8340}"/>
              </a:ext>
            </a:extLst>
          </p:cNvPr>
          <p:cNvSpPr txBox="1"/>
          <p:nvPr/>
        </p:nvSpPr>
        <p:spPr>
          <a:xfrm>
            <a:off x="1016000" y="1905000"/>
            <a:ext cx="10160000" cy="1523494"/>
          </a:xfrm>
          <a:prstGeom prst="rect">
            <a:avLst/>
          </a:prstGeom>
          <a:noFill/>
        </p:spPr>
        <p:txBody>
          <a:bodyPr vert="horz" rtlCol="0">
            <a:spAutoFit/>
          </a:bodyPr>
          <a:lstStyle/>
          <a:p>
            <a:pPr algn="ctr"/>
            <a:r>
              <a:rPr lang="en-US" sz="3100"/>
              <a:t>Jesus summoned His twelve disciples and gave them authority over unclean spirits, </a:t>
            </a:r>
            <a:r>
              <a:rPr lang="en-US" sz="3100" b="1">
                <a:solidFill>
                  <a:srgbClr val="FF0000"/>
                </a:solidFill>
              </a:rPr>
              <a:t>to cast them out,</a:t>
            </a:r>
            <a:r>
              <a:rPr lang="en-US" sz="3100"/>
              <a:t> and to heal every kind of disease and every kind of sickness.</a:t>
            </a:r>
          </a:p>
        </p:txBody>
      </p:sp>
    </p:spTree>
    <p:extLst>
      <p:ext uri="{BB962C8B-B14F-4D97-AF65-F5344CB8AC3E}">
        <p14:creationId xmlns:p14="http://schemas.microsoft.com/office/powerpoint/2010/main" val="40502993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256089-188C-7F34-BFF9-0DCA12D663DA}"/>
              </a:ext>
            </a:extLst>
          </p:cNvPr>
          <p:cNvSpPr txBox="1"/>
          <p:nvPr/>
        </p:nvSpPr>
        <p:spPr>
          <a:xfrm>
            <a:off x="127000" y="127000"/>
            <a:ext cx="7315200" cy="276999"/>
          </a:xfrm>
          <a:prstGeom prst="rect">
            <a:avLst/>
          </a:prstGeom>
          <a:noFill/>
        </p:spPr>
        <p:txBody>
          <a:bodyPr vert="horz" lIns="0" tIns="0" rIns="0" bIns="0" rtlCol="0">
            <a:spAutoFit/>
          </a:bodyPr>
          <a:lstStyle/>
          <a:p>
            <a:r>
              <a:rPr lang="en-US"/>
              <a:t>Evil spirits can return after being cast out</a:t>
            </a:r>
          </a:p>
        </p:txBody>
      </p:sp>
      <p:sp>
        <p:nvSpPr>
          <p:cNvPr id="3" name="TextBox 2">
            <a:extLst>
              <a:ext uri="{FF2B5EF4-FFF2-40B4-BE49-F238E27FC236}">
                <a16:creationId xmlns:a16="http://schemas.microsoft.com/office/drawing/2014/main" id="{642BB68E-0400-FDA6-0050-38C315C45D8A}"/>
              </a:ext>
            </a:extLst>
          </p:cNvPr>
          <p:cNvSpPr txBox="1"/>
          <p:nvPr/>
        </p:nvSpPr>
        <p:spPr>
          <a:xfrm>
            <a:off x="0" y="762000"/>
            <a:ext cx="12192000" cy="646331"/>
          </a:xfrm>
          <a:prstGeom prst="rect">
            <a:avLst/>
          </a:prstGeom>
          <a:noFill/>
        </p:spPr>
        <p:txBody>
          <a:bodyPr vert="horz" rtlCol="0">
            <a:spAutoFit/>
          </a:bodyPr>
          <a:lstStyle/>
          <a:p>
            <a:pPr algn="ctr"/>
            <a:r>
              <a:rPr lang="en-US" sz="3600"/>
              <a:t>Matthew 7:21-23</a:t>
            </a:r>
          </a:p>
        </p:txBody>
      </p:sp>
      <p:sp>
        <p:nvSpPr>
          <p:cNvPr id="4" name="TextBox 3">
            <a:extLst>
              <a:ext uri="{FF2B5EF4-FFF2-40B4-BE49-F238E27FC236}">
                <a16:creationId xmlns:a16="http://schemas.microsoft.com/office/drawing/2014/main" id="{07060F4A-57FB-CC9F-CBDC-6DF07CD1204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407533-254D-E8B7-E4E8-2AB468493317}"/>
              </a:ext>
            </a:extLst>
          </p:cNvPr>
          <p:cNvSpPr txBox="1"/>
          <p:nvPr/>
        </p:nvSpPr>
        <p:spPr>
          <a:xfrm>
            <a:off x="1016000" y="1905000"/>
            <a:ext cx="10160000" cy="3908762"/>
          </a:xfrm>
          <a:prstGeom prst="rect">
            <a:avLst/>
          </a:prstGeom>
          <a:noFill/>
        </p:spPr>
        <p:txBody>
          <a:bodyPr vert="horz" rtlCol="0">
            <a:spAutoFit/>
          </a:bodyPr>
          <a:lstStyle/>
          <a:p>
            <a:pPr algn="ctr"/>
            <a:r>
              <a:rPr lang="en-US" sz="3100"/>
              <a:t>"Not everyone who says to Me, 'Lord, Lord,' will enter the kingdom of heaven, but he who does the will of My Father who is in heaven will enter. "Many will say to Me on that day, 'Lord, Lord, did we not prophesy in Your name, </a:t>
            </a:r>
            <a:r>
              <a:rPr lang="en-US" sz="3100" b="1">
                <a:solidFill>
                  <a:srgbClr val="FF0000"/>
                </a:solidFill>
              </a:rPr>
              <a:t>and in Your name cast out demons,</a:t>
            </a:r>
            <a:r>
              <a:rPr lang="en-US" sz="3100"/>
              <a:t> and in Your name perform many miracles?' "And then I will declare to them, 'I never knew you; DEPART FROM ME, YOU WHO PRACTICE LAWLESSNESS.'</a:t>
            </a:r>
          </a:p>
        </p:txBody>
      </p:sp>
    </p:spTree>
    <p:extLst>
      <p:ext uri="{BB962C8B-B14F-4D97-AF65-F5344CB8AC3E}">
        <p14:creationId xmlns:p14="http://schemas.microsoft.com/office/powerpoint/2010/main" val="382722139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28A42-E1CB-8122-40A1-694478362492}"/>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Final judgement of unclean spirits</a:t>
            </a:r>
          </a:p>
        </p:txBody>
      </p:sp>
      <p:sp>
        <p:nvSpPr>
          <p:cNvPr id="3" name="Subtitle 2">
            <a:extLst>
              <a:ext uri="{FF2B5EF4-FFF2-40B4-BE49-F238E27FC236}">
                <a16:creationId xmlns:a16="http://schemas.microsoft.com/office/drawing/2014/main" id="{BA26B0B0-199E-1675-E428-87588A25F97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22065232"/>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3D3604-558B-6095-4E15-F1CCB91F8E53}"/>
              </a:ext>
            </a:extLst>
          </p:cNvPr>
          <p:cNvSpPr txBox="1"/>
          <p:nvPr/>
        </p:nvSpPr>
        <p:spPr>
          <a:xfrm>
            <a:off x="127000" y="127000"/>
            <a:ext cx="7315200" cy="276999"/>
          </a:xfrm>
          <a:prstGeom prst="rect">
            <a:avLst/>
          </a:prstGeom>
          <a:noFill/>
        </p:spPr>
        <p:txBody>
          <a:bodyPr vert="horz" lIns="0" tIns="0" rIns="0" bIns="0" rtlCol="0">
            <a:spAutoFit/>
          </a:bodyPr>
          <a:lstStyle/>
          <a:p>
            <a:r>
              <a:rPr lang="en-US"/>
              <a:t>FINAL JUDGEMENT OF UNCLEAN SPIRITS</a:t>
            </a:r>
          </a:p>
        </p:txBody>
      </p:sp>
      <p:sp>
        <p:nvSpPr>
          <p:cNvPr id="3" name="TextBox 2">
            <a:extLst>
              <a:ext uri="{FF2B5EF4-FFF2-40B4-BE49-F238E27FC236}">
                <a16:creationId xmlns:a16="http://schemas.microsoft.com/office/drawing/2014/main" id="{63F36FC3-176E-2C80-92C2-7B0A7E7DA2E3}"/>
              </a:ext>
            </a:extLst>
          </p:cNvPr>
          <p:cNvSpPr txBox="1"/>
          <p:nvPr/>
        </p:nvSpPr>
        <p:spPr>
          <a:xfrm>
            <a:off x="0" y="762000"/>
            <a:ext cx="12192000" cy="646331"/>
          </a:xfrm>
          <a:prstGeom prst="rect">
            <a:avLst/>
          </a:prstGeom>
          <a:noFill/>
        </p:spPr>
        <p:txBody>
          <a:bodyPr vert="horz" rtlCol="0">
            <a:spAutoFit/>
          </a:bodyPr>
          <a:lstStyle/>
          <a:p>
            <a:pPr algn="ctr"/>
            <a:r>
              <a:rPr lang="en-US" sz="3600"/>
              <a:t>First Enoch 10:15-16</a:t>
            </a:r>
          </a:p>
        </p:txBody>
      </p:sp>
      <p:sp>
        <p:nvSpPr>
          <p:cNvPr id="4" name="TextBox 3">
            <a:extLst>
              <a:ext uri="{FF2B5EF4-FFF2-40B4-BE49-F238E27FC236}">
                <a16:creationId xmlns:a16="http://schemas.microsoft.com/office/drawing/2014/main" id="{6845D1F8-0BAA-CBF0-B625-08F964A663E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C07ED58-F0F2-3538-C9AE-FED79073957B}"/>
              </a:ext>
            </a:extLst>
          </p:cNvPr>
          <p:cNvSpPr txBox="1"/>
          <p:nvPr/>
        </p:nvSpPr>
        <p:spPr>
          <a:xfrm>
            <a:off x="1016000" y="1905000"/>
            <a:ext cx="10160000" cy="3908762"/>
          </a:xfrm>
          <a:prstGeom prst="rect">
            <a:avLst/>
          </a:prstGeom>
          <a:noFill/>
        </p:spPr>
        <p:txBody>
          <a:bodyPr vert="horz" rtlCol="0">
            <a:spAutoFit/>
          </a:bodyPr>
          <a:lstStyle/>
          <a:p>
            <a:pPr algn="ctr"/>
            <a:r>
              <a:rPr lang="en-US" sz="3100"/>
              <a:t>generations. </a:t>
            </a:r>
            <a:r>
              <a:rPr lang="en-US" sz="3100" b="1">
                <a:solidFill>
                  <a:srgbClr val="FF0000"/>
                </a:solidFill>
              </a:rPr>
              <a:t>And destroy all the spirits of the reprobate and the children of the Watchers,</a:t>
            </a:r>
            <a:r>
              <a:rPr lang="en-US" sz="3100"/>
              <a:t> because they have wronged mankind. Destroy all wrong from the face of the earth and let every evil work come to an end: and let the plant of righteousness and truth appear: and it shall prove a blessing; the works of righteousness and truth' shall be planted in truth and joy for evermore.</a:t>
            </a:r>
          </a:p>
        </p:txBody>
      </p:sp>
    </p:spTree>
    <p:extLst>
      <p:ext uri="{BB962C8B-B14F-4D97-AF65-F5344CB8AC3E}">
        <p14:creationId xmlns:p14="http://schemas.microsoft.com/office/powerpoint/2010/main" val="4246901302"/>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6F66C1-FA4B-BCC8-DD29-182843345806}"/>
              </a:ext>
            </a:extLst>
          </p:cNvPr>
          <p:cNvSpPr txBox="1"/>
          <p:nvPr/>
        </p:nvSpPr>
        <p:spPr>
          <a:xfrm>
            <a:off x="127000" y="127000"/>
            <a:ext cx="7315200" cy="276999"/>
          </a:xfrm>
          <a:prstGeom prst="rect">
            <a:avLst/>
          </a:prstGeom>
          <a:noFill/>
        </p:spPr>
        <p:txBody>
          <a:bodyPr vert="horz" lIns="0" tIns="0" rIns="0" bIns="0" rtlCol="0">
            <a:spAutoFit/>
          </a:bodyPr>
          <a:lstStyle/>
          <a:p>
            <a:r>
              <a:rPr lang="en-US"/>
              <a:t>FINAL JUDGEMENT OF UNCLEAN SPIRITS</a:t>
            </a:r>
          </a:p>
        </p:txBody>
      </p:sp>
      <p:sp>
        <p:nvSpPr>
          <p:cNvPr id="3" name="TextBox 2">
            <a:extLst>
              <a:ext uri="{FF2B5EF4-FFF2-40B4-BE49-F238E27FC236}">
                <a16:creationId xmlns:a16="http://schemas.microsoft.com/office/drawing/2014/main" id="{2EC7E4E1-B836-FFDB-F55B-682000DA7CA3}"/>
              </a:ext>
            </a:extLst>
          </p:cNvPr>
          <p:cNvSpPr txBox="1"/>
          <p:nvPr/>
        </p:nvSpPr>
        <p:spPr>
          <a:xfrm>
            <a:off x="0" y="762000"/>
            <a:ext cx="12192000" cy="646331"/>
          </a:xfrm>
          <a:prstGeom prst="rect">
            <a:avLst/>
          </a:prstGeom>
          <a:noFill/>
        </p:spPr>
        <p:txBody>
          <a:bodyPr vert="horz" rtlCol="0">
            <a:spAutoFit/>
          </a:bodyPr>
          <a:lstStyle/>
          <a:p>
            <a:pPr algn="ctr"/>
            <a:r>
              <a:rPr lang="en-US" sz="3600"/>
              <a:t>Revelation 18:2</a:t>
            </a:r>
          </a:p>
        </p:txBody>
      </p:sp>
      <p:sp>
        <p:nvSpPr>
          <p:cNvPr id="4" name="TextBox 3">
            <a:extLst>
              <a:ext uri="{FF2B5EF4-FFF2-40B4-BE49-F238E27FC236}">
                <a16:creationId xmlns:a16="http://schemas.microsoft.com/office/drawing/2014/main" id="{2F6535AF-4BF3-E4DA-9457-85E192B897F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68F3F73-8321-8F79-ACAE-370819B8587B}"/>
              </a:ext>
            </a:extLst>
          </p:cNvPr>
          <p:cNvSpPr txBox="1"/>
          <p:nvPr/>
        </p:nvSpPr>
        <p:spPr>
          <a:xfrm>
            <a:off x="1016000" y="1905000"/>
            <a:ext cx="10160000" cy="2000548"/>
          </a:xfrm>
          <a:prstGeom prst="rect">
            <a:avLst/>
          </a:prstGeom>
          <a:noFill/>
        </p:spPr>
        <p:txBody>
          <a:bodyPr vert="horz" rtlCol="0">
            <a:spAutoFit/>
          </a:bodyPr>
          <a:lstStyle/>
          <a:p>
            <a:pPr algn="ctr"/>
            <a:r>
              <a:rPr lang="en-US" sz="3100"/>
              <a:t>And he cried with a mighty voice, saying, </a:t>
            </a:r>
            <a:r>
              <a:rPr lang="en-US" sz="3100" b="1">
                <a:solidFill>
                  <a:srgbClr val="FF0000"/>
                </a:solidFill>
              </a:rPr>
              <a:t>Fallen, fallen is Babylon the great, and is become a habitation of demons, and a hold of every unclean spirit</a:t>
            </a:r>
            <a:r>
              <a:rPr lang="en-US" sz="3100"/>
              <a:t>, and a hold of every unclean and hateful bird.</a:t>
            </a:r>
          </a:p>
        </p:txBody>
      </p:sp>
    </p:spTree>
    <p:extLst>
      <p:ext uri="{BB962C8B-B14F-4D97-AF65-F5344CB8AC3E}">
        <p14:creationId xmlns:p14="http://schemas.microsoft.com/office/powerpoint/2010/main" val="400214465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B7ED15-0AF3-A428-CFF5-864976027DB6}"/>
              </a:ext>
            </a:extLst>
          </p:cNvPr>
          <p:cNvSpPr txBox="1"/>
          <p:nvPr/>
        </p:nvSpPr>
        <p:spPr>
          <a:xfrm>
            <a:off x="127000" y="127000"/>
            <a:ext cx="7315200" cy="276999"/>
          </a:xfrm>
          <a:prstGeom prst="rect">
            <a:avLst/>
          </a:prstGeom>
          <a:noFill/>
        </p:spPr>
        <p:txBody>
          <a:bodyPr vert="horz" lIns="0" tIns="0" rIns="0" bIns="0" rtlCol="0">
            <a:spAutoFit/>
          </a:bodyPr>
          <a:lstStyle/>
          <a:p>
            <a:r>
              <a:rPr lang="en-US"/>
              <a:t>FINAL JUDGEMENT OF UNCLEAN SPIRITS</a:t>
            </a:r>
          </a:p>
        </p:txBody>
      </p:sp>
      <p:sp>
        <p:nvSpPr>
          <p:cNvPr id="3" name="TextBox 2">
            <a:extLst>
              <a:ext uri="{FF2B5EF4-FFF2-40B4-BE49-F238E27FC236}">
                <a16:creationId xmlns:a16="http://schemas.microsoft.com/office/drawing/2014/main" id="{F0E81F0E-49C9-3BB8-E30B-8B302ED5E923}"/>
              </a:ext>
            </a:extLst>
          </p:cNvPr>
          <p:cNvSpPr txBox="1"/>
          <p:nvPr/>
        </p:nvSpPr>
        <p:spPr>
          <a:xfrm>
            <a:off x="0" y="762000"/>
            <a:ext cx="12192000" cy="646331"/>
          </a:xfrm>
          <a:prstGeom prst="rect">
            <a:avLst/>
          </a:prstGeom>
          <a:noFill/>
        </p:spPr>
        <p:txBody>
          <a:bodyPr vert="horz" rtlCol="0">
            <a:spAutoFit/>
          </a:bodyPr>
          <a:lstStyle/>
          <a:p>
            <a:pPr algn="ctr"/>
            <a:r>
              <a:rPr lang="en-US" sz="3600"/>
              <a:t>Zechariah 13:2</a:t>
            </a:r>
          </a:p>
        </p:txBody>
      </p:sp>
      <p:sp>
        <p:nvSpPr>
          <p:cNvPr id="4" name="TextBox 3">
            <a:extLst>
              <a:ext uri="{FF2B5EF4-FFF2-40B4-BE49-F238E27FC236}">
                <a16:creationId xmlns:a16="http://schemas.microsoft.com/office/drawing/2014/main" id="{51846B9D-8CD0-4184-31F4-0641412A317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78A1CE6-2C6B-D4D4-59BA-97A57F8C5023}"/>
              </a:ext>
            </a:extLst>
          </p:cNvPr>
          <p:cNvSpPr txBox="1"/>
          <p:nvPr/>
        </p:nvSpPr>
        <p:spPr>
          <a:xfrm>
            <a:off x="1016000" y="1905000"/>
            <a:ext cx="10160000" cy="2477601"/>
          </a:xfrm>
          <a:prstGeom prst="rect">
            <a:avLst/>
          </a:prstGeom>
          <a:noFill/>
        </p:spPr>
        <p:txBody>
          <a:bodyPr vert="horz" rtlCol="0">
            <a:spAutoFit/>
          </a:bodyPr>
          <a:lstStyle/>
          <a:p>
            <a:pPr algn="ctr"/>
            <a:r>
              <a:rPr lang="en-US" sz="3100"/>
              <a:t>"It will come about in that day," declares the LORD of hosts, "that I will cut off the names of the idols from the land, and they will no longer be remembered; </a:t>
            </a:r>
            <a:r>
              <a:rPr lang="en-US" sz="3100" b="1">
                <a:solidFill>
                  <a:srgbClr val="FF0000"/>
                </a:solidFill>
              </a:rPr>
              <a:t>and I will also remove the prophets and the unclean spirit from the land.</a:t>
            </a:r>
          </a:p>
        </p:txBody>
      </p:sp>
    </p:spTree>
    <p:extLst>
      <p:ext uri="{BB962C8B-B14F-4D97-AF65-F5344CB8AC3E}">
        <p14:creationId xmlns:p14="http://schemas.microsoft.com/office/powerpoint/2010/main" val="3726851626"/>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4709C-3F9B-E9CC-D66D-4A25E0221F03}"/>
              </a:ext>
            </a:extLst>
          </p:cNvPr>
          <p:cNvSpPr>
            <a:spLocks noGrp="1"/>
          </p:cNvSpPr>
          <p:nvPr>
            <p:ph type="ctrTitle"/>
          </p:nvPr>
        </p:nvSpPr>
        <p:spPr>
          <a:xfrm>
            <a:off x="2301923" y="762000"/>
            <a:ext cx="7588155" cy="2621154"/>
          </a:xfrm>
        </p:spPr>
        <p:txBody>
          <a:bodyPr>
            <a:normAutofit/>
          </a:bodyPr>
          <a:lstStyle/>
          <a:p>
            <a:r>
              <a:rPr lang="en-US" sz="4800">
                <a:solidFill>
                  <a:srgbClr val="000000"/>
                </a:solidFill>
              </a:rPr>
              <a:t>rule over them</a:t>
            </a:r>
          </a:p>
        </p:txBody>
      </p:sp>
      <p:sp>
        <p:nvSpPr>
          <p:cNvPr id="3" name="Subtitle 2">
            <a:extLst>
              <a:ext uri="{FF2B5EF4-FFF2-40B4-BE49-F238E27FC236}">
                <a16:creationId xmlns:a16="http://schemas.microsoft.com/office/drawing/2014/main" id="{BD060E0D-4651-9369-C27A-B7A02FE6E1A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4440418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3736BE-55D1-28CF-F385-8B953C07EA69}"/>
              </a:ext>
            </a:extLst>
          </p:cNvPr>
          <p:cNvSpPr txBox="1"/>
          <p:nvPr/>
        </p:nvSpPr>
        <p:spPr>
          <a:xfrm>
            <a:off x="127000" y="127000"/>
            <a:ext cx="7315200" cy="276999"/>
          </a:xfrm>
          <a:prstGeom prst="rect">
            <a:avLst/>
          </a:prstGeom>
          <a:noFill/>
        </p:spPr>
        <p:txBody>
          <a:bodyPr vert="horz" lIns="0" tIns="0" rIns="0" bIns="0" rtlCol="0">
            <a:spAutoFit/>
          </a:bodyPr>
          <a:lstStyle/>
          <a:p>
            <a:r>
              <a:rPr lang="en-US"/>
              <a:t>RULE OVER THEM</a:t>
            </a:r>
          </a:p>
        </p:txBody>
      </p:sp>
      <p:sp>
        <p:nvSpPr>
          <p:cNvPr id="3" name="TextBox 2">
            <a:extLst>
              <a:ext uri="{FF2B5EF4-FFF2-40B4-BE49-F238E27FC236}">
                <a16:creationId xmlns:a16="http://schemas.microsoft.com/office/drawing/2014/main" id="{F3748E0A-AC5A-34E5-7717-A551509F7357}"/>
              </a:ext>
            </a:extLst>
          </p:cNvPr>
          <p:cNvSpPr txBox="1"/>
          <p:nvPr/>
        </p:nvSpPr>
        <p:spPr>
          <a:xfrm>
            <a:off x="0" y="762000"/>
            <a:ext cx="12192000" cy="646331"/>
          </a:xfrm>
          <a:prstGeom prst="rect">
            <a:avLst/>
          </a:prstGeom>
          <a:noFill/>
        </p:spPr>
        <p:txBody>
          <a:bodyPr vert="horz" rtlCol="0">
            <a:spAutoFit/>
          </a:bodyPr>
          <a:lstStyle/>
          <a:p>
            <a:pPr algn="ctr"/>
            <a:r>
              <a:rPr lang="en-US" sz="3600"/>
              <a:t>Jubilees 10:3</a:t>
            </a:r>
          </a:p>
        </p:txBody>
      </p:sp>
      <p:sp>
        <p:nvSpPr>
          <p:cNvPr id="4" name="TextBox 3">
            <a:extLst>
              <a:ext uri="{FF2B5EF4-FFF2-40B4-BE49-F238E27FC236}">
                <a16:creationId xmlns:a16="http://schemas.microsoft.com/office/drawing/2014/main" id="{4A979BAA-9FE4-2F7E-73D0-4DFA86017B0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EE1032B-E152-C86A-20A5-1B1F9F78A85E}"/>
              </a:ext>
            </a:extLst>
          </p:cNvPr>
          <p:cNvSpPr txBox="1"/>
          <p:nvPr/>
        </p:nvSpPr>
        <p:spPr>
          <a:xfrm>
            <a:off x="1016000" y="1905000"/>
            <a:ext cx="10160000" cy="4385816"/>
          </a:xfrm>
          <a:prstGeom prst="rect">
            <a:avLst/>
          </a:prstGeom>
          <a:noFill/>
        </p:spPr>
        <p:txBody>
          <a:bodyPr vert="horz" rtlCol="0">
            <a:spAutoFit/>
          </a:bodyPr>
          <a:lstStyle/>
          <a:p>
            <a:pPr algn="ctr"/>
            <a:r>
              <a:rPr lang="en-US" sz="3100"/>
              <a:t>And he prayed before the Lord his God, and said: 'God of the spirits of all flesh, who hast shown mercy unto me and hast saved me and my sons from the waters of the flood, And hast not caused me to perish as Thou didst the sons of perdition; For Thy grace has been great towards me, And great has been Thy mercy to my soul; Let Thy grace be lift up upon my sons, And </a:t>
            </a:r>
            <a:r>
              <a:rPr lang="en-US" sz="3100" b="1">
                <a:solidFill>
                  <a:srgbClr val="FF0000"/>
                </a:solidFill>
              </a:rPr>
              <a:t>let not wicked spirits rule over them</a:t>
            </a:r>
            <a:r>
              <a:rPr lang="en-US" sz="3100"/>
              <a:t> lest they should destroy them from the earth.</a:t>
            </a:r>
          </a:p>
        </p:txBody>
      </p:sp>
    </p:spTree>
    <p:extLst>
      <p:ext uri="{BB962C8B-B14F-4D97-AF65-F5344CB8AC3E}">
        <p14:creationId xmlns:p14="http://schemas.microsoft.com/office/powerpoint/2010/main" val="3903528350"/>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16</TotalTime>
  <Words>8817</Words>
  <Application>Microsoft Office PowerPoint</Application>
  <PresentationFormat>Widescreen</PresentationFormat>
  <Paragraphs>420</Paragraphs>
  <Slides>136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136</vt:i4>
      </vt:variant>
    </vt:vector>
  </HeadingPairs>
  <TitlesOfParts>
    <vt:vector size="139" baseType="lpstr">
      <vt:lpstr>Arial</vt:lpstr>
      <vt:lpstr>Neue Haas Grotesk Text Pro</vt:lpstr>
      <vt:lpstr>VanillaVTI</vt:lpstr>
      <vt:lpstr>Demons</vt:lpstr>
      <vt:lpstr>Attributes of demons</vt:lpstr>
      <vt:lpstr>Demons understand who YHVH's is</vt:lpstr>
      <vt:lpstr>PowerPoint Presentation</vt:lpstr>
      <vt:lpstr>Demons can seduce men</vt:lpstr>
      <vt:lpstr>PowerPoint Presentation</vt:lpstr>
      <vt:lpstr>PowerPoint Presentation</vt:lpstr>
      <vt:lpstr>PowerPoint Presentation</vt:lpstr>
      <vt:lpstr>PowerPoint Presentation</vt:lpstr>
      <vt:lpstr>PowerPoint Presentation</vt:lpstr>
      <vt:lpstr>Demons can smell</vt:lpstr>
      <vt:lpstr>PowerPoint Presentation</vt:lpstr>
      <vt:lpstr>Demons can speak</vt:lpstr>
      <vt:lpstr>PowerPoint Presentation</vt:lpstr>
      <vt:lpstr>PowerPoint Presentation</vt:lpstr>
      <vt:lpstr>PowerPoint Presentation</vt:lpstr>
      <vt:lpstr>PowerPoint Presentation</vt:lpstr>
      <vt:lpstr>PowerPoint Presentation</vt:lpstr>
      <vt:lpstr>PowerPoint Presentation</vt:lpstr>
      <vt:lpstr>Demons likened to frogs</vt:lpstr>
      <vt:lpstr>PowerPoint Presentation</vt:lpstr>
      <vt:lpstr>Demons likened to scorpions</vt:lpstr>
      <vt:lpstr>PowerPoint Presentation</vt:lpstr>
      <vt:lpstr>PowerPoint Presentation</vt:lpstr>
      <vt:lpstr>PowerPoint Presentation</vt:lpstr>
      <vt:lpstr>PowerPoint Presentation</vt:lpstr>
      <vt:lpstr>PowerPoint Presentation</vt:lpstr>
      <vt:lpstr>Demons called "Satans"</vt:lpstr>
      <vt:lpstr>PowerPoint Presentation</vt:lpstr>
      <vt:lpstr>PowerPoint Presentation</vt:lpstr>
      <vt:lpstr>Demons know their fate</vt:lpstr>
      <vt:lpstr>PowerPoint Presentation</vt:lpstr>
      <vt:lpstr>PowerPoint Presentation</vt:lpstr>
      <vt:lpstr>People sacrifice to/worship demons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Demons can cause sickness &amp; afflictions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Possession vs. Influence</vt:lpstr>
      <vt:lpstr>Demonic possession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Demonic Influence</vt:lpstr>
      <vt:lpstr>PowerPoint Presentation</vt:lpstr>
      <vt:lpstr>PowerPoint Presentation</vt:lpstr>
      <vt:lpstr>PowerPoint Presentation</vt:lpstr>
      <vt:lpstr>PowerPoint Presentation</vt:lpstr>
      <vt:lpstr>PowerPoint Presentation</vt:lpstr>
      <vt:lpstr>Yeshua vs. Demons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Casting out demons</vt:lpstr>
      <vt:lpstr>Evil spirits can return after being cast out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Final judgement of unclean spirits</vt:lpstr>
      <vt:lpstr>PowerPoint Presentation</vt:lpstr>
      <vt:lpstr>PowerPoint Presentation</vt:lpstr>
      <vt:lpstr>PowerPoint Presentation</vt:lpstr>
      <vt:lpstr>rule over them</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2026-07-08T01:04:46Z</dcterms:modified>
</cp:coreProperties>
</file>