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9"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E96B04C-0A3C-473E-805F-A96D33034C10}">
          <p14:sldIdLst>
            <p14:sldId id="256"/>
          </p14:sldIdLst>
        </p14:section>
        <p14:section name="PRECURSORS FOR THE END TIMES" id="{6F8B5161-7F62-4996-92CB-CB7826E27993}">
          <p14:sldIdLst>
            <p14:sldId id="257"/>
          </p14:sldIdLst>
        </p14:section>
        <p14:section name="Wars and Rumors of Wars" id="{B81552F5-D792-4CDE-B593-170CB1E54F12}">
          <p14:sldIdLst>
            <p14:sldId id="258"/>
            <p14:sldId id="259"/>
            <p14:sldId id="260"/>
            <p14:sldId id="261"/>
          </p14:sldIdLst>
        </p14:section>
        <p14:section name="Natural Disasters and Famines" id="{C4DB2DA3-3A9E-4717-9C22-DD4EE7458B65}">
          <p14:sldIdLst>
            <p14:sldId id="262"/>
            <p14:sldId id="263"/>
            <p14:sldId id="264"/>
            <p14:sldId id="265"/>
            <p14:sldId id="266"/>
          </p14:sldIdLst>
        </p14:section>
        <p14:section name="Increase in Wickedness and Loss of Faith" id="{9F7BE30E-BC32-41F6-8051-04F85DA7D19C}">
          <p14:sldIdLst>
            <p14:sldId id="267"/>
            <p14:sldId id="268"/>
            <p14:sldId id="269"/>
            <p14:sldId id="270"/>
            <p14:sldId id="271"/>
            <p14:sldId id="272"/>
          </p14:sldIdLst>
        </p14:section>
        <p14:section name="The Rise of False Prophets and Deception" id="{02C23C9C-1754-42A0-BFDB-CA40757A7D4E}">
          <p14:sldIdLst>
            <p14:sldId id="273"/>
            <p14:sldId id="274"/>
            <p14:sldId id="275"/>
            <p14:sldId id="276"/>
            <p14:sldId id="277"/>
            <p14:sldId id="278"/>
          </p14:sldIdLst>
        </p14:section>
        <p14:section name="The Gospel Preached to All Nations" id="{E79E7B85-0041-4030-998B-5AC6DFE044C1}">
          <p14:sldIdLst>
            <p14:sldId id="279"/>
            <p14:sldId id="280"/>
          </p14:sldIdLst>
        </p14:section>
        <p14:section name="Signs in the Sun, Moon, and Stars" id="{2FB82A2C-243E-492A-BE3B-1A3414B08B62}">
          <p14:sldIdLst>
            <p14:sldId id="281"/>
            <p14:sldId id="282"/>
            <p14:sldId id="283"/>
            <p14:sldId id="284"/>
          </p14:sldIdLst>
        </p14:section>
        <p14:section name="REVELATION 12 SIGN" id="{0AFC1F68-5C8E-40EA-B1F6-7F32B9EFB732}">
          <p14:sldIdLst>
            <p14:sldId id="285"/>
            <p14:sldId id="286"/>
            <p14:sldId id="287"/>
            <p14:sldId id="288"/>
            <p14:sldId id="289"/>
            <p14:sldId id="290"/>
            <p14:sldId id="291"/>
          </p14:sldIdLst>
        </p14:section>
        <p14:section name="THE GREAT TRIBULATION" id="{2D678C5C-E9C2-428E-96B6-EB9AFAE54056}">
          <p14:sldIdLst>
            <p14:sldId id="292"/>
          </p14:sldIdLst>
        </p14:section>
        <p14:section name="After the Tribulation" id="{E0BFA9D3-FD4F-4429-B323-6BC9435FC009}">
          <p14:sldIdLst>
            <p14:sldId id="293"/>
            <p14:sldId id="294"/>
            <p14:sldId id="295"/>
            <p14:sldId id="296"/>
            <p14:sldId id="297"/>
          </p14:sldIdLst>
        </p14:section>
        <p14:section name="ANTICHRIST" id="{D5B88D00-49E9-49CD-8FDB-C72FA6714007}">
          <p14:sldIdLst>
            <p14:sldId id="298"/>
          </p14:sldIdLst>
        </p14:section>
        <p14:section name="End of the Antichrist" id="{B383E3A4-01F6-4257-A90E-0A6214BF7F34}">
          <p14:sldIdLst>
            <p14:sldId id="299"/>
            <p14:sldId id="300"/>
            <p14:sldId id="301"/>
            <p14:sldId id="302"/>
            <p14:sldId id="303"/>
            <p14:sldId id="304"/>
            <p14:sldId id="305"/>
            <p14:sldId id="306"/>
            <p14:sldId id="307"/>
            <p14:sldId id="308"/>
            <p14:sldId id="309"/>
            <p14:sldId id="310"/>
          </p14:sldIdLst>
        </p14:section>
        <p14:section name="THE ABOMINATION OF DESOLATION" id="{279CE8CD-1916-480C-A4F9-C8C301B0BD90}">
          <p14:sldIdLst>
            <p14:sldId id="311"/>
            <p14:sldId id="312"/>
            <p14:sldId id="313"/>
            <p14:sldId id="314"/>
            <p14:sldId id="315"/>
            <p14:sldId id="316"/>
            <p14:sldId id="317"/>
          </p14:sldIdLst>
        </p14:section>
        <p14:section name="SEVEN BOWLS" id="{DA47F774-3131-4387-A6B4-C8CF1D0B0E09}">
          <p14:sldIdLst>
            <p14:sldId id="318"/>
            <p14:sldId id="319"/>
            <p14:sldId id="320"/>
            <p14:sldId id="321"/>
            <p14:sldId id="322"/>
            <p14:sldId id="323"/>
            <p14:sldId id="324"/>
            <p14:sldId id="325"/>
            <p14:sldId id="326"/>
          </p14:sldIdLst>
        </p14:section>
        <p14:section name="SEVEN SEALS" id="{30C36D47-6C5E-40FF-B70F-79003E377AA1}">
          <p14:sldIdLst>
            <p14:sldId id="327"/>
          </p14:sldIdLst>
        </p14:section>
        <p14:section name="First Seal - The Conqueror" id="{4B6D9832-62EE-4DDC-AB22-9685C0E0C961}">
          <p14:sldIdLst>
            <p14:sldId id="328"/>
            <p14:sldId id="329"/>
          </p14:sldIdLst>
        </p14:section>
        <p14:section name="Second Seal - Conflict on Earth" id="{5654E26F-DF92-41CC-B848-0F3414503FCF}">
          <p14:sldIdLst>
            <p14:sldId id="330"/>
            <p14:sldId id="331"/>
          </p14:sldIdLst>
        </p14:section>
        <p14:section name="Third Seal - Scarcity on Earth" id="{C4C9BCD6-A4BA-417F-83BF-90558E267582}">
          <p14:sldIdLst>
            <p14:sldId id="332"/>
            <p14:sldId id="333"/>
          </p14:sldIdLst>
        </p14:section>
        <p14:section name="Fourth Seal - Widespread Death" id="{83F12D34-ED04-4561-9E6C-2AA21429551E}">
          <p14:sldIdLst>
            <p14:sldId id="334"/>
            <p14:sldId id="335"/>
          </p14:sldIdLst>
        </p14:section>
        <p14:section name="Fifth Seal - The Cry of the Martyrs" id="{D1331342-B43F-4189-AEF2-951E0FE391B7}">
          <p14:sldIdLst>
            <p14:sldId id="336"/>
            <p14:sldId id="337"/>
            <p14:sldId id="338"/>
          </p14:sldIdLst>
        </p14:section>
        <p14:section name="Sixth Seal - Cosmic Disturbances" id="{166C1430-1C6B-42EC-9A01-FFD4973152CB}">
          <p14:sldIdLst>
            <p14:sldId id="339"/>
            <p14:sldId id="340"/>
            <p14:sldId id="341"/>
          </p14:sldIdLst>
        </p14:section>
        <p14:section name="Seventh Seal - Silence in Heaven" id="{37CFBE88-F011-4C89-BCDA-7F81AE96878A}">
          <p14:sldIdLst>
            <p14:sldId id="342"/>
            <p14:sldId id="343"/>
            <p14:sldId id="344"/>
          </p14:sldIdLst>
        </p14:section>
        <p14:section name="SEVEN TRUMPETS" id="{9C8819FD-BA7B-4DBA-9D2B-E268178C0D22}">
          <p14:sldIdLst>
            <p14:sldId id="345"/>
          </p14:sldIdLst>
        </p14:section>
        <p14:section name="The Last Trumpet" id="{98231AB9-B342-4E57-85B4-9B31904420CA}">
          <p14:sldIdLst>
            <p14:sldId id="346"/>
            <p14:sldId id="347"/>
            <p14:sldId id="348"/>
            <p14:sldId id="349"/>
            <p14:sldId id="350"/>
            <p14:sldId id="351"/>
            <p14:sldId id="352"/>
            <p14:sldId id="353"/>
            <p14:sldId id="354"/>
            <p14:sldId id="355"/>
            <p14:sldId id="356"/>
            <p14:sldId id="357"/>
            <p14:sldId id="358"/>
            <p14:sldId id="359"/>
            <p14:sldId id="360"/>
            <p14:sldId id="361"/>
            <p14:sldId id="362"/>
          </p14:sldIdLst>
        </p14:section>
        <p14:section name="THE BEAST FROM THE PIT" id="{171D6D51-5E73-47E5-974E-F67821718C23}">
          <p14:sldIdLst>
            <p14:sldId id="363"/>
            <p14:sldId id="364"/>
            <p14:sldId id="365"/>
            <p14:sldId id="366"/>
            <p14:sldId id="367"/>
            <p14:sldId id="368"/>
            <p14:sldId id="369"/>
            <p14:sldId id="370"/>
            <p14:sldId id="371"/>
            <p14:sldId id="372"/>
            <p14:sldId id="373"/>
            <p14:sldId id="374"/>
          </p14:sldIdLst>
        </p14:section>
        <p14:section name="THE GREAT CITY BABYLON" id="{7B6633AF-77DE-4334-A271-59D4A1045422}">
          <p14:sldIdLst>
            <p14:sldId id="375"/>
            <p14:sldId id="376"/>
            <p14:sldId id="377"/>
            <p14:sldId id="378"/>
            <p14:sldId id="379"/>
            <p14:sldId id="380"/>
            <p14:sldId id="381"/>
            <p14:sldId id="382"/>
            <p14:sldId id="383"/>
            <p14:sldId id="384"/>
            <p14:sldId id="385"/>
            <p14:sldId id="386"/>
            <p14:sldId id="387"/>
            <p14:sldId id="388"/>
            <p14:sldId id="389"/>
            <p14:sldId id="390"/>
            <p14:sldId id="391"/>
            <p14:sldId id="392"/>
            <p14:sldId id="393"/>
            <p14:sldId id="394"/>
          </p14:sldIdLst>
        </p14:section>
        <p14:section name="THE CITY WILL BEGIN TO APPEAR" id="{8BA6D814-7790-4B79-AE19-252909842CA3}">
          <p14:sldIdLst>
            <p14:sldId id="395"/>
            <p14:sldId id="396"/>
            <p14:sldId id="397"/>
          </p14:sldIdLst>
        </p14:section>
        <p14:section name="TWO WITNESSES" id="{3FCE4CD5-B4FF-4420-9F7E-DEC7F724305C}">
          <p14:sldIdLst>
            <p14:sldId id="398"/>
            <p14:sldId id="399"/>
            <p14:sldId id="400"/>
            <p14:sldId id="401"/>
            <p14:sldId id="402"/>
            <p14:sldId id="403"/>
            <p14:sldId id="404"/>
            <p14:sldId id="405"/>
            <p14:sldId id="406"/>
            <p14:sldId id="407"/>
            <p14:sldId id="408"/>
          </p14:sldIdLst>
        </p14:section>
        <p14:section name="THEY WILL REIGN FOREVER AND EVER" id="{262E51F2-086D-4590-BA31-3BFB2CE5519E}">
          <p14:sldIdLst>
            <p14:sldId id="409"/>
          </p14:sldIdLst>
        </p14:section>
        <p14:section name="they will reign forever and ever" id="{45BE8F3E-79AF-413E-81E6-C325DDB77574}">
          <p14:sldIdLst>
            <p14:sldId id="410"/>
            <p14:sldId id="411"/>
          </p14:sldIdLst>
        </p14:section>
        <p14:section name="LAND OF ISRAEL DESTROYED" id="{CA65F348-00D3-49F9-9F3F-F7CC85B64CA6}">
          <p14:sldIdLst>
            <p14:sldId id="412"/>
            <p14:sldId id="413"/>
            <p14:sldId id="41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theme" Target="theme/theme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33821-597E-4B4F-8572-5DA1CB183565}"/>
              </a:ext>
            </a:extLst>
          </p:cNvPr>
          <p:cNvSpPr>
            <a:spLocks noGrp="1"/>
          </p:cNvSpPr>
          <p:nvPr>
            <p:ph type="ctrTitle"/>
          </p:nvPr>
        </p:nvSpPr>
        <p:spPr>
          <a:xfrm>
            <a:off x="548640" y="950976"/>
            <a:ext cx="6509385" cy="3556730"/>
          </a:xfrm>
        </p:spPr>
        <p:txBody>
          <a:bodyPr anchor="t">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F4C38D70-8FF5-47D7-A0DD-087A227BC94F}"/>
              </a:ext>
            </a:extLst>
          </p:cNvPr>
          <p:cNvSpPr>
            <a:spLocks noGrp="1"/>
          </p:cNvSpPr>
          <p:nvPr>
            <p:ph type="subTitle" idx="1"/>
          </p:nvPr>
        </p:nvSpPr>
        <p:spPr>
          <a:xfrm>
            <a:off x="576072" y="4572000"/>
            <a:ext cx="6481953" cy="1485900"/>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6DB5B485-516D-48B7-AF1D-69AEEA351A94}"/>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1D614DDB-2831-4FF8-9DA7-0449659D7A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F178F6-65BA-4964-80E2-DB6EA3355FBB}"/>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4294585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A45AC-24E0-45A1-90C3-7BF96C3FC7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2018E1-7CA3-4B5E-9683-554FDFC63E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95D32D-7150-4DF2-B992-A2B4F5605D94}"/>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F3D03F0C-FCA3-464C-B6ED-864DB51E7D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C41006-DAE1-4326-B1AE-FD527A653BD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358670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B84-BE32-464A-A765-975C21B5CF4B}"/>
              </a:ext>
            </a:extLst>
          </p:cNvPr>
          <p:cNvSpPr>
            <a:spLocks noGrp="1"/>
          </p:cNvSpPr>
          <p:nvPr>
            <p:ph type="title"/>
          </p:nvPr>
        </p:nvSpPr>
        <p:spPr>
          <a:xfrm>
            <a:off x="557923" y="952500"/>
            <a:ext cx="6678695" cy="3962398"/>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640145C2-97CF-4887-904A-8ADC80525A2E}"/>
              </a:ext>
            </a:extLst>
          </p:cNvPr>
          <p:cNvSpPr>
            <a:spLocks noGrp="1"/>
          </p:cNvSpPr>
          <p:nvPr>
            <p:ph type="body" idx="1"/>
          </p:nvPr>
        </p:nvSpPr>
        <p:spPr>
          <a:xfrm>
            <a:off x="8043860" y="952501"/>
            <a:ext cx="3500440" cy="396239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E524559-DA32-4398-A8EE-EED2469D63BB}"/>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73967BE1-F1AC-4732-B52E-1C7D63DEF8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A13C03-DDF0-48C6-B1BF-D28875F8238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7941166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6F411-42B3-4A17-BE7E-861BE7E7DC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58E0603-F4C0-40AC-A53E-40449D53D741}"/>
              </a:ext>
            </a:extLst>
          </p:cNvPr>
          <p:cNvSpPr>
            <a:spLocks noGrp="1"/>
          </p:cNvSpPr>
          <p:nvPr>
            <p:ph sz="half" idx="1"/>
          </p:nvPr>
        </p:nvSpPr>
        <p:spPr>
          <a:xfrm>
            <a:off x="548640" y="2029968"/>
            <a:ext cx="5281506" cy="41481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F6BC5634-2887-4182-A9BE-B382357D4F9C}"/>
              </a:ext>
            </a:extLst>
          </p:cNvPr>
          <p:cNvSpPr>
            <a:spLocks noGrp="1"/>
          </p:cNvSpPr>
          <p:nvPr>
            <p:ph sz="half" idx="2"/>
          </p:nvPr>
        </p:nvSpPr>
        <p:spPr>
          <a:xfrm>
            <a:off x="6257928" y="2029968"/>
            <a:ext cx="5281506" cy="41481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D56B6E74-28E1-4684-B515-4265ED7B1EAE}"/>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6" name="Footer Placeholder 5">
            <a:extLst>
              <a:ext uri="{FF2B5EF4-FFF2-40B4-BE49-F238E27FC236}">
                <a16:creationId xmlns:a16="http://schemas.microsoft.com/office/drawing/2014/main" id="{18D375EA-A8F8-485D-A82F-CD85D4C9E1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D9E4B0-F5E3-407F-A548-B616E774987F}"/>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419101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2161A-7627-4D64-AF08-10D702AFE286}"/>
              </a:ext>
            </a:extLst>
          </p:cNvPr>
          <p:cNvSpPr>
            <a:spLocks noGrp="1"/>
          </p:cNvSpPr>
          <p:nvPr>
            <p:ph type="title"/>
          </p:nvPr>
        </p:nvSpPr>
        <p:spPr>
          <a:xfrm>
            <a:off x="552659" y="950976"/>
            <a:ext cx="10802729" cy="881796"/>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53B6884-07D8-4CC4-BE99-516F1433BED8}"/>
              </a:ext>
            </a:extLst>
          </p:cNvPr>
          <p:cNvSpPr>
            <a:spLocks noGrp="1"/>
          </p:cNvSpPr>
          <p:nvPr>
            <p:ph type="body" idx="1"/>
          </p:nvPr>
        </p:nvSpPr>
        <p:spPr>
          <a:xfrm>
            <a:off x="542918" y="1832772"/>
            <a:ext cx="5281507"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182C638-B5A8-4F8C-85AE-33BEAF54C07A}"/>
              </a:ext>
            </a:extLst>
          </p:cNvPr>
          <p:cNvSpPr>
            <a:spLocks noGrp="1"/>
          </p:cNvSpPr>
          <p:nvPr>
            <p:ph sz="half" idx="2"/>
          </p:nvPr>
        </p:nvSpPr>
        <p:spPr>
          <a:xfrm>
            <a:off x="548640" y="2600531"/>
            <a:ext cx="528150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E40D1933-A703-4BDC-A697-728E899EEDE1}"/>
              </a:ext>
            </a:extLst>
          </p:cNvPr>
          <p:cNvSpPr>
            <a:spLocks noGrp="1"/>
          </p:cNvSpPr>
          <p:nvPr>
            <p:ph type="body" sz="quarter" idx="3"/>
          </p:nvPr>
        </p:nvSpPr>
        <p:spPr>
          <a:xfrm>
            <a:off x="6257927" y="1832772"/>
            <a:ext cx="5283202" cy="742638"/>
          </a:xfrm>
        </p:spPr>
        <p:txBody>
          <a:bodyPr anchor="b">
            <a:normAutofit/>
          </a:bodyPr>
          <a:lstStyle>
            <a:lvl1pPr marL="0" indent="0">
              <a:buNone/>
              <a:defRPr sz="1800" b="1" cap="all" spc="13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95925DBD-4D51-4A2D-B1E4-6D094CD1E803}"/>
              </a:ext>
            </a:extLst>
          </p:cNvPr>
          <p:cNvSpPr>
            <a:spLocks noGrp="1"/>
          </p:cNvSpPr>
          <p:nvPr>
            <p:ph sz="quarter" idx="4"/>
          </p:nvPr>
        </p:nvSpPr>
        <p:spPr>
          <a:xfrm>
            <a:off x="6257927" y="2600531"/>
            <a:ext cx="52832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62636E2-E26E-42F7-9E05-3F756C7D17AE}"/>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8" name="Footer Placeholder 7">
            <a:extLst>
              <a:ext uri="{FF2B5EF4-FFF2-40B4-BE49-F238E27FC236}">
                <a16:creationId xmlns:a16="http://schemas.microsoft.com/office/drawing/2014/main" id="{86F7281B-0E5C-421E-AFFE-775F57C5DDB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E483462-E410-4DC7-AE53-27AABECFE6E8}"/>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189693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CFA68-31B5-48C5-929A-842FDF0FD8E7}"/>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95A2600-419E-46E9-946F-FBDEDBA1D448}"/>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4" name="Footer Placeholder 3">
            <a:extLst>
              <a:ext uri="{FF2B5EF4-FFF2-40B4-BE49-F238E27FC236}">
                <a16:creationId xmlns:a16="http://schemas.microsoft.com/office/drawing/2014/main" id="{1385F9A9-98FF-4653-A570-9F351A1ABDC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BD44457-95F1-4B15-A647-B14F91F7A6D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5288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19EABA-1008-4E49-9184-3A946ECD7199}"/>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3" name="Footer Placeholder 2">
            <a:extLst>
              <a:ext uri="{FF2B5EF4-FFF2-40B4-BE49-F238E27FC236}">
                <a16:creationId xmlns:a16="http://schemas.microsoft.com/office/drawing/2014/main" id="{D05C3BD0-269D-4127-B5F7-84B0D8A7422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623447-C740-4495-93EC-7252B1B929E4}"/>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3205057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D1155-71E7-4F0A-BB62-933743CF6EDD}"/>
              </a:ext>
            </a:extLst>
          </p:cNvPr>
          <p:cNvSpPr>
            <a:spLocks noGrp="1"/>
          </p:cNvSpPr>
          <p:nvPr>
            <p:ph type="title"/>
          </p:nvPr>
        </p:nvSpPr>
        <p:spPr>
          <a:xfrm>
            <a:off x="548640" y="952500"/>
            <a:ext cx="4124084" cy="2362200"/>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E0CB6D44-5A1E-4176-8766-4B81E045D50A}"/>
              </a:ext>
            </a:extLst>
          </p:cNvPr>
          <p:cNvSpPr>
            <a:spLocks noGrp="1"/>
          </p:cNvSpPr>
          <p:nvPr>
            <p:ph idx="1"/>
          </p:nvPr>
        </p:nvSpPr>
        <p:spPr>
          <a:xfrm>
            <a:off x="5600700" y="952500"/>
            <a:ext cx="5934074" cy="49085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8C810EC6-11DD-4B5D-A2D2-4DCF73E58389}"/>
              </a:ext>
            </a:extLst>
          </p:cNvPr>
          <p:cNvSpPr>
            <a:spLocks noGrp="1"/>
          </p:cNvSpPr>
          <p:nvPr>
            <p:ph type="body" sz="half" idx="2"/>
          </p:nvPr>
        </p:nvSpPr>
        <p:spPr>
          <a:xfrm>
            <a:off x="548641" y="3429000"/>
            <a:ext cx="4124084" cy="24399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D5DFCDF-666E-4DB4-A1C0-79D40A007066}"/>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6" name="Footer Placeholder 5">
            <a:extLst>
              <a:ext uri="{FF2B5EF4-FFF2-40B4-BE49-F238E27FC236}">
                <a16:creationId xmlns:a16="http://schemas.microsoft.com/office/drawing/2014/main" id="{083A69AC-15E6-4B19-A59D-DBDBE923DB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79F0EE-74DE-4FEC-81E9-E40D53397857}"/>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1326169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3CA4F-6508-4AD6-8367-A0288D888DD6}"/>
              </a:ext>
            </a:extLst>
          </p:cNvPr>
          <p:cNvSpPr>
            <a:spLocks noGrp="1"/>
          </p:cNvSpPr>
          <p:nvPr>
            <p:ph type="title"/>
          </p:nvPr>
        </p:nvSpPr>
        <p:spPr>
          <a:xfrm>
            <a:off x="548641" y="952500"/>
            <a:ext cx="4124084" cy="2397918"/>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1906BFCD-2F93-4D99-89EA-F0359FB782B7}"/>
              </a:ext>
            </a:extLst>
          </p:cNvPr>
          <p:cNvSpPr>
            <a:spLocks noGrp="1"/>
          </p:cNvSpPr>
          <p:nvPr>
            <p:ph type="pic" idx="1"/>
          </p:nvPr>
        </p:nvSpPr>
        <p:spPr>
          <a:xfrm>
            <a:off x="5522119" y="987425"/>
            <a:ext cx="602218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FF4C1F7-1272-41C8-8C29-676316D02D5D}"/>
              </a:ext>
            </a:extLst>
          </p:cNvPr>
          <p:cNvSpPr>
            <a:spLocks noGrp="1"/>
          </p:cNvSpPr>
          <p:nvPr>
            <p:ph type="body" sz="half" idx="2"/>
          </p:nvPr>
        </p:nvSpPr>
        <p:spPr>
          <a:xfrm>
            <a:off x="548641" y="3429000"/>
            <a:ext cx="4124084"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5CDD491-0FE6-4B42-AAA6-B698E46F1A8E}"/>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6" name="Footer Placeholder 5">
            <a:extLst>
              <a:ext uri="{FF2B5EF4-FFF2-40B4-BE49-F238E27FC236}">
                <a16:creationId xmlns:a16="http://schemas.microsoft.com/office/drawing/2014/main" id="{D258F83F-4E9F-4607-A69B-DFC932560A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24484-C6E4-4D8A-BDAB-09B1FBB43631}"/>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16323234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07F1B-6F93-4E6E-8C8C-D01A9DEB6A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97D2968-FE85-492F-A77B-1771F4EAA8C6}"/>
              </a:ext>
            </a:extLst>
          </p:cNvPr>
          <p:cNvSpPr>
            <a:spLocks noGrp="1"/>
          </p:cNvSpPr>
          <p:nvPr>
            <p:ph type="body" orient="vert" idx="1"/>
          </p:nvPr>
        </p:nvSpPr>
        <p:spPr>
          <a:xfrm>
            <a:off x="548641" y="2028826"/>
            <a:ext cx="11094348" cy="402907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4592DA2-B1FB-45C6-B10C-141AC2BFB381}"/>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18CA6D78-CE47-4CA7-B3B6-AFAE5175F6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EDC5C0-8780-4819-A8FC-32A0141D271C}"/>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95207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B8F9A8-05F2-4F79-B689-1FA2F31965D8}"/>
              </a:ext>
            </a:extLst>
          </p:cNvPr>
          <p:cNvSpPr>
            <a:spLocks noGrp="1"/>
          </p:cNvSpPr>
          <p:nvPr>
            <p:ph type="title" orient="vert"/>
          </p:nvPr>
        </p:nvSpPr>
        <p:spPr>
          <a:xfrm>
            <a:off x="9472612" y="952499"/>
            <a:ext cx="2207417" cy="5105401"/>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05D615BC-61CD-4D59-8E85-B59072E2B22D}"/>
              </a:ext>
            </a:extLst>
          </p:cNvPr>
          <p:cNvSpPr>
            <a:spLocks noGrp="1"/>
          </p:cNvSpPr>
          <p:nvPr>
            <p:ph type="body" orient="vert" idx="1"/>
          </p:nvPr>
        </p:nvSpPr>
        <p:spPr>
          <a:xfrm>
            <a:off x="557924" y="952499"/>
            <a:ext cx="8914688" cy="51054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3F81C46-8CC0-4B79-AF2E-84C86C6A803A}"/>
              </a:ext>
            </a:extLst>
          </p:cNvPr>
          <p:cNvSpPr>
            <a:spLocks noGrp="1"/>
          </p:cNvSpPr>
          <p:nvPr>
            <p:ph type="dt" sz="half" idx="10"/>
          </p:nvPr>
        </p:nvSpPr>
        <p:spPr/>
        <p:txBody>
          <a:bodyPr/>
          <a:lstStyle/>
          <a:p>
            <a:fld id="{4CDE23C7-78A4-413A-A84B-93D4CC0A9EB1}" type="datetimeFigureOut">
              <a:rPr lang="en-US" smtClean="0"/>
              <a:t>7/7/2026</a:t>
            </a:fld>
            <a:endParaRPr lang="en-US"/>
          </a:p>
        </p:txBody>
      </p:sp>
      <p:sp>
        <p:nvSpPr>
          <p:cNvPr id="5" name="Footer Placeholder 4">
            <a:extLst>
              <a:ext uri="{FF2B5EF4-FFF2-40B4-BE49-F238E27FC236}">
                <a16:creationId xmlns:a16="http://schemas.microsoft.com/office/drawing/2014/main" id="{A1A76817-4D29-4888-B68C-A35F5A069C9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A0B21A-30A9-4173-9E3F-D985B86A35CE}"/>
              </a:ext>
            </a:extLst>
          </p:cNvPr>
          <p:cNvSpPr>
            <a:spLocks noGrp="1"/>
          </p:cNvSpPr>
          <p:nvPr>
            <p:ph type="sldNum" sz="quarter" idx="12"/>
          </p:nvPr>
        </p:nvSpPr>
        <p:spPr/>
        <p:txBody>
          <a:bodyPr/>
          <a:lstStyle/>
          <a:p>
            <a:fld id="{6CB39E08-E0E5-4B1A-8F7D-08FE7678A3B6}" type="slidenum">
              <a:rPr lang="en-US" smtClean="0"/>
              <a:t>‹#›</a:t>
            </a:fld>
            <a:endParaRPr lang="en-US"/>
          </a:p>
        </p:txBody>
      </p:sp>
    </p:spTree>
    <p:extLst>
      <p:ext uri="{BB962C8B-B14F-4D97-AF65-F5344CB8AC3E}">
        <p14:creationId xmlns:p14="http://schemas.microsoft.com/office/powerpoint/2010/main" val="2267329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90E843-90BA-4A7D-8F9F-FFE49387A618}"/>
              </a:ext>
            </a:extLst>
          </p:cNvPr>
          <p:cNvSpPr>
            <a:spLocks noGrp="1"/>
          </p:cNvSpPr>
          <p:nvPr>
            <p:ph type="title"/>
          </p:nvPr>
        </p:nvSpPr>
        <p:spPr>
          <a:xfrm>
            <a:off x="548639" y="950976"/>
            <a:ext cx="10995659" cy="107784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43F7CA62-9B55-49B4-94B6-EAAF7D5AE0DC}"/>
              </a:ext>
            </a:extLst>
          </p:cNvPr>
          <p:cNvSpPr>
            <a:spLocks noGrp="1"/>
          </p:cNvSpPr>
          <p:nvPr>
            <p:ph type="body" idx="1"/>
          </p:nvPr>
        </p:nvSpPr>
        <p:spPr>
          <a:xfrm>
            <a:off x="548641" y="2028826"/>
            <a:ext cx="10995660" cy="402907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93CEA03-AAFA-4A69-A3DA-1DD0EF273F11}"/>
              </a:ext>
            </a:extLst>
          </p:cNvPr>
          <p:cNvSpPr>
            <a:spLocks noGrp="1"/>
          </p:cNvSpPr>
          <p:nvPr>
            <p:ph type="dt" sz="half" idx="2"/>
          </p:nvPr>
        </p:nvSpPr>
        <p:spPr>
          <a:xfrm>
            <a:off x="588729" y="6449535"/>
            <a:ext cx="2983095" cy="308453"/>
          </a:xfrm>
          <a:prstGeom prst="rect">
            <a:avLst/>
          </a:prstGeom>
        </p:spPr>
        <p:txBody>
          <a:bodyPr vert="horz" lIns="91440" tIns="45720" rIns="91440" bIns="45720" rtlCol="0" anchor="t"/>
          <a:lstStyle>
            <a:lvl1pPr algn="l">
              <a:defRPr sz="900">
                <a:solidFill>
                  <a:schemeClr val="tx1"/>
                </a:solidFill>
              </a:defRPr>
            </a:lvl1pPr>
          </a:lstStyle>
          <a:p>
            <a:fld id="{4CDE23C7-78A4-413A-A84B-93D4CC0A9EB1}" type="datetimeFigureOut">
              <a:rPr lang="en-US" smtClean="0"/>
              <a:pPr/>
              <a:t>7/7/2026</a:t>
            </a:fld>
            <a:endParaRPr lang="en-US" dirty="0"/>
          </a:p>
        </p:txBody>
      </p:sp>
      <p:sp>
        <p:nvSpPr>
          <p:cNvPr id="5" name="Footer Placeholder 4">
            <a:extLst>
              <a:ext uri="{FF2B5EF4-FFF2-40B4-BE49-F238E27FC236}">
                <a16:creationId xmlns:a16="http://schemas.microsoft.com/office/drawing/2014/main" id="{F3E97F43-1ECB-4FC2-863E-26CEE24A008A}"/>
              </a:ext>
            </a:extLst>
          </p:cNvPr>
          <p:cNvSpPr>
            <a:spLocks noGrp="1"/>
          </p:cNvSpPr>
          <p:nvPr>
            <p:ph type="ftr" sz="quarter" idx="3"/>
          </p:nvPr>
        </p:nvSpPr>
        <p:spPr>
          <a:xfrm>
            <a:off x="557924" y="173776"/>
            <a:ext cx="411480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53C7F9D8-4B2E-4871-B2AE-EFC06BE23179}"/>
              </a:ext>
            </a:extLst>
          </p:cNvPr>
          <p:cNvSpPr>
            <a:spLocks noGrp="1"/>
          </p:cNvSpPr>
          <p:nvPr>
            <p:ph type="sldNum" sz="quarter" idx="4"/>
          </p:nvPr>
        </p:nvSpPr>
        <p:spPr>
          <a:xfrm>
            <a:off x="10710710" y="6449535"/>
            <a:ext cx="932279" cy="308453"/>
          </a:xfrm>
          <a:prstGeom prst="rect">
            <a:avLst/>
          </a:prstGeom>
        </p:spPr>
        <p:txBody>
          <a:bodyPr vert="horz" lIns="91440" tIns="45720" rIns="91440" bIns="45720" rtlCol="0" anchor="t"/>
          <a:lstStyle>
            <a:lvl1pPr algn="r">
              <a:defRPr sz="900">
                <a:solidFill>
                  <a:schemeClr val="tx1"/>
                </a:solidFill>
              </a:defRPr>
            </a:lvl1pPr>
          </a:lstStyle>
          <a:p>
            <a:fld id="{6CB39E08-E0E5-4B1A-8F7D-08FE7678A3B6}" type="slidenum">
              <a:rPr lang="en-US" smtClean="0"/>
              <a:pPr/>
              <a:t>‹#›</a:t>
            </a:fld>
            <a:endParaRPr lang="en-US"/>
          </a:p>
        </p:txBody>
      </p:sp>
      <p:cxnSp>
        <p:nvCxnSpPr>
          <p:cNvPr id="7" name="Straight Connector 6">
            <a:extLst>
              <a:ext uri="{FF2B5EF4-FFF2-40B4-BE49-F238E27FC236}">
                <a16:creationId xmlns:a16="http://schemas.microsoft.com/office/drawing/2014/main" id="{462919E4-C488-4107-9EF1-66152F848008}"/>
              </a:ext>
            </a:extLst>
          </p:cNvPr>
          <p:cNvCxnSpPr>
            <a:cxnSpLocks/>
          </p:cNvCxnSpPr>
          <p:nvPr/>
        </p:nvCxnSpPr>
        <p:spPr>
          <a:xfrm>
            <a:off x="643467" y="678719"/>
            <a:ext cx="10905066"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BF79732-4088-424C-A653-4534E4389443}"/>
              </a:ext>
            </a:extLst>
          </p:cNvPr>
          <p:cNvCxnSpPr>
            <a:cxnSpLocks/>
          </p:cNvCxnSpPr>
          <p:nvPr/>
        </p:nvCxnSpPr>
        <p:spPr>
          <a:xfrm>
            <a:off x="643467" y="6309695"/>
            <a:ext cx="10905066"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8826610"/>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2" r:id="rId6"/>
    <p:sldLayoutId id="2147483848" r:id="rId7"/>
    <p:sldLayoutId id="2147483849" r:id="rId8"/>
    <p:sldLayoutId id="2147483850" r:id="rId9"/>
    <p:sldLayoutId id="2147483851" r:id="rId10"/>
    <p:sldLayoutId id="2147483853" r:id="rId11"/>
  </p:sldLayoutIdLst>
  <p:txStyles>
    <p:titleStyle>
      <a:lvl1pPr algn="l" defTabSz="914400" rtl="0" eaLnBrk="1" latinLnBrk="0" hangingPunct="1">
        <a:lnSpc>
          <a:spcPct val="85000"/>
        </a:lnSpc>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50292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2344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1" name="Rectangle 100">
            <a:extLst>
              <a:ext uri="{FF2B5EF4-FFF2-40B4-BE49-F238E27FC236}">
                <a16:creationId xmlns:a16="http://schemas.microsoft.com/office/drawing/2014/main" id="{4A42768F-95BB-478A-ADFA-24FD8097F2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hild wearing a gas mask sitting on a hill in front of a city with many buildings and smoke coming out of it&#10;&#10;AI-generated content may be incorrect.">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t="30245" b="13505"/>
          <a:stretch/>
        </p:blipFill>
        <p:spPr>
          <a:xfrm>
            <a:off x="20" y="10"/>
            <a:ext cx="12191981" cy="6857990"/>
          </a:xfrm>
          <a:prstGeom prst="rect">
            <a:avLst/>
          </a:prstGeom>
        </p:spPr>
      </p:pic>
      <p:sp>
        <p:nvSpPr>
          <p:cNvPr id="102" name="Rectangle 101">
            <a:extLst>
              <a:ext uri="{FF2B5EF4-FFF2-40B4-BE49-F238E27FC236}">
                <a16:creationId xmlns:a16="http://schemas.microsoft.com/office/drawing/2014/main" id="{13F26D5C-77E9-4A8D-95F0-1635BAD12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2"/>
            <a:ext cx="12191999" cy="4360983"/>
          </a:xfrm>
          <a:prstGeom prst="rect">
            <a:avLst/>
          </a:prstGeom>
          <a:gradFill flip="none" rotWithShape="1">
            <a:gsLst>
              <a:gs pos="3000">
                <a:srgbClr val="000000">
                  <a:alpha val="0"/>
                </a:srgbClr>
              </a:gs>
              <a:gs pos="61000">
                <a:srgbClr val="000000">
                  <a:alpha val="48000"/>
                </a:srgbClr>
              </a:gs>
              <a:gs pos="100000">
                <a:srgbClr val="000000">
                  <a:alpha val="58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548641" y="952500"/>
            <a:ext cx="5959365" cy="1535114"/>
          </a:xfrm>
        </p:spPr>
        <p:txBody>
          <a:bodyPr>
            <a:normAutofit/>
          </a:bodyPr>
          <a:lstStyle/>
          <a:p>
            <a:r>
              <a:rPr lang="en-US" sz="3600" dirty="0">
                <a:solidFill>
                  <a:srgbClr val="FFFFFF"/>
                </a:solidFill>
              </a:rPr>
              <a:t>End Times</a:t>
            </a:r>
          </a:p>
        </p:txBody>
      </p:sp>
      <p:cxnSp>
        <p:nvCxnSpPr>
          <p:cNvPr id="103" name="Straight Connector 102">
            <a:extLst>
              <a:ext uri="{FF2B5EF4-FFF2-40B4-BE49-F238E27FC236}">
                <a16:creationId xmlns:a16="http://schemas.microsoft.com/office/drawing/2014/main" id="{0632DC5A-0728-490F-8655-6B43778270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78719"/>
            <a:ext cx="10905066" cy="0"/>
          </a:xfrm>
          <a:prstGeom prst="line">
            <a:avLst/>
          </a:prstGeom>
          <a:ln w="381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28BB1F6D-CF9C-422D-9324-C46415BB9D7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467" y="6309695"/>
            <a:ext cx="10905066"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9771F-92B7-CFED-9779-0422DBA81D3C}"/>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Precursors for the end times</a:t>
            </a:r>
          </a:p>
        </p:txBody>
      </p:sp>
      <p:sp>
        <p:nvSpPr>
          <p:cNvPr id="3" name="Subtitle 2">
            <a:extLst>
              <a:ext uri="{FF2B5EF4-FFF2-40B4-BE49-F238E27FC236}">
                <a16:creationId xmlns:a16="http://schemas.microsoft.com/office/drawing/2014/main" id="{5F4FC3ED-280D-DE67-7062-D6CC23B0D52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10469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8E11C-6470-7E7F-5C24-E03F5906FF2C}"/>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Wars and Rumors of Wars</a:t>
            </a:r>
          </a:p>
        </p:txBody>
      </p:sp>
      <p:sp>
        <p:nvSpPr>
          <p:cNvPr id="3" name="Subtitle 2">
            <a:extLst>
              <a:ext uri="{FF2B5EF4-FFF2-40B4-BE49-F238E27FC236}">
                <a16:creationId xmlns:a16="http://schemas.microsoft.com/office/drawing/2014/main" id="{381D1E6E-B88E-C463-5529-283D3F94ACD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18876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C44A9E-B1FF-294E-D022-529D8F34D328}"/>
              </a:ext>
            </a:extLst>
          </p:cNvPr>
          <p:cNvSpPr txBox="1"/>
          <p:nvPr/>
        </p:nvSpPr>
        <p:spPr>
          <a:xfrm>
            <a:off x="127000" y="127000"/>
            <a:ext cx="7315200" cy="276999"/>
          </a:xfrm>
          <a:prstGeom prst="rect">
            <a:avLst/>
          </a:prstGeom>
          <a:noFill/>
        </p:spPr>
        <p:txBody>
          <a:bodyPr vert="horz" lIns="0" tIns="0" rIns="0" bIns="0" rtlCol="0">
            <a:spAutoFit/>
          </a:bodyPr>
          <a:lstStyle/>
          <a:p>
            <a:r>
              <a:rPr lang="en-US"/>
              <a:t>Wars and Rumors of Wars</a:t>
            </a:r>
          </a:p>
        </p:txBody>
      </p:sp>
      <p:sp>
        <p:nvSpPr>
          <p:cNvPr id="3" name="TextBox 2">
            <a:extLst>
              <a:ext uri="{FF2B5EF4-FFF2-40B4-BE49-F238E27FC236}">
                <a16:creationId xmlns:a16="http://schemas.microsoft.com/office/drawing/2014/main" id="{D7FACC66-1710-726C-1550-E784CA9E752A}"/>
              </a:ext>
            </a:extLst>
          </p:cNvPr>
          <p:cNvSpPr txBox="1"/>
          <p:nvPr/>
        </p:nvSpPr>
        <p:spPr>
          <a:xfrm>
            <a:off x="0" y="762000"/>
            <a:ext cx="12192000" cy="646331"/>
          </a:xfrm>
          <a:prstGeom prst="rect">
            <a:avLst/>
          </a:prstGeom>
          <a:noFill/>
        </p:spPr>
        <p:txBody>
          <a:bodyPr vert="horz" rtlCol="0">
            <a:spAutoFit/>
          </a:bodyPr>
          <a:lstStyle/>
          <a:p>
            <a:pPr algn="ctr"/>
            <a:r>
              <a:rPr lang="en-US" sz="3600"/>
              <a:t>Luke 21:9-11</a:t>
            </a:r>
          </a:p>
        </p:txBody>
      </p:sp>
      <p:sp>
        <p:nvSpPr>
          <p:cNvPr id="4" name="TextBox 3">
            <a:extLst>
              <a:ext uri="{FF2B5EF4-FFF2-40B4-BE49-F238E27FC236}">
                <a16:creationId xmlns:a16="http://schemas.microsoft.com/office/drawing/2014/main" id="{A3D9C1CB-C32A-DD67-D05F-8252441E36F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6124C84-BF82-3CFD-0DAB-04819D34D024}"/>
              </a:ext>
            </a:extLst>
          </p:cNvPr>
          <p:cNvSpPr txBox="1"/>
          <p:nvPr/>
        </p:nvSpPr>
        <p:spPr>
          <a:xfrm>
            <a:off x="1016000" y="1905000"/>
            <a:ext cx="10160000" cy="3431709"/>
          </a:xfrm>
          <a:prstGeom prst="rect">
            <a:avLst/>
          </a:prstGeom>
          <a:noFill/>
        </p:spPr>
        <p:txBody>
          <a:bodyPr vert="horz" rtlCol="0">
            <a:spAutoFit/>
          </a:bodyPr>
          <a:lstStyle/>
          <a:p>
            <a:pPr algn="ctr"/>
            <a:r>
              <a:rPr lang="en-US" sz="3100"/>
              <a:t>"When </a:t>
            </a:r>
            <a:r>
              <a:rPr lang="en-US" sz="3100" b="1">
                <a:solidFill>
                  <a:srgbClr val="FF0000"/>
                </a:solidFill>
              </a:rPr>
              <a:t>you hear of wars and disturbances</a:t>
            </a:r>
            <a:r>
              <a:rPr lang="en-US" sz="3100"/>
              <a:t>, do not be terrified; for these things must take place first, but </a:t>
            </a:r>
            <a:r>
              <a:rPr lang="en-US" sz="3100" b="1">
                <a:solidFill>
                  <a:srgbClr val="FF0000"/>
                </a:solidFill>
              </a:rPr>
              <a:t>the end does not follow immediately.</a:t>
            </a:r>
            <a:r>
              <a:rPr lang="en-US" sz="3100"/>
              <a:t>" Then He continued by saying to them, "Nation will rise against nation and kingdom against kingdom, and there will be great earthquakes, and in various places plagues and famines; and there will be terrors and great signs from heaven.</a:t>
            </a:r>
          </a:p>
        </p:txBody>
      </p:sp>
    </p:spTree>
    <p:extLst>
      <p:ext uri="{BB962C8B-B14F-4D97-AF65-F5344CB8AC3E}">
        <p14:creationId xmlns:p14="http://schemas.microsoft.com/office/powerpoint/2010/main" val="1823226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7DEF2C-CA6C-105A-8CBB-9506CF88560F}"/>
              </a:ext>
            </a:extLst>
          </p:cNvPr>
          <p:cNvSpPr txBox="1"/>
          <p:nvPr/>
        </p:nvSpPr>
        <p:spPr>
          <a:xfrm>
            <a:off x="127000" y="127000"/>
            <a:ext cx="7315200" cy="276999"/>
          </a:xfrm>
          <a:prstGeom prst="rect">
            <a:avLst/>
          </a:prstGeom>
          <a:noFill/>
        </p:spPr>
        <p:txBody>
          <a:bodyPr vert="horz" lIns="0" tIns="0" rIns="0" bIns="0" rtlCol="0">
            <a:spAutoFit/>
          </a:bodyPr>
          <a:lstStyle/>
          <a:p>
            <a:r>
              <a:rPr lang="en-US"/>
              <a:t>Wars and Rumors of Wars</a:t>
            </a:r>
          </a:p>
        </p:txBody>
      </p:sp>
      <p:sp>
        <p:nvSpPr>
          <p:cNvPr id="3" name="TextBox 2">
            <a:extLst>
              <a:ext uri="{FF2B5EF4-FFF2-40B4-BE49-F238E27FC236}">
                <a16:creationId xmlns:a16="http://schemas.microsoft.com/office/drawing/2014/main" id="{ECF34E5D-320C-F295-89EB-188ED9A00235}"/>
              </a:ext>
            </a:extLst>
          </p:cNvPr>
          <p:cNvSpPr txBox="1"/>
          <p:nvPr/>
        </p:nvSpPr>
        <p:spPr>
          <a:xfrm>
            <a:off x="0" y="762000"/>
            <a:ext cx="12192000" cy="646331"/>
          </a:xfrm>
          <a:prstGeom prst="rect">
            <a:avLst/>
          </a:prstGeom>
          <a:noFill/>
        </p:spPr>
        <p:txBody>
          <a:bodyPr vert="horz" rtlCol="0">
            <a:spAutoFit/>
          </a:bodyPr>
          <a:lstStyle/>
          <a:p>
            <a:pPr algn="ctr"/>
            <a:r>
              <a:rPr lang="en-US" sz="3600"/>
              <a:t>Mark 13:7-8</a:t>
            </a:r>
          </a:p>
        </p:txBody>
      </p:sp>
      <p:sp>
        <p:nvSpPr>
          <p:cNvPr id="4" name="TextBox 3">
            <a:extLst>
              <a:ext uri="{FF2B5EF4-FFF2-40B4-BE49-F238E27FC236}">
                <a16:creationId xmlns:a16="http://schemas.microsoft.com/office/drawing/2014/main" id="{F36F5B5E-CE10-5EB3-D545-899B65CB53E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5CE1873-ADE8-D4AB-F5F3-ED64311408E6}"/>
              </a:ext>
            </a:extLst>
          </p:cNvPr>
          <p:cNvSpPr txBox="1"/>
          <p:nvPr/>
        </p:nvSpPr>
        <p:spPr>
          <a:xfrm>
            <a:off x="1016000" y="1905000"/>
            <a:ext cx="10160000" cy="2954655"/>
          </a:xfrm>
          <a:prstGeom prst="rect">
            <a:avLst/>
          </a:prstGeom>
          <a:noFill/>
        </p:spPr>
        <p:txBody>
          <a:bodyPr vert="horz" rtlCol="0">
            <a:spAutoFit/>
          </a:bodyPr>
          <a:lstStyle/>
          <a:p>
            <a:pPr algn="ctr"/>
            <a:r>
              <a:rPr lang="en-US" sz="3100"/>
              <a:t>"</a:t>
            </a:r>
            <a:r>
              <a:rPr lang="en-US" sz="3100" b="1">
                <a:solidFill>
                  <a:srgbClr val="FF0000"/>
                </a:solidFill>
              </a:rPr>
              <a:t>When you hear of wars and rumors of wars,</a:t>
            </a:r>
            <a:r>
              <a:rPr lang="en-US" sz="3100"/>
              <a:t> do not be frightened; those things must take place; but that is </a:t>
            </a:r>
            <a:r>
              <a:rPr lang="en-US" sz="3100" b="1">
                <a:solidFill>
                  <a:srgbClr val="FF0000"/>
                </a:solidFill>
              </a:rPr>
              <a:t>not yet the end</a:t>
            </a:r>
            <a:r>
              <a:rPr lang="en-US" sz="3100"/>
              <a:t>. "For nation will rise up against nation, and kingdom against kingdom; there will be earthquakes in various places; there will also be famines. These things are merely the beginning of birth pangs.</a:t>
            </a:r>
          </a:p>
        </p:txBody>
      </p:sp>
    </p:spTree>
    <p:extLst>
      <p:ext uri="{BB962C8B-B14F-4D97-AF65-F5344CB8AC3E}">
        <p14:creationId xmlns:p14="http://schemas.microsoft.com/office/powerpoint/2010/main" val="1400476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D061EC-C1A4-CF2A-61F8-551E7FBAAEC9}"/>
              </a:ext>
            </a:extLst>
          </p:cNvPr>
          <p:cNvSpPr txBox="1"/>
          <p:nvPr/>
        </p:nvSpPr>
        <p:spPr>
          <a:xfrm>
            <a:off x="127000" y="127000"/>
            <a:ext cx="7315200" cy="276999"/>
          </a:xfrm>
          <a:prstGeom prst="rect">
            <a:avLst/>
          </a:prstGeom>
          <a:noFill/>
        </p:spPr>
        <p:txBody>
          <a:bodyPr vert="horz" lIns="0" tIns="0" rIns="0" bIns="0" rtlCol="0">
            <a:spAutoFit/>
          </a:bodyPr>
          <a:lstStyle/>
          <a:p>
            <a:r>
              <a:rPr lang="en-US"/>
              <a:t>Wars and Rumors of Wars</a:t>
            </a:r>
          </a:p>
        </p:txBody>
      </p:sp>
      <p:sp>
        <p:nvSpPr>
          <p:cNvPr id="3" name="TextBox 2">
            <a:extLst>
              <a:ext uri="{FF2B5EF4-FFF2-40B4-BE49-F238E27FC236}">
                <a16:creationId xmlns:a16="http://schemas.microsoft.com/office/drawing/2014/main" id="{F8000C9B-7D3D-6083-1556-98C1A4BEB711}"/>
              </a:ext>
            </a:extLst>
          </p:cNvPr>
          <p:cNvSpPr txBox="1"/>
          <p:nvPr/>
        </p:nvSpPr>
        <p:spPr>
          <a:xfrm>
            <a:off x="0" y="762000"/>
            <a:ext cx="12192000" cy="646331"/>
          </a:xfrm>
          <a:prstGeom prst="rect">
            <a:avLst/>
          </a:prstGeom>
          <a:noFill/>
        </p:spPr>
        <p:txBody>
          <a:bodyPr vert="horz" rtlCol="0">
            <a:spAutoFit/>
          </a:bodyPr>
          <a:lstStyle/>
          <a:p>
            <a:pPr algn="ctr"/>
            <a:r>
              <a:rPr lang="en-US" sz="3600"/>
              <a:t>Matthew 24:6-7</a:t>
            </a:r>
          </a:p>
        </p:txBody>
      </p:sp>
      <p:sp>
        <p:nvSpPr>
          <p:cNvPr id="4" name="TextBox 3">
            <a:extLst>
              <a:ext uri="{FF2B5EF4-FFF2-40B4-BE49-F238E27FC236}">
                <a16:creationId xmlns:a16="http://schemas.microsoft.com/office/drawing/2014/main" id="{F4D5EE60-EA22-529F-6F00-7712484B7FA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F04EC30-8540-DF8B-9908-3B3EAF658D7E}"/>
              </a:ext>
            </a:extLst>
          </p:cNvPr>
          <p:cNvSpPr txBox="1"/>
          <p:nvPr/>
        </p:nvSpPr>
        <p:spPr>
          <a:xfrm>
            <a:off x="1016000" y="1905000"/>
            <a:ext cx="10160000" cy="2477601"/>
          </a:xfrm>
          <a:prstGeom prst="rect">
            <a:avLst/>
          </a:prstGeom>
          <a:noFill/>
        </p:spPr>
        <p:txBody>
          <a:bodyPr vert="horz" rtlCol="0">
            <a:spAutoFit/>
          </a:bodyPr>
          <a:lstStyle/>
          <a:p>
            <a:pPr algn="ctr"/>
            <a:r>
              <a:rPr lang="en-US" sz="3100"/>
              <a:t>"You will </a:t>
            </a:r>
            <a:r>
              <a:rPr lang="en-US" sz="3100" b="1">
                <a:solidFill>
                  <a:srgbClr val="FF0000"/>
                </a:solidFill>
              </a:rPr>
              <a:t>be hearing of wars and rumors of wars</a:t>
            </a:r>
            <a:r>
              <a:rPr lang="en-US" sz="3100"/>
              <a:t>. See that you are not frightened, for those things must take place, but that is </a:t>
            </a:r>
            <a:r>
              <a:rPr lang="en-US" sz="3100" b="1">
                <a:solidFill>
                  <a:srgbClr val="FF0000"/>
                </a:solidFill>
              </a:rPr>
              <a:t>not yet the end</a:t>
            </a:r>
            <a:r>
              <a:rPr lang="en-US" sz="3100"/>
              <a:t>. "For nation will rise against nation, and kingdom against kingdom, and in various places there will be famines and earthquakes.</a:t>
            </a:r>
          </a:p>
        </p:txBody>
      </p:sp>
    </p:spTree>
    <p:extLst>
      <p:ext uri="{BB962C8B-B14F-4D97-AF65-F5344CB8AC3E}">
        <p14:creationId xmlns:p14="http://schemas.microsoft.com/office/powerpoint/2010/main" val="213544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308B3-F595-17A6-7D63-36AD2D0271EF}"/>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Natural Disasters and Famines</a:t>
            </a:r>
          </a:p>
        </p:txBody>
      </p:sp>
      <p:sp>
        <p:nvSpPr>
          <p:cNvPr id="3" name="Subtitle 2">
            <a:extLst>
              <a:ext uri="{FF2B5EF4-FFF2-40B4-BE49-F238E27FC236}">
                <a16:creationId xmlns:a16="http://schemas.microsoft.com/office/drawing/2014/main" id="{898435A1-3EFD-9187-A7DB-3C59ACDD95D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47887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68B77A-8768-080E-F1DD-9C3F8C2314E3}"/>
              </a:ext>
            </a:extLst>
          </p:cNvPr>
          <p:cNvSpPr txBox="1"/>
          <p:nvPr/>
        </p:nvSpPr>
        <p:spPr>
          <a:xfrm>
            <a:off x="127000" y="127000"/>
            <a:ext cx="7315200" cy="276999"/>
          </a:xfrm>
          <a:prstGeom prst="rect">
            <a:avLst/>
          </a:prstGeom>
          <a:noFill/>
        </p:spPr>
        <p:txBody>
          <a:bodyPr vert="horz" lIns="0" tIns="0" rIns="0" bIns="0" rtlCol="0">
            <a:spAutoFit/>
          </a:bodyPr>
          <a:lstStyle/>
          <a:p>
            <a:r>
              <a:rPr lang="en-US"/>
              <a:t>Natural Disasters and Famines</a:t>
            </a:r>
          </a:p>
        </p:txBody>
      </p:sp>
      <p:sp>
        <p:nvSpPr>
          <p:cNvPr id="3" name="TextBox 2">
            <a:extLst>
              <a:ext uri="{FF2B5EF4-FFF2-40B4-BE49-F238E27FC236}">
                <a16:creationId xmlns:a16="http://schemas.microsoft.com/office/drawing/2014/main" id="{79D61218-FB67-5F0C-7750-285AD71C7859}"/>
              </a:ext>
            </a:extLst>
          </p:cNvPr>
          <p:cNvSpPr txBox="1"/>
          <p:nvPr/>
        </p:nvSpPr>
        <p:spPr>
          <a:xfrm>
            <a:off x="0" y="762000"/>
            <a:ext cx="12192000" cy="646331"/>
          </a:xfrm>
          <a:prstGeom prst="rect">
            <a:avLst/>
          </a:prstGeom>
          <a:noFill/>
        </p:spPr>
        <p:txBody>
          <a:bodyPr vert="horz" rtlCol="0">
            <a:spAutoFit/>
          </a:bodyPr>
          <a:lstStyle/>
          <a:p>
            <a:pPr algn="ctr"/>
            <a:r>
              <a:rPr lang="en-US" sz="3600"/>
              <a:t>Joel 1:15-20</a:t>
            </a:r>
          </a:p>
        </p:txBody>
      </p:sp>
      <p:sp>
        <p:nvSpPr>
          <p:cNvPr id="4" name="TextBox 3">
            <a:extLst>
              <a:ext uri="{FF2B5EF4-FFF2-40B4-BE49-F238E27FC236}">
                <a16:creationId xmlns:a16="http://schemas.microsoft.com/office/drawing/2014/main" id="{BB03150E-31E5-4CB9-0C89-DB9A8E0FB05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3353AA2-8DE9-6658-E425-760116E1854F}"/>
              </a:ext>
            </a:extLst>
          </p:cNvPr>
          <p:cNvSpPr txBox="1"/>
          <p:nvPr/>
        </p:nvSpPr>
        <p:spPr>
          <a:xfrm>
            <a:off x="1016000" y="1905000"/>
            <a:ext cx="10160000" cy="4385816"/>
          </a:xfrm>
          <a:prstGeom prst="rect">
            <a:avLst/>
          </a:prstGeom>
          <a:noFill/>
        </p:spPr>
        <p:txBody>
          <a:bodyPr vert="horz" rtlCol="0">
            <a:spAutoFit/>
          </a:bodyPr>
          <a:lstStyle/>
          <a:p>
            <a:pPr algn="ctr"/>
            <a:r>
              <a:rPr lang="en-US" sz="3100"/>
              <a:t>Alas for the day! For the day of the LORD is near, And it will come as destruction from the Almighty. Has not food been cut off before our eyes, Gladness and joy from the house of our God? The seeds shrivel under their clods; The storehouses are desolate, The barns are torn down, For the grain is dried up. How the beasts groan! The herds of cattle wander aimlessly Because there is no pasture for them; Even the flocks of sheep suffer. To You, O LORD, I cry; (Continued...)</a:t>
            </a:r>
          </a:p>
        </p:txBody>
      </p:sp>
    </p:spTree>
    <p:extLst>
      <p:ext uri="{BB962C8B-B14F-4D97-AF65-F5344CB8AC3E}">
        <p14:creationId xmlns:p14="http://schemas.microsoft.com/office/powerpoint/2010/main" val="24809803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6EAD9A-4D6F-2BD6-DB83-C6CD6CEDC1B0}"/>
              </a:ext>
            </a:extLst>
          </p:cNvPr>
          <p:cNvSpPr txBox="1"/>
          <p:nvPr/>
        </p:nvSpPr>
        <p:spPr>
          <a:xfrm>
            <a:off x="127000" y="127000"/>
            <a:ext cx="7315200" cy="276999"/>
          </a:xfrm>
          <a:prstGeom prst="rect">
            <a:avLst/>
          </a:prstGeom>
          <a:noFill/>
        </p:spPr>
        <p:txBody>
          <a:bodyPr vert="horz" lIns="0" tIns="0" rIns="0" bIns="0" rtlCol="0">
            <a:spAutoFit/>
          </a:bodyPr>
          <a:lstStyle/>
          <a:p>
            <a:r>
              <a:rPr lang="en-US"/>
              <a:t>Natural Disasters and Famines</a:t>
            </a:r>
          </a:p>
        </p:txBody>
      </p:sp>
      <p:sp>
        <p:nvSpPr>
          <p:cNvPr id="3" name="TextBox 2">
            <a:extLst>
              <a:ext uri="{FF2B5EF4-FFF2-40B4-BE49-F238E27FC236}">
                <a16:creationId xmlns:a16="http://schemas.microsoft.com/office/drawing/2014/main" id="{FE9E6945-D879-AE31-17F7-E4C0DB2748A4}"/>
              </a:ext>
            </a:extLst>
          </p:cNvPr>
          <p:cNvSpPr txBox="1"/>
          <p:nvPr/>
        </p:nvSpPr>
        <p:spPr>
          <a:xfrm>
            <a:off x="1016000" y="635000"/>
            <a:ext cx="10160000" cy="2477601"/>
          </a:xfrm>
          <a:prstGeom prst="rect">
            <a:avLst/>
          </a:prstGeom>
          <a:noFill/>
        </p:spPr>
        <p:txBody>
          <a:bodyPr vert="horz" rtlCol="0">
            <a:spAutoFit/>
          </a:bodyPr>
          <a:lstStyle/>
          <a:p>
            <a:pPr algn="ctr"/>
            <a:r>
              <a:rPr lang="en-US" sz="3100"/>
              <a:t>For fire has devoured the pastures of the wilderness And the flame has burned up all the trees of the field. Even the beasts of the field pant for You; For the water brooks are dried up And fire has devoured the pastures of the wilderness.</a:t>
            </a:r>
          </a:p>
        </p:txBody>
      </p:sp>
    </p:spTree>
    <p:extLst>
      <p:ext uri="{BB962C8B-B14F-4D97-AF65-F5344CB8AC3E}">
        <p14:creationId xmlns:p14="http://schemas.microsoft.com/office/powerpoint/2010/main" val="13754603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6D52AF-9A00-384F-926C-7EAAC46B7AAF}"/>
              </a:ext>
            </a:extLst>
          </p:cNvPr>
          <p:cNvSpPr txBox="1"/>
          <p:nvPr/>
        </p:nvSpPr>
        <p:spPr>
          <a:xfrm>
            <a:off x="127000" y="127000"/>
            <a:ext cx="7315200" cy="276999"/>
          </a:xfrm>
          <a:prstGeom prst="rect">
            <a:avLst/>
          </a:prstGeom>
          <a:noFill/>
        </p:spPr>
        <p:txBody>
          <a:bodyPr vert="horz" lIns="0" tIns="0" rIns="0" bIns="0" rtlCol="0">
            <a:spAutoFit/>
          </a:bodyPr>
          <a:lstStyle/>
          <a:p>
            <a:r>
              <a:rPr lang="en-US"/>
              <a:t>Natural Disasters and Famines</a:t>
            </a:r>
          </a:p>
        </p:txBody>
      </p:sp>
      <p:sp>
        <p:nvSpPr>
          <p:cNvPr id="3" name="TextBox 2">
            <a:extLst>
              <a:ext uri="{FF2B5EF4-FFF2-40B4-BE49-F238E27FC236}">
                <a16:creationId xmlns:a16="http://schemas.microsoft.com/office/drawing/2014/main" id="{58F29369-1FEB-C133-5DD4-60B1BD5C612A}"/>
              </a:ext>
            </a:extLst>
          </p:cNvPr>
          <p:cNvSpPr txBox="1"/>
          <p:nvPr/>
        </p:nvSpPr>
        <p:spPr>
          <a:xfrm>
            <a:off x="0" y="762000"/>
            <a:ext cx="12192000" cy="646331"/>
          </a:xfrm>
          <a:prstGeom prst="rect">
            <a:avLst/>
          </a:prstGeom>
          <a:noFill/>
        </p:spPr>
        <p:txBody>
          <a:bodyPr vert="horz" rtlCol="0">
            <a:spAutoFit/>
          </a:bodyPr>
          <a:lstStyle/>
          <a:p>
            <a:pPr algn="ctr"/>
            <a:r>
              <a:rPr lang="en-US" sz="3600"/>
              <a:t>Luke 21:11</a:t>
            </a:r>
          </a:p>
        </p:txBody>
      </p:sp>
      <p:sp>
        <p:nvSpPr>
          <p:cNvPr id="4" name="TextBox 3">
            <a:extLst>
              <a:ext uri="{FF2B5EF4-FFF2-40B4-BE49-F238E27FC236}">
                <a16:creationId xmlns:a16="http://schemas.microsoft.com/office/drawing/2014/main" id="{DCA2C471-F565-47C2-B3B9-16D27B7481F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ADDDEB2-2B70-17CC-27F1-E5F03068E791}"/>
              </a:ext>
            </a:extLst>
          </p:cNvPr>
          <p:cNvSpPr txBox="1"/>
          <p:nvPr/>
        </p:nvSpPr>
        <p:spPr>
          <a:xfrm>
            <a:off x="1016000" y="1905000"/>
            <a:ext cx="10160000" cy="1523494"/>
          </a:xfrm>
          <a:prstGeom prst="rect">
            <a:avLst/>
          </a:prstGeom>
          <a:noFill/>
        </p:spPr>
        <p:txBody>
          <a:bodyPr vert="horz" rtlCol="0">
            <a:spAutoFit/>
          </a:bodyPr>
          <a:lstStyle/>
          <a:p>
            <a:pPr algn="ctr"/>
            <a:r>
              <a:rPr lang="en-US" sz="3100"/>
              <a:t>and </a:t>
            </a:r>
            <a:r>
              <a:rPr lang="en-US" sz="3100" b="1">
                <a:solidFill>
                  <a:srgbClr val="FF0000"/>
                </a:solidFill>
              </a:rPr>
              <a:t>there will be great earthquakes</a:t>
            </a:r>
            <a:r>
              <a:rPr lang="en-US" sz="3100"/>
              <a:t>, and in various places </a:t>
            </a:r>
            <a:r>
              <a:rPr lang="en-US" sz="3100" b="1">
                <a:solidFill>
                  <a:srgbClr val="FF0000"/>
                </a:solidFill>
              </a:rPr>
              <a:t>plagues and famines</a:t>
            </a:r>
            <a:r>
              <a:rPr lang="en-US" sz="3100"/>
              <a:t>; and there will be terrors and great signs from heaven.</a:t>
            </a:r>
          </a:p>
        </p:txBody>
      </p:sp>
    </p:spTree>
    <p:extLst>
      <p:ext uri="{BB962C8B-B14F-4D97-AF65-F5344CB8AC3E}">
        <p14:creationId xmlns:p14="http://schemas.microsoft.com/office/powerpoint/2010/main" val="2114722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B2C680-A6E8-BEDB-44DE-A826A48F6369}"/>
              </a:ext>
            </a:extLst>
          </p:cNvPr>
          <p:cNvSpPr txBox="1"/>
          <p:nvPr/>
        </p:nvSpPr>
        <p:spPr>
          <a:xfrm>
            <a:off x="127000" y="127000"/>
            <a:ext cx="7315200" cy="276999"/>
          </a:xfrm>
          <a:prstGeom prst="rect">
            <a:avLst/>
          </a:prstGeom>
          <a:noFill/>
        </p:spPr>
        <p:txBody>
          <a:bodyPr vert="horz" lIns="0" tIns="0" rIns="0" bIns="0" rtlCol="0">
            <a:spAutoFit/>
          </a:bodyPr>
          <a:lstStyle/>
          <a:p>
            <a:r>
              <a:rPr lang="en-US"/>
              <a:t>Natural Disasters and Famines</a:t>
            </a:r>
          </a:p>
        </p:txBody>
      </p:sp>
      <p:sp>
        <p:nvSpPr>
          <p:cNvPr id="3" name="TextBox 2">
            <a:extLst>
              <a:ext uri="{FF2B5EF4-FFF2-40B4-BE49-F238E27FC236}">
                <a16:creationId xmlns:a16="http://schemas.microsoft.com/office/drawing/2014/main" id="{33064379-D76B-4EEB-0B4F-FE34FD568403}"/>
              </a:ext>
            </a:extLst>
          </p:cNvPr>
          <p:cNvSpPr txBox="1"/>
          <p:nvPr/>
        </p:nvSpPr>
        <p:spPr>
          <a:xfrm>
            <a:off x="0" y="762000"/>
            <a:ext cx="12192000" cy="646331"/>
          </a:xfrm>
          <a:prstGeom prst="rect">
            <a:avLst/>
          </a:prstGeom>
          <a:noFill/>
        </p:spPr>
        <p:txBody>
          <a:bodyPr vert="horz" rtlCol="0">
            <a:spAutoFit/>
          </a:bodyPr>
          <a:lstStyle/>
          <a:p>
            <a:pPr algn="ctr"/>
            <a:r>
              <a:rPr lang="en-US" sz="3600"/>
              <a:t>Matthew 24:7-8</a:t>
            </a:r>
          </a:p>
        </p:txBody>
      </p:sp>
      <p:sp>
        <p:nvSpPr>
          <p:cNvPr id="4" name="TextBox 3">
            <a:extLst>
              <a:ext uri="{FF2B5EF4-FFF2-40B4-BE49-F238E27FC236}">
                <a16:creationId xmlns:a16="http://schemas.microsoft.com/office/drawing/2014/main" id="{3BF4D49D-F413-804F-E420-519BE5547F4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32C2E8B-B8C4-A438-25BF-EB9C98D929F8}"/>
              </a:ext>
            </a:extLst>
          </p:cNvPr>
          <p:cNvSpPr txBox="1"/>
          <p:nvPr/>
        </p:nvSpPr>
        <p:spPr>
          <a:xfrm>
            <a:off x="1016000" y="1905000"/>
            <a:ext cx="10160000" cy="2000548"/>
          </a:xfrm>
          <a:prstGeom prst="rect">
            <a:avLst/>
          </a:prstGeom>
          <a:noFill/>
        </p:spPr>
        <p:txBody>
          <a:bodyPr vert="horz" rtlCol="0">
            <a:spAutoFit/>
          </a:bodyPr>
          <a:lstStyle/>
          <a:p>
            <a:pPr algn="ctr"/>
            <a:r>
              <a:rPr lang="en-US" sz="3100"/>
              <a:t>"For nation will rise against nation, and kingdom against kingdom, and in various places </a:t>
            </a:r>
            <a:r>
              <a:rPr lang="en-US" sz="3100" b="1">
                <a:solidFill>
                  <a:srgbClr val="FF0000"/>
                </a:solidFill>
              </a:rPr>
              <a:t>there will be famines and earthquakes</a:t>
            </a:r>
            <a:r>
              <a:rPr lang="en-US" sz="3100"/>
              <a:t>. "But all these things are </a:t>
            </a:r>
            <a:r>
              <a:rPr lang="en-US" sz="3100" b="1">
                <a:solidFill>
                  <a:srgbClr val="FF0000"/>
                </a:solidFill>
              </a:rPr>
              <a:t>merely the beginning</a:t>
            </a:r>
            <a:r>
              <a:rPr lang="en-US" sz="3100"/>
              <a:t> of birth pangs.</a:t>
            </a:r>
          </a:p>
        </p:txBody>
      </p:sp>
    </p:spTree>
    <p:extLst>
      <p:ext uri="{BB962C8B-B14F-4D97-AF65-F5344CB8AC3E}">
        <p14:creationId xmlns:p14="http://schemas.microsoft.com/office/powerpoint/2010/main" val="1883407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297C1-0A8A-97DA-22B4-E6960EEA38D3}"/>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Increase in Wickedness and Loss of Faith</a:t>
            </a:r>
          </a:p>
        </p:txBody>
      </p:sp>
      <p:sp>
        <p:nvSpPr>
          <p:cNvPr id="3" name="Subtitle 2">
            <a:extLst>
              <a:ext uri="{FF2B5EF4-FFF2-40B4-BE49-F238E27FC236}">
                <a16:creationId xmlns:a16="http://schemas.microsoft.com/office/drawing/2014/main" id="{2520D09F-4E63-6A19-D997-7844494800A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19009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ADC5A2-4730-76AA-6588-261164DE2FA8}"/>
              </a:ext>
            </a:extLst>
          </p:cNvPr>
          <p:cNvSpPr txBox="1"/>
          <p:nvPr/>
        </p:nvSpPr>
        <p:spPr>
          <a:xfrm>
            <a:off x="127000" y="127000"/>
            <a:ext cx="7315200" cy="276999"/>
          </a:xfrm>
          <a:prstGeom prst="rect">
            <a:avLst/>
          </a:prstGeom>
          <a:noFill/>
        </p:spPr>
        <p:txBody>
          <a:bodyPr vert="horz" lIns="0" tIns="0" rIns="0" bIns="0" rtlCol="0">
            <a:spAutoFit/>
          </a:bodyPr>
          <a:lstStyle/>
          <a:p>
            <a:r>
              <a:rPr lang="en-US"/>
              <a:t>Increase in Wickedness and Loss of Faith</a:t>
            </a:r>
          </a:p>
        </p:txBody>
      </p:sp>
      <p:sp>
        <p:nvSpPr>
          <p:cNvPr id="3" name="TextBox 2">
            <a:extLst>
              <a:ext uri="{FF2B5EF4-FFF2-40B4-BE49-F238E27FC236}">
                <a16:creationId xmlns:a16="http://schemas.microsoft.com/office/drawing/2014/main" id="{9A2A0693-FEB1-C8E9-0D20-C3C6BD0BD8FE}"/>
              </a:ext>
            </a:extLst>
          </p:cNvPr>
          <p:cNvSpPr txBox="1"/>
          <p:nvPr/>
        </p:nvSpPr>
        <p:spPr>
          <a:xfrm>
            <a:off x="0" y="762000"/>
            <a:ext cx="12192000" cy="646331"/>
          </a:xfrm>
          <a:prstGeom prst="rect">
            <a:avLst/>
          </a:prstGeom>
          <a:noFill/>
        </p:spPr>
        <p:txBody>
          <a:bodyPr vert="horz" rtlCol="0">
            <a:spAutoFit/>
          </a:bodyPr>
          <a:lstStyle/>
          <a:p>
            <a:pPr algn="ctr"/>
            <a:r>
              <a:rPr lang="en-US" sz="3600"/>
              <a:t>First Timothy 4:1-2</a:t>
            </a:r>
          </a:p>
        </p:txBody>
      </p:sp>
      <p:sp>
        <p:nvSpPr>
          <p:cNvPr id="4" name="TextBox 3">
            <a:extLst>
              <a:ext uri="{FF2B5EF4-FFF2-40B4-BE49-F238E27FC236}">
                <a16:creationId xmlns:a16="http://schemas.microsoft.com/office/drawing/2014/main" id="{CF3200D9-4A21-4112-1E02-0D7A999C924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BC58D59-5790-AAAF-45ED-65792857D05F}"/>
              </a:ext>
            </a:extLst>
          </p:cNvPr>
          <p:cNvSpPr txBox="1"/>
          <p:nvPr/>
        </p:nvSpPr>
        <p:spPr>
          <a:xfrm>
            <a:off x="1016000" y="1905000"/>
            <a:ext cx="10160000" cy="2477601"/>
          </a:xfrm>
          <a:prstGeom prst="rect">
            <a:avLst/>
          </a:prstGeom>
          <a:noFill/>
        </p:spPr>
        <p:txBody>
          <a:bodyPr vert="horz" rtlCol="0">
            <a:spAutoFit/>
          </a:bodyPr>
          <a:lstStyle/>
          <a:p>
            <a:pPr algn="ctr"/>
            <a:r>
              <a:rPr lang="en-US" sz="3100"/>
              <a:t>But the Spirit explicitly says that </a:t>
            </a:r>
            <a:r>
              <a:rPr lang="en-US" sz="3100" b="1">
                <a:solidFill>
                  <a:srgbClr val="FF0000"/>
                </a:solidFill>
              </a:rPr>
              <a:t>in later times some will fall away from the faith</a:t>
            </a:r>
            <a:r>
              <a:rPr lang="en-US" sz="3100"/>
              <a:t>, paying attention to deceitful spirits and doctrines of demons, by means of the hypocrisy of liars seared in their own conscience as with a branding iron,</a:t>
            </a:r>
          </a:p>
        </p:txBody>
      </p:sp>
    </p:spTree>
    <p:extLst>
      <p:ext uri="{BB962C8B-B14F-4D97-AF65-F5344CB8AC3E}">
        <p14:creationId xmlns:p14="http://schemas.microsoft.com/office/powerpoint/2010/main" val="20557388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1179B6-B42F-D913-E983-961A4E648BD0}"/>
              </a:ext>
            </a:extLst>
          </p:cNvPr>
          <p:cNvSpPr txBox="1"/>
          <p:nvPr/>
        </p:nvSpPr>
        <p:spPr>
          <a:xfrm>
            <a:off x="127000" y="127000"/>
            <a:ext cx="7315200" cy="276999"/>
          </a:xfrm>
          <a:prstGeom prst="rect">
            <a:avLst/>
          </a:prstGeom>
          <a:noFill/>
        </p:spPr>
        <p:txBody>
          <a:bodyPr vert="horz" lIns="0" tIns="0" rIns="0" bIns="0" rtlCol="0">
            <a:spAutoFit/>
          </a:bodyPr>
          <a:lstStyle/>
          <a:p>
            <a:r>
              <a:rPr lang="en-US"/>
              <a:t>Increase in Wickedness and Loss of Faith</a:t>
            </a:r>
          </a:p>
        </p:txBody>
      </p:sp>
      <p:sp>
        <p:nvSpPr>
          <p:cNvPr id="3" name="TextBox 2">
            <a:extLst>
              <a:ext uri="{FF2B5EF4-FFF2-40B4-BE49-F238E27FC236}">
                <a16:creationId xmlns:a16="http://schemas.microsoft.com/office/drawing/2014/main" id="{510902FE-8FD2-C36D-AEC1-D059A6CD20A6}"/>
              </a:ext>
            </a:extLst>
          </p:cNvPr>
          <p:cNvSpPr txBox="1"/>
          <p:nvPr/>
        </p:nvSpPr>
        <p:spPr>
          <a:xfrm>
            <a:off x="0" y="762000"/>
            <a:ext cx="12192000" cy="646331"/>
          </a:xfrm>
          <a:prstGeom prst="rect">
            <a:avLst/>
          </a:prstGeom>
          <a:noFill/>
        </p:spPr>
        <p:txBody>
          <a:bodyPr vert="horz" rtlCol="0">
            <a:spAutoFit/>
          </a:bodyPr>
          <a:lstStyle/>
          <a:p>
            <a:pPr algn="ctr"/>
            <a:r>
              <a:rPr lang="en-US" sz="3600"/>
              <a:t>Jude 1:18</a:t>
            </a:r>
          </a:p>
        </p:txBody>
      </p:sp>
      <p:sp>
        <p:nvSpPr>
          <p:cNvPr id="4" name="TextBox 3">
            <a:extLst>
              <a:ext uri="{FF2B5EF4-FFF2-40B4-BE49-F238E27FC236}">
                <a16:creationId xmlns:a16="http://schemas.microsoft.com/office/drawing/2014/main" id="{8BA5CD4C-E7E5-A97B-0C80-CA1B03439E7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D178670-9155-A45B-0CCF-AFC4466B602D}"/>
              </a:ext>
            </a:extLst>
          </p:cNvPr>
          <p:cNvSpPr txBox="1"/>
          <p:nvPr/>
        </p:nvSpPr>
        <p:spPr>
          <a:xfrm>
            <a:off x="1016000" y="1905000"/>
            <a:ext cx="10160000" cy="1046440"/>
          </a:xfrm>
          <a:prstGeom prst="rect">
            <a:avLst/>
          </a:prstGeom>
          <a:noFill/>
        </p:spPr>
        <p:txBody>
          <a:bodyPr vert="horz" rtlCol="0">
            <a:spAutoFit/>
          </a:bodyPr>
          <a:lstStyle/>
          <a:p>
            <a:pPr algn="ctr"/>
            <a:r>
              <a:rPr lang="en-US" sz="3100"/>
              <a:t>that they were saying to you, "In the </a:t>
            </a:r>
            <a:r>
              <a:rPr lang="en-US" sz="3100" b="1">
                <a:solidFill>
                  <a:srgbClr val="FF0000"/>
                </a:solidFill>
              </a:rPr>
              <a:t>last time</a:t>
            </a:r>
            <a:r>
              <a:rPr lang="en-US" sz="3100"/>
              <a:t> there will be </a:t>
            </a:r>
            <a:r>
              <a:rPr lang="en-US" sz="3100" b="1">
                <a:solidFill>
                  <a:srgbClr val="FF0000"/>
                </a:solidFill>
              </a:rPr>
              <a:t>mockers</a:t>
            </a:r>
            <a:r>
              <a:rPr lang="en-US" sz="3100"/>
              <a:t>, following after their own </a:t>
            </a:r>
            <a:r>
              <a:rPr lang="en-US" sz="3100" b="1">
                <a:solidFill>
                  <a:srgbClr val="FF0000"/>
                </a:solidFill>
              </a:rPr>
              <a:t>ungodly lusts</a:t>
            </a:r>
            <a:r>
              <a:rPr lang="en-US" sz="3100"/>
              <a:t>."</a:t>
            </a:r>
          </a:p>
        </p:txBody>
      </p:sp>
    </p:spTree>
    <p:extLst>
      <p:ext uri="{BB962C8B-B14F-4D97-AF65-F5344CB8AC3E}">
        <p14:creationId xmlns:p14="http://schemas.microsoft.com/office/powerpoint/2010/main" val="1182261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E6A51C-CCF7-BBAA-38CE-0FCF5C8D882B}"/>
              </a:ext>
            </a:extLst>
          </p:cNvPr>
          <p:cNvSpPr txBox="1"/>
          <p:nvPr/>
        </p:nvSpPr>
        <p:spPr>
          <a:xfrm>
            <a:off x="127000" y="127000"/>
            <a:ext cx="7315200" cy="276999"/>
          </a:xfrm>
          <a:prstGeom prst="rect">
            <a:avLst/>
          </a:prstGeom>
          <a:noFill/>
        </p:spPr>
        <p:txBody>
          <a:bodyPr vert="horz" lIns="0" tIns="0" rIns="0" bIns="0" rtlCol="0">
            <a:spAutoFit/>
          </a:bodyPr>
          <a:lstStyle/>
          <a:p>
            <a:r>
              <a:rPr lang="en-US"/>
              <a:t>Increase in Wickedness and Loss of Faith</a:t>
            </a:r>
          </a:p>
        </p:txBody>
      </p:sp>
      <p:sp>
        <p:nvSpPr>
          <p:cNvPr id="3" name="TextBox 2">
            <a:extLst>
              <a:ext uri="{FF2B5EF4-FFF2-40B4-BE49-F238E27FC236}">
                <a16:creationId xmlns:a16="http://schemas.microsoft.com/office/drawing/2014/main" id="{052EF21F-E939-A68E-AC69-A4AA3AF27192}"/>
              </a:ext>
            </a:extLst>
          </p:cNvPr>
          <p:cNvSpPr txBox="1"/>
          <p:nvPr/>
        </p:nvSpPr>
        <p:spPr>
          <a:xfrm>
            <a:off x="0" y="762000"/>
            <a:ext cx="12192000" cy="646331"/>
          </a:xfrm>
          <a:prstGeom prst="rect">
            <a:avLst/>
          </a:prstGeom>
          <a:noFill/>
        </p:spPr>
        <p:txBody>
          <a:bodyPr vert="horz" rtlCol="0">
            <a:spAutoFit/>
          </a:bodyPr>
          <a:lstStyle/>
          <a:p>
            <a:pPr algn="ctr"/>
            <a:r>
              <a:rPr lang="en-US" sz="3600"/>
              <a:t>Matthew 24:12</a:t>
            </a:r>
          </a:p>
        </p:txBody>
      </p:sp>
      <p:sp>
        <p:nvSpPr>
          <p:cNvPr id="4" name="TextBox 3">
            <a:extLst>
              <a:ext uri="{FF2B5EF4-FFF2-40B4-BE49-F238E27FC236}">
                <a16:creationId xmlns:a16="http://schemas.microsoft.com/office/drawing/2014/main" id="{BD02F3A7-7E41-DE14-C7EF-F60C46C6B1E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E9C5A00-3EAC-14A3-BE86-F764737C9A1A}"/>
              </a:ext>
            </a:extLst>
          </p:cNvPr>
          <p:cNvSpPr txBox="1"/>
          <p:nvPr/>
        </p:nvSpPr>
        <p:spPr>
          <a:xfrm>
            <a:off x="1016000" y="1905000"/>
            <a:ext cx="10160000" cy="1046440"/>
          </a:xfrm>
          <a:prstGeom prst="rect">
            <a:avLst/>
          </a:prstGeom>
          <a:noFill/>
        </p:spPr>
        <p:txBody>
          <a:bodyPr vert="horz" rtlCol="0">
            <a:spAutoFit/>
          </a:bodyPr>
          <a:lstStyle/>
          <a:p>
            <a:pPr algn="ctr"/>
            <a:r>
              <a:rPr lang="en-US" sz="3100"/>
              <a:t>"Because </a:t>
            </a:r>
            <a:r>
              <a:rPr lang="en-US" sz="3100" b="1">
                <a:solidFill>
                  <a:srgbClr val="FF0000"/>
                </a:solidFill>
              </a:rPr>
              <a:t>lawlessness is increased,</a:t>
            </a:r>
            <a:r>
              <a:rPr lang="en-US" sz="3100"/>
              <a:t> most people's love will grow cold.</a:t>
            </a:r>
          </a:p>
        </p:txBody>
      </p:sp>
    </p:spTree>
    <p:extLst>
      <p:ext uri="{BB962C8B-B14F-4D97-AF65-F5344CB8AC3E}">
        <p14:creationId xmlns:p14="http://schemas.microsoft.com/office/powerpoint/2010/main" val="1563344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B50D61-D065-21CC-017D-32BE43AEC426}"/>
              </a:ext>
            </a:extLst>
          </p:cNvPr>
          <p:cNvSpPr txBox="1"/>
          <p:nvPr/>
        </p:nvSpPr>
        <p:spPr>
          <a:xfrm>
            <a:off x="127000" y="127000"/>
            <a:ext cx="7315200" cy="276999"/>
          </a:xfrm>
          <a:prstGeom prst="rect">
            <a:avLst/>
          </a:prstGeom>
          <a:noFill/>
        </p:spPr>
        <p:txBody>
          <a:bodyPr vert="horz" lIns="0" tIns="0" rIns="0" bIns="0" rtlCol="0">
            <a:spAutoFit/>
          </a:bodyPr>
          <a:lstStyle/>
          <a:p>
            <a:r>
              <a:rPr lang="en-US"/>
              <a:t>Increase in Wickedness and Loss of Faith</a:t>
            </a:r>
          </a:p>
        </p:txBody>
      </p:sp>
      <p:sp>
        <p:nvSpPr>
          <p:cNvPr id="3" name="TextBox 2">
            <a:extLst>
              <a:ext uri="{FF2B5EF4-FFF2-40B4-BE49-F238E27FC236}">
                <a16:creationId xmlns:a16="http://schemas.microsoft.com/office/drawing/2014/main" id="{607C4CBE-CC4A-ACAE-177C-DBC2579D6840}"/>
              </a:ext>
            </a:extLst>
          </p:cNvPr>
          <p:cNvSpPr txBox="1"/>
          <p:nvPr/>
        </p:nvSpPr>
        <p:spPr>
          <a:xfrm>
            <a:off x="0" y="762000"/>
            <a:ext cx="12192000" cy="646331"/>
          </a:xfrm>
          <a:prstGeom prst="rect">
            <a:avLst/>
          </a:prstGeom>
          <a:noFill/>
        </p:spPr>
        <p:txBody>
          <a:bodyPr vert="horz" rtlCol="0">
            <a:spAutoFit/>
          </a:bodyPr>
          <a:lstStyle/>
          <a:p>
            <a:pPr algn="ctr"/>
            <a:r>
              <a:rPr lang="en-US" sz="3600"/>
              <a:t>Second Peter 3:3-4</a:t>
            </a:r>
          </a:p>
        </p:txBody>
      </p:sp>
      <p:sp>
        <p:nvSpPr>
          <p:cNvPr id="4" name="TextBox 3">
            <a:extLst>
              <a:ext uri="{FF2B5EF4-FFF2-40B4-BE49-F238E27FC236}">
                <a16:creationId xmlns:a16="http://schemas.microsoft.com/office/drawing/2014/main" id="{A7AD3319-639F-410A-8A8B-659E8C95B76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134B837-E70D-8CB3-BA53-DBC35CF54B7F}"/>
              </a:ext>
            </a:extLst>
          </p:cNvPr>
          <p:cNvSpPr txBox="1"/>
          <p:nvPr/>
        </p:nvSpPr>
        <p:spPr>
          <a:xfrm>
            <a:off x="1016000" y="1905000"/>
            <a:ext cx="10160000" cy="2477601"/>
          </a:xfrm>
          <a:prstGeom prst="rect">
            <a:avLst/>
          </a:prstGeom>
          <a:noFill/>
        </p:spPr>
        <p:txBody>
          <a:bodyPr vert="horz" rtlCol="0">
            <a:spAutoFit/>
          </a:bodyPr>
          <a:lstStyle/>
          <a:p>
            <a:pPr algn="ctr"/>
            <a:r>
              <a:rPr lang="en-US" sz="3100"/>
              <a:t>Know this first of all, that in the last days </a:t>
            </a:r>
            <a:r>
              <a:rPr lang="en-US" sz="3100" b="1">
                <a:solidFill>
                  <a:srgbClr val="FF0000"/>
                </a:solidFill>
              </a:rPr>
              <a:t>mockers will come with their mocking</a:t>
            </a:r>
            <a:r>
              <a:rPr lang="en-US" sz="3100"/>
              <a:t>, following after their own lusts, and saying, "</a:t>
            </a:r>
            <a:r>
              <a:rPr lang="en-US" sz="3100" b="1">
                <a:solidFill>
                  <a:srgbClr val="FF0000"/>
                </a:solidFill>
              </a:rPr>
              <a:t>Where is the promise of His coming?</a:t>
            </a:r>
            <a:r>
              <a:rPr lang="en-US" sz="3100"/>
              <a:t> For ever since the fathers fell asleep, all continues just as it was from the beginning of creation."</a:t>
            </a:r>
          </a:p>
        </p:txBody>
      </p:sp>
    </p:spTree>
    <p:extLst>
      <p:ext uri="{BB962C8B-B14F-4D97-AF65-F5344CB8AC3E}">
        <p14:creationId xmlns:p14="http://schemas.microsoft.com/office/powerpoint/2010/main" val="582829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13CEA7-D8C6-9B93-CC19-E9069E70F751}"/>
              </a:ext>
            </a:extLst>
          </p:cNvPr>
          <p:cNvSpPr txBox="1"/>
          <p:nvPr/>
        </p:nvSpPr>
        <p:spPr>
          <a:xfrm>
            <a:off x="127000" y="127000"/>
            <a:ext cx="7315200" cy="276999"/>
          </a:xfrm>
          <a:prstGeom prst="rect">
            <a:avLst/>
          </a:prstGeom>
          <a:noFill/>
        </p:spPr>
        <p:txBody>
          <a:bodyPr vert="horz" lIns="0" tIns="0" rIns="0" bIns="0" rtlCol="0">
            <a:spAutoFit/>
          </a:bodyPr>
          <a:lstStyle/>
          <a:p>
            <a:r>
              <a:rPr lang="en-US"/>
              <a:t>Increase in Wickedness and Loss of Faith</a:t>
            </a:r>
          </a:p>
        </p:txBody>
      </p:sp>
      <p:sp>
        <p:nvSpPr>
          <p:cNvPr id="3" name="TextBox 2">
            <a:extLst>
              <a:ext uri="{FF2B5EF4-FFF2-40B4-BE49-F238E27FC236}">
                <a16:creationId xmlns:a16="http://schemas.microsoft.com/office/drawing/2014/main" id="{EA1CFFD1-F7BE-91B6-BC3B-84F490B7E2B8}"/>
              </a:ext>
            </a:extLst>
          </p:cNvPr>
          <p:cNvSpPr txBox="1"/>
          <p:nvPr/>
        </p:nvSpPr>
        <p:spPr>
          <a:xfrm>
            <a:off x="0" y="762000"/>
            <a:ext cx="12192000" cy="646331"/>
          </a:xfrm>
          <a:prstGeom prst="rect">
            <a:avLst/>
          </a:prstGeom>
          <a:noFill/>
        </p:spPr>
        <p:txBody>
          <a:bodyPr vert="horz" rtlCol="0">
            <a:spAutoFit/>
          </a:bodyPr>
          <a:lstStyle/>
          <a:p>
            <a:pPr algn="ctr"/>
            <a:r>
              <a:rPr lang="en-US" sz="3600"/>
              <a:t>Second Timothy 3:1-5</a:t>
            </a:r>
          </a:p>
        </p:txBody>
      </p:sp>
      <p:sp>
        <p:nvSpPr>
          <p:cNvPr id="4" name="TextBox 3">
            <a:extLst>
              <a:ext uri="{FF2B5EF4-FFF2-40B4-BE49-F238E27FC236}">
                <a16:creationId xmlns:a16="http://schemas.microsoft.com/office/drawing/2014/main" id="{750D645E-764D-92DF-B2E3-A5E6D19226D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B955529-71EA-88AE-963E-AA87A4549D5B}"/>
              </a:ext>
            </a:extLst>
          </p:cNvPr>
          <p:cNvSpPr txBox="1"/>
          <p:nvPr/>
        </p:nvSpPr>
        <p:spPr>
          <a:xfrm>
            <a:off x="1016000" y="1905000"/>
            <a:ext cx="10160000" cy="4385816"/>
          </a:xfrm>
          <a:prstGeom prst="rect">
            <a:avLst/>
          </a:prstGeom>
          <a:noFill/>
        </p:spPr>
        <p:txBody>
          <a:bodyPr vert="horz" rtlCol="0">
            <a:spAutoFit/>
          </a:bodyPr>
          <a:lstStyle/>
          <a:p>
            <a:pPr algn="ctr"/>
            <a:r>
              <a:rPr lang="en-US" sz="3100"/>
              <a:t>But realize this, </a:t>
            </a:r>
            <a:r>
              <a:rPr lang="en-US" sz="3100" b="1">
                <a:solidFill>
                  <a:srgbClr val="FF0000"/>
                </a:solidFill>
              </a:rPr>
              <a:t>that in the last days difficult times will come.</a:t>
            </a:r>
            <a:r>
              <a:rPr lang="en-US" sz="3100"/>
              <a:t> For men will be lovers of self, lovers of money, boastful, arrogant, revilers, disobedient to parents, ungrateful, unholy, unloving, irreconcilable, malicious gossips, without self-control, brutal, haters of good, treacherous, reckless, conceited, lovers of pleasure rather than lovers of God, holding to a form of godliness, although they have denied its power; Avoid such men as these.</a:t>
            </a:r>
          </a:p>
        </p:txBody>
      </p:sp>
    </p:spTree>
    <p:extLst>
      <p:ext uri="{BB962C8B-B14F-4D97-AF65-F5344CB8AC3E}">
        <p14:creationId xmlns:p14="http://schemas.microsoft.com/office/powerpoint/2010/main" val="2267247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D0CFB-0092-1BB6-1E71-B0A2DF6595E7}"/>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Rise of False Prophets and Deception</a:t>
            </a:r>
          </a:p>
        </p:txBody>
      </p:sp>
      <p:sp>
        <p:nvSpPr>
          <p:cNvPr id="3" name="Subtitle 2">
            <a:extLst>
              <a:ext uri="{FF2B5EF4-FFF2-40B4-BE49-F238E27FC236}">
                <a16:creationId xmlns:a16="http://schemas.microsoft.com/office/drawing/2014/main" id="{DB20E00D-F039-846A-B464-752CAF8145E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446553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D12E46-53EE-97B7-72BA-22A2B227F27A}"/>
              </a:ext>
            </a:extLst>
          </p:cNvPr>
          <p:cNvSpPr txBox="1"/>
          <p:nvPr/>
        </p:nvSpPr>
        <p:spPr>
          <a:xfrm>
            <a:off x="127000" y="127000"/>
            <a:ext cx="7315200" cy="276999"/>
          </a:xfrm>
          <a:prstGeom prst="rect">
            <a:avLst/>
          </a:prstGeom>
          <a:noFill/>
        </p:spPr>
        <p:txBody>
          <a:bodyPr vert="horz" lIns="0" tIns="0" rIns="0" bIns="0" rtlCol="0">
            <a:spAutoFit/>
          </a:bodyPr>
          <a:lstStyle/>
          <a:p>
            <a:r>
              <a:rPr lang="en-US"/>
              <a:t>The Rise of False Prophets and Deception</a:t>
            </a:r>
          </a:p>
        </p:txBody>
      </p:sp>
      <p:sp>
        <p:nvSpPr>
          <p:cNvPr id="3" name="TextBox 2">
            <a:extLst>
              <a:ext uri="{FF2B5EF4-FFF2-40B4-BE49-F238E27FC236}">
                <a16:creationId xmlns:a16="http://schemas.microsoft.com/office/drawing/2014/main" id="{03C5B854-EF4F-7124-DDA0-A31F97CD198F}"/>
              </a:ext>
            </a:extLst>
          </p:cNvPr>
          <p:cNvSpPr txBox="1"/>
          <p:nvPr/>
        </p:nvSpPr>
        <p:spPr>
          <a:xfrm>
            <a:off x="0" y="762000"/>
            <a:ext cx="12192000" cy="646331"/>
          </a:xfrm>
          <a:prstGeom prst="rect">
            <a:avLst/>
          </a:prstGeom>
          <a:noFill/>
        </p:spPr>
        <p:txBody>
          <a:bodyPr vert="horz" rtlCol="0">
            <a:spAutoFit/>
          </a:bodyPr>
          <a:lstStyle/>
          <a:p>
            <a:pPr algn="ctr"/>
            <a:r>
              <a:rPr lang="en-US" sz="3600"/>
              <a:t>First John 4:1</a:t>
            </a:r>
          </a:p>
        </p:txBody>
      </p:sp>
      <p:sp>
        <p:nvSpPr>
          <p:cNvPr id="4" name="TextBox 3">
            <a:extLst>
              <a:ext uri="{FF2B5EF4-FFF2-40B4-BE49-F238E27FC236}">
                <a16:creationId xmlns:a16="http://schemas.microsoft.com/office/drawing/2014/main" id="{3A487BAF-2154-B6D6-54E3-260BC2D5014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FD463E-A749-7AF7-81BB-33674FC833E8}"/>
              </a:ext>
            </a:extLst>
          </p:cNvPr>
          <p:cNvSpPr txBox="1"/>
          <p:nvPr/>
        </p:nvSpPr>
        <p:spPr>
          <a:xfrm>
            <a:off x="1016000" y="1905000"/>
            <a:ext cx="10160000" cy="1523494"/>
          </a:xfrm>
          <a:prstGeom prst="rect">
            <a:avLst/>
          </a:prstGeom>
          <a:noFill/>
        </p:spPr>
        <p:txBody>
          <a:bodyPr vert="horz" rtlCol="0">
            <a:spAutoFit/>
          </a:bodyPr>
          <a:lstStyle/>
          <a:p>
            <a:pPr algn="ctr"/>
            <a:r>
              <a:rPr lang="en-US" sz="3100"/>
              <a:t>Beloved, do not believe every spirit, but test the spirits to see whether they are from God, </a:t>
            </a:r>
            <a:r>
              <a:rPr lang="en-US" sz="3100" b="1">
                <a:solidFill>
                  <a:srgbClr val="FF0000"/>
                </a:solidFill>
              </a:rPr>
              <a:t>because many false prophets have gone out into the world.</a:t>
            </a:r>
          </a:p>
        </p:txBody>
      </p:sp>
    </p:spTree>
    <p:extLst>
      <p:ext uri="{BB962C8B-B14F-4D97-AF65-F5344CB8AC3E}">
        <p14:creationId xmlns:p14="http://schemas.microsoft.com/office/powerpoint/2010/main" val="16294377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5BB83E-E89F-00F4-A06D-96756125DECB}"/>
              </a:ext>
            </a:extLst>
          </p:cNvPr>
          <p:cNvSpPr txBox="1"/>
          <p:nvPr/>
        </p:nvSpPr>
        <p:spPr>
          <a:xfrm>
            <a:off x="127000" y="127000"/>
            <a:ext cx="7315200" cy="276999"/>
          </a:xfrm>
          <a:prstGeom prst="rect">
            <a:avLst/>
          </a:prstGeom>
          <a:noFill/>
        </p:spPr>
        <p:txBody>
          <a:bodyPr vert="horz" lIns="0" tIns="0" rIns="0" bIns="0" rtlCol="0">
            <a:spAutoFit/>
          </a:bodyPr>
          <a:lstStyle/>
          <a:p>
            <a:r>
              <a:rPr lang="en-US"/>
              <a:t>The Rise of False Prophets and Deception</a:t>
            </a:r>
          </a:p>
        </p:txBody>
      </p:sp>
      <p:sp>
        <p:nvSpPr>
          <p:cNvPr id="3" name="TextBox 2">
            <a:extLst>
              <a:ext uri="{FF2B5EF4-FFF2-40B4-BE49-F238E27FC236}">
                <a16:creationId xmlns:a16="http://schemas.microsoft.com/office/drawing/2014/main" id="{47438FBE-5CE1-E40B-03CB-E8FA5AE5A706}"/>
              </a:ext>
            </a:extLst>
          </p:cNvPr>
          <p:cNvSpPr txBox="1"/>
          <p:nvPr/>
        </p:nvSpPr>
        <p:spPr>
          <a:xfrm>
            <a:off x="0" y="762000"/>
            <a:ext cx="12192000" cy="646331"/>
          </a:xfrm>
          <a:prstGeom prst="rect">
            <a:avLst/>
          </a:prstGeom>
          <a:noFill/>
        </p:spPr>
        <p:txBody>
          <a:bodyPr vert="horz" rtlCol="0">
            <a:spAutoFit/>
          </a:bodyPr>
          <a:lstStyle/>
          <a:p>
            <a:pPr algn="ctr"/>
            <a:r>
              <a:rPr lang="en-US" sz="3600"/>
              <a:t>Matthew 24:24</a:t>
            </a:r>
          </a:p>
        </p:txBody>
      </p:sp>
      <p:sp>
        <p:nvSpPr>
          <p:cNvPr id="4" name="TextBox 3">
            <a:extLst>
              <a:ext uri="{FF2B5EF4-FFF2-40B4-BE49-F238E27FC236}">
                <a16:creationId xmlns:a16="http://schemas.microsoft.com/office/drawing/2014/main" id="{643D4FC3-AC17-20CD-F91E-D9180471E4D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4AB81CB-0532-0A36-BB0B-1360D7787A4E}"/>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For false Christs and false prophets will arise</a:t>
            </a:r>
            <a:r>
              <a:rPr lang="en-US" sz="3100"/>
              <a:t> and will show great signs and wonders, so as to mislead, if possible, even the elect.</a:t>
            </a:r>
          </a:p>
        </p:txBody>
      </p:sp>
    </p:spTree>
    <p:extLst>
      <p:ext uri="{BB962C8B-B14F-4D97-AF65-F5344CB8AC3E}">
        <p14:creationId xmlns:p14="http://schemas.microsoft.com/office/powerpoint/2010/main" val="42088576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00CAFC-B36F-C008-3467-2FA790AF233F}"/>
              </a:ext>
            </a:extLst>
          </p:cNvPr>
          <p:cNvSpPr txBox="1"/>
          <p:nvPr/>
        </p:nvSpPr>
        <p:spPr>
          <a:xfrm>
            <a:off x="127000" y="127000"/>
            <a:ext cx="7315200" cy="276999"/>
          </a:xfrm>
          <a:prstGeom prst="rect">
            <a:avLst/>
          </a:prstGeom>
          <a:noFill/>
        </p:spPr>
        <p:txBody>
          <a:bodyPr vert="horz" lIns="0" tIns="0" rIns="0" bIns="0" rtlCol="0">
            <a:spAutoFit/>
          </a:bodyPr>
          <a:lstStyle/>
          <a:p>
            <a:r>
              <a:rPr lang="en-US"/>
              <a:t>The Rise of False Prophets and Deception</a:t>
            </a:r>
          </a:p>
        </p:txBody>
      </p:sp>
      <p:sp>
        <p:nvSpPr>
          <p:cNvPr id="3" name="TextBox 2">
            <a:extLst>
              <a:ext uri="{FF2B5EF4-FFF2-40B4-BE49-F238E27FC236}">
                <a16:creationId xmlns:a16="http://schemas.microsoft.com/office/drawing/2014/main" id="{07B4FAB0-5B38-316C-E9F2-7E83AB0DF372}"/>
              </a:ext>
            </a:extLst>
          </p:cNvPr>
          <p:cNvSpPr txBox="1"/>
          <p:nvPr/>
        </p:nvSpPr>
        <p:spPr>
          <a:xfrm>
            <a:off x="0" y="762000"/>
            <a:ext cx="12192000" cy="646331"/>
          </a:xfrm>
          <a:prstGeom prst="rect">
            <a:avLst/>
          </a:prstGeom>
          <a:noFill/>
        </p:spPr>
        <p:txBody>
          <a:bodyPr vert="horz" rtlCol="0">
            <a:spAutoFit/>
          </a:bodyPr>
          <a:lstStyle/>
          <a:p>
            <a:pPr algn="ctr"/>
            <a:r>
              <a:rPr lang="en-US" sz="3600"/>
              <a:t>Matthew 7:15-16</a:t>
            </a:r>
          </a:p>
        </p:txBody>
      </p:sp>
      <p:sp>
        <p:nvSpPr>
          <p:cNvPr id="4" name="TextBox 3">
            <a:extLst>
              <a:ext uri="{FF2B5EF4-FFF2-40B4-BE49-F238E27FC236}">
                <a16:creationId xmlns:a16="http://schemas.microsoft.com/office/drawing/2014/main" id="{F794851C-F4A3-1383-3491-09597789546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7B3D6CC-6D2A-709D-902F-06B4976B4329}"/>
              </a:ext>
            </a:extLst>
          </p:cNvPr>
          <p:cNvSpPr txBox="1"/>
          <p:nvPr/>
        </p:nvSpPr>
        <p:spPr>
          <a:xfrm>
            <a:off x="1016000" y="1905000"/>
            <a:ext cx="10160000" cy="2000548"/>
          </a:xfrm>
          <a:prstGeom prst="rect">
            <a:avLst/>
          </a:prstGeom>
          <a:noFill/>
        </p:spPr>
        <p:txBody>
          <a:bodyPr vert="horz" rtlCol="0">
            <a:spAutoFit/>
          </a:bodyPr>
          <a:lstStyle/>
          <a:p>
            <a:pPr algn="ctr"/>
            <a:r>
              <a:rPr lang="en-US" sz="3100"/>
              <a:t>"</a:t>
            </a:r>
            <a:r>
              <a:rPr lang="en-US" sz="3100" b="1">
                <a:solidFill>
                  <a:srgbClr val="FF0000"/>
                </a:solidFill>
              </a:rPr>
              <a:t>Beware of the false prophets</a:t>
            </a:r>
            <a:r>
              <a:rPr lang="en-US" sz="3100"/>
              <a:t>, who come to you in sheep's clothing, but inwardly are ravenous wolves. "You will know them by their fruits. Grapes are not gathered from thorn bushes nor figs from thistles, are they?</a:t>
            </a:r>
          </a:p>
        </p:txBody>
      </p:sp>
    </p:spTree>
    <p:extLst>
      <p:ext uri="{BB962C8B-B14F-4D97-AF65-F5344CB8AC3E}">
        <p14:creationId xmlns:p14="http://schemas.microsoft.com/office/powerpoint/2010/main" val="14130350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3775C2-8BCD-1B1D-004A-D278596C0AF7}"/>
              </a:ext>
            </a:extLst>
          </p:cNvPr>
          <p:cNvSpPr txBox="1"/>
          <p:nvPr/>
        </p:nvSpPr>
        <p:spPr>
          <a:xfrm>
            <a:off x="127000" y="127000"/>
            <a:ext cx="7315200" cy="276999"/>
          </a:xfrm>
          <a:prstGeom prst="rect">
            <a:avLst/>
          </a:prstGeom>
          <a:noFill/>
        </p:spPr>
        <p:txBody>
          <a:bodyPr vert="horz" lIns="0" tIns="0" rIns="0" bIns="0" rtlCol="0">
            <a:spAutoFit/>
          </a:bodyPr>
          <a:lstStyle/>
          <a:p>
            <a:r>
              <a:rPr lang="en-US"/>
              <a:t>The Rise of False Prophets and Deception</a:t>
            </a:r>
          </a:p>
        </p:txBody>
      </p:sp>
      <p:sp>
        <p:nvSpPr>
          <p:cNvPr id="3" name="TextBox 2">
            <a:extLst>
              <a:ext uri="{FF2B5EF4-FFF2-40B4-BE49-F238E27FC236}">
                <a16:creationId xmlns:a16="http://schemas.microsoft.com/office/drawing/2014/main" id="{F8AE6C8E-C421-F6D6-CB97-07E1B1DEB86C}"/>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11:13-15</a:t>
            </a:r>
          </a:p>
        </p:txBody>
      </p:sp>
      <p:sp>
        <p:nvSpPr>
          <p:cNvPr id="4" name="TextBox 3">
            <a:extLst>
              <a:ext uri="{FF2B5EF4-FFF2-40B4-BE49-F238E27FC236}">
                <a16:creationId xmlns:a16="http://schemas.microsoft.com/office/drawing/2014/main" id="{FAB48C92-D9CD-DCF5-45E8-D66D240869F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6390077-2764-FA31-26C6-6461F96EF3E8}"/>
              </a:ext>
            </a:extLst>
          </p:cNvPr>
          <p:cNvSpPr txBox="1"/>
          <p:nvPr/>
        </p:nvSpPr>
        <p:spPr>
          <a:xfrm>
            <a:off x="1016000" y="1905000"/>
            <a:ext cx="10160000" cy="2954655"/>
          </a:xfrm>
          <a:prstGeom prst="rect">
            <a:avLst/>
          </a:prstGeom>
          <a:noFill/>
        </p:spPr>
        <p:txBody>
          <a:bodyPr vert="horz" rtlCol="0">
            <a:spAutoFit/>
          </a:bodyPr>
          <a:lstStyle/>
          <a:p>
            <a:pPr algn="ctr"/>
            <a:r>
              <a:rPr lang="en-US" sz="3100"/>
              <a:t>For such men are </a:t>
            </a:r>
            <a:r>
              <a:rPr lang="en-US" sz="3100" b="1">
                <a:solidFill>
                  <a:srgbClr val="FF0000"/>
                </a:solidFill>
              </a:rPr>
              <a:t>false apostles, deceitful workers, disguising themselves as apostles of Christ</a:t>
            </a:r>
            <a:r>
              <a:rPr lang="en-US" sz="3100"/>
              <a:t>. No wonder, for even Satan disguises himself as an angel of light. Therefore it is not surprising if his servants also disguise themselves as servants of righteousness, whose end will be according to their deeds.</a:t>
            </a:r>
          </a:p>
        </p:txBody>
      </p:sp>
    </p:spTree>
    <p:extLst>
      <p:ext uri="{BB962C8B-B14F-4D97-AF65-F5344CB8AC3E}">
        <p14:creationId xmlns:p14="http://schemas.microsoft.com/office/powerpoint/2010/main" val="20976595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403A57-7CEF-1DD0-72A6-0D357BD81C7C}"/>
              </a:ext>
            </a:extLst>
          </p:cNvPr>
          <p:cNvSpPr txBox="1"/>
          <p:nvPr/>
        </p:nvSpPr>
        <p:spPr>
          <a:xfrm>
            <a:off x="127000" y="127000"/>
            <a:ext cx="7315200" cy="276999"/>
          </a:xfrm>
          <a:prstGeom prst="rect">
            <a:avLst/>
          </a:prstGeom>
          <a:noFill/>
        </p:spPr>
        <p:txBody>
          <a:bodyPr vert="horz" lIns="0" tIns="0" rIns="0" bIns="0" rtlCol="0">
            <a:spAutoFit/>
          </a:bodyPr>
          <a:lstStyle/>
          <a:p>
            <a:r>
              <a:rPr lang="en-US"/>
              <a:t>The Rise of False Prophets and Deception</a:t>
            </a:r>
          </a:p>
        </p:txBody>
      </p:sp>
      <p:sp>
        <p:nvSpPr>
          <p:cNvPr id="3" name="TextBox 2">
            <a:extLst>
              <a:ext uri="{FF2B5EF4-FFF2-40B4-BE49-F238E27FC236}">
                <a16:creationId xmlns:a16="http://schemas.microsoft.com/office/drawing/2014/main" id="{B3304B5C-786D-BAE5-8FD6-47B2E3A53DCB}"/>
              </a:ext>
            </a:extLst>
          </p:cNvPr>
          <p:cNvSpPr txBox="1"/>
          <p:nvPr/>
        </p:nvSpPr>
        <p:spPr>
          <a:xfrm>
            <a:off x="0" y="762000"/>
            <a:ext cx="12192000" cy="646331"/>
          </a:xfrm>
          <a:prstGeom prst="rect">
            <a:avLst/>
          </a:prstGeom>
          <a:noFill/>
        </p:spPr>
        <p:txBody>
          <a:bodyPr vert="horz" rtlCol="0">
            <a:spAutoFit/>
          </a:bodyPr>
          <a:lstStyle/>
          <a:p>
            <a:pPr algn="ctr"/>
            <a:r>
              <a:rPr lang="en-US" sz="3600"/>
              <a:t>Second Peter 2:1-3</a:t>
            </a:r>
          </a:p>
        </p:txBody>
      </p:sp>
      <p:sp>
        <p:nvSpPr>
          <p:cNvPr id="4" name="TextBox 3">
            <a:extLst>
              <a:ext uri="{FF2B5EF4-FFF2-40B4-BE49-F238E27FC236}">
                <a16:creationId xmlns:a16="http://schemas.microsoft.com/office/drawing/2014/main" id="{278D7C71-9037-88D8-1EFE-17E76961771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7D8D483-063C-0B04-3680-75B3720D6211}"/>
              </a:ext>
            </a:extLst>
          </p:cNvPr>
          <p:cNvSpPr txBox="1"/>
          <p:nvPr/>
        </p:nvSpPr>
        <p:spPr>
          <a:xfrm>
            <a:off x="1016000" y="1905000"/>
            <a:ext cx="10160000" cy="4385816"/>
          </a:xfrm>
          <a:prstGeom prst="rect">
            <a:avLst/>
          </a:prstGeom>
          <a:noFill/>
        </p:spPr>
        <p:txBody>
          <a:bodyPr vert="horz" rtlCol="0">
            <a:spAutoFit/>
          </a:bodyPr>
          <a:lstStyle/>
          <a:p>
            <a:pPr algn="ctr"/>
            <a:r>
              <a:rPr lang="en-US" sz="3100"/>
              <a:t>But </a:t>
            </a:r>
            <a:r>
              <a:rPr lang="en-US" sz="3100" b="1">
                <a:solidFill>
                  <a:srgbClr val="FF0000"/>
                </a:solidFill>
              </a:rPr>
              <a:t>false prophets also arose among the people, just as there will also be false teachers among you</a:t>
            </a:r>
            <a:r>
              <a:rPr lang="en-US" sz="3100"/>
              <a:t>, who will secretly introduce destructive heresies, even denying the Master who bought them, bringing swift destruction upon themselves. Many will follow their sensuality, and because of them the way of the truth will be maligned; and in their greed they will exploit you with false words; their judgment from long ago is not idle, and their destruction is not asleep.</a:t>
            </a:r>
          </a:p>
        </p:txBody>
      </p:sp>
    </p:spTree>
    <p:extLst>
      <p:ext uri="{BB962C8B-B14F-4D97-AF65-F5344CB8AC3E}">
        <p14:creationId xmlns:p14="http://schemas.microsoft.com/office/powerpoint/2010/main" val="37394175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C21F8-8BEC-AEBF-C009-05294734AEA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Gospel Preached to All Nations</a:t>
            </a:r>
          </a:p>
        </p:txBody>
      </p:sp>
      <p:sp>
        <p:nvSpPr>
          <p:cNvPr id="3" name="Subtitle 2">
            <a:extLst>
              <a:ext uri="{FF2B5EF4-FFF2-40B4-BE49-F238E27FC236}">
                <a16:creationId xmlns:a16="http://schemas.microsoft.com/office/drawing/2014/main" id="{FB3808B2-EA1A-C49F-098B-723E47E4A0B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79209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7270B6-C0B5-D289-42B3-976A719137EC}"/>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 Preached to All Nations</a:t>
            </a:r>
          </a:p>
        </p:txBody>
      </p:sp>
      <p:sp>
        <p:nvSpPr>
          <p:cNvPr id="3" name="TextBox 2">
            <a:extLst>
              <a:ext uri="{FF2B5EF4-FFF2-40B4-BE49-F238E27FC236}">
                <a16:creationId xmlns:a16="http://schemas.microsoft.com/office/drawing/2014/main" id="{57A85167-7F65-2171-11D6-717E6A9C350F}"/>
              </a:ext>
            </a:extLst>
          </p:cNvPr>
          <p:cNvSpPr txBox="1"/>
          <p:nvPr/>
        </p:nvSpPr>
        <p:spPr>
          <a:xfrm>
            <a:off x="0" y="762000"/>
            <a:ext cx="12192000" cy="646331"/>
          </a:xfrm>
          <a:prstGeom prst="rect">
            <a:avLst/>
          </a:prstGeom>
          <a:noFill/>
        </p:spPr>
        <p:txBody>
          <a:bodyPr vert="horz" rtlCol="0">
            <a:spAutoFit/>
          </a:bodyPr>
          <a:lstStyle/>
          <a:p>
            <a:pPr algn="ctr"/>
            <a:r>
              <a:rPr lang="en-US" sz="3600"/>
              <a:t>Matthew 24:14</a:t>
            </a:r>
          </a:p>
        </p:txBody>
      </p:sp>
      <p:sp>
        <p:nvSpPr>
          <p:cNvPr id="4" name="TextBox 3">
            <a:extLst>
              <a:ext uri="{FF2B5EF4-FFF2-40B4-BE49-F238E27FC236}">
                <a16:creationId xmlns:a16="http://schemas.microsoft.com/office/drawing/2014/main" id="{BC152DF4-6020-B060-9593-E3FD6E5EB71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75B9449-B1DF-48BB-1919-5D0424E9D56B}"/>
              </a:ext>
            </a:extLst>
          </p:cNvPr>
          <p:cNvSpPr txBox="1"/>
          <p:nvPr/>
        </p:nvSpPr>
        <p:spPr>
          <a:xfrm>
            <a:off x="1016000" y="1905000"/>
            <a:ext cx="10160000" cy="1523494"/>
          </a:xfrm>
          <a:prstGeom prst="rect">
            <a:avLst/>
          </a:prstGeom>
          <a:noFill/>
        </p:spPr>
        <p:txBody>
          <a:bodyPr vert="horz" rtlCol="0">
            <a:spAutoFit/>
          </a:bodyPr>
          <a:lstStyle/>
          <a:p>
            <a:pPr algn="ctr"/>
            <a:r>
              <a:rPr lang="en-US" sz="3100"/>
              <a:t>"This </a:t>
            </a:r>
            <a:r>
              <a:rPr lang="en-US" sz="3100" b="1">
                <a:solidFill>
                  <a:srgbClr val="FF0000"/>
                </a:solidFill>
              </a:rPr>
              <a:t>gospel of the kingdom shall be preached</a:t>
            </a:r>
            <a:r>
              <a:rPr lang="en-US" sz="3100"/>
              <a:t> in the whole world as a testimony to all the nations, </a:t>
            </a:r>
            <a:r>
              <a:rPr lang="en-US" sz="3100" b="1">
                <a:solidFill>
                  <a:srgbClr val="FF0000"/>
                </a:solidFill>
              </a:rPr>
              <a:t>and then the end will come.</a:t>
            </a:r>
          </a:p>
        </p:txBody>
      </p:sp>
    </p:spTree>
    <p:extLst>
      <p:ext uri="{BB962C8B-B14F-4D97-AF65-F5344CB8AC3E}">
        <p14:creationId xmlns:p14="http://schemas.microsoft.com/office/powerpoint/2010/main" val="1124545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E9212-7306-8644-266D-D39E140D14B1}"/>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Signs in the Sun, Moon, and Stars</a:t>
            </a:r>
          </a:p>
        </p:txBody>
      </p:sp>
      <p:sp>
        <p:nvSpPr>
          <p:cNvPr id="3" name="Subtitle 2">
            <a:extLst>
              <a:ext uri="{FF2B5EF4-FFF2-40B4-BE49-F238E27FC236}">
                <a16:creationId xmlns:a16="http://schemas.microsoft.com/office/drawing/2014/main" id="{B21A6D86-30A8-5EFC-EFA3-E62469727BB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582808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875124-CD9B-CC27-B0DD-23839725BB70}"/>
              </a:ext>
            </a:extLst>
          </p:cNvPr>
          <p:cNvSpPr txBox="1"/>
          <p:nvPr/>
        </p:nvSpPr>
        <p:spPr>
          <a:xfrm>
            <a:off x="127000" y="127000"/>
            <a:ext cx="7315200" cy="276999"/>
          </a:xfrm>
          <a:prstGeom prst="rect">
            <a:avLst/>
          </a:prstGeom>
          <a:noFill/>
        </p:spPr>
        <p:txBody>
          <a:bodyPr vert="horz" lIns="0" tIns="0" rIns="0" bIns="0" rtlCol="0">
            <a:spAutoFit/>
          </a:bodyPr>
          <a:lstStyle/>
          <a:p>
            <a:r>
              <a:rPr lang="en-US"/>
              <a:t>Signs in the Sun, Moon, and Stars</a:t>
            </a:r>
          </a:p>
        </p:txBody>
      </p:sp>
      <p:sp>
        <p:nvSpPr>
          <p:cNvPr id="3" name="TextBox 2">
            <a:extLst>
              <a:ext uri="{FF2B5EF4-FFF2-40B4-BE49-F238E27FC236}">
                <a16:creationId xmlns:a16="http://schemas.microsoft.com/office/drawing/2014/main" id="{A9BFD01C-F703-7A8F-740B-C27DEB332C2E}"/>
              </a:ext>
            </a:extLst>
          </p:cNvPr>
          <p:cNvSpPr txBox="1"/>
          <p:nvPr/>
        </p:nvSpPr>
        <p:spPr>
          <a:xfrm>
            <a:off x="0" y="762000"/>
            <a:ext cx="12192000" cy="646331"/>
          </a:xfrm>
          <a:prstGeom prst="rect">
            <a:avLst/>
          </a:prstGeom>
          <a:noFill/>
        </p:spPr>
        <p:txBody>
          <a:bodyPr vert="horz" rtlCol="0">
            <a:spAutoFit/>
          </a:bodyPr>
          <a:lstStyle/>
          <a:p>
            <a:pPr algn="ctr"/>
            <a:r>
              <a:rPr lang="en-US" sz="3600"/>
              <a:t>Acts 2:19-20</a:t>
            </a:r>
          </a:p>
        </p:txBody>
      </p:sp>
      <p:sp>
        <p:nvSpPr>
          <p:cNvPr id="4" name="TextBox 3">
            <a:extLst>
              <a:ext uri="{FF2B5EF4-FFF2-40B4-BE49-F238E27FC236}">
                <a16:creationId xmlns:a16="http://schemas.microsoft.com/office/drawing/2014/main" id="{A8DBED02-F9FA-715A-120C-73A3B8B0762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137C35E-110E-B63F-B804-20C56BEB85F0}"/>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AND I WILL GRANT WONDERS IN THE SKY ABOVE</a:t>
            </a:r>
            <a:r>
              <a:rPr lang="en-US" sz="3100"/>
              <a:t> AND SIGNS ON THE EARTH BELOW, BLOOD, AND FIRE, AND VAPOR OF SMOKE. THE SUN WILL BE TURNED INTO DARKNESS AND THE MOON INTO BLOOD, BEFORE THE GREAT AND GLORIOUS DAY OF THE LORD SHALL COME.</a:t>
            </a:r>
          </a:p>
        </p:txBody>
      </p:sp>
    </p:spTree>
    <p:extLst>
      <p:ext uri="{BB962C8B-B14F-4D97-AF65-F5344CB8AC3E}">
        <p14:creationId xmlns:p14="http://schemas.microsoft.com/office/powerpoint/2010/main" val="37505452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5237F8-358B-90B9-85BF-7B41A29188C0}"/>
              </a:ext>
            </a:extLst>
          </p:cNvPr>
          <p:cNvSpPr txBox="1"/>
          <p:nvPr/>
        </p:nvSpPr>
        <p:spPr>
          <a:xfrm>
            <a:off x="127000" y="127000"/>
            <a:ext cx="7315200" cy="276999"/>
          </a:xfrm>
          <a:prstGeom prst="rect">
            <a:avLst/>
          </a:prstGeom>
          <a:noFill/>
        </p:spPr>
        <p:txBody>
          <a:bodyPr vert="horz" lIns="0" tIns="0" rIns="0" bIns="0" rtlCol="0">
            <a:spAutoFit/>
          </a:bodyPr>
          <a:lstStyle/>
          <a:p>
            <a:r>
              <a:rPr lang="en-US"/>
              <a:t>Signs in the Sun, Moon, and Stars</a:t>
            </a:r>
          </a:p>
        </p:txBody>
      </p:sp>
      <p:sp>
        <p:nvSpPr>
          <p:cNvPr id="3" name="TextBox 2">
            <a:extLst>
              <a:ext uri="{FF2B5EF4-FFF2-40B4-BE49-F238E27FC236}">
                <a16:creationId xmlns:a16="http://schemas.microsoft.com/office/drawing/2014/main" id="{3504855D-A486-4605-9E25-61EEFCD95991}"/>
              </a:ext>
            </a:extLst>
          </p:cNvPr>
          <p:cNvSpPr txBox="1"/>
          <p:nvPr/>
        </p:nvSpPr>
        <p:spPr>
          <a:xfrm>
            <a:off x="0" y="762000"/>
            <a:ext cx="12192000" cy="646331"/>
          </a:xfrm>
          <a:prstGeom prst="rect">
            <a:avLst/>
          </a:prstGeom>
          <a:noFill/>
        </p:spPr>
        <p:txBody>
          <a:bodyPr vert="horz" rtlCol="0">
            <a:spAutoFit/>
          </a:bodyPr>
          <a:lstStyle/>
          <a:p>
            <a:pPr algn="ctr"/>
            <a:r>
              <a:rPr lang="en-US" sz="3600"/>
              <a:t>Joel 2:30-31</a:t>
            </a:r>
          </a:p>
        </p:txBody>
      </p:sp>
      <p:sp>
        <p:nvSpPr>
          <p:cNvPr id="4" name="TextBox 3">
            <a:extLst>
              <a:ext uri="{FF2B5EF4-FFF2-40B4-BE49-F238E27FC236}">
                <a16:creationId xmlns:a16="http://schemas.microsoft.com/office/drawing/2014/main" id="{1D874CB2-9893-3BF5-1F73-0040124F1B2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D5DA34B-9534-1C98-3862-ADB98AAE7B13}"/>
              </a:ext>
            </a:extLst>
          </p:cNvPr>
          <p:cNvSpPr txBox="1"/>
          <p:nvPr/>
        </p:nvSpPr>
        <p:spPr>
          <a:xfrm>
            <a:off x="1016000" y="1905000"/>
            <a:ext cx="10160000" cy="2000548"/>
          </a:xfrm>
          <a:prstGeom prst="rect">
            <a:avLst/>
          </a:prstGeom>
          <a:noFill/>
        </p:spPr>
        <p:txBody>
          <a:bodyPr vert="horz" rtlCol="0">
            <a:spAutoFit/>
          </a:bodyPr>
          <a:lstStyle/>
          <a:p>
            <a:pPr algn="ctr"/>
            <a:r>
              <a:rPr lang="en-US" sz="3100"/>
              <a:t>"</a:t>
            </a:r>
            <a:r>
              <a:rPr lang="en-US" sz="3100" b="1">
                <a:solidFill>
                  <a:srgbClr val="FF0000"/>
                </a:solidFill>
              </a:rPr>
              <a:t>I will display wonders in the sky and on the earth,</a:t>
            </a:r>
            <a:r>
              <a:rPr lang="en-US" sz="3100"/>
              <a:t> Blood, fire and columns of smoke. "The sun will be turned into darkness And the moon into blood Before the great and awesome day of the LORD comes.</a:t>
            </a:r>
          </a:p>
        </p:txBody>
      </p:sp>
    </p:spTree>
    <p:extLst>
      <p:ext uri="{BB962C8B-B14F-4D97-AF65-F5344CB8AC3E}">
        <p14:creationId xmlns:p14="http://schemas.microsoft.com/office/powerpoint/2010/main" val="23270389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F4499B-7255-2900-9CD4-82996A0EF695}"/>
              </a:ext>
            </a:extLst>
          </p:cNvPr>
          <p:cNvSpPr txBox="1"/>
          <p:nvPr/>
        </p:nvSpPr>
        <p:spPr>
          <a:xfrm>
            <a:off x="127000" y="127000"/>
            <a:ext cx="7315200" cy="276999"/>
          </a:xfrm>
          <a:prstGeom prst="rect">
            <a:avLst/>
          </a:prstGeom>
          <a:noFill/>
        </p:spPr>
        <p:txBody>
          <a:bodyPr vert="horz" lIns="0" tIns="0" rIns="0" bIns="0" rtlCol="0">
            <a:spAutoFit/>
          </a:bodyPr>
          <a:lstStyle/>
          <a:p>
            <a:r>
              <a:rPr lang="en-US"/>
              <a:t>Signs in the Sun, Moon, and Stars</a:t>
            </a:r>
          </a:p>
        </p:txBody>
      </p:sp>
      <p:sp>
        <p:nvSpPr>
          <p:cNvPr id="3" name="TextBox 2">
            <a:extLst>
              <a:ext uri="{FF2B5EF4-FFF2-40B4-BE49-F238E27FC236}">
                <a16:creationId xmlns:a16="http://schemas.microsoft.com/office/drawing/2014/main" id="{D5BDD9CC-1A7C-9071-AD72-F113EFA354DF}"/>
              </a:ext>
            </a:extLst>
          </p:cNvPr>
          <p:cNvSpPr txBox="1"/>
          <p:nvPr/>
        </p:nvSpPr>
        <p:spPr>
          <a:xfrm>
            <a:off x="0" y="762000"/>
            <a:ext cx="12192000" cy="646331"/>
          </a:xfrm>
          <a:prstGeom prst="rect">
            <a:avLst/>
          </a:prstGeom>
          <a:noFill/>
        </p:spPr>
        <p:txBody>
          <a:bodyPr vert="horz" rtlCol="0">
            <a:spAutoFit/>
          </a:bodyPr>
          <a:lstStyle/>
          <a:p>
            <a:pPr algn="ctr"/>
            <a:r>
              <a:rPr lang="en-US" sz="3600"/>
              <a:t>Luke 21:25</a:t>
            </a:r>
          </a:p>
        </p:txBody>
      </p:sp>
      <p:sp>
        <p:nvSpPr>
          <p:cNvPr id="4" name="TextBox 3">
            <a:extLst>
              <a:ext uri="{FF2B5EF4-FFF2-40B4-BE49-F238E27FC236}">
                <a16:creationId xmlns:a16="http://schemas.microsoft.com/office/drawing/2014/main" id="{3CEAE7F4-D734-8959-BBB4-AF210090120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327DA96-00D8-BEC5-93F0-F1496CE9C692}"/>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There will be signs in sun and moon and stars</a:t>
            </a:r>
            <a:r>
              <a:rPr lang="en-US" sz="3100"/>
              <a:t>, and on the earth dismay among nations, in perplexity at the roaring of the sea and the waves,</a:t>
            </a:r>
          </a:p>
        </p:txBody>
      </p:sp>
    </p:spTree>
    <p:extLst>
      <p:ext uri="{BB962C8B-B14F-4D97-AF65-F5344CB8AC3E}">
        <p14:creationId xmlns:p14="http://schemas.microsoft.com/office/powerpoint/2010/main" val="26951180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A2FDC-F3B5-AA1E-A75A-72CB69842FD1}"/>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Revelation 12 Sign</a:t>
            </a:r>
          </a:p>
        </p:txBody>
      </p:sp>
      <p:sp>
        <p:nvSpPr>
          <p:cNvPr id="3" name="Subtitle 2">
            <a:extLst>
              <a:ext uri="{FF2B5EF4-FFF2-40B4-BE49-F238E27FC236}">
                <a16:creationId xmlns:a16="http://schemas.microsoft.com/office/drawing/2014/main" id="{79FD9413-BF2C-9A6F-BF6D-421A7389A28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65733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7043E8-59B8-3FEE-E1A6-EBC528ADD9B9}"/>
              </a:ext>
            </a:extLst>
          </p:cNvPr>
          <p:cNvSpPr txBox="1"/>
          <p:nvPr/>
        </p:nvSpPr>
        <p:spPr>
          <a:xfrm>
            <a:off x="127000" y="127000"/>
            <a:ext cx="7315200" cy="276999"/>
          </a:xfrm>
          <a:prstGeom prst="rect">
            <a:avLst/>
          </a:prstGeom>
          <a:noFill/>
        </p:spPr>
        <p:txBody>
          <a:bodyPr vert="horz" lIns="0" tIns="0" rIns="0" bIns="0" rtlCol="0">
            <a:spAutoFit/>
          </a:bodyPr>
          <a:lstStyle/>
          <a:p>
            <a:r>
              <a:rPr lang="en-US"/>
              <a:t>REVELATION 12 SIGN</a:t>
            </a:r>
          </a:p>
        </p:txBody>
      </p:sp>
      <p:sp>
        <p:nvSpPr>
          <p:cNvPr id="3" name="TextBox 2">
            <a:extLst>
              <a:ext uri="{FF2B5EF4-FFF2-40B4-BE49-F238E27FC236}">
                <a16:creationId xmlns:a16="http://schemas.microsoft.com/office/drawing/2014/main" id="{14A8D2F9-D344-8885-9EFC-6FF187E819CC}"/>
              </a:ext>
            </a:extLst>
          </p:cNvPr>
          <p:cNvSpPr txBox="1"/>
          <p:nvPr/>
        </p:nvSpPr>
        <p:spPr>
          <a:xfrm>
            <a:off x="0" y="762000"/>
            <a:ext cx="12192000" cy="646331"/>
          </a:xfrm>
          <a:prstGeom prst="rect">
            <a:avLst/>
          </a:prstGeom>
          <a:noFill/>
        </p:spPr>
        <p:txBody>
          <a:bodyPr vert="horz" rtlCol="0">
            <a:spAutoFit/>
          </a:bodyPr>
          <a:lstStyle/>
          <a:p>
            <a:pPr algn="ctr"/>
            <a:r>
              <a:rPr lang="en-US" sz="3600"/>
              <a:t>Revelation 12:1-17</a:t>
            </a:r>
          </a:p>
        </p:txBody>
      </p:sp>
      <p:sp>
        <p:nvSpPr>
          <p:cNvPr id="4" name="TextBox 3">
            <a:extLst>
              <a:ext uri="{FF2B5EF4-FFF2-40B4-BE49-F238E27FC236}">
                <a16:creationId xmlns:a16="http://schemas.microsoft.com/office/drawing/2014/main" id="{EE4BFCA4-3060-489A-4A3D-EC16E5611A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659EF30-09A3-48EE-1258-51A2EDDBA8B3}"/>
              </a:ext>
            </a:extLst>
          </p:cNvPr>
          <p:cNvSpPr txBox="1"/>
          <p:nvPr/>
        </p:nvSpPr>
        <p:spPr>
          <a:xfrm>
            <a:off x="1016000" y="1905000"/>
            <a:ext cx="10160000" cy="4385816"/>
          </a:xfrm>
          <a:prstGeom prst="rect">
            <a:avLst/>
          </a:prstGeom>
          <a:noFill/>
        </p:spPr>
        <p:txBody>
          <a:bodyPr vert="horz" rtlCol="0">
            <a:spAutoFit/>
          </a:bodyPr>
          <a:lstStyle/>
          <a:p>
            <a:pPr algn="ctr"/>
            <a:r>
              <a:rPr lang="en-US" sz="3100" b="1">
                <a:solidFill>
                  <a:srgbClr val="FF0000"/>
                </a:solidFill>
              </a:rPr>
              <a:t>A great sign appeared in heaven: a woman clothed with the sun, and the moon under her feet, and on her head a crown of twelve stars;</a:t>
            </a:r>
            <a:r>
              <a:rPr lang="en-US" sz="3100"/>
              <a:t> and she was with child; and she cried out, being in labor and in pain to give birth. Then another sign appeared in heaven: and behold, a great red dragon having seven heads and ten horns, and on his heads were seven diadems. And his tail swept away a third of the stars of heaven and threw them to the earth. (Continued...)</a:t>
            </a:r>
          </a:p>
        </p:txBody>
      </p:sp>
    </p:spTree>
    <p:extLst>
      <p:ext uri="{BB962C8B-B14F-4D97-AF65-F5344CB8AC3E}">
        <p14:creationId xmlns:p14="http://schemas.microsoft.com/office/powerpoint/2010/main" val="37852492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7C1391-BFED-D6F5-5EEA-A5E0B27E7F98}"/>
              </a:ext>
            </a:extLst>
          </p:cNvPr>
          <p:cNvSpPr txBox="1"/>
          <p:nvPr/>
        </p:nvSpPr>
        <p:spPr>
          <a:xfrm>
            <a:off x="127000" y="127000"/>
            <a:ext cx="7315200" cy="276999"/>
          </a:xfrm>
          <a:prstGeom prst="rect">
            <a:avLst/>
          </a:prstGeom>
          <a:noFill/>
        </p:spPr>
        <p:txBody>
          <a:bodyPr vert="horz" lIns="0" tIns="0" rIns="0" bIns="0" rtlCol="0">
            <a:spAutoFit/>
          </a:bodyPr>
          <a:lstStyle/>
          <a:p>
            <a:r>
              <a:rPr lang="en-US"/>
              <a:t>REVELATION 12 SIGN</a:t>
            </a:r>
          </a:p>
        </p:txBody>
      </p:sp>
      <p:sp>
        <p:nvSpPr>
          <p:cNvPr id="3" name="TextBox 2">
            <a:extLst>
              <a:ext uri="{FF2B5EF4-FFF2-40B4-BE49-F238E27FC236}">
                <a16:creationId xmlns:a16="http://schemas.microsoft.com/office/drawing/2014/main" id="{F8ED2AB8-0930-1544-6862-F75FAD6B5FD2}"/>
              </a:ext>
            </a:extLst>
          </p:cNvPr>
          <p:cNvSpPr txBox="1"/>
          <p:nvPr/>
        </p:nvSpPr>
        <p:spPr>
          <a:xfrm>
            <a:off x="1016000" y="635000"/>
            <a:ext cx="10160000" cy="4385816"/>
          </a:xfrm>
          <a:prstGeom prst="rect">
            <a:avLst/>
          </a:prstGeom>
          <a:noFill/>
        </p:spPr>
        <p:txBody>
          <a:bodyPr vert="horz" rtlCol="0">
            <a:spAutoFit/>
          </a:bodyPr>
          <a:lstStyle/>
          <a:p>
            <a:pPr algn="ctr"/>
            <a:r>
              <a:rPr lang="en-US" sz="3100"/>
              <a:t>And the dragon stood before the woman who was about to give birth, so that when she gave birth he might devour her child. And she gave birth to a son, a male child, who is to rule all the nations with a rod of iron; and her child was caught up to God and to His throne. Then the woman fled into the wilderness where she had a place prepared by God, so that there she would be nourished for one thousand two hundred and sixty days. (Continued...)</a:t>
            </a:r>
          </a:p>
        </p:txBody>
      </p:sp>
    </p:spTree>
    <p:extLst>
      <p:ext uri="{BB962C8B-B14F-4D97-AF65-F5344CB8AC3E}">
        <p14:creationId xmlns:p14="http://schemas.microsoft.com/office/powerpoint/2010/main" val="23430089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F3C3F1-7D2D-914C-D9C5-44E4840128AB}"/>
              </a:ext>
            </a:extLst>
          </p:cNvPr>
          <p:cNvSpPr txBox="1"/>
          <p:nvPr/>
        </p:nvSpPr>
        <p:spPr>
          <a:xfrm>
            <a:off x="127000" y="127000"/>
            <a:ext cx="7315200" cy="276999"/>
          </a:xfrm>
          <a:prstGeom prst="rect">
            <a:avLst/>
          </a:prstGeom>
          <a:noFill/>
        </p:spPr>
        <p:txBody>
          <a:bodyPr vert="horz" lIns="0" tIns="0" rIns="0" bIns="0" rtlCol="0">
            <a:spAutoFit/>
          </a:bodyPr>
          <a:lstStyle/>
          <a:p>
            <a:r>
              <a:rPr lang="en-US"/>
              <a:t>REVELATION 12 SIGN</a:t>
            </a:r>
          </a:p>
        </p:txBody>
      </p:sp>
      <p:sp>
        <p:nvSpPr>
          <p:cNvPr id="3" name="TextBox 2">
            <a:extLst>
              <a:ext uri="{FF2B5EF4-FFF2-40B4-BE49-F238E27FC236}">
                <a16:creationId xmlns:a16="http://schemas.microsoft.com/office/drawing/2014/main" id="{4CAC7C21-AF22-D8AF-9CFC-32FC52B8ADBE}"/>
              </a:ext>
            </a:extLst>
          </p:cNvPr>
          <p:cNvSpPr txBox="1"/>
          <p:nvPr/>
        </p:nvSpPr>
        <p:spPr>
          <a:xfrm>
            <a:off x="1016000" y="635000"/>
            <a:ext cx="10160000" cy="3908762"/>
          </a:xfrm>
          <a:prstGeom prst="rect">
            <a:avLst/>
          </a:prstGeom>
          <a:noFill/>
        </p:spPr>
        <p:txBody>
          <a:bodyPr vert="horz" rtlCol="0">
            <a:spAutoFit/>
          </a:bodyPr>
          <a:lstStyle/>
          <a:p>
            <a:pPr algn="ctr"/>
            <a:r>
              <a:rPr lang="en-US" sz="3100"/>
              <a:t>And there was war in heaven, Michael and his angels waging war with the dragon. The dragon and his angels waged war, and they were not strong enough, and there was no longer a place found for them in heaven. And the great dragon was thrown down, the serpent of old who is called the devil and Satan, who deceives the whole world; he was thrown down to the earth, and his angels were thrown down with him. (Continued...)</a:t>
            </a:r>
          </a:p>
        </p:txBody>
      </p:sp>
    </p:spTree>
    <p:extLst>
      <p:ext uri="{BB962C8B-B14F-4D97-AF65-F5344CB8AC3E}">
        <p14:creationId xmlns:p14="http://schemas.microsoft.com/office/powerpoint/2010/main" val="2106575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173976-7DC5-60F7-D827-C6A77CF5B607}"/>
              </a:ext>
            </a:extLst>
          </p:cNvPr>
          <p:cNvSpPr txBox="1"/>
          <p:nvPr/>
        </p:nvSpPr>
        <p:spPr>
          <a:xfrm>
            <a:off x="127000" y="127000"/>
            <a:ext cx="7315200" cy="276999"/>
          </a:xfrm>
          <a:prstGeom prst="rect">
            <a:avLst/>
          </a:prstGeom>
          <a:noFill/>
        </p:spPr>
        <p:txBody>
          <a:bodyPr vert="horz" lIns="0" tIns="0" rIns="0" bIns="0" rtlCol="0">
            <a:spAutoFit/>
          </a:bodyPr>
          <a:lstStyle/>
          <a:p>
            <a:r>
              <a:rPr lang="en-US"/>
              <a:t>REVELATION 12 SIGN</a:t>
            </a:r>
          </a:p>
        </p:txBody>
      </p:sp>
      <p:sp>
        <p:nvSpPr>
          <p:cNvPr id="3" name="TextBox 2">
            <a:extLst>
              <a:ext uri="{FF2B5EF4-FFF2-40B4-BE49-F238E27FC236}">
                <a16:creationId xmlns:a16="http://schemas.microsoft.com/office/drawing/2014/main" id="{0AAB1A96-7A76-19F2-7247-E33FEF3C6FDD}"/>
              </a:ext>
            </a:extLst>
          </p:cNvPr>
          <p:cNvSpPr txBox="1"/>
          <p:nvPr/>
        </p:nvSpPr>
        <p:spPr>
          <a:xfrm>
            <a:off x="1016000" y="635000"/>
            <a:ext cx="10160000" cy="4862870"/>
          </a:xfrm>
          <a:prstGeom prst="rect">
            <a:avLst/>
          </a:prstGeom>
          <a:noFill/>
        </p:spPr>
        <p:txBody>
          <a:bodyPr vert="horz" rtlCol="0">
            <a:spAutoFit/>
          </a:bodyPr>
          <a:lstStyle/>
          <a:p>
            <a:pPr algn="ctr"/>
            <a:r>
              <a:rPr lang="en-US" sz="3100"/>
              <a:t>Then I heard a loud voice in heaven, saying, "Now the salvation, and the power, and the kingdom of our God and the authority of His Christ have come, for the accuser of our brethren has been thrown down, he who accuses them before our God day and night. "And they overcame him because of the blood of the Lamb and because of the word of their testimony, and they did not love their life even when faced with death. "For this reason, rejoice, O heavens and you who dwell in them. (Continued...)</a:t>
            </a:r>
          </a:p>
        </p:txBody>
      </p:sp>
    </p:spTree>
    <p:extLst>
      <p:ext uri="{BB962C8B-B14F-4D97-AF65-F5344CB8AC3E}">
        <p14:creationId xmlns:p14="http://schemas.microsoft.com/office/powerpoint/2010/main" val="35003256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0CB892-1C4B-D9C6-1E0B-478A4578121F}"/>
              </a:ext>
            </a:extLst>
          </p:cNvPr>
          <p:cNvSpPr txBox="1"/>
          <p:nvPr/>
        </p:nvSpPr>
        <p:spPr>
          <a:xfrm>
            <a:off x="127000" y="127000"/>
            <a:ext cx="7315200" cy="276999"/>
          </a:xfrm>
          <a:prstGeom prst="rect">
            <a:avLst/>
          </a:prstGeom>
          <a:noFill/>
        </p:spPr>
        <p:txBody>
          <a:bodyPr vert="horz" lIns="0" tIns="0" rIns="0" bIns="0" rtlCol="0">
            <a:spAutoFit/>
          </a:bodyPr>
          <a:lstStyle/>
          <a:p>
            <a:r>
              <a:rPr lang="en-US"/>
              <a:t>REVELATION 12 SIGN</a:t>
            </a:r>
          </a:p>
        </p:txBody>
      </p:sp>
      <p:sp>
        <p:nvSpPr>
          <p:cNvPr id="3" name="TextBox 2">
            <a:extLst>
              <a:ext uri="{FF2B5EF4-FFF2-40B4-BE49-F238E27FC236}">
                <a16:creationId xmlns:a16="http://schemas.microsoft.com/office/drawing/2014/main" id="{5EB7FA91-5873-F25D-AF61-A8B0B3429351}"/>
              </a:ext>
            </a:extLst>
          </p:cNvPr>
          <p:cNvSpPr txBox="1"/>
          <p:nvPr/>
        </p:nvSpPr>
        <p:spPr>
          <a:xfrm>
            <a:off x="1016000" y="635000"/>
            <a:ext cx="10160000" cy="4385816"/>
          </a:xfrm>
          <a:prstGeom prst="rect">
            <a:avLst/>
          </a:prstGeom>
          <a:noFill/>
        </p:spPr>
        <p:txBody>
          <a:bodyPr vert="horz" rtlCol="0">
            <a:spAutoFit/>
          </a:bodyPr>
          <a:lstStyle/>
          <a:p>
            <a:pPr algn="ctr"/>
            <a:r>
              <a:rPr lang="en-US" sz="3100"/>
              <a:t>Woe to the earth and the sea, because the devil has come down to you, having great wrath, knowing that he has only a short time." And when the dragon saw that he was thrown down to the earth, he persecuted the woman who gave birth to the male child. But the two wings of the great eagle were given to the woman, so that she could fly into the wilderness to her place, where she was nourished for a time and times and half a time, from the presence of the serpent. (Continued...)</a:t>
            </a:r>
          </a:p>
        </p:txBody>
      </p:sp>
    </p:spTree>
    <p:extLst>
      <p:ext uri="{BB962C8B-B14F-4D97-AF65-F5344CB8AC3E}">
        <p14:creationId xmlns:p14="http://schemas.microsoft.com/office/powerpoint/2010/main" val="6034104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56C713-2E22-5303-EF59-6A7F38F03FE9}"/>
              </a:ext>
            </a:extLst>
          </p:cNvPr>
          <p:cNvSpPr txBox="1"/>
          <p:nvPr/>
        </p:nvSpPr>
        <p:spPr>
          <a:xfrm>
            <a:off x="127000" y="127000"/>
            <a:ext cx="7315200" cy="276999"/>
          </a:xfrm>
          <a:prstGeom prst="rect">
            <a:avLst/>
          </a:prstGeom>
          <a:noFill/>
        </p:spPr>
        <p:txBody>
          <a:bodyPr vert="horz" lIns="0" tIns="0" rIns="0" bIns="0" rtlCol="0">
            <a:spAutoFit/>
          </a:bodyPr>
          <a:lstStyle/>
          <a:p>
            <a:r>
              <a:rPr lang="en-US"/>
              <a:t>REVELATION 12 SIGN</a:t>
            </a:r>
          </a:p>
        </p:txBody>
      </p:sp>
      <p:sp>
        <p:nvSpPr>
          <p:cNvPr id="3" name="TextBox 2">
            <a:extLst>
              <a:ext uri="{FF2B5EF4-FFF2-40B4-BE49-F238E27FC236}">
                <a16:creationId xmlns:a16="http://schemas.microsoft.com/office/drawing/2014/main" id="{EFA821BC-79CE-6282-FFD0-4F03A29A93D0}"/>
              </a:ext>
            </a:extLst>
          </p:cNvPr>
          <p:cNvSpPr txBox="1"/>
          <p:nvPr/>
        </p:nvSpPr>
        <p:spPr>
          <a:xfrm>
            <a:off x="1016000" y="635000"/>
            <a:ext cx="10160000" cy="4385816"/>
          </a:xfrm>
          <a:prstGeom prst="rect">
            <a:avLst/>
          </a:prstGeom>
          <a:noFill/>
        </p:spPr>
        <p:txBody>
          <a:bodyPr vert="horz" rtlCol="0">
            <a:spAutoFit/>
          </a:bodyPr>
          <a:lstStyle/>
          <a:p>
            <a:pPr algn="ctr"/>
            <a:r>
              <a:rPr lang="en-US" sz="3100"/>
              <a:t>And the serpent poured water like a river out of his mouth after the woman, so that he might cause her to be swept away with the flood. But the earth helped the woman, and the earth opened its mouth and drank up the river which the dragon poured out of his mouth. So the dragon was enraged with the woman, and went off to make war with the rest of her children, who keep the commandments of God and hold to the testimony of Jesus.</a:t>
            </a:r>
          </a:p>
        </p:txBody>
      </p:sp>
    </p:spTree>
    <p:extLst>
      <p:ext uri="{BB962C8B-B14F-4D97-AF65-F5344CB8AC3E}">
        <p14:creationId xmlns:p14="http://schemas.microsoft.com/office/powerpoint/2010/main" val="32201757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7523F-4FBC-B0BE-A8C8-C2F880B8688F}"/>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Great Tribulation</a:t>
            </a:r>
          </a:p>
        </p:txBody>
      </p:sp>
      <p:sp>
        <p:nvSpPr>
          <p:cNvPr id="3" name="Subtitle 2">
            <a:extLst>
              <a:ext uri="{FF2B5EF4-FFF2-40B4-BE49-F238E27FC236}">
                <a16:creationId xmlns:a16="http://schemas.microsoft.com/office/drawing/2014/main" id="{D1E50DC5-1E70-5A73-00CB-0173F0C9009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794378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E2C85-08A3-79EA-8773-CA65ADA78F52}"/>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After the Tribulation</a:t>
            </a:r>
          </a:p>
        </p:txBody>
      </p:sp>
      <p:sp>
        <p:nvSpPr>
          <p:cNvPr id="3" name="Subtitle 2">
            <a:extLst>
              <a:ext uri="{FF2B5EF4-FFF2-40B4-BE49-F238E27FC236}">
                <a16:creationId xmlns:a16="http://schemas.microsoft.com/office/drawing/2014/main" id="{F861AEF8-3F00-8880-64CE-E08ADA879FC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347783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4C506A-F826-037F-537E-02DFD94657F3}"/>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Tribulation</a:t>
            </a:r>
          </a:p>
        </p:txBody>
      </p:sp>
      <p:sp>
        <p:nvSpPr>
          <p:cNvPr id="3" name="TextBox 2">
            <a:extLst>
              <a:ext uri="{FF2B5EF4-FFF2-40B4-BE49-F238E27FC236}">
                <a16:creationId xmlns:a16="http://schemas.microsoft.com/office/drawing/2014/main" id="{5158B854-31BB-E845-A370-464F88A4176D}"/>
              </a:ext>
            </a:extLst>
          </p:cNvPr>
          <p:cNvSpPr txBox="1"/>
          <p:nvPr/>
        </p:nvSpPr>
        <p:spPr>
          <a:xfrm>
            <a:off x="0" y="762000"/>
            <a:ext cx="12192000" cy="646331"/>
          </a:xfrm>
          <a:prstGeom prst="rect">
            <a:avLst/>
          </a:prstGeom>
          <a:noFill/>
        </p:spPr>
        <p:txBody>
          <a:bodyPr vert="horz" rtlCol="0">
            <a:spAutoFit/>
          </a:bodyPr>
          <a:lstStyle/>
          <a:p>
            <a:pPr algn="ctr"/>
            <a:r>
              <a:rPr lang="en-US" sz="3600"/>
              <a:t>Mark 13:24-25</a:t>
            </a:r>
          </a:p>
        </p:txBody>
      </p:sp>
      <p:sp>
        <p:nvSpPr>
          <p:cNvPr id="4" name="TextBox 3">
            <a:extLst>
              <a:ext uri="{FF2B5EF4-FFF2-40B4-BE49-F238E27FC236}">
                <a16:creationId xmlns:a16="http://schemas.microsoft.com/office/drawing/2014/main" id="{EA5DAA43-65B1-9799-5FD0-C5A61D4E796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8514D60-207B-0ED3-D1AF-AEC9862B7A79}"/>
              </a:ext>
            </a:extLst>
          </p:cNvPr>
          <p:cNvSpPr txBox="1"/>
          <p:nvPr/>
        </p:nvSpPr>
        <p:spPr>
          <a:xfrm>
            <a:off x="1016000" y="1905000"/>
            <a:ext cx="10160000" cy="2477601"/>
          </a:xfrm>
          <a:prstGeom prst="rect">
            <a:avLst/>
          </a:prstGeom>
          <a:noFill/>
        </p:spPr>
        <p:txBody>
          <a:bodyPr vert="horz" rtlCol="0">
            <a:spAutoFit/>
          </a:bodyPr>
          <a:lstStyle/>
          <a:p>
            <a:pPr algn="ctr"/>
            <a:r>
              <a:rPr lang="en-US" sz="3100"/>
              <a:t>"But </a:t>
            </a:r>
            <a:r>
              <a:rPr lang="en-US" sz="3100" b="1">
                <a:solidFill>
                  <a:srgbClr val="FF0000"/>
                </a:solidFill>
              </a:rPr>
              <a:t>in those days, after that tribulation,</a:t>
            </a:r>
            <a:r>
              <a:rPr lang="en-US" sz="3100"/>
              <a:t> THE SUN WILL BE DARKENED AND THE MOON WILL NOT GIVE ITS LIGHT, AND THE STARS WILL BE FALLING from heaven, and the powers that are in the heavens will be shaken.</a:t>
            </a:r>
          </a:p>
        </p:txBody>
      </p:sp>
    </p:spTree>
    <p:extLst>
      <p:ext uri="{BB962C8B-B14F-4D97-AF65-F5344CB8AC3E}">
        <p14:creationId xmlns:p14="http://schemas.microsoft.com/office/powerpoint/2010/main" val="32467091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321690-3735-2B84-E5EF-CB96ADE8C5FE}"/>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Tribulation</a:t>
            </a:r>
          </a:p>
        </p:txBody>
      </p:sp>
      <p:sp>
        <p:nvSpPr>
          <p:cNvPr id="3" name="TextBox 2">
            <a:extLst>
              <a:ext uri="{FF2B5EF4-FFF2-40B4-BE49-F238E27FC236}">
                <a16:creationId xmlns:a16="http://schemas.microsoft.com/office/drawing/2014/main" id="{4FB7976A-D9C4-5AAB-3733-380BF17F8BAE}"/>
              </a:ext>
            </a:extLst>
          </p:cNvPr>
          <p:cNvSpPr txBox="1"/>
          <p:nvPr/>
        </p:nvSpPr>
        <p:spPr>
          <a:xfrm>
            <a:off x="0" y="762000"/>
            <a:ext cx="12192000" cy="646331"/>
          </a:xfrm>
          <a:prstGeom prst="rect">
            <a:avLst/>
          </a:prstGeom>
          <a:noFill/>
        </p:spPr>
        <p:txBody>
          <a:bodyPr vert="horz" rtlCol="0">
            <a:spAutoFit/>
          </a:bodyPr>
          <a:lstStyle/>
          <a:p>
            <a:pPr algn="ctr"/>
            <a:r>
              <a:rPr lang="en-US" sz="3600"/>
              <a:t>Matthew 24:29</a:t>
            </a:r>
          </a:p>
        </p:txBody>
      </p:sp>
      <p:sp>
        <p:nvSpPr>
          <p:cNvPr id="4" name="TextBox 3">
            <a:extLst>
              <a:ext uri="{FF2B5EF4-FFF2-40B4-BE49-F238E27FC236}">
                <a16:creationId xmlns:a16="http://schemas.microsoft.com/office/drawing/2014/main" id="{FE2DB7EE-C009-5AAE-9D20-05C46B2FF85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CD57037-8228-A973-705F-6B91A128973D}"/>
              </a:ext>
            </a:extLst>
          </p:cNvPr>
          <p:cNvSpPr txBox="1"/>
          <p:nvPr/>
        </p:nvSpPr>
        <p:spPr>
          <a:xfrm>
            <a:off x="1016000" y="1905000"/>
            <a:ext cx="10160000" cy="2000548"/>
          </a:xfrm>
          <a:prstGeom prst="rect">
            <a:avLst/>
          </a:prstGeom>
          <a:noFill/>
        </p:spPr>
        <p:txBody>
          <a:bodyPr vert="horz" rtlCol="0">
            <a:spAutoFit/>
          </a:bodyPr>
          <a:lstStyle/>
          <a:p>
            <a:pPr algn="ctr"/>
            <a:r>
              <a:rPr lang="en-US" sz="3100"/>
              <a:t>"But </a:t>
            </a:r>
            <a:r>
              <a:rPr lang="en-US" sz="3100" b="1">
                <a:solidFill>
                  <a:srgbClr val="FF0000"/>
                </a:solidFill>
              </a:rPr>
              <a:t>immediately after the tribulation of those days</a:t>
            </a:r>
            <a:r>
              <a:rPr lang="en-US" sz="3100"/>
              <a:t> THE SUN WILL BE DARKENED, AND THE MOON WILL NOT GIVE ITS LIGHT, AND THE STARS WILL FALL from the sky, and the powers of the heavens will be shaken.</a:t>
            </a:r>
          </a:p>
        </p:txBody>
      </p:sp>
    </p:spTree>
    <p:extLst>
      <p:ext uri="{BB962C8B-B14F-4D97-AF65-F5344CB8AC3E}">
        <p14:creationId xmlns:p14="http://schemas.microsoft.com/office/powerpoint/2010/main" val="38525785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94BB2D-F6FE-19D7-A014-1360A091649F}"/>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Tribulation</a:t>
            </a:r>
          </a:p>
        </p:txBody>
      </p:sp>
      <p:sp>
        <p:nvSpPr>
          <p:cNvPr id="3" name="TextBox 2">
            <a:extLst>
              <a:ext uri="{FF2B5EF4-FFF2-40B4-BE49-F238E27FC236}">
                <a16:creationId xmlns:a16="http://schemas.microsoft.com/office/drawing/2014/main" id="{F3DA11D6-073B-6452-C4D4-D11C44795763}"/>
              </a:ext>
            </a:extLst>
          </p:cNvPr>
          <p:cNvSpPr txBox="1"/>
          <p:nvPr/>
        </p:nvSpPr>
        <p:spPr>
          <a:xfrm>
            <a:off x="0" y="762000"/>
            <a:ext cx="12192000" cy="646331"/>
          </a:xfrm>
          <a:prstGeom prst="rect">
            <a:avLst/>
          </a:prstGeom>
          <a:noFill/>
        </p:spPr>
        <p:txBody>
          <a:bodyPr vert="horz" rtlCol="0">
            <a:spAutoFit/>
          </a:bodyPr>
          <a:lstStyle/>
          <a:p>
            <a:pPr algn="ctr"/>
            <a:r>
              <a:rPr lang="en-US" sz="3600"/>
              <a:t>Matthew 24:15-21</a:t>
            </a:r>
          </a:p>
        </p:txBody>
      </p:sp>
      <p:sp>
        <p:nvSpPr>
          <p:cNvPr id="4" name="TextBox 3">
            <a:extLst>
              <a:ext uri="{FF2B5EF4-FFF2-40B4-BE49-F238E27FC236}">
                <a16:creationId xmlns:a16="http://schemas.microsoft.com/office/drawing/2014/main" id="{55B335C1-8682-2C4F-9EE8-76748043A2E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0A34238-1343-A4E5-74EB-82443D60E5CC}"/>
              </a:ext>
            </a:extLst>
          </p:cNvPr>
          <p:cNvSpPr txBox="1"/>
          <p:nvPr/>
        </p:nvSpPr>
        <p:spPr>
          <a:xfrm>
            <a:off x="1016000" y="1905000"/>
            <a:ext cx="10160000" cy="4385816"/>
          </a:xfrm>
          <a:prstGeom prst="rect">
            <a:avLst/>
          </a:prstGeom>
          <a:noFill/>
        </p:spPr>
        <p:txBody>
          <a:bodyPr vert="horz" rtlCol="0">
            <a:spAutoFit/>
          </a:bodyPr>
          <a:lstStyle/>
          <a:p>
            <a:pPr algn="ctr"/>
            <a:r>
              <a:rPr lang="en-US" sz="3100"/>
              <a:t>"Therefore when you see the ABOMINATION OF DESOLATION which was spoken of through Daniel the prophet, standing in the holy place ( let the reader understand), then those who are in Judea must flee to the mountains. "Whoever is on the housetop must not go down to get the things out that are in his house. "Whoever is in the field must not turn back to get his cloak. "But woe to those who are pregnant and to those who are nursing babies in those days! (Continued...)</a:t>
            </a:r>
          </a:p>
        </p:txBody>
      </p:sp>
    </p:spTree>
    <p:extLst>
      <p:ext uri="{BB962C8B-B14F-4D97-AF65-F5344CB8AC3E}">
        <p14:creationId xmlns:p14="http://schemas.microsoft.com/office/powerpoint/2010/main" val="2265046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29E331-FE83-02A0-0999-0C29145EA971}"/>
              </a:ext>
            </a:extLst>
          </p:cNvPr>
          <p:cNvSpPr txBox="1"/>
          <p:nvPr/>
        </p:nvSpPr>
        <p:spPr>
          <a:xfrm>
            <a:off x="127000" y="127000"/>
            <a:ext cx="7315200" cy="276999"/>
          </a:xfrm>
          <a:prstGeom prst="rect">
            <a:avLst/>
          </a:prstGeom>
          <a:noFill/>
        </p:spPr>
        <p:txBody>
          <a:bodyPr vert="horz" lIns="0" tIns="0" rIns="0" bIns="0" rtlCol="0">
            <a:spAutoFit/>
          </a:bodyPr>
          <a:lstStyle/>
          <a:p>
            <a:r>
              <a:rPr lang="en-US"/>
              <a:t>After the Tribulation</a:t>
            </a:r>
          </a:p>
        </p:txBody>
      </p:sp>
      <p:sp>
        <p:nvSpPr>
          <p:cNvPr id="3" name="TextBox 2">
            <a:extLst>
              <a:ext uri="{FF2B5EF4-FFF2-40B4-BE49-F238E27FC236}">
                <a16:creationId xmlns:a16="http://schemas.microsoft.com/office/drawing/2014/main" id="{F59E1766-ABAE-3F2D-B978-27CF56BB85C9}"/>
              </a:ext>
            </a:extLst>
          </p:cNvPr>
          <p:cNvSpPr txBox="1"/>
          <p:nvPr/>
        </p:nvSpPr>
        <p:spPr>
          <a:xfrm>
            <a:off x="1016000" y="635000"/>
            <a:ext cx="10160000" cy="2000548"/>
          </a:xfrm>
          <a:prstGeom prst="rect">
            <a:avLst/>
          </a:prstGeom>
          <a:noFill/>
        </p:spPr>
        <p:txBody>
          <a:bodyPr vert="horz" rtlCol="0">
            <a:spAutoFit/>
          </a:bodyPr>
          <a:lstStyle/>
          <a:p>
            <a:pPr algn="ctr"/>
            <a:r>
              <a:rPr lang="en-US" sz="3100"/>
              <a:t>"But pray that your flight will not be in the winter, or on a Sabbath. "</a:t>
            </a:r>
            <a:r>
              <a:rPr lang="en-US" sz="3100" b="1">
                <a:solidFill>
                  <a:srgbClr val="FF0000"/>
                </a:solidFill>
              </a:rPr>
              <a:t>For then there will be a great tribulation,</a:t>
            </a:r>
            <a:r>
              <a:rPr lang="en-US" sz="3100"/>
              <a:t> such as has not occurred since the beginning of the world until now, nor ever will.</a:t>
            </a:r>
          </a:p>
        </p:txBody>
      </p:sp>
    </p:spTree>
    <p:extLst>
      <p:ext uri="{BB962C8B-B14F-4D97-AF65-F5344CB8AC3E}">
        <p14:creationId xmlns:p14="http://schemas.microsoft.com/office/powerpoint/2010/main" val="35033397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40FBD-2DC5-8DA7-AF27-8050852CB0F3}"/>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Antichrist</a:t>
            </a:r>
          </a:p>
        </p:txBody>
      </p:sp>
      <p:sp>
        <p:nvSpPr>
          <p:cNvPr id="3" name="Subtitle 2">
            <a:extLst>
              <a:ext uri="{FF2B5EF4-FFF2-40B4-BE49-F238E27FC236}">
                <a16:creationId xmlns:a16="http://schemas.microsoft.com/office/drawing/2014/main" id="{F1717157-9AD4-C01F-C94C-1ED1F25C691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557067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59A96-84D5-89E6-0FF0-D7A466C2EA84}"/>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End of the Antichrist</a:t>
            </a:r>
          </a:p>
        </p:txBody>
      </p:sp>
      <p:sp>
        <p:nvSpPr>
          <p:cNvPr id="3" name="Subtitle 2">
            <a:extLst>
              <a:ext uri="{FF2B5EF4-FFF2-40B4-BE49-F238E27FC236}">
                <a16:creationId xmlns:a16="http://schemas.microsoft.com/office/drawing/2014/main" id="{A2147752-3786-836E-C1DC-66FB9894FE2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970662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53CFED-0D82-18AF-2D3A-C3467DAEB65B}"/>
              </a:ext>
            </a:extLst>
          </p:cNvPr>
          <p:cNvSpPr txBox="1"/>
          <p:nvPr/>
        </p:nvSpPr>
        <p:spPr>
          <a:xfrm>
            <a:off x="127000" y="127000"/>
            <a:ext cx="7315200" cy="276999"/>
          </a:xfrm>
          <a:prstGeom prst="rect">
            <a:avLst/>
          </a:prstGeom>
          <a:noFill/>
        </p:spPr>
        <p:txBody>
          <a:bodyPr vert="horz" lIns="0" tIns="0" rIns="0" bIns="0" rtlCol="0">
            <a:spAutoFit/>
          </a:bodyPr>
          <a:lstStyle/>
          <a:p>
            <a:r>
              <a:rPr lang="en-US"/>
              <a:t>End of the Antichrist</a:t>
            </a:r>
          </a:p>
        </p:txBody>
      </p:sp>
      <p:sp>
        <p:nvSpPr>
          <p:cNvPr id="3" name="TextBox 2">
            <a:extLst>
              <a:ext uri="{FF2B5EF4-FFF2-40B4-BE49-F238E27FC236}">
                <a16:creationId xmlns:a16="http://schemas.microsoft.com/office/drawing/2014/main" id="{6DD52510-9A17-49DC-946E-51F308F60935}"/>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2:5-12</a:t>
            </a:r>
          </a:p>
        </p:txBody>
      </p:sp>
      <p:sp>
        <p:nvSpPr>
          <p:cNvPr id="4" name="TextBox 3">
            <a:extLst>
              <a:ext uri="{FF2B5EF4-FFF2-40B4-BE49-F238E27FC236}">
                <a16:creationId xmlns:a16="http://schemas.microsoft.com/office/drawing/2014/main" id="{68652625-7F09-70DD-E069-DDF6FBE521E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AC55926-8AA3-A51A-2E14-B59B53978D70}"/>
              </a:ext>
            </a:extLst>
          </p:cNvPr>
          <p:cNvSpPr txBox="1"/>
          <p:nvPr/>
        </p:nvSpPr>
        <p:spPr>
          <a:xfrm>
            <a:off x="1016000" y="1905000"/>
            <a:ext cx="10160000" cy="4385816"/>
          </a:xfrm>
          <a:prstGeom prst="rect">
            <a:avLst/>
          </a:prstGeom>
          <a:noFill/>
        </p:spPr>
        <p:txBody>
          <a:bodyPr vert="horz" rtlCol="0">
            <a:spAutoFit/>
          </a:bodyPr>
          <a:lstStyle/>
          <a:p>
            <a:pPr algn="ctr"/>
            <a:r>
              <a:rPr lang="en-US" sz="3100"/>
              <a:t>Do you not remember that while I was still with you, I was telling you these things? And you know what restrains him now, so that in his time he will be revealed. For the mystery of lawlessness is already at work; only he who now restrains will do so until he is taken out of the way. </a:t>
            </a:r>
            <a:r>
              <a:rPr lang="en-US" sz="3100" b="1">
                <a:solidFill>
                  <a:srgbClr val="FF0000"/>
                </a:solidFill>
              </a:rPr>
              <a:t>Then that lawless one will be revealed whom the Lord will slay with the breath of His mouth and bring to an end by the appearance of His coming</a:t>
            </a:r>
            <a:r>
              <a:rPr lang="en-US" sz="3100"/>
              <a:t>; (Continued...)</a:t>
            </a:r>
          </a:p>
        </p:txBody>
      </p:sp>
    </p:spTree>
    <p:extLst>
      <p:ext uri="{BB962C8B-B14F-4D97-AF65-F5344CB8AC3E}">
        <p14:creationId xmlns:p14="http://schemas.microsoft.com/office/powerpoint/2010/main" val="4430988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AB5D6B-EA02-A906-A559-D037FA023716}"/>
              </a:ext>
            </a:extLst>
          </p:cNvPr>
          <p:cNvSpPr txBox="1"/>
          <p:nvPr/>
        </p:nvSpPr>
        <p:spPr>
          <a:xfrm>
            <a:off x="127000" y="127000"/>
            <a:ext cx="7315200" cy="276999"/>
          </a:xfrm>
          <a:prstGeom prst="rect">
            <a:avLst/>
          </a:prstGeom>
          <a:noFill/>
        </p:spPr>
        <p:txBody>
          <a:bodyPr vert="horz" lIns="0" tIns="0" rIns="0" bIns="0" rtlCol="0">
            <a:spAutoFit/>
          </a:bodyPr>
          <a:lstStyle/>
          <a:p>
            <a:r>
              <a:rPr lang="en-US"/>
              <a:t>End of the Antichrist</a:t>
            </a:r>
          </a:p>
        </p:txBody>
      </p:sp>
      <p:sp>
        <p:nvSpPr>
          <p:cNvPr id="3" name="TextBox 2">
            <a:extLst>
              <a:ext uri="{FF2B5EF4-FFF2-40B4-BE49-F238E27FC236}">
                <a16:creationId xmlns:a16="http://schemas.microsoft.com/office/drawing/2014/main" id="{04B0F98A-21E6-411D-5E54-EBDB98735AD4}"/>
              </a:ext>
            </a:extLst>
          </p:cNvPr>
          <p:cNvSpPr txBox="1"/>
          <p:nvPr/>
        </p:nvSpPr>
        <p:spPr>
          <a:xfrm>
            <a:off x="1016000" y="635000"/>
            <a:ext cx="10160000" cy="4385816"/>
          </a:xfrm>
          <a:prstGeom prst="rect">
            <a:avLst/>
          </a:prstGeom>
          <a:noFill/>
        </p:spPr>
        <p:txBody>
          <a:bodyPr vert="horz" rtlCol="0">
            <a:spAutoFit/>
          </a:bodyPr>
          <a:lstStyle/>
          <a:p>
            <a:pPr algn="ctr"/>
            <a:r>
              <a:rPr lang="en-US" sz="3100"/>
              <a:t>that is, the one whose coming is in accord with the activity of Satan, with all power and signs and false wonders, and with all the deception of wickedness for those who perish, because they did not receive the love of the truth so as to be saved. For this reason God will send upon them a deluding influence so that they will believe what is false, in order that they all may be judged who did not believe the truth, but took pleasure in wickedness.</a:t>
            </a:r>
          </a:p>
        </p:txBody>
      </p:sp>
    </p:spTree>
    <p:extLst>
      <p:ext uri="{BB962C8B-B14F-4D97-AF65-F5344CB8AC3E}">
        <p14:creationId xmlns:p14="http://schemas.microsoft.com/office/powerpoint/2010/main" val="39935806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2866ED-CEC0-0DC4-228E-6AB5591D33C9}"/>
              </a:ext>
            </a:extLst>
          </p:cNvPr>
          <p:cNvSpPr txBox="1"/>
          <p:nvPr/>
        </p:nvSpPr>
        <p:spPr>
          <a:xfrm>
            <a:off x="127000" y="127000"/>
            <a:ext cx="7315200" cy="276999"/>
          </a:xfrm>
          <a:prstGeom prst="rect">
            <a:avLst/>
          </a:prstGeom>
          <a:noFill/>
        </p:spPr>
        <p:txBody>
          <a:bodyPr vert="horz" lIns="0" tIns="0" rIns="0" bIns="0" rtlCol="0">
            <a:spAutoFit/>
          </a:bodyPr>
          <a:lstStyle/>
          <a:p>
            <a:r>
              <a:rPr lang="en-US"/>
              <a:t>End of the Antichrist</a:t>
            </a:r>
          </a:p>
        </p:txBody>
      </p:sp>
      <p:sp>
        <p:nvSpPr>
          <p:cNvPr id="3" name="TextBox 2">
            <a:extLst>
              <a:ext uri="{FF2B5EF4-FFF2-40B4-BE49-F238E27FC236}">
                <a16:creationId xmlns:a16="http://schemas.microsoft.com/office/drawing/2014/main" id="{642CAA35-A926-FECB-B2A3-F373FA34E58F}"/>
              </a:ext>
            </a:extLst>
          </p:cNvPr>
          <p:cNvSpPr txBox="1"/>
          <p:nvPr/>
        </p:nvSpPr>
        <p:spPr>
          <a:xfrm>
            <a:off x="0" y="762000"/>
            <a:ext cx="12192000" cy="646331"/>
          </a:xfrm>
          <a:prstGeom prst="rect">
            <a:avLst/>
          </a:prstGeom>
          <a:noFill/>
        </p:spPr>
        <p:txBody>
          <a:bodyPr vert="horz" rtlCol="0">
            <a:spAutoFit/>
          </a:bodyPr>
          <a:lstStyle/>
          <a:p>
            <a:pPr algn="ctr"/>
            <a:r>
              <a:rPr lang="en-US" sz="3600"/>
              <a:t>First John 2:18-25</a:t>
            </a:r>
          </a:p>
        </p:txBody>
      </p:sp>
      <p:sp>
        <p:nvSpPr>
          <p:cNvPr id="4" name="TextBox 3">
            <a:extLst>
              <a:ext uri="{FF2B5EF4-FFF2-40B4-BE49-F238E27FC236}">
                <a16:creationId xmlns:a16="http://schemas.microsoft.com/office/drawing/2014/main" id="{EE1E74F6-6B1F-7DE0-034A-A743C236477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ADC15A7-47A3-0CF2-1E45-8DF4FB3DFE1D}"/>
              </a:ext>
            </a:extLst>
          </p:cNvPr>
          <p:cNvSpPr txBox="1"/>
          <p:nvPr/>
        </p:nvSpPr>
        <p:spPr>
          <a:xfrm>
            <a:off x="1016000" y="1905000"/>
            <a:ext cx="10160000" cy="3908762"/>
          </a:xfrm>
          <a:prstGeom prst="rect">
            <a:avLst/>
          </a:prstGeom>
          <a:noFill/>
        </p:spPr>
        <p:txBody>
          <a:bodyPr vert="horz" rtlCol="0">
            <a:spAutoFit/>
          </a:bodyPr>
          <a:lstStyle/>
          <a:p>
            <a:pPr algn="ctr"/>
            <a:r>
              <a:rPr lang="en-US" sz="3100"/>
              <a:t>Little children, it is the last hour: and as ye heard </a:t>
            </a:r>
            <a:r>
              <a:rPr lang="en-US" sz="3100" b="1">
                <a:solidFill>
                  <a:srgbClr val="FF0000"/>
                </a:solidFill>
              </a:rPr>
              <a:t>that antichrist cometh</a:t>
            </a:r>
            <a:r>
              <a:rPr lang="en-US" sz="3100"/>
              <a:t>, even now have there </a:t>
            </a:r>
            <a:r>
              <a:rPr lang="en-US" sz="3100" b="1">
                <a:solidFill>
                  <a:srgbClr val="FF0000"/>
                </a:solidFill>
              </a:rPr>
              <a:t>arisen many antichrists</a:t>
            </a:r>
            <a:r>
              <a:rPr lang="en-US" sz="3100"/>
              <a:t>; whereby we know that it is the last hour. They went out from us, but they were not of us; for if they had been of us, they would have continued with us: but they went out, that they might be made manifest that they all are not of us. And ye have an anointing from the Holy One, and ye know all things. (Continued...)</a:t>
            </a:r>
          </a:p>
        </p:txBody>
      </p:sp>
    </p:spTree>
    <p:extLst>
      <p:ext uri="{BB962C8B-B14F-4D97-AF65-F5344CB8AC3E}">
        <p14:creationId xmlns:p14="http://schemas.microsoft.com/office/powerpoint/2010/main" val="345319307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31A4BF-F1B8-054E-1CB8-59913E96DE80}"/>
              </a:ext>
            </a:extLst>
          </p:cNvPr>
          <p:cNvSpPr txBox="1"/>
          <p:nvPr/>
        </p:nvSpPr>
        <p:spPr>
          <a:xfrm>
            <a:off x="127000" y="127000"/>
            <a:ext cx="7315200" cy="276999"/>
          </a:xfrm>
          <a:prstGeom prst="rect">
            <a:avLst/>
          </a:prstGeom>
          <a:noFill/>
        </p:spPr>
        <p:txBody>
          <a:bodyPr vert="horz" lIns="0" tIns="0" rIns="0" bIns="0" rtlCol="0">
            <a:spAutoFit/>
          </a:bodyPr>
          <a:lstStyle/>
          <a:p>
            <a:r>
              <a:rPr lang="en-US"/>
              <a:t>End of the Antichrist</a:t>
            </a:r>
          </a:p>
        </p:txBody>
      </p:sp>
      <p:sp>
        <p:nvSpPr>
          <p:cNvPr id="3" name="TextBox 2">
            <a:extLst>
              <a:ext uri="{FF2B5EF4-FFF2-40B4-BE49-F238E27FC236}">
                <a16:creationId xmlns:a16="http://schemas.microsoft.com/office/drawing/2014/main" id="{9A015162-1CE7-DE88-254A-74B08C057888}"/>
              </a:ext>
            </a:extLst>
          </p:cNvPr>
          <p:cNvSpPr txBox="1"/>
          <p:nvPr/>
        </p:nvSpPr>
        <p:spPr>
          <a:xfrm>
            <a:off x="1016000" y="635000"/>
            <a:ext cx="10160000" cy="3908762"/>
          </a:xfrm>
          <a:prstGeom prst="rect">
            <a:avLst/>
          </a:prstGeom>
          <a:noFill/>
        </p:spPr>
        <p:txBody>
          <a:bodyPr vert="horz" rtlCol="0">
            <a:spAutoFit/>
          </a:bodyPr>
          <a:lstStyle/>
          <a:p>
            <a:pPr algn="ctr"/>
            <a:r>
              <a:rPr lang="en-US" sz="3100"/>
              <a:t>I have not written unto you because ye know not the truth, but because ye know it, and because no lie is of the truth. Who is the liar but he that denieth that Jesus is the Christ? </a:t>
            </a:r>
            <a:r>
              <a:rPr lang="en-US" sz="3100" b="1">
                <a:solidFill>
                  <a:srgbClr val="FF0000"/>
                </a:solidFill>
              </a:rPr>
              <a:t>This is the antichrist</a:t>
            </a:r>
            <a:r>
              <a:rPr lang="en-US" sz="3100"/>
              <a:t>, even he that denieth the Father and the Son. Whosoever denieth the Son, the same hath not the Father: he that confesseth the Son hath the Father also. As for you, let that abide in you which ye heard from the beginning. (Continued...)</a:t>
            </a:r>
          </a:p>
        </p:txBody>
      </p:sp>
    </p:spTree>
    <p:extLst>
      <p:ext uri="{BB962C8B-B14F-4D97-AF65-F5344CB8AC3E}">
        <p14:creationId xmlns:p14="http://schemas.microsoft.com/office/powerpoint/2010/main" val="30784846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86EDBE-D589-9508-C5BB-CE6D1A5EF8A4}"/>
              </a:ext>
            </a:extLst>
          </p:cNvPr>
          <p:cNvSpPr txBox="1"/>
          <p:nvPr/>
        </p:nvSpPr>
        <p:spPr>
          <a:xfrm>
            <a:off x="127000" y="127000"/>
            <a:ext cx="7315200" cy="276999"/>
          </a:xfrm>
          <a:prstGeom prst="rect">
            <a:avLst/>
          </a:prstGeom>
          <a:noFill/>
        </p:spPr>
        <p:txBody>
          <a:bodyPr vert="horz" lIns="0" tIns="0" rIns="0" bIns="0" rtlCol="0">
            <a:spAutoFit/>
          </a:bodyPr>
          <a:lstStyle/>
          <a:p>
            <a:r>
              <a:rPr lang="en-US"/>
              <a:t>End of the Antichrist</a:t>
            </a:r>
          </a:p>
        </p:txBody>
      </p:sp>
      <p:sp>
        <p:nvSpPr>
          <p:cNvPr id="3" name="TextBox 2">
            <a:extLst>
              <a:ext uri="{FF2B5EF4-FFF2-40B4-BE49-F238E27FC236}">
                <a16:creationId xmlns:a16="http://schemas.microsoft.com/office/drawing/2014/main" id="{8D9EE3EC-BED4-8A3D-7D65-E4092BE95D23}"/>
              </a:ext>
            </a:extLst>
          </p:cNvPr>
          <p:cNvSpPr txBox="1"/>
          <p:nvPr/>
        </p:nvSpPr>
        <p:spPr>
          <a:xfrm>
            <a:off x="1016000" y="635000"/>
            <a:ext cx="10160000" cy="2000548"/>
          </a:xfrm>
          <a:prstGeom prst="rect">
            <a:avLst/>
          </a:prstGeom>
          <a:noFill/>
        </p:spPr>
        <p:txBody>
          <a:bodyPr vert="horz" rtlCol="0">
            <a:spAutoFit/>
          </a:bodyPr>
          <a:lstStyle/>
          <a:p>
            <a:pPr algn="ctr"/>
            <a:r>
              <a:rPr lang="en-US" sz="3100"/>
              <a:t>If that which ye heard from the beginning abide in you, ye also shall abide in the Son, and in the Father. And this is the promise which he promised us, even the life eternal.</a:t>
            </a:r>
          </a:p>
        </p:txBody>
      </p:sp>
    </p:spTree>
    <p:extLst>
      <p:ext uri="{BB962C8B-B14F-4D97-AF65-F5344CB8AC3E}">
        <p14:creationId xmlns:p14="http://schemas.microsoft.com/office/powerpoint/2010/main" val="40620040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230E1E-8279-F668-8D0E-9EBCD8A849D2}"/>
              </a:ext>
            </a:extLst>
          </p:cNvPr>
          <p:cNvSpPr txBox="1"/>
          <p:nvPr/>
        </p:nvSpPr>
        <p:spPr>
          <a:xfrm>
            <a:off x="127000" y="127000"/>
            <a:ext cx="7315200" cy="276999"/>
          </a:xfrm>
          <a:prstGeom prst="rect">
            <a:avLst/>
          </a:prstGeom>
          <a:noFill/>
        </p:spPr>
        <p:txBody>
          <a:bodyPr vert="horz" lIns="0" tIns="0" rIns="0" bIns="0" rtlCol="0">
            <a:spAutoFit/>
          </a:bodyPr>
          <a:lstStyle/>
          <a:p>
            <a:r>
              <a:rPr lang="en-US"/>
              <a:t>End of the Antichrist</a:t>
            </a:r>
          </a:p>
        </p:txBody>
      </p:sp>
      <p:sp>
        <p:nvSpPr>
          <p:cNvPr id="3" name="TextBox 2">
            <a:extLst>
              <a:ext uri="{FF2B5EF4-FFF2-40B4-BE49-F238E27FC236}">
                <a16:creationId xmlns:a16="http://schemas.microsoft.com/office/drawing/2014/main" id="{75CA22ED-6A80-2E24-6492-6B31D0ABAA5B}"/>
              </a:ext>
            </a:extLst>
          </p:cNvPr>
          <p:cNvSpPr txBox="1"/>
          <p:nvPr/>
        </p:nvSpPr>
        <p:spPr>
          <a:xfrm>
            <a:off x="0" y="762000"/>
            <a:ext cx="12192000" cy="646331"/>
          </a:xfrm>
          <a:prstGeom prst="rect">
            <a:avLst/>
          </a:prstGeom>
          <a:noFill/>
        </p:spPr>
        <p:txBody>
          <a:bodyPr vert="horz" rtlCol="0">
            <a:spAutoFit/>
          </a:bodyPr>
          <a:lstStyle/>
          <a:p>
            <a:pPr algn="ctr"/>
            <a:r>
              <a:rPr lang="en-US" sz="3600"/>
              <a:t>Revelation 13:13-14</a:t>
            </a:r>
          </a:p>
        </p:txBody>
      </p:sp>
      <p:sp>
        <p:nvSpPr>
          <p:cNvPr id="4" name="TextBox 3">
            <a:extLst>
              <a:ext uri="{FF2B5EF4-FFF2-40B4-BE49-F238E27FC236}">
                <a16:creationId xmlns:a16="http://schemas.microsoft.com/office/drawing/2014/main" id="{93FC2E8F-8C9C-25E1-00B9-483E2202F2B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F5B704F-952B-2C87-ED55-6B44B6396DDB}"/>
              </a:ext>
            </a:extLst>
          </p:cNvPr>
          <p:cNvSpPr txBox="1"/>
          <p:nvPr/>
        </p:nvSpPr>
        <p:spPr>
          <a:xfrm>
            <a:off x="1016000" y="1905000"/>
            <a:ext cx="10160000" cy="3431709"/>
          </a:xfrm>
          <a:prstGeom prst="rect">
            <a:avLst/>
          </a:prstGeom>
          <a:noFill/>
        </p:spPr>
        <p:txBody>
          <a:bodyPr vert="horz" rtlCol="0">
            <a:spAutoFit/>
          </a:bodyPr>
          <a:lstStyle/>
          <a:p>
            <a:pPr algn="ctr"/>
            <a:r>
              <a:rPr lang="en-US" sz="3100"/>
              <a:t>He performs great signs, so that he even makes fire come down out of heaven to the earth in the presence of men. </a:t>
            </a:r>
            <a:r>
              <a:rPr lang="en-US" sz="3100" b="1">
                <a:solidFill>
                  <a:srgbClr val="FF0000"/>
                </a:solidFill>
              </a:rPr>
              <a:t>And he deceives those who dwell on the earth because of the signs which it was given him to perform</a:t>
            </a:r>
            <a:r>
              <a:rPr lang="en-US" sz="3100"/>
              <a:t> in the presence of the beast, telling those who dwell on the earth to make an image to the beast who had the wound of the sword and has come to life.</a:t>
            </a:r>
          </a:p>
        </p:txBody>
      </p:sp>
    </p:spTree>
    <p:extLst>
      <p:ext uri="{BB962C8B-B14F-4D97-AF65-F5344CB8AC3E}">
        <p14:creationId xmlns:p14="http://schemas.microsoft.com/office/powerpoint/2010/main" val="1374483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C75FAC-BAFB-6C1D-428D-C131CFB87858}"/>
              </a:ext>
            </a:extLst>
          </p:cNvPr>
          <p:cNvSpPr txBox="1"/>
          <p:nvPr/>
        </p:nvSpPr>
        <p:spPr>
          <a:xfrm>
            <a:off x="127000" y="127000"/>
            <a:ext cx="7315200" cy="276999"/>
          </a:xfrm>
          <a:prstGeom prst="rect">
            <a:avLst/>
          </a:prstGeom>
          <a:noFill/>
        </p:spPr>
        <p:txBody>
          <a:bodyPr vert="horz" lIns="0" tIns="0" rIns="0" bIns="0" rtlCol="0">
            <a:spAutoFit/>
          </a:bodyPr>
          <a:lstStyle/>
          <a:p>
            <a:r>
              <a:rPr lang="en-US"/>
              <a:t>End of the Antichrist</a:t>
            </a:r>
          </a:p>
        </p:txBody>
      </p:sp>
      <p:sp>
        <p:nvSpPr>
          <p:cNvPr id="3" name="TextBox 2">
            <a:extLst>
              <a:ext uri="{FF2B5EF4-FFF2-40B4-BE49-F238E27FC236}">
                <a16:creationId xmlns:a16="http://schemas.microsoft.com/office/drawing/2014/main" id="{368732E1-32F5-BB41-3A31-9F70C58706E3}"/>
              </a:ext>
            </a:extLst>
          </p:cNvPr>
          <p:cNvSpPr txBox="1"/>
          <p:nvPr/>
        </p:nvSpPr>
        <p:spPr>
          <a:xfrm>
            <a:off x="0" y="762000"/>
            <a:ext cx="12192000" cy="646331"/>
          </a:xfrm>
          <a:prstGeom prst="rect">
            <a:avLst/>
          </a:prstGeom>
          <a:noFill/>
        </p:spPr>
        <p:txBody>
          <a:bodyPr vert="horz" rtlCol="0">
            <a:spAutoFit/>
          </a:bodyPr>
          <a:lstStyle/>
          <a:p>
            <a:pPr algn="ctr"/>
            <a:r>
              <a:rPr lang="en-US" sz="3600"/>
              <a:t>Second John 1:7</a:t>
            </a:r>
          </a:p>
        </p:txBody>
      </p:sp>
      <p:sp>
        <p:nvSpPr>
          <p:cNvPr id="4" name="TextBox 3">
            <a:extLst>
              <a:ext uri="{FF2B5EF4-FFF2-40B4-BE49-F238E27FC236}">
                <a16:creationId xmlns:a16="http://schemas.microsoft.com/office/drawing/2014/main" id="{BDE1E0B3-3FCD-765A-4F89-6D06864A670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6628716-E561-EAAD-D588-1F47B0DAD4A9}"/>
              </a:ext>
            </a:extLst>
          </p:cNvPr>
          <p:cNvSpPr txBox="1"/>
          <p:nvPr/>
        </p:nvSpPr>
        <p:spPr>
          <a:xfrm>
            <a:off x="1016000" y="1905000"/>
            <a:ext cx="10160000" cy="1523494"/>
          </a:xfrm>
          <a:prstGeom prst="rect">
            <a:avLst/>
          </a:prstGeom>
          <a:noFill/>
        </p:spPr>
        <p:txBody>
          <a:bodyPr vert="horz" rtlCol="0">
            <a:spAutoFit/>
          </a:bodyPr>
          <a:lstStyle/>
          <a:p>
            <a:pPr algn="ctr"/>
            <a:r>
              <a:rPr lang="en-US" sz="3100"/>
              <a:t>For many deceivers are gone forth into the world, even they that confess not that Jesus Christ cometh in the flesh. </a:t>
            </a:r>
            <a:r>
              <a:rPr lang="en-US" sz="3100" b="1">
                <a:solidFill>
                  <a:srgbClr val="FF0000"/>
                </a:solidFill>
              </a:rPr>
              <a:t>This is the deceiver and the antichrist</a:t>
            </a:r>
            <a:r>
              <a:rPr lang="en-US" sz="3100"/>
              <a:t>.</a:t>
            </a:r>
          </a:p>
        </p:txBody>
      </p:sp>
    </p:spTree>
    <p:extLst>
      <p:ext uri="{BB962C8B-B14F-4D97-AF65-F5344CB8AC3E}">
        <p14:creationId xmlns:p14="http://schemas.microsoft.com/office/powerpoint/2010/main" val="71475911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DEBEA8-DFB2-100F-E74B-C479FA26D7AC}"/>
              </a:ext>
            </a:extLst>
          </p:cNvPr>
          <p:cNvSpPr txBox="1"/>
          <p:nvPr/>
        </p:nvSpPr>
        <p:spPr>
          <a:xfrm>
            <a:off x="127000" y="127000"/>
            <a:ext cx="7315200" cy="276999"/>
          </a:xfrm>
          <a:prstGeom prst="rect">
            <a:avLst/>
          </a:prstGeom>
          <a:noFill/>
        </p:spPr>
        <p:txBody>
          <a:bodyPr vert="horz" lIns="0" tIns="0" rIns="0" bIns="0" rtlCol="0">
            <a:spAutoFit/>
          </a:bodyPr>
          <a:lstStyle/>
          <a:p>
            <a:r>
              <a:rPr lang="en-US"/>
              <a:t>End of the Antichrist</a:t>
            </a:r>
          </a:p>
        </p:txBody>
      </p:sp>
      <p:sp>
        <p:nvSpPr>
          <p:cNvPr id="3" name="TextBox 2">
            <a:extLst>
              <a:ext uri="{FF2B5EF4-FFF2-40B4-BE49-F238E27FC236}">
                <a16:creationId xmlns:a16="http://schemas.microsoft.com/office/drawing/2014/main" id="{C141EBFE-81E0-CFBA-04B4-06828F70717A}"/>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2:3-4</a:t>
            </a:r>
          </a:p>
        </p:txBody>
      </p:sp>
      <p:sp>
        <p:nvSpPr>
          <p:cNvPr id="4" name="TextBox 3">
            <a:extLst>
              <a:ext uri="{FF2B5EF4-FFF2-40B4-BE49-F238E27FC236}">
                <a16:creationId xmlns:a16="http://schemas.microsoft.com/office/drawing/2014/main" id="{056677E6-96EC-5AF3-70E1-E17D9A221A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532AC1F-D49E-3D3D-46B0-6FD1E4FFFA06}"/>
              </a:ext>
            </a:extLst>
          </p:cNvPr>
          <p:cNvSpPr txBox="1"/>
          <p:nvPr/>
        </p:nvSpPr>
        <p:spPr>
          <a:xfrm>
            <a:off x="1016000" y="1905000"/>
            <a:ext cx="10160000" cy="2954655"/>
          </a:xfrm>
          <a:prstGeom prst="rect">
            <a:avLst/>
          </a:prstGeom>
          <a:noFill/>
        </p:spPr>
        <p:txBody>
          <a:bodyPr vert="horz" rtlCol="0">
            <a:spAutoFit/>
          </a:bodyPr>
          <a:lstStyle/>
          <a:p>
            <a:pPr algn="ctr"/>
            <a:r>
              <a:rPr lang="en-US" sz="3100"/>
              <a:t>Let no one in any way deceive you, for it will not come unless the apostasy comes first, </a:t>
            </a:r>
            <a:r>
              <a:rPr lang="en-US" sz="3100" b="1">
                <a:solidFill>
                  <a:srgbClr val="FF0000"/>
                </a:solidFill>
              </a:rPr>
              <a:t>and the man of lawlessness is revealed,</a:t>
            </a:r>
            <a:r>
              <a:rPr lang="en-US" sz="3100"/>
              <a:t> the son of destruction, who opposes and exalts himself above every so-called god or object of worship, so that he takes his seat in the temple of God, displaying himself as being God.</a:t>
            </a:r>
          </a:p>
        </p:txBody>
      </p:sp>
    </p:spTree>
    <p:extLst>
      <p:ext uri="{BB962C8B-B14F-4D97-AF65-F5344CB8AC3E}">
        <p14:creationId xmlns:p14="http://schemas.microsoft.com/office/powerpoint/2010/main" val="4966434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0C62DE-9257-848D-1D3E-82F17B2B86AF}"/>
              </a:ext>
            </a:extLst>
          </p:cNvPr>
          <p:cNvSpPr txBox="1"/>
          <p:nvPr/>
        </p:nvSpPr>
        <p:spPr>
          <a:xfrm>
            <a:off x="127000" y="127000"/>
            <a:ext cx="7315200" cy="276999"/>
          </a:xfrm>
          <a:prstGeom prst="rect">
            <a:avLst/>
          </a:prstGeom>
          <a:noFill/>
        </p:spPr>
        <p:txBody>
          <a:bodyPr vert="horz" lIns="0" tIns="0" rIns="0" bIns="0" rtlCol="0">
            <a:spAutoFit/>
          </a:bodyPr>
          <a:lstStyle/>
          <a:p>
            <a:r>
              <a:rPr lang="en-US"/>
              <a:t>End of the Antichrist</a:t>
            </a:r>
          </a:p>
        </p:txBody>
      </p:sp>
      <p:sp>
        <p:nvSpPr>
          <p:cNvPr id="3" name="TextBox 2">
            <a:extLst>
              <a:ext uri="{FF2B5EF4-FFF2-40B4-BE49-F238E27FC236}">
                <a16:creationId xmlns:a16="http://schemas.microsoft.com/office/drawing/2014/main" id="{FDF3D5AD-A406-3968-5069-EC100CF50AC8}"/>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2:5-12</a:t>
            </a:r>
          </a:p>
        </p:txBody>
      </p:sp>
      <p:sp>
        <p:nvSpPr>
          <p:cNvPr id="4" name="TextBox 3">
            <a:extLst>
              <a:ext uri="{FF2B5EF4-FFF2-40B4-BE49-F238E27FC236}">
                <a16:creationId xmlns:a16="http://schemas.microsoft.com/office/drawing/2014/main" id="{478E7A1D-B758-FB86-8C9B-D6CC761A697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604B6C4-DDC0-DB5C-2735-BD3A91B511DC}"/>
              </a:ext>
            </a:extLst>
          </p:cNvPr>
          <p:cNvSpPr txBox="1"/>
          <p:nvPr/>
        </p:nvSpPr>
        <p:spPr>
          <a:xfrm>
            <a:off x="1016000" y="1905000"/>
            <a:ext cx="10160000" cy="4385816"/>
          </a:xfrm>
          <a:prstGeom prst="rect">
            <a:avLst/>
          </a:prstGeom>
          <a:noFill/>
        </p:spPr>
        <p:txBody>
          <a:bodyPr vert="horz" rtlCol="0">
            <a:spAutoFit/>
          </a:bodyPr>
          <a:lstStyle/>
          <a:p>
            <a:pPr algn="ctr"/>
            <a:r>
              <a:rPr lang="en-US" sz="3100"/>
              <a:t>Remember ye not, that, when I was yet with you, I told you these things? And now ye know that which restraineth, to the end that </a:t>
            </a:r>
            <a:r>
              <a:rPr lang="en-US" sz="3100" b="1">
                <a:solidFill>
                  <a:srgbClr val="FF0000"/>
                </a:solidFill>
              </a:rPr>
              <a:t>he may be revealed in his own season</a:t>
            </a:r>
            <a:r>
              <a:rPr lang="en-US" sz="3100"/>
              <a:t>. For the mystery of lawlessness doth already work: only there is one that restraineth now, until he be taken out of the way. And </a:t>
            </a:r>
            <a:r>
              <a:rPr lang="en-US" sz="3100" b="1">
                <a:solidFill>
                  <a:srgbClr val="FF0000"/>
                </a:solidFill>
              </a:rPr>
              <a:t>then shall be revealed the lawless one</a:t>
            </a:r>
            <a:r>
              <a:rPr lang="en-US" sz="3100"/>
              <a:t>, whom the Lord Jesus shall slay with the breath of his mouth, and bring to nought by the manifestation of his coming; (Continued...)</a:t>
            </a:r>
          </a:p>
        </p:txBody>
      </p:sp>
    </p:spTree>
    <p:extLst>
      <p:ext uri="{BB962C8B-B14F-4D97-AF65-F5344CB8AC3E}">
        <p14:creationId xmlns:p14="http://schemas.microsoft.com/office/powerpoint/2010/main" val="37839811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A84C36-13E8-70A2-850D-EB83873DF7B2}"/>
              </a:ext>
            </a:extLst>
          </p:cNvPr>
          <p:cNvSpPr txBox="1"/>
          <p:nvPr/>
        </p:nvSpPr>
        <p:spPr>
          <a:xfrm>
            <a:off x="127000" y="127000"/>
            <a:ext cx="7315200" cy="276999"/>
          </a:xfrm>
          <a:prstGeom prst="rect">
            <a:avLst/>
          </a:prstGeom>
          <a:noFill/>
        </p:spPr>
        <p:txBody>
          <a:bodyPr vert="horz" lIns="0" tIns="0" rIns="0" bIns="0" rtlCol="0">
            <a:spAutoFit/>
          </a:bodyPr>
          <a:lstStyle/>
          <a:p>
            <a:r>
              <a:rPr lang="en-US"/>
              <a:t>End of the Antichrist</a:t>
            </a:r>
          </a:p>
        </p:txBody>
      </p:sp>
      <p:sp>
        <p:nvSpPr>
          <p:cNvPr id="3" name="TextBox 2">
            <a:extLst>
              <a:ext uri="{FF2B5EF4-FFF2-40B4-BE49-F238E27FC236}">
                <a16:creationId xmlns:a16="http://schemas.microsoft.com/office/drawing/2014/main" id="{D2DE9C05-2E02-BA38-0988-35A140478490}"/>
              </a:ext>
            </a:extLst>
          </p:cNvPr>
          <p:cNvSpPr txBox="1"/>
          <p:nvPr/>
        </p:nvSpPr>
        <p:spPr>
          <a:xfrm>
            <a:off x="1016000" y="635000"/>
            <a:ext cx="10160000" cy="3908762"/>
          </a:xfrm>
          <a:prstGeom prst="rect">
            <a:avLst/>
          </a:prstGeom>
          <a:noFill/>
        </p:spPr>
        <p:txBody>
          <a:bodyPr vert="horz" rtlCol="0">
            <a:spAutoFit/>
          </a:bodyPr>
          <a:lstStyle/>
          <a:p>
            <a:pPr algn="ctr"/>
            <a:r>
              <a:rPr lang="en-US" sz="3100"/>
              <a:t>even he, </a:t>
            </a:r>
            <a:r>
              <a:rPr lang="en-US" sz="3100" b="1">
                <a:solidFill>
                  <a:srgbClr val="FF0000"/>
                </a:solidFill>
              </a:rPr>
              <a:t>whose coming is according to the working of Satan</a:t>
            </a:r>
            <a:r>
              <a:rPr lang="en-US" sz="3100"/>
              <a:t> with all power and signs and lying wonders, and with all deceit of unrighteousness for them that perish; because they received not the love of the truth, that they might be saved. And for this cause God sendeth them a working of error, that they should believe a lie: that they all might be judged who believed not the truth, but had pleasure in unrighteousness.</a:t>
            </a:r>
          </a:p>
        </p:txBody>
      </p:sp>
    </p:spTree>
    <p:extLst>
      <p:ext uri="{BB962C8B-B14F-4D97-AF65-F5344CB8AC3E}">
        <p14:creationId xmlns:p14="http://schemas.microsoft.com/office/powerpoint/2010/main" val="35716995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2918B4-B631-9112-92AE-F705DBB1002F}"/>
              </a:ext>
            </a:extLst>
          </p:cNvPr>
          <p:cNvSpPr txBox="1"/>
          <p:nvPr/>
        </p:nvSpPr>
        <p:spPr>
          <a:xfrm>
            <a:off x="127000" y="127000"/>
            <a:ext cx="7315200" cy="276999"/>
          </a:xfrm>
          <a:prstGeom prst="rect">
            <a:avLst/>
          </a:prstGeom>
          <a:noFill/>
        </p:spPr>
        <p:txBody>
          <a:bodyPr vert="horz" lIns="0" tIns="0" rIns="0" bIns="0" rtlCol="0">
            <a:spAutoFit/>
          </a:bodyPr>
          <a:lstStyle/>
          <a:p>
            <a:r>
              <a:rPr lang="en-US"/>
              <a:t>End of the Antichrist</a:t>
            </a:r>
          </a:p>
        </p:txBody>
      </p:sp>
      <p:sp>
        <p:nvSpPr>
          <p:cNvPr id="3" name="TextBox 2">
            <a:extLst>
              <a:ext uri="{FF2B5EF4-FFF2-40B4-BE49-F238E27FC236}">
                <a16:creationId xmlns:a16="http://schemas.microsoft.com/office/drawing/2014/main" id="{F1516FFA-1600-FF7F-C016-15AA0ACFD9B5}"/>
              </a:ext>
            </a:extLst>
          </p:cNvPr>
          <p:cNvSpPr txBox="1"/>
          <p:nvPr/>
        </p:nvSpPr>
        <p:spPr>
          <a:xfrm>
            <a:off x="0" y="762000"/>
            <a:ext cx="12192000" cy="646331"/>
          </a:xfrm>
          <a:prstGeom prst="rect">
            <a:avLst/>
          </a:prstGeom>
          <a:noFill/>
        </p:spPr>
        <p:txBody>
          <a:bodyPr vert="horz" rtlCol="0">
            <a:spAutoFit/>
          </a:bodyPr>
          <a:lstStyle/>
          <a:p>
            <a:pPr algn="ctr"/>
            <a:r>
              <a:rPr lang="en-US" sz="3600"/>
              <a:t>The Didache 16:4</a:t>
            </a:r>
          </a:p>
        </p:txBody>
      </p:sp>
      <p:sp>
        <p:nvSpPr>
          <p:cNvPr id="4" name="TextBox 3">
            <a:extLst>
              <a:ext uri="{FF2B5EF4-FFF2-40B4-BE49-F238E27FC236}">
                <a16:creationId xmlns:a16="http://schemas.microsoft.com/office/drawing/2014/main" id="{5B70E439-E9A6-6E9E-6458-B231E8395A69}"/>
              </a:ext>
            </a:extLst>
          </p:cNvPr>
          <p:cNvSpPr txBox="1"/>
          <p:nvPr/>
        </p:nvSpPr>
        <p:spPr>
          <a:xfrm>
            <a:off x="0" y="1270000"/>
            <a:ext cx="12192000" cy="400110"/>
          </a:xfrm>
          <a:prstGeom prst="rect">
            <a:avLst/>
          </a:prstGeom>
          <a:noFill/>
        </p:spPr>
        <p:txBody>
          <a:bodyPr vert="horz" rtlCol="0">
            <a:spAutoFit/>
          </a:bodyPr>
          <a:lstStyle/>
          <a:p>
            <a:pPr algn="ctr"/>
            <a:r>
              <a:rPr lang="en-US" sz="2000"/>
              <a:t>(G.C. Allen Translation)</a:t>
            </a:r>
          </a:p>
        </p:txBody>
      </p:sp>
      <p:sp>
        <p:nvSpPr>
          <p:cNvPr id="5" name="TextBox 4">
            <a:extLst>
              <a:ext uri="{FF2B5EF4-FFF2-40B4-BE49-F238E27FC236}">
                <a16:creationId xmlns:a16="http://schemas.microsoft.com/office/drawing/2014/main" id="{D46BB804-4BF9-8ABD-5D3A-5290A01A6A0C}"/>
              </a:ext>
            </a:extLst>
          </p:cNvPr>
          <p:cNvSpPr txBox="1"/>
          <p:nvPr/>
        </p:nvSpPr>
        <p:spPr>
          <a:xfrm>
            <a:off x="1016000" y="1905000"/>
            <a:ext cx="10160000" cy="2954655"/>
          </a:xfrm>
          <a:prstGeom prst="rect">
            <a:avLst/>
          </a:prstGeom>
          <a:noFill/>
        </p:spPr>
        <p:txBody>
          <a:bodyPr vert="horz" rtlCol="0">
            <a:spAutoFit/>
          </a:bodyPr>
          <a:lstStyle/>
          <a:p>
            <a:pPr algn="ctr"/>
            <a:r>
              <a:rPr lang="en-US" sz="3100"/>
              <a:t>For when lawlessness increases, they shall hate and persecute, and deliver up one another; and then shall appear the world-deceiver as Son of God, and shall do signs and wonders, and the earth shall be delivered into his hands, </a:t>
            </a:r>
            <a:r>
              <a:rPr lang="en-US" sz="3100" b="1">
                <a:solidFill>
                  <a:srgbClr val="FF0000"/>
                </a:solidFill>
              </a:rPr>
              <a:t>and he shall commit iniquities which have never yet come to pass from the beginning of the world.</a:t>
            </a:r>
          </a:p>
        </p:txBody>
      </p:sp>
    </p:spTree>
    <p:extLst>
      <p:ext uri="{BB962C8B-B14F-4D97-AF65-F5344CB8AC3E}">
        <p14:creationId xmlns:p14="http://schemas.microsoft.com/office/powerpoint/2010/main" val="17703439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2D8D9-385A-514C-82C0-558D76232F0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Abomination of Desolation</a:t>
            </a:r>
          </a:p>
        </p:txBody>
      </p:sp>
      <p:sp>
        <p:nvSpPr>
          <p:cNvPr id="3" name="Subtitle 2">
            <a:extLst>
              <a:ext uri="{FF2B5EF4-FFF2-40B4-BE49-F238E27FC236}">
                <a16:creationId xmlns:a16="http://schemas.microsoft.com/office/drawing/2014/main" id="{28548991-07EC-D214-2629-0E4971C0E0A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6804044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961028-99FB-9EB5-61B6-F85FA9E6CBD3}"/>
              </a:ext>
            </a:extLst>
          </p:cNvPr>
          <p:cNvSpPr txBox="1"/>
          <p:nvPr/>
        </p:nvSpPr>
        <p:spPr>
          <a:xfrm>
            <a:off x="127000" y="127000"/>
            <a:ext cx="7315200" cy="276999"/>
          </a:xfrm>
          <a:prstGeom prst="rect">
            <a:avLst/>
          </a:prstGeom>
          <a:noFill/>
        </p:spPr>
        <p:txBody>
          <a:bodyPr vert="horz" lIns="0" tIns="0" rIns="0" bIns="0" rtlCol="0">
            <a:spAutoFit/>
          </a:bodyPr>
          <a:lstStyle/>
          <a:p>
            <a:r>
              <a:rPr lang="en-US"/>
              <a:t>THE ABOMINATION OF DESOLATION</a:t>
            </a:r>
          </a:p>
        </p:txBody>
      </p:sp>
      <p:sp>
        <p:nvSpPr>
          <p:cNvPr id="3" name="TextBox 2">
            <a:extLst>
              <a:ext uri="{FF2B5EF4-FFF2-40B4-BE49-F238E27FC236}">
                <a16:creationId xmlns:a16="http://schemas.microsoft.com/office/drawing/2014/main" id="{D223C773-E59A-22F2-6EB5-6676F8DC5013}"/>
              </a:ext>
            </a:extLst>
          </p:cNvPr>
          <p:cNvSpPr txBox="1"/>
          <p:nvPr/>
        </p:nvSpPr>
        <p:spPr>
          <a:xfrm>
            <a:off x="0" y="762000"/>
            <a:ext cx="12192000" cy="646331"/>
          </a:xfrm>
          <a:prstGeom prst="rect">
            <a:avLst/>
          </a:prstGeom>
          <a:noFill/>
        </p:spPr>
        <p:txBody>
          <a:bodyPr vert="horz" rtlCol="0">
            <a:spAutoFit/>
          </a:bodyPr>
          <a:lstStyle/>
          <a:p>
            <a:pPr algn="ctr"/>
            <a:r>
              <a:rPr lang="en-US" sz="3600"/>
              <a:t>Daniel 11:31</a:t>
            </a:r>
          </a:p>
        </p:txBody>
      </p:sp>
      <p:sp>
        <p:nvSpPr>
          <p:cNvPr id="4" name="TextBox 3">
            <a:extLst>
              <a:ext uri="{FF2B5EF4-FFF2-40B4-BE49-F238E27FC236}">
                <a16:creationId xmlns:a16="http://schemas.microsoft.com/office/drawing/2014/main" id="{52662320-6FA4-D15C-FEBF-6DADC526669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8168F99-26CA-6065-669B-0A7B6499E48A}"/>
              </a:ext>
            </a:extLst>
          </p:cNvPr>
          <p:cNvSpPr txBox="1"/>
          <p:nvPr/>
        </p:nvSpPr>
        <p:spPr>
          <a:xfrm>
            <a:off x="1016000" y="1905000"/>
            <a:ext cx="10160000" cy="1523494"/>
          </a:xfrm>
          <a:prstGeom prst="rect">
            <a:avLst/>
          </a:prstGeom>
          <a:noFill/>
        </p:spPr>
        <p:txBody>
          <a:bodyPr vert="horz" rtlCol="0">
            <a:spAutoFit/>
          </a:bodyPr>
          <a:lstStyle/>
          <a:p>
            <a:pPr algn="ctr"/>
            <a:r>
              <a:rPr lang="en-US" sz="3100"/>
              <a:t>"Forces from him will arise, desecrate the sanctuary fortress, and do away with the regular sacrifice. </a:t>
            </a:r>
            <a:r>
              <a:rPr lang="en-US" sz="3100" b="1">
                <a:solidFill>
                  <a:srgbClr val="FF0000"/>
                </a:solidFill>
              </a:rPr>
              <a:t>And they will set up the abomination of desolation.</a:t>
            </a:r>
          </a:p>
        </p:txBody>
      </p:sp>
    </p:spTree>
    <p:extLst>
      <p:ext uri="{BB962C8B-B14F-4D97-AF65-F5344CB8AC3E}">
        <p14:creationId xmlns:p14="http://schemas.microsoft.com/office/powerpoint/2010/main" val="19034757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3D45BA-9233-C87D-2631-DE6A8AE8EA42}"/>
              </a:ext>
            </a:extLst>
          </p:cNvPr>
          <p:cNvSpPr txBox="1"/>
          <p:nvPr/>
        </p:nvSpPr>
        <p:spPr>
          <a:xfrm>
            <a:off x="127000" y="127000"/>
            <a:ext cx="7315200" cy="276999"/>
          </a:xfrm>
          <a:prstGeom prst="rect">
            <a:avLst/>
          </a:prstGeom>
          <a:noFill/>
        </p:spPr>
        <p:txBody>
          <a:bodyPr vert="horz" lIns="0" tIns="0" rIns="0" bIns="0" rtlCol="0">
            <a:spAutoFit/>
          </a:bodyPr>
          <a:lstStyle/>
          <a:p>
            <a:r>
              <a:rPr lang="en-US"/>
              <a:t>THE ABOMINATION OF DESOLATION</a:t>
            </a:r>
          </a:p>
        </p:txBody>
      </p:sp>
      <p:sp>
        <p:nvSpPr>
          <p:cNvPr id="3" name="TextBox 2">
            <a:extLst>
              <a:ext uri="{FF2B5EF4-FFF2-40B4-BE49-F238E27FC236}">
                <a16:creationId xmlns:a16="http://schemas.microsoft.com/office/drawing/2014/main" id="{E6CC1F06-E9BB-3128-C5E4-1362EB0D5E7D}"/>
              </a:ext>
            </a:extLst>
          </p:cNvPr>
          <p:cNvSpPr txBox="1"/>
          <p:nvPr/>
        </p:nvSpPr>
        <p:spPr>
          <a:xfrm>
            <a:off x="0" y="762000"/>
            <a:ext cx="12192000" cy="646331"/>
          </a:xfrm>
          <a:prstGeom prst="rect">
            <a:avLst/>
          </a:prstGeom>
          <a:noFill/>
        </p:spPr>
        <p:txBody>
          <a:bodyPr vert="horz" rtlCol="0">
            <a:spAutoFit/>
          </a:bodyPr>
          <a:lstStyle/>
          <a:p>
            <a:pPr algn="ctr"/>
            <a:r>
              <a:rPr lang="en-US" sz="3600"/>
              <a:t>Daniel 12:11</a:t>
            </a:r>
          </a:p>
        </p:txBody>
      </p:sp>
      <p:sp>
        <p:nvSpPr>
          <p:cNvPr id="4" name="TextBox 3">
            <a:extLst>
              <a:ext uri="{FF2B5EF4-FFF2-40B4-BE49-F238E27FC236}">
                <a16:creationId xmlns:a16="http://schemas.microsoft.com/office/drawing/2014/main" id="{E21F0006-9857-E230-3028-A9A1406394E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266CB7-A9AB-165C-1CCD-D283A068CF88}"/>
              </a:ext>
            </a:extLst>
          </p:cNvPr>
          <p:cNvSpPr txBox="1"/>
          <p:nvPr/>
        </p:nvSpPr>
        <p:spPr>
          <a:xfrm>
            <a:off x="1016000" y="1905000"/>
            <a:ext cx="10160000" cy="1523494"/>
          </a:xfrm>
          <a:prstGeom prst="rect">
            <a:avLst/>
          </a:prstGeom>
          <a:noFill/>
        </p:spPr>
        <p:txBody>
          <a:bodyPr vert="horz" rtlCol="0">
            <a:spAutoFit/>
          </a:bodyPr>
          <a:lstStyle/>
          <a:p>
            <a:pPr algn="ctr"/>
            <a:r>
              <a:rPr lang="en-US" sz="3100"/>
              <a:t>"From the time that the regular sacrifice is abolished </a:t>
            </a:r>
            <a:r>
              <a:rPr lang="en-US" sz="3100" b="1">
                <a:solidFill>
                  <a:srgbClr val="FF0000"/>
                </a:solidFill>
              </a:rPr>
              <a:t>and the abomination of desolation is set up,</a:t>
            </a:r>
            <a:r>
              <a:rPr lang="en-US" sz="3100"/>
              <a:t> there will be 1,290 days.</a:t>
            </a:r>
          </a:p>
        </p:txBody>
      </p:sp>
    </p:spTree>
    <p:extLst>
      <p:ext uri="{BB962C8B-B14F-4D97-AF65-F5344CB8AC3E}">
        <p14:creationId xmlns:p14="http://schemas.microsoft.com/office/powerpoint/2010/main" val="38878850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998AF9-8450-7A62-E429-7256097642BD}"/>
              </a:ext>
            </a:extLst>
          </p:cNvPr>
          <p:cNvSpPr txBox="1"/>
          <p:nvPr/>
        </p:nvSpPr>
        <p:spPr>
          <a:xfrm>
            <a:off x="127000" y="127000"/>
            <a:ext cx="7315200" cy="276999"/>
          </a:xfrm>
          <a:prstGeom prst="rect">
            <a:avLst/>
          </a:prstGeom>
          <a:noFill/>
        </p:spPr>
        <p:txBody>
          <a:bodyPr vert="horz" lIns="0" tIns="0" rIns="0" bIns="0" rtlCol="0">
            <a:spAutoFit/>
          </a:bodyPr>
          <a:lstStyle/>
          <a:p>
            <a:r>
              <a:rPr lang="en-US"/>
              <a:t>THE ABOMINATION OF DESOLATION</a:t>
            </a:r>
          </a:p>
        </p:txBody>
      </p:sp>
      <p:sp>
        <p:nvSpPr>
          <p:cNvPr id="3" name="TextBox 2">
            <a:extLst>
              <a:ext uri="{FF2B5EF4-FFF2-40B4-BE49-F238E27FC236}">
                <a16:creationId xmlns:a16="http://schemas.microsoft.com/office/drawing/2014/main" id="{D740C5AE-08D7-9748-9EC1-09DA3CDB86EC}"/>
              </a:ext>
            </a:extLst>
          </p:cNvPr>
          <p:cNvSpPr txBox="1"/>
          <p:nvPr/>
        </p:nvSpPr>
        <p:spPr>
          <a:xfrm>
            <a:off x="0" y="762000"/>
            <a:ext cx="12192000" cy="646331"/>
          </a:xfrm>
          <a:prstGeom prst="rect">
            <a:avLst/>
          </a:prstGeom>
          <a:noFill/>
        </p:spPr>
        <p:txBody>
          <a:bodyPr vert="horz" rtlCol="0">
            <a:spAutoFit/>
          </a:bodyPr>
          <a:lstStyle/>
          <a:p>
            <a:pPr algn="ctr"/>
            <a:r>
              <a:rPr lang="en-US" sz="3600"/>
              <a:t>Daniel 9:27</a:t>
            </a:r>
          </a:p>
        </p:txBody>
      </p:sp>
      <p:sp>
        <p:nvSpPr>
          <p:cNvPr id="4" name="TextBox 3">
            <a:extLst>
              <a:ext uri="{FF2B5EF4-FFF2-40B4-BE49-F238E27FC236}">
                <a16:creationId xmlns:a16="http://schemas.microsoft.com/office/drawing/2014/main" id="{EC85C86C-9545-F12E-2879-8C6110C5F20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61A955-6F25-72A8-B329-981F752ECD97}"/>
              </a:ext>
            </a:extLst>
          </p:cNvPr>
          <p:cNvSpPr txBox="1"/>
          <p:nvPr/>
        </p:nvSpPr>
        <p:spPr>
          <a:xfrm>
            <a:off x="1016000" y="1905000"/>
            <a:ext cx="10160000" cy="2954655"/>
          </a:xfrm>
          <a:prstGeom prst="rect">
            <a:avLst/>
          </a:prstGeom>
          <a:noFill/>
        </p:spPr>
        <p:txBody>
          <a:bodyPr vert="horz" rtlCol="0">
            <a:spAutoFit/>
          </a:bodyPr>
          <a:lstStyle/>
          <a:p>
            <a:pPr algn="ctr"/>
            <a:r>
              <a:rPr lang="en-US" sz="3100"/>
              <a:t>"And he will make a firm covenant with the many for one week, but in the middle of the week he will put a stop to sacrifice and grain offering; </a:t>
            </a:r>
            <a:r>
              <a:rPr lang="en-US" sz="3100" b="1">
                <a:solidFill>
                  <a:srgbClr val="FF0000"/>
                </a:solidFill>
              </a:rPr>
              <a:t>and on the wing of abominations will come one who makes desolate</a:t>
            </a:r>
            <a:r>
              <a:rPr lang="en-US" sz="3100"/>
              <a:t>, even until a complete destruction, one that is decreed, is poured out on the one who makes desolate."</a:t>
            </a:r>
          </a:p>
        </p:txBody>
      </p:sp>
    </p:spTree>
    <p:extLst>
      <p:ext uri="{BB962C8B-B14F-4D97-AF65-F5344CB8AC3E}">
        <p14:creationId xmlns:p14="http://schemas.microsoft.com/office/powerpoint/2010/main" val="188581787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4A5E69-D49D-355B-2365-4AD2EAC5AD41}"/>
              </a:ext>
            </a:extLst>
          </p:cNvPr>
          <p:cNvSpPr txBox="1"/>
          <p:nvPr/>
        </p:nvSpPr>
        <p:spPr>
          <a:xfrm>
            <a:off x="127000" y="127000"/>
            <a:ext cx="7315200" cy="276999"/>
          </a:xfrm>
          <a:prstGeom prst="rect">
            <a:avLst/>
          </a:prstGeom>
          <a:noFill/>
        </p:spPr>
        <p:txBody>
          <a:bodyPr vert="horz" lIns="0" tIns="0" rIns="0" bIns="0" rtlCol="0">
            <a:spAutoFit/>
          </a:bodyPr>
          <a:lstStyle/>
          <a:p>
            <a:r>
              <a:rPr lang="en-US"/>
              <a:t>THE ABOMINATION OF DESOLATION</a:t>
            </a:r>
          </a:p>
        </p:txBody>
      </p:sp>
      <p:sp>
        <p:nvSpPr>
          <p:cNvPr id="3" name="TextBox 2">
            <a:extLst>
              <a:ext uri="{FF2B5EF4-FFF2-40B4-BE49-F238E27FC236}">
                <a16:creationId xmlns:a16="http://schemas.microsoft.com/office/drawing/2014/main" id="{C43F7048-29E0-7FAF-7636-0964486B43C1}"/>
              </a:ext>
            </a:extLst>
          </p:cNvPr>
          <p:cNvSpPr txBox="1"/>
          <p:nvPr/>
        </p:nvSpPr>
        <p:spPr>
          <a:xfrm>
            <a:off x="0" y="762000"/>
            <a:ext cx="12192000" cy="646331"/>
          </a:xfrm>
          <a:prstGeom prst="rect">
            <a:avLst/>
          </a:prstGeom>
          <a:noFill/>
        </p:spPr>
        <p:txBody>
          <a:bodyPr vert="horz" rtlCol="0">
            <a:spAutoFit/>
          </a:bodyPr>
          <a:lstStyle/>
          <a:p>
            <a:pPr algn="ctr"/>
            <a:r>
              <a:rPr lang="en-US" sz="3600"/>
              <a:t>Matthew 24:15-21</a:t>
            </a:r>
          </a:p>
        </p:txBody>
      </p:sp>
      <p:sp>
        <p:nvSpPr>
          <p:cNvPr id="4" name="TextBox 3">
            <a:extLst>
              <a:ext uri="{FF2B5EF4-FFF2-40B4-BE49-F238E27FC236}">
                <a16:creationId xmlns:a16="http://schemas.microsoft.com/office/drawing/2014/main" id="{9EF2801C-1B2E-A2F8-308A-9C1A3F63FB1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B0F4F9E-C1B3-2BB0-CD45-5F9E682198C1}"/>
              </a:ext>
            </a:extLst>
          </p:cNvPr>
          <p:cNvSpPr txBox="1"/>
          <p:nvPr/>
        </p:nvSpPr>
        <p:spPr>
          <a:xfrm>
            <a:off x="1016000" y="1905000"/>
            <a:ext cx="10160000" cy="4385816"/>
          </a:xfrm>
          <a:prstGeom prst="rect">
            <a:avLst/>
          </a:prstGeom>
          <a:noFill/>
        </p:spPr>
        <p:txBody>
          <a:bodyPr vert="horz" rtlCol="0">
            <a:spAutoFit/>
          </a:bodyPr>
          <a:lstStyle/>
          <a:p>
            <a:pPr algn="ctr"/>
            <a:r>
              <a:rPr lang="en-US" sz="3100"/>
              <a:t>"Therefore when you </a:t>
            </a:r>
            <a:r>
              <a:rPr lang="en-US" sz="3100" b="1">
                <a:solidFill>
                  <a:srgbClr val="FF0000"/>
                </a:solidFill>
              </a:rPr>
              <a:t>see the ABOMINATION OF DESOLATION</a:t>
            </a:r>
            <a:r>
              <a:rPr lang="en-US" sz="3100"/>
              <a:t> which was spoken of through Daniel the prophet, standing in the holy place ( let the reader understand), then those who are in Judea must flee to the mountains. "Whoever is on the housetop must not go down to get the things out that are in his house. "Whoever is in the field must not turn back to get his cloak. "But woe to those who are pregnant and to those who are nursing babies in those days! (Continued...)</a:t>
            </a:r>
          </a:p>
        </p:txBody>
      </p:sp>
    </p:spTree>
    <p:extLst>
      <p:ext uri="{BB962C8B-B14F-4D97-AF65-F5344CB8AC3E}">
        <p14:creationId xmlns:p14="http://schemas.microsoft.com/office/powerpoint/2010/main" val="68807141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A78777-5E6A-ECB0-B0CF-67E2EC817E57}"/>
              </a:ext>
            </a:extLst>
          </p:cNvPr>
          <p:cNvSpPr txBox="1"/>
          <p:nvPr/>
        </p:nvSpPr>
        <p:spPr>
          <a:xfrm>
            <a:off x="127000" y="127000"/>
            <a:ext cx="7315200" cy="276999"/>
          </a:xfrm>
          <a:prstGeom prst="rect">
            <a:avLst/>
          </a:prstGeom>
          <a:noFill/>
        </p:spPr>
        <p:txBody>
          <a:bodyPr vert="horz" lIns="0" tIns="0" rIns="0" bIns="0" rtlCol="0">
            <a:spAutoFit/>
          </a:bodyPr>
          <a:lstStyle/>
          <a:p>
            <a:r>
              <a:rPr lang="en-US"/>
              <a:t>THE ABOMINATION OF DESOLATION</a:t>
            </a:r>
          </a:p>
        </p:txBody>
      </p:sp>
      <p:sp>
        <p:nvSpPr>
          <p:cNvPr id="3" name="TextBox 2">
            <a:extLst>
              <a:ext uri="{FF2B5EF4-FFF2-40B4-BE49-F238E27FC236}">
                <a16:creationId xmlns:a16="http://schemas.microsoft.com/office/drawing/2014/main" id="{79C4D249-35E5-56C1-0209-204003A61EF2}"/>
              </a:ext>
            </a:extLst>
          </p:cNvPr>
          <p:cNvSpPr txBox="1"/>
          <p:nvPr/>
        </p:nvSpPr>
        <p:spPr>
          <a:xfrm>
            <a:off x="1016000" y="635000"/>
            <a:ext cx="10160000" cy="2000548"/>
          </a:xfrm>
          <a:prstGeom prst="rect">
            <a:avLst/>
          </a:prstGeom>
          <a:noFill/>
        </p:spPr>
        <p:txBody>
          <a:bodyPr vert="horz" rtlCol="0">
            <a:spAutoFit/>
          </a:bodyPr>
          <a:lstStyle/>
          <a:p>
            <a:pPr algn="ctr"/>
            <a:r>
              <a:rPr lang="en-US" sz="3100"/>
              <a:t>"But pray that your flight will not be in the winter, or on a Sabbath. "For then there will be a great tribulation, such as has not occurred since the beginning of the world until now, nor ever will.</a:t>
            </a:r>
          </a:p>
        </p:txBody>
      </p:sp>
    </p:spTree>
    <p:extLst>
      <p:ext uri="{BB962C8B-B14F-4D97-AF65-F5344CB8AC3E}">
        <p14:creationId xmlns:p14="http://schemas.microsoft.com/office/powerpoint/2010/main" val="270054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902E63-FB1D-56C0-91AB-ACE3C8825014}"/>
              </a:ext>
            </a:extLst>
          </p:cNvPr>
          <p:cNvSpPr txBox="1"/>
          <p:nvPr/>
        </p:nvSpPr>
        <p:spPr>
          <a:xfrm>
            <a:off x="127000" y="127000"/>
            <a:ext cx="7315200" cy="276999"/>
          </a:xfrm>
          <a:prstGeom prst="rect">
            <a:avLst/>
          </a:prstGeom>
          <a:noFill/>
        </p:spPr>
        <p:txBody>
          <a:bodyPr vert="horz" lIns="0" tIns="0" rIns="0" bIns="0" rtlCol="0">
            <a:spAutoFit/>
          </a:bodyPr>
          <a:lstStyle/>
          <a:p>
            <a:r>
              <a:rPr lang="en-US"/>
              <a:t>THE ABOMINATION OF DESOLATION</a:t>
            </a:r>
          </a:p>
        </p:txBody>
      </p:sp>
      <p:sp>
        <p:nvSpPr>
          <p:cNvPr id="3" name="TextBox 2">
            <a:extLst>
              <a:ext uri="{FF2B5EF4-FFF2-40B4-BE49-F238E27FC236}">
                <a16:creationId xmlns:a16="http://schemas.microsoft.com/office/drawing/2014/main" id="{E0C5A009-049F-39C4-C2FD-AB2C35B71D1A}"/>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2:3-4</a:t>
            </a:r>
          </a:p>
        </p:txBody>
      </p:sp>
      <p:sp>
        <p:nvSpPr>
          <p:cNvPr id="4" name="TextBox 3">
            <a:extLst>
              <a:ext uri="{FF2B5EF4-FFF2-40B4-BE49-F238E27FC236}">
                <a16:creationId xmlns:a16="http://schemas.microsoft.com/office/drawing/2014/main" id="{600ADF43-A107-345E-81B1-8A65005B5B2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D04F15B-01EA-8A16-D266-25301F2951A9}"/>
              </a:ext>
            </a:extLst>
          </p:cNvPr>
          <p:cNvSpPr txBox="1"/>
          <p:nvPr/>
        </p:nvSpPr>
        <p:spPr>
          <a:xfrm>
            <a:off x="1016000" y="1905000"/>
            <a:ext cx="10160000" cy="2954655"/>
          </a:xfrm>
          <a:prstGeom prst="rect">
            <a:avLst/>
          </a:prstGeom>
          <a:noFill/>
        </p:spPr>
        <p:txBody>
          <a:bodyPr vert="horz" rtlCol="0">
            <a:spAutoFit/>
          </a:bodyPr>
          <a:lstStyle/>
          <a:p>
            <a:pPr algn="ctr"/>
            <a:r>
              <a:rPr lang="en-US" sz="3100"/>
              <a:t>Let no one in any way deceive you, </a:t>
            </a:r>
            <a:r>
              <a:rPr lang="en-US" sz="3100" b="1">
                <a:solidFill>
                  <a:srgbClr val="FF0000"/>
                </a:solidFill>
              </a:rPr>
              <a:t>for it will not come unless the apostasy comes first,</a:t>
            </a:r>
            <a:r>
              <a:rPr lang="en-US" sz="3100"/>
              <a:t> and the man of lawlessness is revealed, the son of destruction, who opposes and exalts himself above every so-called god or object of worship, so that he takes his seat in the temple of God, displaying himself as being God.</a:t>
            </a:r>
          </a:p>
        </p:txBody>
      </p:sp>
    </p:spTree>
    <p:extLst>
      <p:ext uri="{BB962C8B-B14F-4D97-AF65-F5344CB8AC3E}">
        <p14:creationId xmlns:p14="http://schemas.microsoft.com/office/powerpoint/2010/main" val="237917726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26FDC-44F7-96D7-C96F-04F83513514D}"/>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Seven Bowls</a:t>
            </a:r>
          </a:p>
        </p:txBody>
      </p:sp>
      <p:sp>
        <p:nvSpPr>
          <p:cNvPr id="3" name="Subtitle 2">
            <a:extLst>
              <a:ext uri="{FF2B5EF4-FFF2-40B4-BE49-F238E27FC236}">
                <a16:creationId xmlns:a16="http://schemas.microsoft.com/office/drawing/2014/main" id="{BE605515-19D9-CC3B-CC51-F1FC6CB0B80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9390248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913FF4-F735-CA88-82C0-6AF5BB69C05D}"/>
              </a:ext>
            </a:extLst>
          </p:cNvPr>
          <p:cNvSpPr txBox="1"/>
          <p:nvPr/>
        </p:nvSpPr>
        <p:spPr>
          <a:xfrm>
            <a:off x="127000" y="127000"/>
            <a:ext cx="7315200" cy="276999"/>
          </a:xfrm>
          <a:prstGeom prst="rect">
            <a:avLst/>
          </a:prstGeom>
          <a:noFill/>
        </p:spPr>
        <p:txBody>
          <a:bodyPr vert="horz" lIns="0" tIns="0" rIns="0" bIns="0" rtlCol="0">
            <a:spAutoFit/>
          </a:bodyPr>
          <a:lstStyle/>
          <a:p>
            <a:r>
              <a:rPr lang="en-US"/>
              <a:t>SEVEN BOWLS</a:t>
            </a:r>
          </a:p>
        </p:txBody>
      </p:sp>
      <p:sp>
        <p:nvSpPr>
          <p:cNvPr id="3" name="TextBox 2">
            <a:extLst>
              <a:ext uri="{FF2B5EF4-FFF2-40B4-BE49-F238E27FC236}">
                <a16:creationId xmlns:a16="http://schemas.microsoft.com/office/drawing/2014/main" id="{45D0576A-F177-DF9E-CE0B-7C1AFE4B0652}"/>
              </a:ext>
            </a:extLst>
          </p:cNvPr>
          <p:cNvSpPr txBox="1"/>
          <p:nvPr/>
        </p:nvSpPr>
        <p:spPr>
          <a:xfrm>
            <a:off x="0" y="762000"/>
            <a:ext cx="12192000" cy="646331"/>
          </a:xfrm>
          <a:prstGeom prst="rect">
            <a:avLst/>
          </a:prstGeom>
          <a:noFill/>
        </p:spPr>
        <p:txBody>
          <a:bodyPr vert="horz" rtlCol="0">
            <a:spAutoFit/>
          </a:bodyPr>
          <a:lstStyle/>
          <a:p>
            <a:pPr algn="ctr"/>
            <a:r>
              <a:rPr lang="en-US" sz="3600"/>
              <a:t>Revelation 16:1-21</a:t>
            </a:r>
          </a:p>
        </p:txBody>
      </p:sp>
      <p:sp>
        <p:nvSpPr>
          <p:cNvPr id="4" name="TextBox 3">
            <a:extLst>
              <a:ext uri="{FF2B5EF4-FFF2-40B4-BE49-F238E27FC236}">
                <a16:creationId xmlns:a16="http://schemas.microsoft.com/office/drawing/2014/main" id="{823B5D2E-FFFB-C30B-C3A9-86BF51AA0FB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B199C47-5A9A-39F7-A307-026E20B6A5F0}"/>
              </a:ext>
            </a:extLst>
          </p:cNvPr>
          <p:cNvSpPr txBox="1"/>
          <p:nvPr/>
        </p:nvSpPr>
        <p:spPr>
          <a:xfrm>
            <a:off x="1016000" y="1905000"/>
            <a:ext cx="10160000" cy="4385816"/>
          </a:xfrm>
          <a:prstGeom prst="rect">
            <a:avLst/>
          </a:prstGeom>
          <a:noFill/>
        </p:spPr>
        <p:txBody>
          <a:bodyPr vert="horz" rtlCol="0">
            <a:spAutoFit/>
          </a:bodyPr>
          <a:lstStyle/>
          <a:p>
            <a:pPr algn="ctr"/>
            <a:r>
              <a:rPr lang="en-US" sz="3100"/>
              <a:t>Then I heard a loud voice from the temple, saying to the seven angels, "Go and pour out on the earth </a:t>
            </a:r>
            <a:r>
              <a:rPr lang="en-US" sz="3100" b="1">
                <a:solidFill>
                  <a:srgbClr val="FF0000"/>
                </a:solidFill>
              </a:rPr>
              <a:t>the seven bowls of the wrath of God</a:t>
            </a:r>
            <a:r>
              <a:rPr lang="en-US" sz="3100"/>
              <a:t>." So the </a:t>
            </a:r>
            <a:r>
              <a:rPr lang="en-US" sz="3100" b="1">
                <a:solidFill>
                  <a:srgbClr val="FF0000"/>
                </a:solidFill>
              </a:rPr>
              <a:t>first angel</a:t>
            </a:r>
            <a:r>
              <a:rPr lang="en-US" sz="3100"/>
              <a:t> went and poured out his bowl on the earth; and it became a loathsome and malignant sore on the people who had the mark of the beast and who worshiped his image. The </a:t>
            </a:r>
            <a:r>
              <a:rPr lang="en-US" sz="3100" b="1">
                <a:solidFill>
                  <a:srgbClr val="FF0000"/>
                </a:solidFill>
              </a:rPr>
              <a:t>second angel</a:t>
            </a:r>
            <a:r>
              <a:rPr lang="en-US" sz="3100"/>
              <a:t> poured out his bowl into the sea, and it became blood like that of a dead man; and every living thing in the sea died. (Continued...)</a:t>
            </a:r>
          </a:p>
        </p:txBody>
      </p:sp>
    </p:spTree>
    <p:extLst>
      <p:ext uri="{BB962C8B-B14F-4D97-AF65-F5344CB8AC3E}">
        <p14:creationId xmlns:p14="http://schemas.microsoft.com/office/powerpoint/2010/main" val="11116111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582959-6D4A-1822-47B5-881918E3AB48}"/>
              </a:ext>
            </a:extLst>
          </p:cNvPr>
          <p:cNvSpPr txBox="1"/>
          <p:nvPr/>
        </p:nvSpPr>
        <p:spPr>
          <a:xfrm>
            <a:off x="127000" y="127000"/>
            <a:ext cx="7315200" cy="276999"/>
          </a:xfrm>
          <a:prstGeom prst="rect">
            <a:avLst/>
          </a:prstGeom>
          <a:noFill/>
        </p:spPr>
        <p:txBody>
          <a:bodyPr vert="horz" lIns="0" tIns="0" rIns="0" bIns="0" rtlCol="0">
            <a:spAutoFit/>
          </a:bodyPr>
          <a:lstStyle/>
          <a:p>
            <a:r>
              <a:rPr lang="en-US"/>
              <a:t>SEVEN BOWLS</a:t>
            </a:r>
          </a:p>
        </p:txBody>
      </p:sp>
      <p:sp>
        <p:nvSpPr>
          <p:cNvPr id="3" name="TextBox 2">
            <a:extLst>
              <a:ext uri="{FF2B5EF4-FFF2-40B4-BE49-F238E27FC236}">
                <a16:creationId xmlns:a16="http://schemas.microsoft.com/office/drawing/2014/main" id="{1464EAE0-A206-910D-4E7A-738A4F56EC9D}"/>
              </a:ext>
            </a:extLst>
          </p:cNvPr>
          <p:cNvSpPr txBox="1"/>
          <p:nvPr/>
        </p:nvSpPr>
        <p:spPr>
          <a:xfrm>
            <a:off x="1016000" y="635000"/>
            <a:ext cx="10160000" cy="4385816"/>
          </a:xfrm>
          <a:prstGeom prst="rect">
            <a:avLst/>
          </a:prstGeom>
          <a:noFill/>
        </p:spPr>
        <p:txBody>
          <a:bodyPr vert="horz" rtlCol="0">
            <a:spAutoFit/>
          </a:bodyPr>
          <a:lstStyle/>
          <a:p>
            <a:pPr algn="ctr"/>
            <a:r>
              <a:rPr lang="en-US" sz="3100"/>
              <a:t>Then the </a:t>
            </a:r>
            <a:r>
              <a:rPr lang="en-US" sz="3100" b="1">
                <a:solidFill>
                  <a:srgbClr val="FF0000"/>
                </a:solidFill>
              </a:rPr>
              <a:t>third angel</a:t>
            </a:r>
            <a:r>
              <a:rPr lang="en-US" sz="3100"/>
              <a:t> poured out his bowl into the rivers and the springs of waters; and they became blood. And I heard the angel of the waters saying, "Righteous are You, who are and who were, O Holy One, because You judged these things; for they poured out the blood of saints and prophets, and You have given them blood to drink. They deserve it." And I heard the altar saying, "Yes, O Lord God, the Almighty, true and righteous are Your judgments. (Continued...)</a:t>
            </a:r>
          </a:p>
        </p:txBody>
      </p:sp>
    </p:spTree>
    <p:extLst>
      <p:ext uri="{BB962C8B-B14F-4D97-AF65-F5344CB8AC3E}">
        <p14:creationId xmlns:p14="http://schemas.microsoft.com/office/powerpoint/2010/main" val="119286708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B56C47-6FAE-B982-A250-637C98C33182}"/>
              </a:ext>
            </a:extLst>
          </p:cNvPr>
          <p:cNvSpPr txBox="1"/>
          <p:nvPr/>
        </p:nvSpPr>
        <p:spPr>
          <a:xfrm>
            <a:off x="127000" y="127000"/>
            <a:ext cx="7315200" cy="276999"/>
          </a:xfrm>
          <a:prstGeom prst="rect">
            <a:avLst/>
          </a:prstGeom>
          <a:noFill/>
        </p:spPr>
        <p:txBody>
          <a:bodyPr vert="horz" lIns="0" tIns="0" rIns="0" bIns="0" rtlCol="0">
            <a:spAutoFit/>
          </a:bodyPr>
          <a:lstStyle/>
          <a:p>
            <a:r>
              <a:rPr lang="en-US"/>
              <a:t>SEVEN BOWLS</a:t>
            </a:r>
          </a:p>
        </p:txBody>
      </p:sp>
      <p:sp>
        <p:nvSpPr>
          <p:cNvPr id="3" name="TextBox 2">
            <a:extLst>
              <a:ext uri="{FF2B5EF4-FFF2-40B4-BE49-F238E27FC236}">
                <a16:creationId xmlns:a16="http://schemas.microsoft.com/office/drawing/2014/main" id="{C301996C-EDB1-2F05-903A-8CBABE51358F}"/>
              </a:ext>
            </a:extLst>
          </p:cNvPr>
          <p:cNvSpPr txBox="1"/>
          <p:nvPr/>
        </p:nvSpPr>
        <p:spPr>
          <a:xfrm>
            <a:off x="1016000" y="635000"/>
            <a:ext cx="10160000" cy="3431709"/>
          </a:xfrm>
          <a:prstGeom prst="rect">
            <a:avLst/>
          </a:prstGeom>
          <a:noFill/>
        </p:spPr>
        <p:txBody>
          <a:bodyPr vert="horz" rtlCol="0">
            <a:spAutoFit/>
          </a:bodyPr>
          <a:lstStyle/>
          <a:p>
            <a:pPr algn="ctr"/>
            <a:r>
              <a:rPr lang="en-US" sz="3100"/>
              <a:t>" The </a:t>
            </a:r>
            <a:r>
              <a:rPr lang="en-US" sz="3100" b="1">
                <a:solidFill>
                  <a:srgbClr val="FF0000"/>
                </a:solidFill>
              </a:rPr>
              <a:t>fourth angel</a:t>
            </a:r>
            <a:r>
              <a:rPr lang="en-US" sz="3100"/>
              <a:t> poured out his bowl upon the sun, and it was given to it to scorch men with fire. Men were scorched with fierce heat; and they blasphemed the name of God who has the power over these plagues, and they did not repent so as to give Him glory. Then the </a:t>
            </a:r>
            <a:r>
              <a:rPr lang="en-US" sz="3100" b="1">
                <a:solidFill>
                  <a:srgbClr val="FF0000"/>
                </a:solidFill>
              </a:rPr>
              <a:t>fifth angel</a:t>
            </a:r>
            <a:r>
              <a:rPr lang="en-US" sz="3100"/>
              <a:t> poured out his bowl on the throne of the beast, and his kingdom became darkened; (Continued...)</a:t>
            </a:r>
          </a:p>
        </p:txBody>
      </p:sp>
    </p:spTree>
    <p:extLst>
      <p:ext uri="{BB962C8B-B14F-4D97-AF65-F5344CB8AC3E}">
        <p14:creationId xmlns:p14="http://schemas.microsoft.com/office/powerpoint/2010/main" val="187742163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78354B-FC6B-E645-E6E9-73744CAA7F3B}"/>
              </a:ext>
            </a:extLst>
          </p:cNvPr>
          <p:cNvSpPr txBox="1"/>
          <p:nvPr/>
        </p:nvSpPr>
        <p:spPr>
          <a:xfrm>
            <a:off x="127000" y="127000"/>
            <a:ext cx="7315200" cy="276999"/>
          </a:xfrm>
          <a:prstGeom prst="rect">
            <a:avLst/>
          </a:prstGeom>
          <a:noFill/>
        </p:spPr>
        <p:txBody>
          <a:bodyPr vert="horz" lIns="0" tIns="0" rIns="0" bIns="0" rtlCol="0">
            <a:spAutoFit/>
          </a:bodyPr>
          <a:lstStyle/>
          <a:p>
            <a:r>
              <a:rPr lang="en-US"/>
              <a:t>SEVEN BOWLS</a:t>
            </a:r>
          </a:p>
        </p:txBody>
      </p:sp>
      <p:sp>
        <p:nvSpPr>
          <p:cNvPr id="3" name="TextBox 2">
            <a:extLst>
              <a:ext uri="{FF2B5EF4-FFF2-40B4-BE49-F238E27FC236}">
                <a16:creationId xmlns:a16="http://schemas.microsoft.com/office/drawing/2014/main" id="{CF25EE7E-F620-77A0-75E7-14036B461BBA}"/>
              </a:ext>
            </a:extLst>
          </p:cNvPr>
          <p:cNvSpPr txBox="1"/>
          <p:nvPr/>
        </p:nvSpPr>
        <p:spPr>
          <a:xfrm>
            <a:off x="1016000" y="635000"/>
            <a:ext cx="10160000" cy="3431709"/>
          </a:xfrm>
          <a:prstGeom prst="rect">
            <a:avLst/>
          </a:prstGeom>
          <a:noFill/>
        </p:spPr>
        <p:txBody>
          <a:bodyPr vert="horz" rtlCol="0">
            <a:spAutoFit/>
          </a:bodyPr>
          <a:lstStyle/>
          <a:p>
            <a:pPr algn="ctr"/>
            <a:r>
              <a:rPr lang="en-US" sz="3100"/>
              <a:t>and they gnawed their tongues because of pain, and they blasphemed the God of heaven because of their pains and their sores; and they did not repent of their deeds. The s</a:t>
            </a:r>
            <a:r>
              <a:rPr lang="en-US" sz="3100" b="1">
                <a:solidFill>
                  <a:srgbClr val="FF0000"/>
                </a:solidFill>
              </a:rPr>
              <a:t>ixth angel </a:t>
            </a:r>
            <a:r>
              <a:rPr lang="en-US" sz="3100"/>
              <a:t>poured out his bowl on the great river, the Euphrates; and its water was dried up, so that the way would be prepared for the kings from the east. (Continued...)</a:t>
            </a:r>
          </a:p>
        </p:txBody>
      </p:sp>
    </p:spTree>
    <p:extLst>
      <p:ext uri="{BB962C8B-B14F-4D97-AF65-F5344CB8AC3E}">
        <p14:creationId xmlns:p14="http://schemas.microsoft.com/office/powerpoint/2010/main" val="372265825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9987A8-CACF-1FC1-4713-1FE4EEB6705B}"/>
              </a:ext>
            </a:extLst>
          </p:cNvPr>
          <p:cNvSpPr txBox="1"/>
          <p:nvPr/>
        </p:nvSpPr>
        <p:spPr>
          <a:xfrm>
            <a:off x="127000" y="127000"/>
            <a:ext cx="7315200" cy="276999"/>
          </a:xfrm>
          <a:prstGeom prst="rect">
            <a:avLst/>
          </a:prstGeom>
          <a:noFill/>
        </p:spPr>
        <p:txBody>
          <a:bodyPr vert="horz" lIns="0" tIns="0" rIns="0" bIns="0" rtlCol="0">
            <a:spAutoFit/>
          </a:bodyPr>
          <a:lstStyle/>
          <a:p>
            <a:r>
              <a:rPr lang="en-US"/>
              <a:t>SEVEN BOWLS</a:t>
            </a:r>
          </a:p>
        </p:txBody>
      </p:sp>
      <p:sp>
        <p:nvSpPr>
          <p:cNvPr id="3" name="TextBox 2">
            <a:extLst>
              <a:ext uri="{FF2B5EF4-FFF2-40B4-BE49-F238E27FC236}">
                <a16:creationId xmlns:a16="http://schemas.microsoft.com/office/drawing/2014/main" id="{9B12BBF6-FAE0-1468-67D2-F8C548466C2D}"/>
              </a:ext>
            </a:extLst>
          </p:cNvPr>
          <p:cNvSpPr txBox="1"/>
          <p:nvPr/>
        </p:nvSpPr>
        <p:spPr>
          <a:xfrm>
            <a:off x="1016000" y="635000"/>
            <a:ext cx="10160000" cy="3908762"/>
          </a:xfrm>
          <a:prstGeom prst="rect">
            <a:avLst/>
          </a:prstGeom>
          <a:noFill/>
        </p:spPr>
        <p:txBody>
          <a:bodyPr vert="horz" rtlCol="0">
            <a:spAutoFit/>
          </a:bodyPr>
          <a:lstStyle/>
          <a:p>
            <a:pPr algn="ctr"/>
            <a:r>
              <a:rPr lang="en-US" sz="3100"/>
              <a:t>And I saw coming out of the mouth of the dragon and out of the mouth of the beast and out of the mouth of the false prophet, three unclean spirits like frogs; for they are spirits of demons, performing signs, which go out to the kings of the whole world, to gather them together for the war of the great day of God, the Almighty. ("Behold, I am coming like a thief. (Continued...)</a:t>
            </a:r>
          </a:p>
        </p:txBody>
      </p:sp>
    </p:spTree>
    <p:extLst>
      <p:ext uri="{BB962C8B-B14F-4D97-AF65-F5344CB8AC3E}">
        <p14:creationId xmlns:p14="http://schemas.microsoft.com/office/powerpoint/2010/main" val="327491634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358B92-CC5B-B70C-0BF0-7D0BA2564B32}"/>
              </a:ext>
            </a:extLst>
          </p:cNvPr>
          <p:cNvSpPr txBox="1"/>
          <p:nvPr/>
        </p:nvSpPr>
        <p:spPr>
          <a:xfrm>
            <a:off x="127000" y="127000"/>
            <a:ext cx="7315200" cy="276999"/>
          </a:xfrm>
          <a:prstGeom prst="rect">
            <a:avLst/>
          </a:prstGeom>
          <a:noFill/>
        </p:spPr>
        <p:txBody>
          <a:bodyPr vert="horz" lIns="0" tIns="0" rIns="0" bIns="0" rtlCol="0">
            <a:spAutoFit/>
          </a:bodyPr>
          <a:lstStyle/>
          <a:p>
            <a:r>
              <a:rPr lang="en-US"/>
              <a:t>SEVEN BOWLS</a:t>
            </a:r>
          </a:p>
        </p:txBody>
      </p:sp>
      <p:sp>
        <p:nvSpPr>
          <p:cNvPr id="3" name="TextBox 2">
            <a:extLst>
              <a:ext uri="{FF2B5EF4-FFF2-40B4-BE49-F238E27FC236}">
                <a16:creationId xmlns:a16="http://schemas.microsoft.com/office/drawing/2014/main" id="{D545E48F-A37D-DF34-C516-660E62FE44C8}"/>
              </a:ext>
            </a:extLst>
          </p:cNvPr>
          <p:cNvSpPr txBox="1"/>
          <p:nvPr/>
        </p:nvSpPr>
        <p:spPr>
          <a:xfrm>
            <a:off x="1016000" y="635000"/>
            <a:ext cx="10160000" cy="4385816"/>
          </a:xfrm>
          <a:prstGeom prst="rect">
            <a:avLst/>
          </a:prstGeom>
          <a:noFill/>
        </p:spPr>
        <p:txBody>
          <a:bodyPr vert="horz" rtlCol="0">
            <a:spAutoFit/>
          </a:bodyPr>
          <a:lstStyle/>
          <a:p>
            <a:pPr algn="ctr"/>
            <a:r>
              <a:rPr lang="en-US" sz="3100"/>
              <a:t>Blessed is the one who stays awake and keeps his clothes, so that he will not walk about naked and men will not see his shame.") And they gathered them together to the place which in Hebrew is called Har-Magedon. Then the sev</a:t>
            </a:r>
            <a:r>
              <a:rPr lang="en-US" sz="3100" b="1">
                <a:solidFill>
                  <a:srgbClr val="FF0000"/>
                </a:solidFill>
              </a:rPr>
              <a:t>enth angel po</a:t>
            </a:r>
            <a:r>
              <a:rPr lang="en-US" sz="3100"/>
              <a:t>ured out his bowl upon the air, and a loud voice came out of the temple from the throne, saying, "It is done." And there were flashes of lightning and sounds and peals of thunder; (Continued...)</a:t>
            </a:r>
          </a:p>
        </p:txBody>
      </p:sp>
    </p:spTree>
    <p:extLst>
      <p:ext uri="{BB962C8B-B14F-4D97-AF65-F5344CB8AC3E}">
        <p14:creationId xmlns:p14="http://schemas.microsoft.com/office/powerpoint/2010/main" val="106929708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F8D11F-5A79-5C1B-A491-6E3469395DE2}"/>
              </a:ext>
            </a:extLst>
          </p:cNvPr>
          <p:cNvSpPr txBox="1"/>
          <p:nvPr/>
        </p:nvSpPr>
        <p:spPr>
          <a:xfrm>
            <a:off x="127000" y="127000"/>
            <a:ext cx="7315200" cy="276999"/>
          </a:xfrm>
          <a:prstGeom prst="rect">
            <a:avLst/>
          </a:prstGeom>
          <a:noFill/>
        </p:spPr>
        <p:txBody>
          <a:bodyPr vert="horz" lIns="0" tIns="0" rIns="0" bIns="0" rtlCol="0">
            <a:spAutoFit/>
          </a:bodyPr>
          <a:lstStyle/>
          <a:p>
            <a:r>
              <a:rPr lang="en-US"/>
              <a:t>SEVEN BOWLS</a:t>
            </a:r>
          </a:p>
        </p:txBody>
      </p:sp>
      <p:sp>
        <p:nvSpPr>
          <p:cNvPr id="3" name="TextBox 2">
            <a:extLst>
              <a:ext uri="{FF2B5EF4-FFF2-40B4-BE49-F238E27FC236}">
                <a16:creationId xmlns:a16="http://schemas.microsoft.com/office/drawing/2014/main" id="{5A47F39D-EE0B-FC1C-2FEF-66F5C1D92C62}"/>
              </a:ext>
            </a:extLst>
          </p:cNvPr>
          <p:cNvSpPr txBox="1"/>
          <p:nvPr/>
        </p:nvSpPr>
        <p:spPr>
          <a:xfrm>
            <a:off x="1016000" y="635000"/>
            <a:ext cx="10160000" cy="4385816"/>
          </a:xfrm>
          <a:prstGeom prst="rect">
            <a:avLst/>
          </a:prstGeom>
          <a:noFill/>
        </p:spPr>
        <p:txBody>
          <a:bodyPr vert="horz" rtlCol="0">
            <a:spAutoFit/>
          </a:bodyPr>
          <a:lstStyle/>
          <a:p>
            <a:pPr algn="ctr"/>
            <a:r>
              <a:rPr lang="en-US" sz="3100"/>
              <a:t>and there was a great earthquake, such as there had not been since man came to be upon the earth, so great an earthquake was it, and so mighty. The great city was split into three parts, and the cities of the nations fell. Babylon the great was remembered before God, to give her the cup of the wine of His fierce wrath. And every island fled away, and the mountains were not found. And huge hailstones, about one hundred pounds each, came down from heaven upon men; (Continued...)</a:t>
            </a:r>
          </a:p>
        </p:txBody>
      </p:sp>
    </p:spTree>
    <p:extLst>
      <p:ext uri="{BB962C8B-B14F-4D97-AF65-F5344CB8AC3E}">
        <p14:creationId xmlns:p14="http://schemas.microsoft.com/office/powerpoint/2010/main" val="60146059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4A3544-8316-CFA4-7125-A1025209A8A8}"/>
              </a:ext>
            </a:extLst>
          </p:cNvPr>
          <p:cNvSpPr txBox="1"/>
          <p:nvPr/>
        </p:nvSpPr>
        <p:spPr>
          <a:xfrm>
            <a:off x="127000" y="127000"/>
            <a:ext cx="7315200" cy="276999"/>
          </a:xfrm>
          <a:prstGeom prst="rect">
            <a:avLst/>
          </a:prstGeom>
          <a:noFill/>
        </p:spPr>
        <p:txBody>
          <a:bodyPr vert="horz" lIns="0" tIns="0" rIns="0" bIns="0" rtlCol="0">
            <a:spAutoFit/>
          </a:bodyPr>
          <a:lstStyle/>
          <a:p>
            <a:r>
              <a:rPr lang="en-US"/>
              <a:t>SEVEN BOWLS</a:t>
            </a:r>
          </a:p>
        </p:txBody>
      </p:sp>
      <p:sp>
        <p:nvSpPr>
          <p:cNvPr id="3" name="TextBox 2">
            <a:extLst>
              <a:ext uri="{FF2B5EF4-FFF2-40B4-BE49-F238E27FC236}">
                <a16:creationId xmlns:a16="http://schemas.microsoft.com/office/drawing/2014/main" id="{4B5F92B9-4A98-69BA-F0DD-35428C13C2FD}"/>
              </a:ext>
            </a:extLst>
          </p:cNvPr>
          <p:cNvSpPr txBox="1"/>
          <p:nvPr/>
        </p:nvSpPr>
        <p:spPr>
          <a:xfrm>
            <a:off x="1016000" y="635000"/>
            <a:ext cx="10160000" cy="1046440"/>
          </a:xfrm>
          <a:prstGeom prst="rect">
            <a:avLst/>
          </a:prstGeom>
          <a:noFill/>
        </p:spPr>
        <p:txBody>
          <a:bodyPr vert="horz" rtlCol="0">
            <a:spAutoFit/>
          </a:bodyPr>
          <a:lstStyle/>
          <a:p>
            <a:pPr algn="ctr"/>
            <a:r>
              <a:rPr lang="en-US" sz="3100"/>
              <a:t>and men blasphemed God because of the plague of the hail, because its plague was extremely severe.</a:t>
            </a:r>
          </a:p>
        </p:txBody>
      </p:sp>
    </p:spTree>
    <p:extLst>
      <p:ext uri="{BB962C8B-B14F-4D97-AF65-F5344CB8AC3E}">
        <p14:creationId xmlns:p14="http://schemas.microsoft.com/office/powerpoint/2010/main" val="233981951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39459-8022-DFFC-A179-BBBCA1260D0D}"/>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Seven Seals</a:t>
            </a:r>
          </a:p>
        </p:txBody>
      </p:sp>
      <p:sp>
        <p:nvSpPr>
          <p:cNvPr id="3" name="Subtitle 2">
            <a:extLst>
              <a:ext uri="{FF2B5EF4-FFF2-40B4-BE49-F238E27FC236}">
                <a16:creationId xmlns:a16="http://schemas.microsoft.com/office/drawing/2014/main" id="{D6A17817-2E28-8A73-9FB4-325E990B1FD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702871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B53E9-C99B-748A-AF39-C242B877E7A2}"/>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First Seal - The Conqueror</a:t>
            </a:r>
          </a:p>
        </p:txBody>
      </p:sp>
      <p:sp>
        <p:nvSpPr>
          <p:cNvPr id="3" name="Subtitle 2">
            <a:extLst>
              <a:ext uri="{FF2B5EF4-FFF2-40B4-BE49-F238E27FC236}">
                <a16:creationId xmlns:a16="http://schemas.microsoft.com/office/drawing/2014/main" id="{24698B01-2097-DD8F-0DDC-9B1DF7D75FD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0274417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D15377-267F-800B-4DC6-7991CE0ADD6F}"/>
              </a:ext>
            </a:extLst>
          </p:cNvPr>
          <p:cNvSpPr txBox="1"/>
          <p:nvPr/>
        </p:nvSpPr>
        <p:spPr>
          <a:xfrm>
            <a:off x="127000" y="127000"/>
            <a:ext cx="7315200" cy="276999"/>
          </a:xfrm>
          <a:prstGeom prst="rect">
            <a:avLst/>
          </a:prstGeom>
          <a:noFill/>
        </p:spPr>
        <p:txBody>
          <a:bodyPr vert="horz" lIns="0" tIns="0" rIns="0" bIns="0" rtlCol="0">
            <a:spAutoFit/>
          </a:bodyPr>
          <a:lstStyle/>
          <a:p>
            <a:r>
              <a:rPr lang="en-US"/>
              <a:t>First Seal - The Conqueror</a:t>
            </a:r>
          </a:p>
        </p:txBody>
      </p:sp>
      <p:sp>
        <p:nvSpPr>
          <p:cNvPr id="3" name="TextBox 2">
            <a:extLst>
              <a:ext uri="{FF2B5EF4-FFF2-40B4-BE49-F238E27FC236}">
                <a16:creationId xmlns:a16="http://schemas.microsoft.com/office/drawing/2014/main" id="{C899BB0B-6D96-2791-7AEE-40B60375965E}"/>
              </a:ext>
            </a:extLst>
          </p:cNvPr>
          <p:cNvSpPr txBox="1"/>
          <p:nvPr/>
        </p:nvSpPr>
        <p:spPr>
          <a:xfrm>
            <a:off x="0" y="762000"/>
            <a:ext cx="12192000" cy="646331"/>
          </a:xfrm>
          <a:prstGeom prst="rect">
            <a:avLst/>
          </a:prstGeom>
          <a:noFill/>
        </p:spPr>
        <p:txBody>
          <a:bodyPr vert="horz" rtlCol="0">
            <a:spAutoFit/>
          </a:bodyPr>
          <a:lstStyle/>
          <a:p>
            <a:pPr algn="ctr"/>
            <a:r>
              <a:rPr lang="en-US" sz="3600"/>
              <a:t>Revelation 6:1-2</a:t>
            </a:r>
          </a:p>
        </p:txBody>
      </p:sp>
      <p:sp>
        <p:nvSpPr>
          <p:cNvPr id="4" name="TextBox 3">
            <a:extLst>
              <a:ext uri="{FF2B5EF4-FFF2-40B4-BE49-F238E27FC236}">
                <a16:creationId xmlns:a16="http://schemas.microsoft.com/office/drawing/2014/main" id="{F47352AE-2BEA-A67E-D2AE-80EF7EC1B1F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3B57A2B-9955-6830-D676-C829C9CDD318}"/>
              </a:ext>
            </a:extLst>
          </p:cNvPr>
          <p:cNvSpPr txBox="1"/>
          <p:nvPr/>
        </p:nvSpPr>
        <p:spPr>
          <a:xfrm>
            <a:off x="1016000" y="1905000"/>
            <a:ext cx="10160000" cy="2954655"/>
          </a:xfrm>
          <a:prstGeom prst="rect">
            <a:avLst/>
          </a:prstGeom>
          <a:noFill/>
        </p:spPr>
        <p:txBody>
          <a:bodyPr vert="horz" rtlCol="0">
            <a:spAutoFit/>
          </a:bodyPr>
          <a:lstStyle/>
          <a:p>
            <a:pPr algn="ctr"/>
            <a:r>
              <a:rPr lang="en-US" sz="3100"/>
              <a:t>Then I saw when the Lamb broke </a:t>
            </a:r>
            <a:r>
              <a:rPr lang="en-US" sz="3100" b="1">
                <a:solidFill>
                  <a:srgbClr val="FF0000"/>
                </a:solidFill>
              </a:rPr>
              <a:t>one of the seven seals</a:t>
            </a:r>
            <a:r>
              <a:rPr lang="en-US" sz="3100"/>
              <a:t>, and I heard one of the four living creatures saying as with a voice of thunder, "Come." I looked, and behold, a white horse, and he who sat on it had a bow; and a crown was given to him, and he went out conquering and to conquer.</a:t>
            </a:r>
          </a:p>
        </p:txBody>
      </p:sp>
    </p:spTree>
    <p:extLst>
      <p:ext uri="{BB962C8B-B14F-4D97-AF65-F5344CB8AC3E}">
        <p14:creationId xmlns:p14="http://schemas.microsoft.com/office/powerpoint/2010/main" val="270221453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64EFA-6FCA-5BF8-A6D2-A09222634C12}"/>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Second Seal - Conflict on Earth</a:t>
            </a:r>
          </a:p>
        </p:txBody>
      </p:sp>
      <p:sp>
        <p:nvSpPr>
          <p:cNvPr id="3" name="Subtitle 2">
            <a:extLst>
              <a:ext uri="{FF2B5EF4-FFF2-40B4-BE49-F238E27FC236}">
                <a16:creationId xmlns:a16="http://schemas.microsoft.com/office/drawing/2014/main" id="{3EB1B579-6925-60B6-25C6-05743DD61A8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6319111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1C18A5-C1EA-9111-2A4E-C39D9BCF5603}"/>
              </a:ext>
            </a:extLst>
          </p:cNvPr>
          <p:cNvSpPr txBox="1"/>
          <p:nvPr/>
        </p:nvSpPr>
        <p:spPr>
          <a:xfrm>
            <a:off x="127000" y="127000"/>
            <a:ext cx="7315200" cy="276999"/>
          </a:xfrm>
          <a:prstGeom prst="rect">
            <a:avLst/>
          </a:prstGeom>
          <a:noFill/>
        </p:spPr>
        <p:txBody>
          <a:bodyPr vert="horz" lIns="0" tIns="0" rIns="0" bIns="0" rtlCol="0">
            <a:spAutoFit/>
          </a:bodyPr>
          <a:lstStyle/>
          <a:p>
            <a:r>
              <a:rPr lang="en-US"/>
              <a:t>Second Seal - Conflict on Earth</a:t>
            </a:r>
          </a:p>
        </p:txBody>
      </p:sp>
      <p:sp>
        <p:nvSpPr>
          <p:cNvPr id="3" name="TextBox 2">
            <a:extLst>
              <a:ext uri="{FF2B5EF4-FFF2-40B4-BE49-F238E27FC236}">
                <a16:creationId xmlns:a16="http://schemas.microsoft.com/office/drawing/2014/main" id="{BE658F99-B943-2FA1-A1AB-2AD9C437B3FB}"/>
              </a:ext>
            </a:extLst>
          </p:cNvPr>
          <p:cNvSpPr txBox="1"/>
          <p:nvPr/>
        </p:nvSpPr>
        <p:spPr>
          <a:xfrm>
            <a:off x="0" y="762000"/>
            <a:ext cx="12192000" cy="646331"/>
          </a:xfrm>
          <a:prstGeom prst="rect">
            <a:avLst/>
          </a:prstGeom>
          <a:noFill/>
        </p:spPr>
        <p:txBody>
          <a:bodyPr vert="horz" rtlCol="0">
            <a:spAutoFit/>
          </a:bodyPr>
          <a:lstStyle/>
          <a:p>
            <a:pPr algn="ctr"/>
            <a:r>
              <a:rPr lang="en-US" sz="3600"/>
              <a:t>Revelation 6:3-4</a:t>
            </a:r>
          </a:p>
        </p:txBody>
      </p:sp>
      <p:sp>
        <p:nvSpPr>
          <p:cNvPr id="4" name="TextBox 3">
            <a:extLst>
              <a:ext uri="{FF2B5EF4-FFF2-40B4-BE49-F238E27FC236}">
                <a16:creationId xmlns:a16="http://schemas.microsoft.com/office/drawing/2014/main" id="{058AB701-FE3A-7B0F-C847-0FFFA54D1EB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6DAF1EE-5E62-54A9-1A30-60F911C6E6BE}"/>
              </a:ext>
            </a:extLst>
          </p:cNvPr>
          <p:cNvSpPr txBox="1"/>
          <p:nvPr/>
        </p:nvSpPr>
        <p:spPr>
          <a:xfrm>
            <a:off x="1016000" y="1905000"/>
            <a:ext cx="10160000" cy="2477601"/>
          </a:xfrm>
          <a:prstGeom prst="rect">
            <a:avLst/>
          </a:prstGeom>
          <a:noFill/>
        </p:spPr>
        <p:txBody>
          <a:bodyPr vert="horz" rtlCol="0">
            <a:spAutoFit/>
          </a:bodyPr>
          <a:lstStyle/>
          <a:p>
            <a:pPr algn="ctr"/>
            <a:r>
              <a:rPr lang="en-US" sz="3100"/>
              <a:t>When He broke the </a:t>
            </a:r>
            <a:r>
              <a:rPr lang="en-US" sz="3100" b="1">
                <a:solidFill>
                  <a:srgbClr val="FF0000"/>
                </a:solidFill>
              </a:rPr>
              <a:t>second seal</a:t>
            </a:r>
            <a:r>
              <a:rPr lang="en-US" sz="3100"/>
              <a:t>, I heard the second living creature saying, "Come." And another, a red horse, went out; and to him who sat on it, it was granted to take peace from the earth, and that men would slay one another; and a great sword was given to him.</a:t>
            </a:r>
          </a:p>
        </p:txBody>
      </p:sp>
    </p:spTree>
    <p:extLst>
      <p:ext uri="{BB962C8B-B14F-4D97-AF65-F5344CB8AC3E}">
        <p14:creationId xmlns:p14="http://schemas.microsoft.com/office/powerpoint/2010/main" val="51150761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DE9F3-8405-C126-B8AA-E95D9424BC3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Third Seal - Scarcity on Earth</a:t>
            </a:r>
          </a:p>
        </p:txBody>
      </p:sp>
      <p:sp>
        <p:nvSpPr>
          <p:cNvPr id="3" name="Subtitle 2">
            <a:extLst>
              <a:ext uri="{FF2B5EF4-FFF2-40B4-BE49-F238E27FC236}">
                <a16:creationId xmlns:a16="http://schemas.microsoft.com/office/drawing/2014/main" id="{21B89FBE-6E51-D99E-E185-C4DF8FA0AAD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3750843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C2C332-96BF-7866-8695-FDD56E982B1C}"/>
              </a:ext>
            </a:extLst>
          </p:cNvPr>
          <p:cNvSpPr txBox="1"/>
          <p:nvPr/>
        </p:nvSpPr>
        <p:spPr>
          <a:xfrm>
            <a:off x="127000" y="127000"/>
            <a:ext cx="7315200" cy="276999"/>
          </a:xfrm>
          <a:prstGeom prst="rect">
            <a:avLst/>
          </a:prstGeom>
          <a:noFill/>
        </p:spPr>
        <p:txBody>
          <a:bodyPr vert="horz" lIns="0" tIns="0" rIns="0" bIns="0" rtlCol="0">
            <a:spAutoFit/>
          </a:bodyPr>
          <a:lstStyle/>
          <a:p>
            <a:r>
              <a:rPr lang="en-US"/>
              <a:t>Third Seal - Scarcity on Earth</a:t>
            </a:r>
          </a:p>
        </p:txBody>
      </p:sp>
      <p:sp>
        <p:nvSpPr>
          <p:cNvPr id="3" name="TextBox 2">
            <a:extLst>
              <a:ext uri="{FF2B5EF4-FFF2-40B4-BE49-F238E27FC236}">
                <a16:creationId xmlns:a16="http://schemas.microsoft.com/office/drawing/2014/main" id="{99461353-EE4D-2B7B-9ACE-52E46DAD2E57}"/>
              </a:ext>
            </a:extLst>
          </p:cNvPr>
          <p:cNvSpPr txBox="1"/>
          <p:nvPr/>
        </p:nvSpPr>
        <p:spPr>
          <a:xfrm>
            <a:off x="0" y="762000"/>
            <a:ext cx="12192000" cy="646331"/>
          </a:xfrm>
          <a:prstGeom prst="rect">
            <a:avLst/>
          </a:prstGeom>
          <a:noFill/>
        </p:spPr>
        <p:txBody>
          <a:bodyPr vert="horz" rtlCol="0">
            <a:spAutoFit/>
          </a:bodyPr>
          <a:lstStyle/>
          <a:p>
            <a:pPr algn="ctr"/>
            <a:r>
              <a:rPr lang="en-US" sz="3600"/>
              <a:t>Revelation 6:5-6</a:t>
            </a:r>
          </a:p>
        </p:txBody>
      </p:sp>
      <p:sp>
        <p:nvSpPr>
          <p:cNvPr id="4" name="TextBox 3">
            <a:extLst>
              <a:ext uri="{FF2B5EF4-FFF2-40B4-BE49-F238E27FC236}">
                <a16:creationId xmlns:a16="http://schemas.microsoft.com/office/drawing/2014/main" id="{4A9183E8-0F23-B572-0208-7FF9DA3E8A3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72B6EE3-7C85-A6C3-A41B-AB0F43985B74}"/>
              </a:ext>
            </a:extLst>
          </p:cNvPr>
          <p:cNvSpPr txBox="1"/>
          <p:nvPr/>
        </p:nvSpPr>
        <p:spPr>
          <a:xfrm>
            <a:off x="1016000" y="1905000"/>
            <a:ext cx="10160000" cy="3431709"/>
          </a:xfrm>
          <a:prstGeom prst="rect">
            <a:avLst/>
          </a:prstGeom>
          <a:noFill/>
        </p:spPr>
        <p:txBody>
          <a:bodyPr vert="horz" rtlCol="0">
            <a:spAutoFit/>
          </a:bodyPr>
          <a:lstStyle/>
          <a:p>
            <a:pPr algn="ctr"/>
            <a:r>
              <a:rPr lang="en-US" sz="3100"/>
              <a:t>When He broke the </a:t>
            </a:r>
            <a:r>
              <a:rPr lang="en-US" sz="3100" b="1">
                <a:solidFill>
                  <a:srgbClr val="FF0000"/>
                </a:solidFill>
              </a:rPr>
              <a:t>third seal</a:t>
            </a:r>
            <a:r>
              <a:rPr lang="en-US" sz="3100"/>
              <a:t>, I heard the third living creature saying, "Come." I looked, and behold, a black horse; and he who sat on it had a pair of scales in his hand. And I heard something like a voice in the center of the four living creatures saying, "A quart of wheat for a denarius, and three quarts of barley for a denarius; and do not damage the oil and the wine."</a:t>
            </a:r>
          </a:p>
        </p:txBody>
      </p:sp>
    </p:spTree>
    <p:extLst>
      <p:ext uri="{BB962C8B-B14F-4D97-AF65-F5344CB8AC3E}">
        <p14:creationId xmlns:p14="http://schemas.microsoft.com/office/powerpoint/2010/main" val="245737404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A52AA-E543-BE04-4185-A6DBB36C5EF5}"/>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Fourth Seal - Widespread Death</a:t>
            </a:r>
          </a:p>
        </p:txBody>
      </p:sp>
      <p:sp>
        <p:nvSpPr>
          <p:cNvPr id="3" name="Subtitle 2">
            <a:extLst>
              <a:ext uri="{FF2B5EF4-FFF2-40B4-BE49-F238E27FC236}">
                <a16:creationId xmlns:a16="http://schemas.microsoft.com/office/drawing/2014/main" id="{004EFA5C-4BF5-0498-6AF5-E168FEFE556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4954123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A80980-CB39-DFD1-EC85-2BDAA5515C2D}"/>
              </a:ext>
            </a:extLst>
          </p:cNvPr>
          <p:cNvSpPr txBox="1"/>
          <p:nvPr/>
        </p:nvSpPr>
        <p:spPr>
          <a:xfrm>
            <a:off x="127000" y="127000"/>
            <a:ext cx="7315200" cy="276999"/>
          </a:xfrm>
          <a:prstGeom prst="rect">
            <a:avLst/>
          </a:prstGeom>
          <a:noFill/>
        </p:spPr>
        <p:txBody>
          <a:bodyPr vert="horz" lIns="0" tIns="0" rIns="0" bIns="0" rtlCol="0">
            <a:spAutoFit/>
          </a:bodyPr>
          <a:lstStyle/>
          <a:p>
            <a:r>
              <a:rPr lang="en-US"/>
              <a:t>Fourth Seal - Widespread Death</a:t>
            </a:r>
          </a:p>
        </p:txBody>
      </p:sp>
      <p:sp>
        <p:nvSpPr>
          <p:cNvPr id="3" name="TextBox 2">
            <a:extLst>
              <a:ext uri="{FF2B5EF4-FFF2-40B4-BE49-F238E27FC236}">
                <a16:creationId xmlns:a16="http://schemas.microsoft.com/office/drawing/2014/main" id="{110310BF-6C60-D630-8049-226D378F4295}"/>
              </a:ext>
            </a:extLst>
          </p:cNvPr>
          <p:cNvSpPr txBox="1"/>
          <p:nvPr/>
        </p:nvSpPr>
        <p:spPr>
          <a:xfrm>
            <a:off x="0" y="762000"/>
            <a:ext cx="12192000" cy="646331"/>
          </a:xfrm>
          <a:prstGeom prst="rect">
            <a:avLst/>
          </a:prstGeom>
          <a:noFill/>
        </p:spPr>
        <p:txBody>
          <a:bodyPr vert="horz" rtlCol="0">
            <a:spAutoFit/>
          </a:bodyPr>
          <a:lstStyle/>
          <a:p>
            <a:pPr algn="ctr"/>
            <a:r>
              <a:rPr lang="en-US" sz="3600"/>
              <a:t>Revelation 6:7-8</a:t>
            </a:r>
          </a:p>
        </p:txBody>
      </p:sp>
      <p:sp>
        <p:nvSpPr>
          <p:cNvPr id="4" name="TextBox 3">
            <a:extLst>
              <a:ext uri="{FF2B5EF4-FFF2-40B4-BE49-F238E27FC236}">
                <a16:creationId xmlns:a16="http://schemas.microsoft.com/office/drawing/2014/main" id="{002B2E5D-5641-A284-CCD7-5B758F5F31F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691AEA8-318E-6DD5-D0CD-E29CC06CB33C}"/>
              </a:ext>
            </a:extLst>
          </p:cNvPr>
          <p:cNvSpPr txBox="1"/>
          <p:nvPr/>
        </p:nvSpPr>
        <p:spPr>
          <a:xfrm>
            <a:off x="1016000" y="1905000"/>
            <a:ext cx="10160000" cy="3431709"/>
          </a:xfrm>
          <a:prstGeom prst="rect">
            <a:avLst/>
          </a:prstGeom>
          <a:noFill/>
        </p:spPr>
        <p:txBody>
          <a:bodyPr vert="horz" rtlCol="0">
            <a:spAutoFit/>
          </a:bodyPr>
          <a:lstStyle/>
          <a:p>
            <a:pPr algn="ctr"/>
            <a:r>
              <a:rPr lang="en-US" sz="3100"/>
              <a:t>When the Lamb broke the </a:t>
            </a:r>
            <a:r>
              <a:rPr lang="en-US" sz="3100" b="1">
                <a:solidFill>
                  <a:srgbClr val="FF0000"/>
                </a:solidFill>
              </a:rPr>
              <a:t>fourth seal</a:t>
            </a:r>
            <a:r>
              <a:rPr lang="en-US" sz="3100"/>
              <a:t>, I heard the voice of the fourth living creature saying, "Come." I looked, and behold, an ashen horse; and he who sat on it had the name Death; and Hades was following with him. Authority was given to them over a fourth of the earth, to kill with sword and with famine and with pestilence and by the wild beasts of the earth.</a:t>
            </a:r>
          </a:p>
        </p:txBody>
      </p:sp>
    </p:spTree>
    <p:extLst>
      <p:ext uri="{BB962C8B-B14F-4D97-AF65-F5344CB8AC3E}">
        <p14:creationId xmlns:p14="http://schemas.microsoft.com/office/powerpoint/2010/main" val="162791456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C9876-C866-1A31-8B63-7E70E7FF2577}"/>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Fifth Seal - The Cry of the Martyrs</a:t>
            </a:r>
          </a:p>
        </p:txBody>
      </p:sp>
      <p:sp>
        <p:nvSpPr>
          <p:cNvPr id="3" name="Subtitle 2">
            <a:extLst>
              <a:ext uri="{FF2B5EF4-FFF2-40B4-BE49-F238E27FC236}">
                <a16:creationId xmlns:a16="http://schemas.microsoft.com/office/drawing/2014/main" id="{967D4193-E1F9-5D78-B8CB-26D24D2B56F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6542482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93C9DF-ADFB-12C8-D14A-6E908746F70C}"/>
              </a:ext>
            </a:extLst>
          </p:cNvPr>
          <p:cNvSpPr txBox="1"/>
          <p:nvPr/>
        </p:nvSpPr>
        <p:spPr>
          <a:xfrm>
            <a:off x="127000" y="127000"/>
            <a:ext cx="7315200" cy="276999"/>
          </a:xfrm>
          <a:prstGeom prst="rect">
            <a:avLst/>
          </a:prstGeom>
          <a:noFill/>
        </p:spPr>
        <p:txBody>
          <a:bodyPr vert="horz" lIns="0" tIns="0" rIns="0" bIns="0" rtlCol="0">
            <a:spAutoFit/>
          </a:bodyPr>
          <a:lstStyle/>
          <a:p>
            <a:r>
              <a:rPr lang="en-US"/>
              <a:t>Fifth Seal - The Cry of the Martyrs</a:t>
            </a:r>
          </a:p>
        </p:txBody>
      </p:sp>
      <p:sp>
        <p:nvSpPr>
          <p:cNvPr id="3" name="TextBox 2">
            <a:extLst>
              <a:ext uri="{FF2B5EF4-FFF2-40B4-BE49-F238E27FC236}">
                <a16:creationId xmlns:a16="http://schemas.microsoft.com/office/drawing/2014/main" id="{ADDCC750-5D32-B91B-EAEF-DC139BDE6268}"/>
              </a:ext>
            </a:extLst>
          </p:cNvPr>
          <p:cNvSpPr txBox="1"/>
          <p:nvPr/>
        </p:nvSpPr>
        <p:spPr>
          <a:xfrm>
            <a:off x="0" y="762000"/>
            <a:ext cx="12192000" cy="646331"/>
          </a:xfrm>
          <a:prstGeom prst="rect">
            <a:avLst/>
          </a:prstGeom>
          <a:noFill/>
        </p:spPr>
        <p:txBody>
          <a:bodyPr vert="horz" rtlCol="0">
            <a:spAutoFit/>
          </a:bodyPr>
          <a:lstStyle/>
          <a:p>
            <a:pPr algn="ctr"/>
            <a:r>
              <a:rPr lang="en-US" sz="3600"/>
              <a:t>Revelation 6:9-11</a:t>
            </a:r>
          </a:p>
        </p:txBody>
      </p:sp>
      <p:sp>
        <p:nvSpPr>
          <p:cNvPr id="4" name="TextBox 3">
            <a:extLst>
              <a:ext uri="{FF2B5EF4-FFF2-40B4-BE49-F238E27FC236}">
                <a16:creationId xmlns:a16="http://schemas.microsoft.com/office/drawing/2014/main" id="{EAC9BFDA-B3E4-DA23-2E8D-172E081E4D7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435A918-0155-079C-F35E-5C4BC1C2D31C}"/>
              </a:ext>
            </a:extLst>
          </p:cNvPr>
          <p:cNvSpPr txBox="1"/>
          <p:nvPr/>
        </p:nvSpPr>
        <p:spPr>
          <a:xfrm>
            <a:off x="1016000" y="1905000"/>
            <a:ext cx="10160000" cy="3908762"/>
          </a:xfrm>
          <a:prstGeom prst="rect">
            <a:avLst/>
          </a:prstGeom>
          <a:noFill/>
        </p:spPr>
        <p:txBody>
          <a:bodyPr vert="horz" rtlCol="0">
            <a:spAutoFit/>
          </a:bodyPr>
          <a:lstStyle/>
          <a:p>
            <a:pPr algn="ctr"/>
            <a:r>
              <a:rPr lang="en-US" sz="3100"/>
              <a:t>When the Lamb broke the </a:t>
            </a:r>
            <a:r>
              <a:rPr lang="en-US" sz="3100" b="1">
                <a:solidFill>
                  <a:srgbClr val="FF0000"/>
                </a:solidFill>
              </a:rPr>
              <a:t>fifth seal</a:t>
            </a:r>
            <a:r>
              <a:rPr lang="en-US" sz="3100"/>
              <a:t>, I saw underneath the altar the souls of those who had been slain because of the word of God, and because of the testimony which they had maintained; and they cried out with a loud voice, saying, "How long, O Lord, holy and true, will You refrain from judging and avenging our blood on those who dwell on the earth?" And there was given to each of them a white robe; (Continued...)</a:t>
            </a:r>
          </a:p>
        </p:txBody>
      </p:sp>
    </p:spTree>
    <p:extLst>
      <p:ext uri="{BB962C8B-B14F-4D97-AF65-F5344CB8AC3E}">
        <p14:creationId xmlns:p14="http://schemas.microsoft.com/office/powerpoint/2010/main" val="242113101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710100-01E1-4A8E-4D2C-CC765CC9D092}"/>
              </a:ext>
            </a:extLst>
          </p:cNvPr>
          <p:cNvSpPr txBox="1"/>
          <p:nvPr/>
        </p:nvSpPr>
        <p:spPr>
          <a:xfrm>
            <a:off x="127000" y="127000"/>
            <a:ext cx="7315200" cy="276999"/>
          </a:xfrm>
          <a:prstGeom prst="rect">
            <a:avLst/>
          </a:prstGeom>
          <a:noFill/>
        </p:spPr>
        <p:txBody>
          <a:bodyPr vert="horz" lIns="0" tIns="0" rIns="0" bIns="0" rtlCol="0">
            <a:spAutoFit/>
          </a:bodyPr>
          <a:lstStyle/>
          <a:p>
            <a:r>
              <a:rPr lang="en-US"/>
              <a:t>Fifth Seal - The Cry of the Martyrs</a:t>
            </a:r>
          </a:p>
        </p:txBody>
      </p:sp>
      <p:sp>
        <p:nvSpPr>
          <p:cNvPr id="3" name="TextBox 2">
            <a:extLst>
              <a:ext uri="{FF2B5EF4-FFF2-40B4-BE49-F238E27FC236}">
                <a16:creationId xmlns:a16="http://schemas.microsoft.com/office/drawing/2014/main" id="{4CCB1DC4-80A4-2B31-3F52-D44C30B7C19A}"/>
              </a:ext>
            </a:extLst>
          </p:cNvPr>
          <p:cNvSpPr txBox="1"/>
          <p:nvPr/>
        </p:nvSpPr>
        <p:spPr>
          <a:xfrm>
            <a:off x="1016000" y="635000"/>
            <a:ext cx="10160000" cy="2000548"/>
          </a:xfrm>
          <a:prstGeom prst="rect">
            <a:avLst/>
          </a:prstGeom>
          <a:noFill/>
        </p:spPr>
        <p:txBody>
          <a:bodyPr vert="horz" rtlCol="0">
            <a:spAutoFit/>
          </a:bodyPr>
          <a:lstStyle/>
          <a:p>
            <a:pPr algn="ctr"/>
            <a:r>
              <a:rPr lang="en-US" sz="3100"/>
              <a:t>and they were told that they should rest for a little while longer, until the number of their fellow servants and their brethren who were to be killed even as they had been, would be completed also.</a:t>
            </a:r>
          </a:p>
        </p:txBody>
      </p:sp>
    </p:spTree>
    <p:extLst>
      <p:ext uri="{BB962C8B-B14F-4D97-AF65-F5344CB8AC3E}">
        <p14:creationId xmlns:p14="http://schemas.microsoft.com/office/powerpoint/2010/main" val="61604949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78623-C4F7-40FE-D658-3F5B9C9E72C1}"/>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Sixth Seal - Cosmic Disturbances</a:t>
            </a:r>
          </a:p>
        </p:txBody>
      </p:sp>
      <p:sp>
        <p:nvSpPr>
          <p:cNvPr id="3" name="Subtitle 2">
            <a:extLst>
              <a:ext uri="{FF2B5EF4-FFF2-40B4-BE49-F238E27FC236}">
                <a16:creationId xmlns:a16="http://schemas.microsoft.com/office/drawing/2014/main" id="{61ECC4D9-27C6-17D3-96F9-49E5E27B36A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7566296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8F84F6-B8D4-8235-550C-3C01A5EA8F06}"/>
              </a:ext>
            </a:extLst>
          </p:cNvPr>
          <p:cNvSpPr txBox="1"/>
          <p:nvPr/>
        </p:nvSpPr>
        <p:spPr>
          <a:xfrm>
            <a:off x="127000" y="127000"/>
            <a:ext cx="7315200" cy="276999"/>
          </a:xfrm>
          <a:prstGeom prst="rect">
            <a:avLst/>
          </a:prstGeom>
          <a:noFill/>
        </p:spPr>
        <p:txBody>
          <a:bodyPr vert="horz" lIns="0" tIns="0" rIns="0" bIns="0" rtlCol="0">
            <a:spAutoFit/>
          </a:bodyPr>
          <a:lstStyle/>
          <a:p>
            <a:r>
              <a:rPr lang="en-US"/>
              <a:t>Sixth Seal - Cosmic Disturbances</a:t>
            </a:r>
          </a:p>
        </p:txBody>
      </p:sp>
      <p:sp>
        <p:nvSpPr>
          <p:cNvPr id="3" name="TextBox 2">
            <a:extLst>
              <a:ext uri="{FF2B5EF4-FFF2-40B4-BE49-F238E27FC236}">
                <a16:creationId xmlns:a16="http://schemas.microsoft.com/office/drawing/2014/main" id="{2C3B6DB4-0AA4-97AD-AFC1-F89D7123CF25}"/>
              </a:ext>
            </a:extLst>
          </p:cNvPr>
          <p:cNvSpPr txBox="1"/>
          <p:nvPr/>
        </p:nvSpPr>
        <p:spPr>
          <a:xfrm>
            <a:off x="0" y="762000"/>
            <a:ext cx="12192000" cy="646331"/>
          </a:xfrm>
          <a:prstGeom prst="rect">
            <a:avLst/>
          </a:prstGeom>
          <a:noFill/>
        </p:spPr>
        <p:txBody>
          <a:bodyPr vert="horz" rtlCol="0">
            <a:spAutoFit/>
          </a:bodyPr>
          <a:lstStyle/>
          <a:p>
            <a:pPr algn="ctr"/>
            <a:r>
              <a:rPr lang="en-US" sz="3600"/>
              <a:t>Revelation 6:12-17</a:t>
            </a:r>
          </a:p>
        </p:txBody>
      </p:sp>
      <p:sp>
        <p:nvSpPr>
          <p:cNvPr id="4" name="TextBox 3">
            <a:extLst>
              <a:ext uri="{FF2B5EF4-FFF2-40B4-BE49-F238E27FC236}">
                <a16:creationId xmlns:a16="http://schemas.microsoft.com/office/drawing/2014/main" id="{464A6804-54DB-380F-2809-6B1C095115A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178B72D-1AD2-2ED7-8CB1-01B94E9AE346}"/>
              </a:ext>
            </a:extLst>
          </p:cNvPr>
          <p:cNvSpPr txBox="1"/>
          <p:nvPr/>
        </p:nvSpPr>
        <p:spPr>
          <a:xfrm>
            <a:off x="1016000" y="1905000"/>
            <a:ext cx="10160000" cy="3908762"/>
          </a:xfrm>
          <a:prstGeom prst="rect">
            <a:avLst/>
          </a:prstGeom>
          <a:noFill/>
        </p:spPr>
        <p:txBody>
          <a:bodyPr vert="horz" rtlCol="0">
            <a:spAutoFit/>
          </a:bodyPr>
          <a:lstStyle/>
          <a:p>
            <a:pPr algn="ctr"/>
            <a:r>
              <a:rPr lang="en-US" sz="3100"/>
              <a:t>I looked when He broke the </a:t>
            </a:r>
            <a:r>
              <a:rPr lang="en-US" sz="3100" b="1">
                <a:solidFill>
                  <a:srgbClr val="FF0000"/>
                </a:solidFill>
              </a:rPr>
              <a:t>sixth seal</a:t>
            </a:r>
            <a:r>
              <a:rPr lang="en-US" sz="3100"/>
              <a:t>, and there was a great earthquake; and the sun became black as sackcloth made of hair, and the whole moon became like blood; and the stars of the sky fell to the earth, as a fig tree casts its unripe figs when shaken by a great wind. The sky was split apart like a scroll when it is rolled up, and every mountain and island were moved out of their places. (Continued...)</a:t>
            </a:r>
          </a:p>
        </p:txBody>
      </p:sp>
    </p:spTree>
    <p:extLst>
      <p:ext uri="{BB962C8B-B14F-4D97-AF65-F5344CB8AC3E}">
        <p14:creationId xmlns:p14="http://schemas.microsoft.com/office/powerpoint/2010/main" val="366559443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E2DE8A-0DFB-761A-3A76-F228AD89280F}"/>
              </a:ext>
            </a:extLst>
          </p:cNvPr>
          <p:cNvSpPr txBox="1"/>
          <p:nvPr/>
        </p:nvSpPr>
        <p:spPr>
          <a:xfrm>
            <a:off x="127000" y="127000"/>
            <a:ext cx="7315200" cy="276999"/>
          </a:xfrm>
          <a:prstGeom prst="rect">
            <a:avLst/>
          </a:prstGeom>
          <a:noFill/>
        </p:spPr>
        <p:txBody>
          <a:bodyPr vert="horz" lIns="0" tIns="0" rIns="0" bIns="0" rtlCol="0">
            <a:spAutoFit/>
          </a:bodyPr>
          <a:lstStyle/>
          <a:p>
            <a:r>
              <a:rPr lang="en-US"/>
              <a:t>Sixth Seal - Cosmic Disturbances</a:t>
            </a:r>
          </a:p>
        </p:txBody>
      </p:sp>
      <p:sp>
        <p:nvSpPr>
          <p:cNvPr id="3" name="TextBox 2">
            <a:extLst>
              <a:ext uri="{FF2B5EF4-FFF2-40B4-BE49-F238E27FC236}">
                <a16:creationId xmlns:a16="http://schemas.microsoft.com/office/drawing/2014/main" id="{961B02A8-0327-12A6-967A-B1154B511903}"/>
              </a:ext>
            </a:extLst>
          </p:cNvPr>
          <p:cNvSpPr txBox="1"/>
          <p:nvPr/>
        </p:nvSpPr>
        <p:spPr>
          <a:xfrm>
            <a:off x="1016000" y="635000"/>
            <a:ext cx="10160000" cy="3908762"/>
          </a:xfrm>
          <a:prstGeom prst="rect">
            <a:avLst/>
          </a:prstGeom>
          <a:noFill/>
        </p:spPr>
        <p:txBody>
          <a:bodyPr vert="horz" rtlCol="0">
            <a:spAutoFit/>
          </a:bodyPr>
          <a:lstStyle/>
          <a:p>
            <a:pPr algn="ctr"/>
            <a:r>
              <a:rPr lang="en-US" sz="3100"/>
              <a:t>Then the kings of the earth and the great men and the commanders and the rich and the strong and every slave and free man hid themselves in the caves and among the rocks of the mountains; and they said to the mountains and to the rocks, "Fall on us and hide us from the presence of Him who sits on the throne, and from the wrath of the Lamb; for the great day of their wrath has come, and who is able to stand?"</a:t>
            </a:r>
          </a:p>
        </p:txBody>
      </p:sp>
    </p:spTree>
    <p:extLst>
      <p:ext uri="{BB962C8B-B14F-4D97-AF65-F5344CB8AC3E}">
        <p14:creationId xmlns:p14="http://schemas.microsoft.com/office/powerpoint/2010/main" val="117621711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40BF3-4E18-EAAF-49B5-0E4687301E92}"/>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Seventh Seal - Silence in Heaven</a:t>
            </a:r>
          </a:p>
        </p:txBody>
      </p:sp>
      <p:sp>
        <p:nvSpPr>
          <p:cNvPr id="3" name="Subtitle 2">
            <a:extLst>
              <a:ext uri="{FF2B5EF4-FFF2-40B4-BE49-F238E27FC236}">
                <a16:creationId xmlns:a16="http://schemas.microsoft.com/office/drawing/2014/main" id="{B7DC245A-5ADA-DEFC-9368-4BCA95277FE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46365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304201-87E5-F107-6237-A884109D9C18}"/>
              </a:ext>
            </a:extLst>
          </p:cNvPr>
          <p:cNvSpPr txBox="1"/>
          <p:nvPr/>
        </p:nvSpPr>
        <p:spPr>
          <a:xfrm>
            <a:off x="127000" y="127000"/>
            <a:ext cx="7315200" cy="276999"/>
          </a:xfrm>
          <a:prstGeom prst="rect">
            <a:avLst/>
          </a:prstGeom>
          <a:noFill/>
        </p:spPr>
        <p:txBody>
          <a:bodyPr vert="horz" lIns="0" tIns="0" rIns="0" bIns="0" rtlCol="0">
            <a:spAutoFit/>
          </a:bodyPr>
          <a:lstStyle/>
          <a:p>
            <a:r>
              <a:rPr lang="en-US"/>
              <a:t>Seventh Seal - Silence in Heaven</a:t>
            </a:r>
          </a:p>
        </p:txBody>
      </p:sp>
      <p:sp>
        <p:nvSpPr>
          <p:cNvPr id="3" name="TextBox 2">
            <a:extLst>
              <a:ext uri="{FF2B5EF4-FFF2-40B4-BE49-F238E27FC236}">
                <a16:creationId xmlns:a16="http://schemas.microsoft.com/office/drawing/2014/main" id="{A4E406BA-D5F5-30EB-21F9-C060A6D80373}"/>
              </a:ext>
            </a:extLst>
          </p:cNvPr>
          <p:cNvSpPr txBox="1"/>
          <p:nvPr/>
        </p:nvSpPr>
        <p:spPr>
          <a:xfrm>
            <a:off x="0" y="762000"/>
            <a:ext cx="12192000" cy="646331"/>
          </a:xfrm>
          <a:prstGeom prst="rect">
            <a:avLst/>
          </a:prstGeom>
          <a:noFill/>
        </p:spPr>
        <p:txBody>
          <a:bodyPr vert="horz" rtlCol="0">
            <a:spAutoFit/>
          </a:bodyPr>
          <a:lstStyle/>
          <a:p>
            <a:pPr algn="ctr"/>
            <a:r>
              <a:rPr lang="en-US" sz="3600"/>
              <a:t>Revelation 8:1-5</a:t>
            </a:r>
          </a:p>
        </p:txBody>
      </p:sp>
      <p:sp>
        <p:nvSpPr>
          <p:cNvPr id="4" name="TextBox 3">
            <a:extLst>
              <a:ext uri="{FF2B5EF4-FFF2-40B4-BE49-F238E27FC236}">
                <a16:creationId xmlns:a16="http://schemas.microsoft.com/office/drawing/2014/main" id="{79C317BB-3EBC-A9DB-C66B-B523E2864BE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757CECC-BE8A-2273-B06F-64BCA328AC78}"/>
              </a:ext>
            </a:extLst>
          </p:cNvPr>
          <p:cNvSpPr txBox="1"/>
          <p:nvPr/>
        </p:nvSpPr>
        <p:spPr>
          <a:xfrm>
            <a:off x="1016000" y="1905000"/>
            <a:ext cx="10160000" cy="3908762"/>
          </a:xfrm>
          <a:prstGeom prst="rect">
            <a:avLst/>
          </a:prstGeom>
          <a:noFill/>
        </p:spPr>
        <p:txBody>
          <a:bodyPr vert="horz" rtlCol="0">
            <a:spAutoFit/>
          </a:bodyPr>
          <a:lstStyle/>
          <a:p>
            <a:pPr algn="ctr"/>
            <a:r>
              <a:rPr lang="en-US" sz="3100"/>
              <a:t>When the Lamb broke the </a:t>
            </a:r>
            <a:r>
              <a:rPr lang="en-US" sz="3100" b="1">
                <a:solidFill>
                  <a:srgbClr val="FF0000"/>
                </a:solidFill>
              </a:rPr>
              <a:t>seventh seal</a:t>
            </a:r>
            <a:r>
              <a:rPr lang="en-US" sz="3100"/>
              <a:t>, there was silence in heaven for about half an hour. And I saw the seven angels who stand before God, and seven trumpets were given to them. Another angel came and stood at the altar, holding a golden censer; and much incense was given to him, so that he might add it to the prayers of all the saints on the golden altar which was before the throne. (Continued...)</a:t>
            </a:r>
          </a:p>
        </p:txBody>
      </p:sp>
    </p:spTree>
    <p:extLst>
      <p:ext uri="{BB962C8B-B14F-4D97-AF65-F5344CB8AC3E}">
        <p14:creationId xmlns:p14="http://schemas.microsoft.com/office/powerpoint/2010/main" val="418308511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6029E8-7B6C-B504-36C0-92D7B57FED9C}"/>
              </a:ext>
            </a:extLst>
          </p:cNvPr>
          <p:cNvSpPr txBox="1"/>
          <p:nvPr/>
        </p:nvSpPr>
        <p:spPr>
          <a:xfrm>
            <a:off x="127000" y="127000"/>
            <a:ext cx="7315200" cy="276999"/>
          </a:xfrm>
          <a:prstGeom prst="rect">
            <a:avLst/>
          </a:prstGeom>
          <a:noFill/>
        </p:spPr>
        <p:txBody>
          <a:bodyPr vert="horz" lIns="0" tIns="0" rIns="0" bIns="0" rtlCol="0">
            <a:spAutoFit/>
          </a:bodyPr>
          <a:lstStyle/>
          <a:p>
            <a:r>
              <a:rPr lang="en-US"/>
              <a:t>Seventh Seal - Silence in Heaven</a:t>
            </a:r>
          </a:p>
        </p:txBody>
      </p:sp>
      <p:sp>
        <p:nvSpPr>
          <p:cNvPr id="3" name="TextBox 2">
            <a:extLst>
              <a:ext uri="{FF2B5EF4-FFF2-40B4-BE49-F238E27FC236}">
                <a16:creationId xmlns:a16="http://schemas.microsoft.com/office/drawing/2014/main" id="{262F661A-C1E9-BA54-FA93-CF4198959D77}"/>
              </a:ext>
            </a:extLst>
          </p:cNvPr>
          <p:cNvSpPr txBox="1"/>
          <p:nvPr/>
        </p:nvSpPr>
        <p:spPr>
          <a:xfrm>
            <a:off x="1016000" y="635000"/>
            <a:ext cx="10160000" cy="2954655"/>
          </a:xfrm>
          <a:prstGeom prst="rect">
            <a:avLst/>
          </a:prstGeom>
          <a:noFill/>
        </p:spPr>
        <p:txBody>
          <a:bodyPr vert="horz" rtlCol="0">
            <a:spAutoFit/>
          </a:bodyPr>
          <a:lstStyle/>
          <a:p>
            <a:pPr algn="ctr"/>
            <a:r>
              <a:rPr lang="en-US" sz="3100"/>
              <a:t>And the smoke of the incense, with the prayers of the saints, went up before God out of the angel's hand. Then the angel took the censer and filled it with the fire of the altar, and threw it to the earth; and there followed peals of thunder and sounds and flashes of lightning and an earthquake.</a:t>
            </a:r>
          </a:p>
        </p:txBody>
      </p:sp>
    </p:spTree>
    <p:extLst>
      <p:ext uri="{BB962C8B-B14F-4D97-AF65-F5344CB8AC3E}">
        <p14:creationId xmlns:p14="http://schemas.microsoft.com/office/powerpoint/2010/main" val="35912924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C124C-0C2E-3029-1941-FA16A7AE06BF}"/>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Seven Trumpets</a:t>
            </a:r>
          </a:p>
        </p:txBody>
      </p:sp>
      <p:sp>
        <p:nvSpPr>
          <p:cNvPr id="3" name="Subtitle 2">
            <a:extLst>
              <a:ext uri="{FF2B5EF4-FFF2-40B4-BE49-F238E27FC236}">
                <a16:creationId xmlns:a16="http://schemas.microsoft.com/office/drawing/2014/main" id="{02A8A762-0398-EFCE-1F40-7986113D4F8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5085189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F14D9-D00B-87B6-CC6E-E104F95B6348}"/>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Last Trumpet</a:t>
            </a:r>
          </a:p>
        </p:txBody>
      </p:sp>
      <p:sp>
        <p:nvSpPr>
          <p:cNvPr id="3" name="Subtitle 2">
            <a:extLst>
              <a:ext uri="{FF2B5EF4-FFF2-40B4-BE49-F238E27FC236}">
                <a16:creationId xmlns:a16="http://schemas.microsoft.com/office/drawing/2014/main" id="{E9C2A540-F6E8-D6E7-8D71-D8127B91255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5578125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0FA597-B7BD-6466-F5B0-3AB3FE7EA80D}"/>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5E575D35-EC0A-1169-2BB0-190B2A230007}"/>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15:52</a:t>
            </a:r>
          </a:p>
        </p:txBody>
      </p:sp>
      <p:sp>
        <p:nvSpPr>
          <p:cNvPr id="4" name="TextBox 3">
            <a:extLst>
              <a:ext uri="{FF2B5EF4-FFF2-40B4-BE49-F238E27FC236}">
                <a16:creationId xmlns:a16="http://schemas.microsoft.com/office/drawing/2014/main" id="{04A9E74C-1F62-3D70-3874-2607E55E9DA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6A52E49-FC4A-CC7F-5C4D-5D54C89E09C8}"/>
              </a:ext>
            </a:extLst>
          </p:cNvPr>
          <p:cNvSpPr txBox="1"/>
          <p:nvPr/>
        </p:nvSpPr>
        <p:spPr>
          <a:xfrm>
            <a:off x="1016000" y="1905000"/>
            <a:ext cx="10160000" cy="1523494"/>
          </a:xfrm>
          <a:prstGeom prst="rect">
            <a:avLst/>
          </a:prstGeom>
          <a:noFill/>
        </p:spPr>
        <p:txBody>
          <a:bodyPr vert="horz" rtlCol="0">
            <a:spAutoFit/>
          </a:bodyPr>
          <a:lstStyle/>
          <a:p>
            <a:pPr algn="ctr"/>
            <a:r>
              <a:rPr lang="en-US" sz="3100"/>
              <a:t>in a moment, in the twinkling of an eye, </a:t>
            </a:r>
            <a:r>
              <a:rPr lang="en-US" sz="3100" b="1">
                <a:solidFill>
                  <a:srgbClr val="FF0000"/>
                </a:solidFill>
              </a:rPr>
              <a:t>at the last trumpet; for the trumpet will sound,</a:t>
            </a:r>
            <a:r>
              <a:rPr lang="en-US" sz="3100"/>
              <a:t> and the dead will be raised imperishable, and we will be changed.</a:t>
            </a:r>
          </a:p>
        </p:txBody>
      </p:sp>
    </p:spTree>
    <p:extLst>
      <p:ext uri="{BB962C8B-B14F-4D97-AF65-F5344CB8AC3E}">
        <p14:creationId xmlns:p14="http://schemas.microsoft.com/office/powerpoint/2010/main" val="184957442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D9419D-F6CA-6398-AA47-BC5AF1551894}"/>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C9B374DF-FF78-4168-CFA8-ABB32BB3DFDD}"/>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4:16-17</a:t>
            </a:r>
          </a:p>
        </p:txBody>
      </p:sp>
      <p:sp>
        <p:nvSpPr>
          <p:cNvPr id="4" name="TextBox 3">
            <a:extLst>
              <a:ext uri="{FF2B5EF4-FFF2-40B4-BE49-F238E27FC236}">
                <a16:creationId xmlns:a16="http://schemas.microsoft.com/office/drawing/2014/main" id="{D7212CAF-40F9-7577-6A3E-C4A4BB0421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DC0746F-1148-D800-CC8A-EC36E9B1E4B4}"/>
              </a:ext>
            </a:extLst>
          </p:cNvPr>
          <p:cNvSpPr txBox="1"/>
          <p:nvPr/>
        </p:nvSpPr>
        <p:spPr>
          <a:xfrm>
            <a:off x="1016000" y="1905000"/>
            <a:ext cx="10160000" cy="2954655"/>
          </a:xfrm>
          <a:prstGeom prst="rect">
            <a:avLst/>
          </a:prstGeom>
          <a:noFill/>
        </p:spPr>
        <p:txBody>
          <a:bodyPr vert="horz" rtlCol="0">
            <a:spAutoFit/>
          </a:bodyPr>
          <a:lstStyle/>
          <a:p>
            <a:pPr algn="ctr"/>
            <a:r>
              <a:rPr lang="en-US" sz="3100"/>
              <a:t>For the Lord Himself will descend from heaven with a shout, with the voice of the archangel and </a:t>
            </a:r>
            <a:r>
              <a:rPr lang="en-US" sz="3100" b="1">
                <a:solidFill>
                  <a:srgbClr val="FF0000"/>
                </a:solidFill>
              </a:rPr>
              <a:t>with the trumpet of God,</a:t>
            </a:r>
            <a:r>
              <a:rPr lang="en-US" sz="3100"/>
              <a:t> and the dead in Christ will rise first. Then we who are alive and remain will be caught up together with them in the clouds to meet the Lord in the air, and so we shall always be with the Lord.</a:t>
            </a:r>
          </a:p>
        </p:txBody>
      </p:sp>
    </p:spTree>
    <p:extLst>
      <p:ext uri="{BB962C8B-B14F-4D97-AF65-F5344CB8AC3E}">
        <p14:creationId xmlns:p14="http://schemas.microsoft.com/office/powerpoint/2010/main" val="28896275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1FF474-9A6F-F378-1F8B-89129DA9DA73}"/>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DD2C38BB-181E-4794-18C9-1DF8F077754B}"/>
              </a:ext>
            </a:extLst>
          </p:cNvPr>
          <p:cNvSpPr txBox="1"/>
          <p:nvPr/>
        </p:nvSpPr>
        <p:spPr>
          <a:xfrm>
            <a:off x="0" y="762000"/>
            <a:ext cx="12192000" cy="646331"/>
          </a:xfrm>
          <a:prstGeom prst="rect">
            <a:avLst/>
          </a:prstGeom>
          <a:noFill/>
        </p:spPr>
        <p:txBody>
          <a:bodyPr vert="horz" rtlCol="0">
            <a:spAutoFit/>
          </a:bodyPr>
          <a:lstStyle/>
          <a:p>
            <a:pPr algn="ctr"/>
            <a:r>
              <a:rPr lang="en-US" sz="3600"/>
              <a:t>Isaiah 18:3</a:t>
            </a:r>
          </a:p>
        </p:txBody>
      </p:sp>
      <p:sp>
        <p:nvSpPr>
          <p:cNvPr id="4" name="TextBox 3">
            <a:extLst>
              <a:ext uri="{FF2B5EF4-FFF2-40B4-BE49-F238E27FC236}">
                <a16:creationId xmlns:a16="http://schemas.microsoft.com/office/drawing/2014/main" id="{D7CAFC73-DCDB-3948-6FC9-3478681769D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E7260BD-CF7C-F447-A596-9A88CBA60EDE}"/>
              </a:ext>
            </a:extLst>
          </p:cNvPr>
          <p:cNvSpPr txBox="1"/>
          <p:nvPr/>
        </p:nvSpPr>
        <p:spPr>
          <a:xfrm>
            <a:off x="1016000" y="1905000"/>
            <a:ext cx="10160000" cy="2000548"/>
          </a:xfrm>
          <a:prstGeom prst="rect">
            <a:avLst/>
          </a:prstGeom>
          <a:noFill/>
        </p:spPr>
        <p:txBody>
          <a:bodyPr vert="horz" rtlCol="0">
            <a:spAutoFit/>
          </a:bodyPr>
          <a:lstStyle/>
          <a:p>
            <a:pPr algn="ctr"/>
            <a:r>
              <a:rPr lang="en-US" sz="3100"/>
              <a:t>All you inhabitants of the world and dwellers on earth, As soon as a standard is raised on the mountains, you will see it, And as soon </a:t>
            </a:r>
            <a:r>
              <a:rPr lang="en-US" sz="3100" b="1">
                <a:solidFill>
                  <a:srgbClr val="FF0000"/>
                </a:solidFill>
              </a:rPr>
              <a:t>as the trumpet is blown,</a:t>
            </a:r>
            <a:r>
              <a:rPr lang="en-US" sz="3100"/>
              <a:t> you will hear it.</a:t>
            </a:r>
          </a:p>
        </p:txBody>
      </p:sp>
    </p:spTree>
    <p:extLst>
      <p:ext uri="{BB962C8B-B14F-4D97-AF65-F5344CB8AC3E}">
        <p14:creationId xmlns:p14="http://schemas.microsoft.com/office/powerpoint/2010/main" val="177141839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704BEE-E659-23DC-5ACB-341C152D44E3}"/>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30346301-0A92-D81F-9926-EB09217F40F9}"/>
              </a:ext>
            </a:extLst>
          </p:cNvPr>
          <p:cNvSpPr txBox="1"/>
          <p:nvPr/>
        </p:nvSpPr>
        <p:spPr>
          <a:xfrm>
            <a:off x="0" y="762000"/>
            <a:ext cx="12192000" cy="646331"/>
          </a:xfrm>
          <a:prstGeom prst="rect">
            <a:avLst/>
          </a:prstGeom>
          <a:noFill/>
        </p:spPr>
        <p:txBody>
          <a:bodyPr vert="horz" rtlCol="0">
            <a:spAutoFit/>
          </a:bodyPr>
          <a:lstStyle/>
          <a:p>
            <a:pPr algn="ctr"/>
            <a:r>
              <a:rPr lang="en-US" sz="3600"/>
              <a:t>Jeremiah 4:19</a:t>
            </a:r>
          </a:p>
        </p:txBody>
      </p:sp>
      <p:sp>
        <p:nvSpPr>
          <p:cNvPr id="4" name="TextBox 3">
            <a:extLst>
              <a:ext uri="{FF2B5EF4-FFF2-40B4-BE49-F238E27FC236}">
                <a16:creationId xmlns:a16="http://schemas.microsoft.com/office/drawing/2014/main" id="{E4327C9C-6304-9D1E-2C80-A19AB2B5F52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469BC9A-CF38-155F-C905-9AAFC41DCFA0}"/>
              </a:ext>
            </a:extLst>
          </p:cNvPr>
          <p:cNvSpPr txBox="1"/>
          <p:nvPr/>
        </p:nvSpPr>
        <p:spPr>
          <a:xfrm>
            <a:off x="1016000" y="1905000"/>
            <a:ext cx="10160000" cy="2000548"/>
          </a:xfrm>
          <a:prstGeom prst="rect">
            <a:avLst/>
          </a:prstGeom>
          <a:noFill/>
        </p:spPr>
        <p:txBody>
          <a:bodyPr vert="horz" rtlCol="0">
            <a:spAutoFit/>
          </a:bodyPr>
          <a:lstStyle/>
          <a:p>
            <a:pPr algn="ctr"/>
            <a:r>
              <a:rPr lang="en-US" sz="3100"/>
              <a:t>My soul, my soul! I am in anguish! Oh, my heart! My heart is pounding in me; I cannot be silent, Because you have heard, O my soul, </a:t>
            </a:r>
            <a:r>
              <a:rPr lang="en-US" sz="3100" b="1">
                <a:solidFill>
                  <a:srgbClr val="FF0000"/>
                </a:solidFill>
              </a:rPr>
              <a:t>The sound of the trumpet,</a:t>
            </a:r>
            <a:r>
              <a:rPr lang="en-US" sz="3100"/>
              <a:t> The alarm of war.</a:t>
            </a:r>
          </a:p>
        </p:txBody>
      </p:sp>
    </p:spTree>
    <p:extLst>
      <p:ext uri="{BB962C8B-B14F-4D97-AF65-F5344CB8AC3E}">
        <p14:creationId xmlns:p14="http://schemas.microsoft.com/office/powerpoint/2010/main" val="316043080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A105E1-0CE8-2578-6B7F-B17ECD349190}"/>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1585C713-A933-57E2-DAF3-9B507CDF5CC0}"/>
              </a:ext>
            </a:extLst>
          </p:cNvPr>
          <p:cNvSpPr txBox="1"/>
          <p:nvPr/>
        </p:nvSpPr>
        <p:spPr>
          <a:xfrm>
            <a:off x="0" y="762000"/>
            <a:ext cx="12192000" cy="646331"/>
          </a:xfrm>
          <a:prstGeom prst="rect">
            <a:avLst/>
          </a:prstGeom>
          <a:noFill/>
        </p:spPr>
        <p:txBody>
          <a:bodyPr vert="horz" rtlCol="0">
            <a:spAutoFit/>
          </a:bodyPr>
          <a:lstStyle/>
          <a:p>
            <a:pPr algn="ctr"/>
            <a:r>
              <a:rPr lang="en-US" sz="3600"/>
              <a:t>Matthew 24:31</a:t>
            </a:r>
          </a:p>
        </p:txBody>
      </p:sp>
      <p:sp>
        <p:nvSpPr>
          <p:cNvPr id="4" name="TextBox 3">
            <a:extLst>
              <a:ext uri="{FF2B5EF4-FFF2-40B4-BE49-F238E27FC236}">
                <a16:creationId xmlns:a16="http://schemas.microsoft.com/office/drawing/2014/main" id="{591B358F-D5D1-445E-D094-F8C95E49986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14BB36-3D3B-493A-BD95-5D41D551F59D}"/>
              </a:ext>
            </a:extLst>
          </p:cNvPr>
          <p:cNvSpPr txBox="1"/>
          <p:nvPr/>
        </p:nvSpPr>
        <p:spPr>
          <a:xfrm>
            <a:off x="1016000" y="1905000"/>
            <a:ext cx="10160000" cy="2000548"/>
          </a:xfrm>
          <a:prstGeom prst="rect">
            <a:avLst/>
          </a:prstGeom>
          <a:noFill/>
        </p:spPr>
        <p:txBody>
          <a:bodyPr vert="horz" rtlCol="0">
            <a:spAutoFit/>
          </a:bodyPr>
          <a:lstStyle/>
          <a:p>
            <a:pPr algn="ctr"/>
            <a:r>
              <a:rPr lang="en-US" sz="3100"/>
              <a:t>"And He will send forth His angels </a:t>
            </a:r>
            <a:r>
              <a:rPr lang="en-US" sz="3100" b="1">
                <a:solidFill>
                  <a:srgbClr val="FF0000"/>
                </a:solidFill>
              </a:rPr>
              <a:t>with A GREAT TRUMPET</a:t>
            </a:r>
            <a:r>
              <a:rPr lang="en-US" sz="3100"/>
              <a:t> and THEY WILL GATHER TOGETHER His elect from the four winds, from one end of the sky to the other.</a:t>
            </a:r>
          </a:p>
        </p:txBody>
      </p:sp>
    </p:spTree>
    <p:extLst>
      <p:ext uri="{BB962C8B-B14F-4D97-AF65-F5344CB8AC3E}">
        <p14:creationId xmlns:p14="http://schemas.microsoft.com/office/powerpoint/2010/main" val="144076986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5FE818-6BDC-5110-1A24-3AC51208CC01}"/>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A5859C63-6372-0378-5696-DB8B13FB4FBB}"/>
              </a:ext>
            </a:extLst>
          </p:cNvPr>
          <p:cNvSpPr txBox="1"/>
          <p:nvPr/>
        </p:nvSpPr>
        <p:spPr>
          <a:xfrm>
            <a:off x="0" y="762000"/>
            <a:ext cx="12192000" cy="646331"/>
          </a:xfrm>
          <a:prstGeom prst="rect">
            <a:avLst/>
          </a:prstGeom>
          <a:noFill/>
        </p:spPr>
        <p:txBody>
          <a:bodyPr vert="horz" rtlCol="0">
            <a:spAutoFit/>
          </a:bodyPr>
          <a:lstStyle/>
          <a:p>
            <a:pPr algn="ctr"/>
            <a:r>
              <a:rPr lang="en-US" sz="3600"/>
              <a:t>Revelation 11:15</a:t>
            </a:r>
          </a:p>
        </p:txBody>
      </p:sp>
      <p:sp>
        <p:nvSpPr>
          <p:cNvPr id="4" name="TextBox 3">
            <a:extLst>
              <a:ext uri="{FF2B5EF4-FFF2-40B4-BE49-F238E27FC236}">
                <a16:creationId xmlns:a16="http://schemas.microsoft.com/office/drawing/2014/main" id="{22F56695-0262-EA66-C23E-8D9133F957F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5DFAD76-1F6D-C336-E120-19BE1C849BD5}"/>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Then the seventh angel sounded;</a:t>
            </a:r>
            <a:r>
              <a:rPr lang="en-US" sz="3100"/>
              <a:t> and there were loud voices in heaven, saying, "The kingdom of the world has become the kingdom of our Lord and of His Christ; and He will reign forever and ever."</a:t>
            </a:r>
          </a:p>
        </p:txBody>
      </p:sp>
    </p:spTree>
    <p:extLst>
      <p:ext uri="{BB962C8B-B14F-4D97-AF65-F5344CB8AC3E}">
        <p14:creationId xmlns:p14="http://schemas.microsoft.com/office/powerpoint/2010/main" val="28194104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07156E-4AE8-194D-3255-ADDBAB92C27C}"/>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64B5E7C9-AB54-2F4E-C64D-C6DF36B4A4C4}"/>
              </a:ext>
            </a:extLst>
          </p:cNvPr>
          <p:cNvSpPr txBox="1"/>
          <p:nvPr/>
        </p:nvSpPr>
        <p:spPr>
          <a:xfrm>
            <a:off x="0" y="762000"/>
            <a:ext cx="12192000" cy="646331"/>
          </a:xfrm>
          <a:prstGeom prst="rect">
            <a:avLst/>
          </a:prstGeom>
          <a:noFill/>
        </p:spPr>
        <p:txBody>
          <a:bodyPr vert="horz" rtlCol="0">
            <a:spAutoFit/>
          </a:bodyPr>
          <a:lstStyle/>
          <a:p>
            <a:pPr algn="ctr"/>
            <a:r>
              <a:rPr lang="en-US" sz="3600"/>
              <a:t>Revelation 8:7-12</a:t>
            </a:r>
          </a:p>
        </p:txBody>
      </p:sp>
      <p:sp>
        <p:nvSpPr>
          <p:cNvPr id="4" name="TextBox 3">
            <a:extLst>
              <a:ext uri="{FF2B5EF4-FFF2-40B4-BE49-F238E27FC236}">
                <a16:creationId xmlns:a16="http://schemas.microsoft.com/office/drawing/2014/main" id="{5083A7F0-1886-926F-6ADB-3233C222F27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B0C07CE-F75F-604D-FEEF-3BAA921927DC}"/>
              </a:ext>
            </a:extLst>
          </p:cNvPr>
          <p:cNvSpPr txBox="1"/>
          <p:nvPr/>
        </p:nvSpPr>
        <p:spPr>
          <a:xfrm>
            <a:off x="1016000" y="1905000"/>
            <a:ext cx="10160000" cy="4385816"/>
          </a:xfrm>
          <a:prstGeom prst="rect">
            <a:avLst/>
          </a:prstGeom>
          <a:noFill/>
        </p:spPr>
        <p:txBody>
          <a:bodyPr vert="horz" rtlCol="0">
            <a:spAutoFit/>
          </a:bodyPr>
          <a:lstStyle/>
          <a:p>
            <a:pPr algn="ctr"/>
            <a:r>
              <a:rPr lang="en-US" sz="3100" b="1">
                <a:solidFill>
                  <a:srgbClr val="FF0000"/>
                </a:solidFill>
              </a:rPr>
              <a:t>The first sounded</a:t>
            </a:r>
            <a:r>
              <a:rPr lang="en-US" sz="3100"/>
              <a:t>, and there came hail and fire, mixed with blood, and they were thrown to the earth; and a third of the earth was burned up, and a third of the trees were burned up, and all the green grass was burned up. The second angel sounded, and something like a great mountain burning with fire was thrown into the sea; and a third of the sea became blood, and a third of the creatures which were in the sea and had life, died; and a third of the ships were destroyed. (Continued...)</a:t>
            </a:r>
          </a:p>
        </p:txBody>
      </p:sp>
    </p:spTree>
    <p:extLst>
      <p:ext uri="{BB962C8B-B14F-4D97-AF65-F5344CB8AC3E}">
        <p14:creationId xmlns:p14="http://schemas.microsoft.com/office/powerpoint/2010/main" val="251091174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1D3D67-B3E2-9606-6DEB-6F89F116400C}"/>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A472E3B0-3A0D-CCBF-834D-8EFA8B7C896F}"/>
              </a:ext>
            </a:extLst>
          </p:cNvPr>
          <p:cNvSpPr txBox="1"/>
          <p:nvPr/>
        </p:nvSpPr>
        <p:spPr>
          <a:xfrm>
            <a:off x="1016000" y="635000"/>
            <a:ext cx="10160000" cy="2954655"/>
          </a:xfrm>
          <a:prstGeom prst="rect">
            <a:avLst/>
          </a:prstGeom>
          <a:noFill/>
        </p:spPr>
        <p:txBody>
          <a:bodyPr vert="horz" rtlCol="0">
            <a:spAutoFit/>
          </a:bodyPr>
          <a:lstStyle/>
          <a:p>
            <a:pPr algn="ctr"/>
            <a:r>
              <a:rPr lang="en-US" sz="3100"/>
              <a:t>The third angel sounded, and a great star fell from heaven, burning like a torch, and it fell on a third of the rivers and on the springs of waters. The name of the star is called Wormwood; and a third of the waters became wormwood, and many men died from the waters, because they were made bitter. (Continued...)</a:t>
            </a:r>
          </a:p>
        </p:txBody>
      </p:sp>
    </p:spTree>
    <p:extLst>
      <p:ext uri="{BB962C8B-B14F-4D97-AF65-F5344CB8AC3E}">
        <p14:creationId xmlns:p14="http://schemas.microsoft.com/office/powerpoint/2010/main" val="92272993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0029E4-E7AD-EC19-8DA4-7BB21B89C2BC}"/>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17F2DD82-3F5F-ECBB-FE98-E7ACC98A8E19}"/>
              </a:ext>
            </a:extLst>
          </p:cNvPr>
          <p:cNvSpPr txBox="1"/>
          <p:nvPr/>
        </p:nvSpPr>
        <p:spPr>
          <a:xfrm>
            <a:off x="1016000" y="635000"/>
            <a:ext cx="10160000" cy="2477601"/>
          </a:xfrm>
          <a:prstGeom prst="rect">
            <a:avLst/>
          </a:prstGeom>
          <a:noFill/>
        </p:spPr>
        <p:txBody>
          <a:bodyPr vert="horz" rtlCol="0">
            <a:spAutoFit/>
          </a:bodyPr>
          <a:lstStyle/>
          <a:p>
            <a:pPr algn="ctr"/>
            <a:r>
              <a:rPr lang="en-US" sz="3100"/>
              <a:t>The fourth angel sounded, and a third of the sun and a third of the moon and a third of the stars were struck, so that a third of them would be darkened and the day would not shine for a third of it, and the night in the same way.</a:t>
            </a:r>
          </a:p>
        </p:txBody>
      </p:sp>
    </p:spTree>
    <p:extLst>
      <p:ext uri="{BB962C8B-B14F-4D97-AF65-F5344CB8AC3E}">
        <p14:creationId xmlns:p14="http://schemas.microsoft.com/office/powerpoint/2010/main" val="37846444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8C4C00-8BB8-E5DC-21C1-F7C821FBAE81}"/>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9344409C-CFA9-9199-B787-AA3F178E8C46}"/>
              </a:ext>
            </a:extLst>
          </p:cNvPr>
          <p:cNvSpPr txBox="1"/>
          <p:nvPr/>
        </p:nvSpPr>
        <p:spPr>
          <a:xfrm>
            <a:off x="0" y="762000"/>
            <a:ext cx="12192000" cy="646331"/>
          </a:xfrm>
          <a:prstGeom prst="rect">
            <a:avLst/>
          </a:prstGeom>
          <a:noFill/>
        </p:spPr>
        <p:txBody>
          <a:bodyPr vert="horz" rtlCol="0">
            <a:spAutoFit/>
          </a:bodyPr>
          <a:lstStyle/>
          <a:p>
            <a:pPr algn="ctr"/>
            <a:r>
              <a:rPr lang="en-US" sz="3600"/>
              <a:t>Revelation 9:1-19</a:t>
            </a:r>
          </a:p>
        </p:txBody>
      </p:sp>
      <p:sp>
        <p:nvSpPr>
          <p:cNvPr id="4" name="TextBox 3">
            <a:extLst>
              <a:ext uri="{FF2B5EF4-FFF2-40B4-BE49-F238E27FC236}">
                <a16:creationId xmlns:a16="http://schemas.microsoft.com/office/drawing/2014/main" id="{405AF05C-AA11-A56C-5F7B-C897AF09184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6360702-81BD-A3EA-300D-B63DECFE6CDE}"/>
              </a:ext>
            </a:extLst>
          </p:cNvPr>
          <p:cNvSpPr txBox="1"/>
          <p:nvPr/>
        </p:nvSpPr>
        <p:spPr>
          <a:xfrm>
            <a:off x="1016000" y="1905000"/>
            <a:ext cx="10160000" cy="4385816"/>
          </a:xfrm>
          <a:prstGeom prst="rect">
            <a:avLst/>
          </a:prstGeom>
          <a:noFill/>
        </p:spPr>
        <p:txBody>
          <a:bodyPr vert="horz" rtlCol="0">
            <a:spAutoFit/>
          </a:bodyPr>
          <a:lstStyle/>
          <a:p>
            <a:pPr algn="ctr"/>
            <a:r>
              <a:rPr lang="en-US" sz="3100" b="1">
                <a:solidFill>
                  <a:srgbClr val="FF0000"/>
                </a:solidFill>
              </a:rPr>
              <a:t>Then the fifth angel sounded,</a:t>
            </a:r>
            <a:r>
              <a:rPr lang="en-US" sz="3100"/>
              <a:t> and I saw a star from heaven which had fallen to the earth; and the key of the bottomless pit was given to him. He opened the bottomless pit, and smoke went up out of the pit, like the smoke of a great furnace; and the sun and the air were darkened by the smoke of the pit. Then out of the smoke came locusts upon the earth, and power was given them, as the scorpions of the earth have power. (Continued...)</a:t>
            </a:r>
          </a:p>
        </p:txBody>
      </p:sp>
    </p:spTree>
    <p:extLst>
      <p:ext uri="{BB962C8B-B14F-4D97-AF65-F5344CB8AC3E}">
        <p14:creationId xmlns:p14="http://schemas.microsoft.com/office/powerpoint/2010/main" val="58154290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736F4E-8E71-EB7B-6F7C-966948B20ED3}"/>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4DEBCAC9-BDCA-7DF2-4138-CC52A5E754C7}"/>
              </a:ext>
            </a:extLst>
          </p:cNvPr>
          <p:cNvSpPr txBox="1"/>
          <p:nvPr/>
        </p:nvSpPr>
        <p:spPr>
          <a:xfrm>
            <a:off x="1016000" y="635000"/>
            <a:ext cx="10160000" cy="3908762"/>
          </a:xfrm>
          <a:prstGeom prst="rect">
            <a:avLst/>
          </a:prstGeom>
          <a:noFill/>
        </p:spPr>
        <p:txBody>
          <a:bodyPr vert="horz" rtlCol="0">
            <a:spAutoFit/>
          </a:bodyPr>
          <a:lstStyle/>
          <a:p>
            <a:pPr algn="ctr"/>
            <a:r>
              <a:rPr lang="en-US" sz="3100"/>
              <a:t>They were told not to hurt the grass of the earth, nor any green thing, nor any tree, but only the men who do not have the seal of God on their foreheads. And they were not permitted to kill anyone, but to torment for five months; and their torment was like the torment of a scorpion when it stings a man. And in those days men will seek death and will not find it; they will long to die, and death flees from them. (Continued...)</a:t>
            </a:r>
          </a:p>
        </p:txBody>
      </p:sp>
    </p:spTree>
    <p:extLst>
      <p:ext uri="{BB962C8B-B14F-4D97-AF65-F5344CB8AC3E}">
        <p14:creationId xmlns:p14="http://schemas.microsoft.com/office/powerpoint/2010/main" val="261457777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86B904-D273-4AAE-D37C-937F739F407A}"/>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270B661C-5403-B5CE-87C6-D93BD9F245A2}"/>
              </a:ext>
            </a:extLst>
          </p:cNvPr>
          <p:cNvSpPr txBox="1"/>
          <p:nvPr/>
        </p:nvSpPr>
        <p:spPr>
          <a:xfrm>
            <a:off x="1016000" y="635000"/>
            <a:ext cx="10160000" cy="4385816"/>
          </a:xfrm>
          <a:prstGeom prst="rect">
            <a:avLst/>
          </a:prstGeom>
          <a:noFill/>
        </p:spPr>
        <p:txBody>
          <a:bodyPr vert="horz" rtlCol="0">
            <a:spAutoFit/>
          </a:bodyPr>
          <a:lstStyle/>
          <a:p>
            <a:pPr algn="ctr"/>
            <a:r>
              <a:rPr lang="en-US" sz="3100"/>
              <a:t>The appearance of the locusts was like horses prepared for battle; and on their heads appeared to be crowns like gold, and their faces were like the faces of men. They had hair like the hair of women, and their teeth were like the teeth of lions. They had breastplates like breastplates of iron; and the sound of their wings was like the sound of chariots, of many horses rushing to battle. They have tails like scorpions, and stings; (Continued...)</a:t>
            </a:r>
          </a:p>
        </p:txBody>
      </p:sp>
    </p:spTree>
    <p:extLst>
      <p:ext uri="{BB962C8B-B14F-4D97-AF65-F5344CB8AC3E}">
        <p14:creationId xmlns:p14="http://schemas.microsoft.com/office/powerpoint/2010/main" val="347836839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5D4014-20DF-9EB4-517C-CD97F89CC220}"/>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A8BE7CE4-9845-557B-3F42-F2F4D56EFDB4}"/>
              </a:ext>
            </a:extLst>
          </p:cNvPr>
          <p:cNvSpPr txBox="1"/>
          <p:nvPr/>
        </p:nvSpPr>
        <p:spPr>
          <a:xfrm>
            <a:off x="1016000" y="635000"/>
            <a:ext cx="10160000" cy="2954655"/>
          </a:xfrm>
          <a:prstGeom prst="rect">
            <a:avLst/>
          </a:prstGeom>
          <a:noFill/>
        </p:spPr>
        <p:txBody>
          <a:bodyPr vert="horz" rtlCol="0">
            <a:spAutoFit/>
          </a:bodyPr>
          <a:lstStyle/>
          <a:p>
            <a:pPr algn="ctr"/>
            <a:r>
              <a:rPr lang="en-US" sz="3100"/>
              <a:t>and in their tails is their power to hurt men for five months. They have as king over them, the angel of the abyss; his name in Hebrew is Abaddon, and in the Greek he has the name Apollyon. The first woe is past; behold, two woes are still coming after these things. (Continued...)</a:t>
            </a:r>
          </a:p>
        </p:txBody>
      </p:sp>
    </p:spTree>
    <p:extLst>
      <p:ext uri="{BB962C8B-B14F-4D97-AF65-F5344CB8AC3E}">
        <p14:creationId xmlns:p14="http://schemas.microsoft.com/office/powerpoint/2010/main" val="377901825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05D9A9-F507-AED8-BF6C-DE1B71889531}"/>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5D3AFC0A-065C-1685-E8B7-FEB553127671}"/>
              </a:ext>
            </a:extLst>
          </p:cNvPr>
          <p:cNvSpPr txBox="1"/>
          <p:nvPr/>
        </p:nvSpPr>
        <p:spPr>
          <a:xfrm>
            <a:off x="1016000" y="635000"/>
            <a:ext cx="10160000" cy="4862870"/>
          </a:xfrm>
          <a:prstGeom prst="rect">
            <a:avLst/>
          </a:prstGeom>
          <a:noFill/>
        </p:spPr>
        <p:txBody>
          <a:bodyPr vert="horz" rtlCol="0">
            <a:spAutoFit/>
          </a:bodyPr>
          <a:lstStyle/>
          <a:p>
            <a:pPr algn="ctr"/>
            <a:r>
              <a:rPr lang="en-US" sz="3100"/>
              <a:t>Then the sixth angel sounded, and I heard a voice from the four horns of the golden altar which is before God, one saying to the sixth angel who had the trumpet, "Release the four angels who are bound at the great river Euphrates." And the four angels, who had been prepared for the hour and day and month and year, were released, so that they would kill a third of mankind. The number of the armies of the horsemen was two hundred million; I heard the number of them. (Continued...)</a:t>
            </a:r>
          </a:p>
        </p:txBody>
      </p:sp>
    </p:spTree>
    <p:extLst>
      <p:ext uri="{BB962C8B-B14F-4D97-AF65-F5344CB8AC3E}">
        <p14:creationId xmlns:p14="http://schemas.microsoft.com/office/powerpoint/2010/main" val="234882386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85808D-9816-EB4C-98C0-DED7913B8724}"/>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C1DC572B-527B-4CE1-C1F2-C11FDBECEF62}"/>
              </a:ext>
            </a:extLst>
          </p:cNvPr>
          <p:cNvSpPr txBox="1"/>
          <p:nvPr/>
        </p:nvSpPr>
        <p:spPr>
          <a:xfrm>
            <a:off x="1016000" y="635000"/>
            <a:ext cx="10160000" cy="4385816"/>
          </a:xfrm>
          <a:prstGeom prst="rect">
            <a:avLst/>
          </a:prstGeom>
          <a:noFill/>
        </p:spPr>
        <p:txBody>
          <a:bodyPr vert="horz" rtlCol="0">
            <a:spAutoFit/>
          </a:bodyPr>
          <a:lstStyle/>
          <a:p>
            <a:pPr algn="ctr"/>
            <a:r>
              <a:rPr lang="en-US" sz="3100"/>
              <a:t>And this is how I saw in the vision the horses and those who sat on them: the riders had breastplates the color of fire and of hyacinth and of brimstone; and the heads of the horses are like the heads of lions; and out of their mouths proceed fire and smoke and brimstone. A third of mankind was killed by these three plagues, by the fire and the smoke and the brimstone which proceeded out of their mouths. For the power of the horses is in their mouths and in their tails; (Continued...)</a:t>
            </a:r>
          </a:p>
        </p:txBody>
      </p:sp>
    </p:spTree>
    <p:extLst>
      <p:ext uri="{BB962C8B-B14F-4D97-AF65-F5344CB8AC3E}">
        <p14:creationId xmlns:p14="http://schemas.microsoft.com/office/powerpoint/2010/main" val="94908371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3C0F1E-CE93-861A-5A78-6E688AAB1B77}"/>
              </a:ext>
            </a:extLst>
          </p:cNvPr>
          <p:cNvSpPr txBox="1"/>
          <p:nvPr/>
        </p:nvSpPr>
        <p:spPr>
          <a:xfrm>
            <a:off x="127000" y="127000"/>
            <a:ext cx="7315200" cy="276999"/>
          </a:xfrm>
          <a:prstGeom prst="rect">
            <a:avLst/>
          </a:prstGeom>
          <a:noFill/>
        </p:spPr>
        <p:txBody>
          <a:bodyPr vert="horz" lIns="0" tIns="0" rIns="0" bIns="0" rtlCol="0">
            <a:spAutoFit/>
          </a:bodyPr>
          <a:lstStyle/>
          <a:p>
            <a:r>
              <a:rPr lang="en-US"/>
              <a:t>The Last Trumpet</a:t>
            </a:r>
          </a:p>
        </p:txBody>
      </p:sp>
      <p:sp>
        <p:nvSpPr>
          <p:cNvPr id="3" name="TextBox 2">
            <a:extLst>
              <a:ext uri="{FF2B5EF4-FFF2-40B4-BE49-F238E27FC236}">
                <a16:creationId xmlns:a16="http://schemas.microsoft.com/office/drawing/2014/main" id="{31074CD6-0F33-05E2-CCF9-5BB29A168266}"/>
              </a:ext>
            </a:extLst>
          </p:cNvPr>
          <p:cNvSpPr txBox="1"/>
          <p:nvPr/>
        </p:nvSpPr>
        <p:spPr>
          <a:xfrm>
            <a:off x="1016000" y="635000"/>
            <a:ext cx="10160000" cy="1046440"/>
          </a:xfrm>
          <a:prstGeom prst="rect">
            <a:avLst/>
          </a:prstGeom>
          <a:noFill/>
        </p:spPr>
        <p:txBody>
          <a:bodyPr vert="horz" rtlCol="0">
            <a:spAutoFit/>
          </a:bodyPr>
          <a:lstStyle/>
          <a:p>
            <a:pPr algn="ctr"/>
            <a:r>
              <a:rPr lang="en-US" sz="3100"/>
              <a:t>for their tails are like serpents and have heads, and with them they do harm.</a:t>
            </a:r>
          </a:p>
        </p:txBody>
      </p:sp>
    </p:spTree>
    <p:extLst>
      <p:ext uri="{BB962C8B-B14F-4D97-AF65-F5344CB8AC3E}">
        <p14:creationId xmlns:p14="http://schemas.microsoft.com/office/powerpoint/2010/main" val="4101975014"/>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9CA47-74E3-5B45-4BE4-A43339F1794F}"/>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beast from the pit</a:t>
            </a:r>
          </a:p>
        </p:txBody>
      </p:sp>
      <p:sp>
        <p:nvSpPr>
          <p:cNvPr id="3" name="Subtitle 2">
            <a:extLst>
              <a:ext uri="{FF2B5EF4-FFF2-40B4-BE49-F238E27FC236}">
                <a16:creationId xmlns:a16="http://schemas.microsoft.com/office/drawing/2014/main" id="{B5FD1832-7091-A7E1-6BCE-1ADB6CB81B4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27485019"/>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93E876-120B-E4AE-9892-73DE9CE29AE6}"/>
              </a:ext>
            </a:extLst>
          </p:cNvPr>
          <p:cNvSpPr txBox="1"/>
          <p:nvPr/>
        </p:nvSpPr>
        <p:spPr>
          <a:xfrm>
            <a:off x="127000" y="127000"/>
            <a:ext cx="7315200" cy="276999"/>
          </a:xfrm>
          <a:prstGeom prst="rect">
            <a:avLst/>
          </a:prstGeom>
          <a:noFill/>
        </p:spPr>
        <p:txBody>
          <a:bodyPr vert="horz" lIns="0" tIns="0" rIns="0" bIns="0" rtlCol="0">
            <a:spAutoFit/>
          </a:bodyPr>
          <a:lstStyle/>
          <a:p>
            <a:r>
              <a:rPr lang="en-US"/>
              <a:t>THE BEAST FROM THE PIT</a:t>
            </a:r>
          </a:p>
        </p:txBody>
      </p:sp>
      <p:sp>
        <p:nvSpPr>
          <p:cNvPr id="3" name="TextBox 2">
            <a:extLst>
              <a:ext uri="{FF2B5EF4-FFF2-40B4-BE49-F238E27FC236}">
                <a16:creationId xmlns:a16="http://schemas.microsoft.com/office/drawing/2014/main" id="{2A71A233-5532-F753-8A2B-CB268D81965A}"/>
              </a:ext>
            </a:extLst>
          </p:cNvPr>
          <p:cNvSpPr txBox="1"/>
          <p:nvPr/>
        </p:nvSpPr>
        <p:spPr>
          <a:xfrm>
            <a:off x="0" y="762000"/>
            <a:ext cx="12192000" cy="646331"/>
          </a:xfrm>
          <a:prstGeom prst="rect">
            <a:avLst/>
          </a:prstGeom>
          <a:noFill/>
        </p:spPr>
        <p:txBody>
          <a:bodyPr vert="horz" rtlCol="0">
            <a:spAutoFit/>
          </a:bodyPr>
          <a:lstStyle/>
          <a:p>
            <a:pPr algn="ctr"/>
            <a:r>
              <a:rPr lang="en-US" sz="3600"/>
              <a:t>Isaiah 14:15</a:t>
            </a:r>
          </a:p>
        </p:txBody>
      </p:sp>
      <p:sp>
        <p:nvSpPr>
          <p:cNvPr id="4" name="TextBox 3">
            <a:extLst>
              <a:ext uri="{FF2B5EF4-FFF2-40B4-BE49-F238E27FC236}">
                <a16:creationId xmlns:a16="http://schemas.microsoft.com/office/drawing/2014/main" id="{EC37D326-0292-3EE1-B3BA-C2AD041487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B3A6156-6836-7AEA-7321-C8E1632DBC2B}"/>
              </a:ext>
            </a:extLst>
          </p:cNvPr>
          <p:cNvSpPr txBox="1"/>
          <p:nvPr/>
        </p:nvSpPr>
        <p:spPr>
          <a:xfrm>
            <a:off x="1016000" y="1905000"/>
            <a:ext cx="10160000" cy="1046440"/>
          </a:xfrm>
          <a:prstGeom prst="rect">
            <a:avLst/>
          </a:prstGeom>
          <a:noFill/>
        </p:spPr>
        <p:txBody>
          <a:bodyPr vert="horz" rtlCol="0">
            <a:spAutoFit/>
          </a:bodyPr>
          <a:lstStyle/>
          <a:p>
            <a:pPr algn="ctr"/>
            <a:r>
              <a:rPr lang="en-US" sz="3100"/>
              <a:t>"Nevertheless you will be thrust down to Sheol, </a:t>
            </a:r>
            <a:r>
              <a:rPr lang="en-US" sz="3100" b="1">
                <a:solidFill>
                  <a:srgbClr val="FF0000"/>
                </a:solidFill>
              </a:rPr>
              <a:t>To the recesses of the pit.</a:t>
            </a:r>
          </a:p>
        </p:txBody>
      </p:sp>
    </p:spTree>
    <p:extLst>
      <p:ext uri="{BB962C8B-B14F-4D97-AF65-F5344CB8AC3E}">
        <p14:creationId xmlns:p14="http://schemas.microsoft.com/office/powerpoint/2010/main" val="2977991773"/>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7065E5-7CA3-01C3-5EF1-5DD4142BA499}"/>
              </a:ext>
            </a:extLst>
          </p:cNvPr>
          <p:cNvSpPr txBox="1"/>
          <p:nvPr/>
        </p:nvSpPr>
        <p:spPr>
          <a:xfrm>
            <a:off x="127000" y="127000"/>
            <a:ext cx="7315200" cy="276999"/>
          </a:xfrm>
          <a:prstGeom prst="rect">
            <a:avLst/>
          </a:prstGeom>
          <a:noFill/>
        </p:spPr>
        <p:txBody>
          <a:bodyPr vert="horz" lIns="0" tIns="0" rIns="0" bIns="0" rtlCol="0">
            <a:spAutoFit/>
          </a:bodyPr>
          <a:lstStyle/>
          <a:p>
            <a:r>
              <a:rPr lang="en-US"/>
              <a:t>THE BEAST FROM THE PIT</a:t>
            </a:r>
          </a:p>
        </p:txBody>
      </p:sp>
      <p:sp>
        <p:nvSpPr>
          <p:cNvPr id="3" name="TextBox 2">
            <a:extLst>
              <a:ext uri="{FF2B5EF4-FFF2-40B4-BE49-F238E27FC236}">
                <a16:creationId xmlns:a16="http://schemas.microsoft.com/office/drawing/2014/main" id="{77DEF7CC-8A17-A107-33FA-192F14BCA130}"/>
              </a:ext>
            </a:extLst>
          </p:cNvPr>
          <p:cNvSpPr txBox="1"/>
          <p:nvPr/>
        </p:nvSpPr>
        <p:spPr>
          <a:xfrm>
            <a:off x="0" y="762000"/>
            <a:ext cx="12192000" cy="646331"/>
          </a:xfrm>
          <a:prstGeom prst="rect">
            <a:avLst/>
          </a:prstGeom>
          <a:noFill/>
        </p:spPr>
        <p:txBody>
          <a:bodyPr vert="horz" rtlCol="0">
            <a:spAutoFit/>
          </a:bodyPr>
          <a:lstStyle/>
          <a:p>
            <a:pPr algn="ctr"/>
            <a:r>
              <a:rPr lang="en-US" sz="3600"/>
              <a:t>Revelation 13:11-17</a:t>
            </a:r>
          </a:p>
        </p:txBody>
      </p:sp>
      <p:sp>
        <p:nvSpPr>
          <p:cNvPr id="4" name="TextBox 3">
            <a:extLst>
              <a:ext uri="{FF2B5EF4-FFF2-40B4-BE49-F238E27FC236}">
                <a16:creationId xmlns:a16="http://schemas.microsoft.com/office/drawing/2014/main" id="{F5F91E86-476D-B3BD-A125-8F957ECAB2D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68F657B-32BA-C517-1996-D0BF90AC477C}"/>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0000"/>
                </a:solidFill>
              </a:rPr>
              <a:t>Then I saw another beast coming up out of the earth;</a:t>
            </a:r>
            <a:r>
              <a:rPr lang="en-US" sz="3100"/>
              <a:t> and he had two horns like a lamb and he spoke as a dragon. He exercises all the authority of </a:t>
            </a:r>
            <a:r>
              <a:rPr lang="en-US" sz="3100" b="1">
                <a:solidFill>
                  <a:srgbClr val="FF0000"/>
                </a:solidFill>
              </a:rPr>
              <a:t>the first beast</a:t>
            </a:r>
            <a:r>
              <a:rPr lang="en-US" sz="3100"/>
              <a:t> in his presence. And he makes the earth and those who dwell in it to worship </a:t>
            </a:r>
            <a:r>
              <a:rPr lang="en-US" sz="3100" b="1">
                <a:solidFill>
                  <a:srgbClr val="FF0000"/>
                </a:solidFill>
              </a:rPr>
              <a:t>the first beast</a:t>
            </a:r>
            <a:r>
              <a:rPr lang="en-US" sz="3100"/>
              <a:t>, whose fatal wound was healed. He performs great signs, so that he even makes fire come down out of heaven to the earth in the presence of men. (Continued...)</a:t>
            </a:r>
          </a:p>
        </p:txBody>
      </p:sp>
    </p:spTree>
    <p:extLst>
      <p:ext uri="{BB962C8B-B14F-4D97-AF65-F5344CB8AC3E}">
        <p14:creationId xmlns:p14="http://schemas.microsoft.com/office/powerpoint/2010/main" val="311586049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E438CD-6D07-21D4-C728-990CB4714489}"/>
              </a:ext>
            </a:extLst>
          </p:cNvPr>
          <p:cNvSpPr txBox="1"/>
          <p:nvPr/>
        </p:nvSpPr>
        <p:spPr>
          <a:xfrm>
            <a:off x="127000" y="127000"/>
            <a:ext cx="7315200" cy="276999"/>
          </a:xfrm>
          <a:prstGeom prst="rect">
            <a:avLst/>
          </a:prstGeom>
          <a:noFill/>
        </p:spPr>
        <p:txBody>
          <a:bodyPr vert="horz" lIns="0" tIns="0" rIns="0" bIns="0" rtlCol="0">
            <a:spAutoFit/>
          </a:bodyPr>
          <a:lstStyle/>
          <a:p>
            <a:r>
              <a:rPr lang="en-US"/>
              <a:t>THE BEAST FROM THE PIT</a:t>
            </a:r>
          </a:p>
        </p:txBody>
      </p:sp>
      <p:sp>
        <p:nvSpPr>
          <p:cNvPr id="3" name="TextBox 2">
            <a:extLst>
              <a:ext uri="{FF2B5EF4-FFF2-40B4-BE49-F238E27FC236}">
                <a16:creationId xmlns:a16="http://schemas.microsoft.com/office/drawing/2014/main" id="{030E0D83-70B0-4D35-39F6-51AF448AE5F6}"/>
              </a:ext>
            </a:extLst>
          </p:cNvPr>
          <p:cNvSpPr txBox="1"/>
          <p:nvPr/>
        </p:nvSpPr>
        <p:spPr>
          <a:xfrm>
            <a:off x="1016000" y="635000"/>
            <a:ext cx="10160000" cy="4385816"/>
          </a:xfrm>
          <a:prstGeom prst="rect">
            <a:avLst/>
          </a:prstGeom>
          <a:noFill/>
        </p:spPr>
        <p:txBody>
          <a:bodyPr vert="horz" rtlCol="0">
            <a:spAutoFit/>
          </a:bodyPr>
          <a:lstStyle/>
          <a:p>
            <a:pPr algn="ctr"/>
            <a:r>
              <a:rPr lang="en-US" sz="3100"/>
              <a:t>And he deceives those who dwell on the earth because of the signs which it was given him to perform in the presence of </a:t>
            </a:r>
            <a:r>
              <a:rPr lang="en-US" sz="3100" b="1">
                <a:solidFill>
                  <a:srgbClr val="FF0000"/>
                </a:solidFill>
              </a:rPr>
              <a:t>the beast</a:t>
            </a:r>
            <a:r>
              <a:rPr lang="en-US" sz="3100"/>
              <a:t>, telling those who dwell on the earth to make an image to </a:t>
            </a:r>
            <a:r>
              <a:rPr lang="en-US" sz="3100" b="1">
                <a:solidFill>
                  <a:srgbClr val="FF0000"/>
                </a:solidFill>
              </a:rPr>
              <a:t>the beast</a:t>
            </a:r>
            <a:r>
              <a:rPr lang="en-US" sz="3100"/>
              <a:t> who had the wound of the sword and has come to life. And it was given to him to give breath to the image of </a:t>
            </a:r>
            <a:r>
              <a:rPr lang="en-US" sz="3100" b="1">
                <a:solidFill>
                  <a:srgbClr val="FF0000"/>
                </a:solidFill>
              </a:rPr>
              <a:t>the beast</a:t>
            </a:r>
            <a:r>
              <a:rPr lang="en-US" sz="3100"/>
              <a:t>, so that the image of </a:t>
            </a:r>
            <a:r>
              <a:rPr lang="en-US" sz="3100" b="1">
                <a:solidFill>
                  <a:srgbClr val="FF0000"/>
                </a:solidFill>
              </a:rPr>
              <a:t>the beast</a:t>
            </a:r>
            <a:r>
              <a:rPr lang="en-US" sz="3100"/>
              <a:t> would even speak and cause as many as do not worship the image of </a:t>
            </a:r>
            <a:r>
              <a:rPr lang="en-US" sz="3100" b="1">
                <a:solidFill>
                  <a:srgbClr val="FF0000"/>
                </a:solidFill>
              </a:rPr>
              <a:t>the beast</a:t>
            </a:r>
            <a:r>
              <a:rPr lang="en-US" sz="3100"/>
              <a:t> to be killed. (Continued...)</a:t>
            </a:r>
          </a:p>
        </p:txBody>
      </p:sp>
    </p:spTree>
    <p:extLst>
      <p:ext uri="{BB962C8B-B14F-4D97-AF65-F5344CB8AC3E}">
        <p14:creationId xmlns:p14="http://schemas.microsoft.com/office/powerpoint/2010/main" val="393006315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85C552-F537-B720-49D1-1360C3D72EC1}"/>
              </a:ext>
            </a:extLst>
          </p:cNvPr>
          <p:cNvSpPr txBox="1"/>
          <p:nvPr/>
        </p:nvSpPr>
        <p:spPr>
          <a:xfrm>
            <a:off x="127000" y="127000"/>
            <a:ext cx="7315200" cy="276999"/>
          </a:xfrm>
          <a:prstGeom prst="rect">
            <a:avLst/>
          </a:prstGeom>
          <a:noFill/>
        </p:spPr>
        <p:txBody>
          <a:bodyPr vert="horz" lIns="0" tIns="0" rIns="0" bIns="0" rtlCol="0">
            <a:spAutoFit/>
          </a:bodyPr>
          <a:lstStyle/>
          <a:p>
            <a:r>
              <a:rPr lang="en-US"/>
              <a:t>THE BEAST FROM THE PIT</a:t>
            </a:r>
          </a:p>
        </p:txBody>
      </p:sp>
      <p:sp>
        <p:nvSpPr>
          <p:cNvPr id="3" name="TextBox 2">
            <a:extLst>
              <a:ext uri="{FF2B5EF4-FFF2-40B4-BE49-F238E27FC236}">
                <a16:creationId xmlns:a16="http://schemas.microsoft.com/office/drawing/2014/main" id="{9C2C7C4A-0497-320B-823B-8B7CC7A5D963}"/>
              </a:ext>
            </a:extLst>
          </p:cNvPr>
          <p:cNvSpPr txBox="1"/>
          <p:nvPr/>
        </p:nvSpPr>
        <p:spPr>
          <a:xfrm>
            <a:off x="1016000" y="635000"/>
            <a:ext cx="10160000" cy="2954655"/>
          </a:xfrm>
          <a:prstGeom prst="rect">
            <a:avLst/>
          </a:prstGeom>
          <a:noFill/>
        </p:spPr>
        <p:txBody>
          <a:bodyPr vert="horz" rtlCol="0">
            <a:spAutoFit/>
          </a:bodyPr>
          <a:lstStyle/>
          <a:p>
            <a:pPr algn="ctr"/>
            <a:r>
              <a:rPr lang="en-US" sz="3100"/>
              <a:t>And he causes all, the small and the great, and the rich and the poor, and the free men and the slaves, to be given a mark on their right hand or on their forehead, and he provides that no one will be able to buy or to sell, except the one who has the mark, either the name of t</a:t>
            </a:r>
            <a:r>
              <a:rPr lang="en-US" sz="3100" b="1">
                <a:solidFill>
                  <a:srgbClr val="FF0000"/>
                </a:solidFill>
              </a:rPr>
              <a:t>he beast </a:t>
            </a:r>
            <a:r>
              <a:rPr lang="en-US" sz="3100"/>
              <a:t>or the number of his name.</a:t>
            </a:r>
          </a:p>
        </p:txBody>
      </p:sp>
    </p:spTree>
    <p:extLst>
      <p:ext uri="{BB962C8B-B14F-4D97-AF65-F5344CB8AC3E}">
        <p14:creationId xmlns:p14="http://schemas.microsoft.com/office/powerpoint/2010/main" val="2992114449"/>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4EE016-687C-D2E4-90E7-102DE68736F1}"/>
              </a:ext>
            </a:extLst>
          </p:cNvPr>
          <p:cNvSpPr txBox="1"/>
          <p:nvPr/>
        </p:nvSpPr>
        <p:spPr>
          <a:xfrm>
            <a:off x="127000" y="127000"/>
            <a:ext cx="7315200" cy="276999"/>
          </a:xfrm>
          <a:prstGeom prst="rect">
            <a:avLst/>
          </a:prstGeom>
          <a:noFill/>
        </p:spPr>
        <p:txBody>
          <a:bodyPr vert="horz" lIns="0" tIns="0" rIns="0" bIns="0" rtlCol="0">
            <a:spAutoFit/>
          </a:bodyPr>
          <a:lstStyle/>
          <a:p>
            <a:r>
              <a:rPr lang="en-US"/>
              <a:t>THE BEAST FROM THE PIT</a:t>
            </a:r>
          </a:p>
        </p:txBody>
      </p:sp>
      <p:sp>
        <p:nvSpPr>
          <p:cNvPr id="3" name="TextBox 2">
            <a:extLst>
              <a:ext uri="{FF2B5EF4-FFF2-40B4-BE49-F238E27FC236}">
                <a16:creationId xmlns:a16="http://schemas.microsoft.com/office/drawing/2014/main" id="{C86BFDAB-40F7-D30B-F6E2-47245D5E2DB7}"/>
              </a:ext>
            </a:extLst>
          </p:cNvPr>
          <p:cNvSpPr txBox="1"/>
          <p:nvPr/>
        </p:nvSpPr>
        <p:spPr>
          <a:xfrm>
            <a:off x="0" y="762000"/>
            <a:ext cx="12192000" cy="646331"/>
          </a:xfrm>
          <a:prstGeom prst="rect">
            <a:avLst/>
          </a:prstGeom>
          <a:noFill/>
        </p:spPr>
        <p:txBody>
          <a:bodyPr vert="horz" rtlCol="0">
            <a:spAutoFit/>
          </a:bodyPr>
          <a:lstStyle/>
          <a:p>
            <a:pPr algn="ctr"/>
            <a:r>
              <a:rPr lang="en-US" sz="3600"/>
              <a:t>Revelation 17:1-18</a:t>
            </a:r>
          </a:p>
        </p:txBody>
      </p:sp>
      <p:sp>
        <p:nvSpPr>
          <p:cNvPr id="4" name="TextBox 3">
            <a:extLst>
              <a:ext uri="{FF2B5EF4-FFF2-40B4-BE49-F238E27FC236}">
                <a16:creationId xmlns:a16="http://schemas.microsoft.com/office/drawing/2014/main" id="{42A85E54-036A-07C6-204E-B606E134934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88A24B6-BB66-7837-95A6-BAFABF635658}"/>
              </a:ext>
            </a:extLst>
          </p:cNvPr>
          <p:cNvSpPr txBox="1"/>
          <p:nvPr/>
        </p:nvSpPr>
        <p:spPr>
          <a:xfrm>
            <a:off x="1016000" y="1905000"/>
            <a:ext cx="10160000" cy="3908762"/>
          </a:xfrm>
          <a:prstGeom prst="rect">
            <a:avLst/>
          </a:prstGeom>
          <a:noFill/>
        </p:spPr>
        <p:txBody>
          <a:bodyPr vert="horz" rtlCol="0">
            <a:spAutoFit/>
          </a:bodyPr>
          <a:lstStyle/>
          <a:p>
            <a:pPr algn="ctr"/>
            <a:r>
              <a:rPr lang="en-US" sz="3100"/>
              <a:t>And there came one of the seven angels that had the seven bowls, and spake with me, saying, Come hither, I will show thee the judgment of the great harlot that sitteth upon many waters; with whom the kings of the earth committed fornication, and they that dwell in the earth were made drunken with the wine of her fornication. And he carried me away in the Spirit into a wilderness: (Continued...)</a:t>
            </a:r>
          </a:p>
        </p:txBody>
      </p:sp>
    </p:spTree>
    <p:extLst>
      <p:ext uri="{BB962C8B-B14F-4D97-AF65-F5344CB8AC3E}">
        <p14:creationId xmlns:p14="http://schemas.microsoft.com/office/powerpoint/2010/main" val="307565056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2609B7-95E9-BFDF-2187-5D4D7A0C117B}"/>
              </a:ext>
            </a:extLst>
          </p:cNvPr>
          <p:cNvSpPr txBox="1"/>
          <p:nvPr/>
        </p:nvSpPr>
        <p:spPr>
          <a:xfrm>
            <a:off x="127000" y="127000"/>
            <a:ext cx="7315200" cy="276999"/>
          </a:xfrm>
          <a:prstGeom prst="rect">
            <a:avLst/>
          </a:prstGeom>
          <a:noFill/>
        </p:spPr>
        <p:txBody>
          <a:bodyPr vert="horz" lIns="0" tIns="0" rIns="0" bIns="0" rtlCol="0">
            <a:spAutoFit/>
          </a:bodyPr>
          <a:lstStyle/>
          <a:p>
            <a:r>
              <a:rPr lang="en-US"/>
              <a:t>THE BEAST FROM THE PIT</a:t>
            </a:r>
          </a:p>
        </p:txBody>
      </p:sp>
      <p:sp>
        <p:nvSpPr>
          <p:cNvPr id="3" name="TextBox 2">
            <a:extLst>
              <a:ext uri="{FF2B5EF4-FFF2-40B4-BE49-F238E27FC236}">
                <a16:creationId xmlns:a16="http://schemas.microsoft.com/office/drawing/2014/main" id="{3C9DF29B-1A48-82F4-0A80-9353E7DBBA49}"/>
              </a:ext>
            </a:extLst>
          </p:cNvPr>
          <p:cNvSpPr txBox="1"/>
          <p:nvPr/>
        </p:nvSpPr>
        <p:spPr>
          <a:xfrm>
            <a:off x="1016000" y="635000"/>
            <a:ext cx="10160000" cy="4862870"/>
          </a:xfrm>
          <a:prstGeom prst="rect">
            <a:avLst/>
          </a:prstGeom>
          <a:noFill/>
        </p:spPr>
        <p:txBody>
          <a:bodyPr vert="horz" rtlCol="0">
            <a:spAutoFit/>
          </a:bodyPr>
          <a:lstStyle/>
          <a:p>
            <a:pPr algn="ctr"/>
            <a:r>
              <a:rPr lang="en-US" sz="3100"/>
              <a:t>and I saw a woman sitting upon </a:t>
            </a:r>
            <a:r>
              <a:rPr lang="en-US" sz="3100" b="1">
                <a:solidFill>
                  <a:srgbClr val="FF0000"/>
                </a:solidFill>
              </a:rPr>
              <a:t>a scarlet-colored beast</a:t>
            </a:r>
            <a:r>
              <a:rPr lang="en-US" sz="3100"/>
              <a:t>, full of names of blasphemy, having seven heads and ten horns. And the woman was arrayed in purple and scarlet, and decked with gold and precious stone and pearls, having in her hand a golden cup full of abominations, even the unclean things of her fornication, and upon her forehead a name written, MYSTERY, BABYLON THE GREAT, THE MOTHER OF THE HARLOTS AND OF THE ABOMINATIONS OF THE EARTH. (Continued...)</a:t>
            </a:r>
          </a:p>
        </p:txBody>
      </p:sp>
    </p:spTree>
    <p:extLst>
      <p:ext uri="{BB962C8B-B14F-4D97-AF65-F5344CB8AC3E}">
        <p14:creationId xmlns:p14="http://schemas.microsoft.com/office/powerpoint/2010/main" val="113026982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597B64-5C67-FD0C-2423-1F6F47D6D7C5}"/>
              </a:ext>
            </a:extLst>
          </p:cNvPr>
          <p:cNvSpPr txBox="1"/>
          <p:nvPr/>
        </p:nvSpPr>
        <p:spPr>
          <a:xfrm>
            <a:off x="127000" y="127000"/>
            <a:ext cx="7315200" cy="276999"/>
          </a:xfrm>
          <a:prstGeom prst="rect">
            <a:avLst/>
          </a:prstGeom>
          <a:noFill/>
        </p:spPr>
        <p:txBody>
          <a:bodyPr vert="horz" lIns="0" tIns="0" rIns="0" bIns="0" rtlCol="0">
            <a:spAutoFit/>
          </a:bodyPr>
          <a:lstStyle/>
          <a:p>
            <a:r>
              <a:rPr lang="en-US"/>
              <a:t>THE BEAST FROM THE PIT</a:t>
            </a:r>
          </a:p>
        </p:txBody>
      </p:sp>
      <p:sp>
        <p:nvSpPr>
          <p:cNvPr id="3" name="TextBox 2">
            <a:extLst>
              <a:ext uri="{FF2B5EF4-FFF2-40B4-BE49-F238E27FC236}">
                <a16:creationId xmlns:a16="http://schemas.microsoft.com/office/drawing/2014/main" id="{40D63144-1D4D-DB4C-27EE-D1529620F5FF}"/>
              </a:ext>
            </a:extLst>
          </p:cNvPr>
          <p:cNvSpPr txBox="1"/>
          <p:nvPr/>
        </p:nvSpPr>
        <p:spPr>
          <a:xfrm>
            <a:off x="1016000" y="635000"/>
            <a:ext cx="10160000" cy="4385816"/>
          </a:xfrm>
          <a:prstGeom prst="rect">
            <a:avLst/>
          </a:prstGeom>
          <a:noFill/>
        </p:spPr>
        <p:txBody>
          <a:bodyPr vert="horz" rtlCol="0">
            <a:spAutoFit/>
          </a:bodyPr>
          <a:lstStyle/>
          <a:p>
            <a:pPr algn="ctr"/>
            <a:r>
              <a:rPr lang="en-US" sz="3100"/>
              <a:t>And I saw the woman drunken with the blood of the saints, and with the blood of the martyrs of Jesus. And when I saw her, I wondered with a great wonder. And the angel said unto me, Wherefore didst thou wonder? I will tell thee the mystery of the woman, and of t</a:t>
            </a:r>
            <a:r>
              <a:rPr lang="en-US" sz="3100" b="1">
                <a:solidFill>
                  <a:srgbClr val="FF0000"/>
                </a:solidFill>
              </a:rPr>
              <a:t>he beast </a:t>
            </a:r>
            <a:r>
              <a:rPr lang="en-US" sz="3100"/>
              <a:t>that carrieth her, which hath the seven heads and the ten horns. T</a:t>
            </a:r>
            <a:r>
              <a:rPr lang="en-US" sz="3100" b="1">
                <a:solidFill>
                  <a:srgbClr val="FF0000"/>
                </a:solidFill>
              </a:rPr>
              <a:t>he beast </a:t>
            </a:r>
            <a:r>
              <a:rPr lang="en-US" sz="3100"/>
              <a:t>that thou sawest was, and is not; and is about to come up out of the abyss, and to go into perdition. (Continued...)</a:t>
            </a:r>
          </a:p>
        </p:txBody>
      </p:sp>
    </p:spTree>
    <p:extLst>
      <p:ext uri="{BB962C8B-B14F-4D97-AF65-F5344CB8AC3E}">
        <p14:creationId xmlns:p14="http://schemas.microsoft.com/office/powerpoint/2010/main" val="50780013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411C77-2CB0-58CE-D863-12C53A96A837}"/>
              </a:ext>
            </a:extLst>
          </p:cNvPr>
          <p:cNvSpPr txBox="1"/>
          <p:nvPr/>
        </p:nvSpPr>
        <p:spPr>
          <a:xfrm>
            <a:off x="127000" y="127000"/>
            <a:ext cx="7315200" cy="276999"/>
          </a:xfrm>
          <a:prstGeom prst="rect">
            <a:avLst/>
          </a:prstGeom>
          <a:noFill/>
        </p:spPr>
        <p:txBody>
          <a:bodyPr vert="horz" lIns="0" tIns="0" rIns="0" bIns="0" rtlCol="0">
            <a:spAutoFit/>
          </a:bodyPr>
          <a:lstStyle/>
          <a:p>
            <a:r>
              <a:rPr lang="en-US"/>
              <a:t>THE BEAST FROM THE PIT</a:t>
            </a:r>
          </a:p>
        </p:txBody>
      </p:sp>
      <p:sp>
        <p:nvSpPr>
          <p:cNvPr id="3" name="TextBox 2">
            <a:extLst>
              <a:ext uri="{FF2B5EF4-FFF2-40B4-BE49-F238E27FC236}">
                <a16:creationId xmlns:a16="http://schemas.microsoft.com/office/drawing/2014/main" id="{4648C353-6201-38AF-90EE-0AA347F6E02F}"/>
              </a:ext>
            </a:extLst>
          </p:cNvPr>
          <p:cNvSpPr txBox="1"/>
          <p:nvPr/>
        </p:nvSpPr>
        <p:spPr>
          <a:xfrm>
            <a:off x="1016000" y="635000"/>
            <a:ext cx="10160000" cy="4385816"/>
          </a:xfrm>
          <a:prstGeom prst="rect">
            <a:avLst/>
          </a:prstGeom>
          <a:noFill/>
        </p:spPr>
        <p:txBody>
          <a:bodyPr vert="horz" rtlCol="0">
            <a:spAutoFit/>
          </a:bodyPr>
          <a:lstStyle/>
          <a:p>
            <a:pPr algn="ctr"/>
            <a:r>
              <a:rPr lang="en-US" sz="3100"/>
              <a:t>And they that dwell on the earth shall wonder, they whose name hath not been written in the book of life from the foundation of the world, when they behold th</a:t>
            </a:r>
            <a:r>
              <a:rPr lang="en-US" sz="3100" b="1">
                <a:solidFill>
                  <a:srgbClr val="FF0000"/>
                </a:solidFill>
              </a:rPr>
              <a:t>e beast, </a:t>
            </a:r>
            <a:r>
              <a:rPr lang="en-US" sz="3100"/>
              <a:t>how that he was, and is not, and shall come. Here is the mind that hath wisdom. The seven heads are seven mountains, on which the woman sitteth: and they are seven kings; the five are fallen, the one is, the other is not yet come; and when he cometh, he must continue a little while. (Continued...)</a:t>
            </a:r>
          </a:p>
        </p:txBody>
      </p:sp>
    </p:spTree>
    <p:extLst>
      <p:ext uri="{BB962C8B-B14F-4D97-AF65-F5344CB8AC3E}">
        <p14:creationId xmlns:p14="http://schemas.microsoft.com/office/powerpoint/2010/main" val="4081470317"/>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43223B-6B79-7B2D-3CE0-CEF93FDF6422}"/>
              </a:ext>
            </a:extLst>
          </p:cNvPr>
          <p:cNvSpPr txBox="1"/>
          <p:nvPr/>
        </p:nvSpPr>
        <p:spPr>
          <a:xfrm>
            <a:off x="127000" y="127000"/>
            <a:ext cx="7315200" cy="276999"/>
          </a:xfrm>
          <a:prstGeom prst="rect">
            <a:avLst/>
          </a:prstGeom>
          <a:noFill/>
        </p:spPr>
        <p:txBody>
          <a:bodyPr vert="horz" lIns="0" tIns="0" rIns="0" bIns="0" rtlCol="0">
            <a:spAutoFit/>
          </a:bodyPr>
          <a:lstStyle/>
          <a:p>
            <a:r>
              <a:rPr lang="en-US"/>
              <a:t>THE BEAST FROM THE PIT</a:t>
            </a:r>
          </a:p>
        </p:txBody>
      </p:sp>
      <p:sp>
        <p:nvSpPr>
          <p:cNvPr id="3" name="TextBox 2">
            <a:extLst>
              <a:ext uri="{FF2B5EF4-FFF2-40B4-BE49-F238E27FC236}">
                <a16:creationId xmlns:a16="http://schemas.microsoft.com/office/drawing/2014/main" id="{77DD9C56-B860-68AA-56F9-5610F0D93C78}"/>
              </a:ext>
            </a:extLst>
          </p:cNvPr>
          <p:cNvSpPr txBox="1"/>
          <p:nvPr/>
        </p:nvSpPr>
        <p:spPr>
          <a:xfrm>
            <a:off x="1016000" y="635000"/>
            <a:ext cx="10160000" cy="4385816"/>
          </a:xfrm>
          <a:prstGeom prst="rect">
            <a:avLst/>
          </a:prstGeom>
          <a:noFill/>
        </p:spPr>
        <p:txBody>
          <a:bodyPr vert="horz" rtlCol="0">
            <a:spAutoFit/>
          </a:bodyPr>
          <a:lstStyle/>
          <a:p>
            <a:pPr algn="ctr"/>
            <a:r>
              <a:rPr lang="en-US" sz="3100"/>
              <a:t>And the</a:t>
            </a:r>
            <a:r>
              <a:rPr lang="en-US" sz="3100" b="1">
                <a:solidFill>
                  <a:srgbClr val="FF0000"/>
                </a:solidFill>
              </a:rPr>
              <a:t> beast th</a:t>
            </a:r>
            <a:r>
              <a:rPr lang="en-US" sz="3100"/>
              <a:t>at was, and is not, is himself also an eighth, and is of the seven; and he goeth into perdition. And the ten horns that thou sawest are ten kings, who have received no kingdom as yet; but they receive authority as kings, with the</a:t>
            </a:r>
            <a:r>
              <a:rPr lang="en-US" sz="3100" b="1">
                <a:solidFill>
                  <a:srgbClr val="FF0000"/>
                </a:solidFill>
              </a:rPr>
              <a:t> beast, f</a:t>
            </a:r>
            <a:r>
              <a:rPr lang="en-US" sz="3100"/>
              <a:t>or one hour. These have one mind, and they give their power and authority unto the</a:t>
            </a:r>
            <a:r>
              <a:rPr lang="en-US" sz="3100" b="1">
                <a:solidFill>
                  <a:srgbClr val="FF0000"/>
                </a:solidFill>
              </a:rPr>
              <a:t> beast. T</a:t>
            </a:r>
            <a:r>
              <a:rPr lang="en-US" sz="3100"/>
              <a:t>hese shall war against the Lamb, and the Lamb shall overcome them, for he is Lord of lords, and King of kings; (Continued...)</a:t>
            </a:r>
          </a:p>
        </p:txBody>
      </p:sp>
    </p:spTree>
    <p:extLst>
      <p:ext uri="{BB962C8B-B14F-4D97-AF65-F5344CB8AC3E}">
        <p14:creationId xmlns:p14="http://schemas.microsoft.com/office/powerpoint/2010/main" val="17739722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0D10F5-314D-8DAB-391C-1AF663C0A754}"/>
              </a:ext>
            </a:extLst>
          </p:cNvPr>
          <p:cNvSpPr txBox="1"/>
          <p:nvPr/>
        </p:nvSpPr>
        <p:spPr>
          <a:xfrm>
            <a:off x="127000" y="127000"/>
            <a:ext cx="7315200" cy="276999"/>
          </a:xfrm>
          <a:prstGeom prst="rect">
            <a:avLst/>
          </a:prstGeom>
          <a:noFill/>
        </p:spPr>
        <p:txBody>
          <a:bodyPr vert="horz" lIns="0" tIns="0" rIns="0" bIns="0" rtlCol="0">
            <a:spAutoFit/>
          </a:bodyPr>
          <a:lstStyle/>
          <a:p>
            <a:r>
              <a:rPr lang="en-US"/>
              <a:t>THE BEAST FROM THE PIT</a:t>
            </a:r>
          </a:p>
        </p:txBody>
      </p:sp>
      <p:sp>
        <p:nvSpPr>
          <p:cNvPr id="3" name="TextBox 2">
            <a:extLst>
              <a:ext uri="{FF2B5EF4-FFF2-40B4-BE49-F238E27FC236}">
                <a16:creationId xmlns:a16="http://schemas.microsoft.com/office/drawing/2014/main" id="{997D610E-D66B-00CC-6B74-E776C44E0C59}"/>
              </a:ext>
            </a:extLst>
          </p:cNvPr>
          <p:cNvSpPr txBox="1"/>
          <p:nvPr/>
        </p:nvSpPr>
        <p:spPr>
          <a:xfrm>
            <a:off x="1016000" y="635000"/>
            <a:ext cx="10160000" cy="3908762"/>
          </a:xfrm>
          <a:prstGeom prst="rect">
            <a:avLst/>
          </a:prstGeom>
          <a:noFill/>
        </p:spPr>
        <p:txBody>
          <a:bodyPr vert="horz" rtlCol="0">
            <a:spAutoFit/>
          </a:bodyPr>
          <a:lstStyle/>
          <a:p>
            <a:pPr algn="ctr"/>
            <a:r>
              <a:rPr lang="en-US" sz="3100"/>
              <a:t>and they also shall overcome that are with him, called and chosen and faithful. And he saith unto me, The waters which thou sawest, where the harlot sitteth, are peoples, and multitudes, and nations, and tongues. And the ten horns which thou sawest, and the </a:t>
            </a:r>
            <a:r>
              <a:rPr lang="en-US" sz="3100" b="1">
                <a:solidFill>
                  <a:srgbClr val="FF0000"/>
                </a:solidFill>
              </a:rPr>
              <a:t>beast, th</a:t>
            </a:r>
            <a:r>
              <a:rPr lang="en-US" sz="3100"/>
              <a:t>ese shall hate the harlot, and shall make her desolate and naked, and shall eat her flesh, and shall burn her utterly with fire. (Continued...)</a:t>
            </a:r>
          </a:p>
        </p:txBody>
      </p:sp>
    </p:spTree>
    <p:extLst>
      <p:ext uri="{BB962C8B-B14F-4D97-AF65-F5344CB8AC3E}">
        <p14:creationId xmlns:p14="http://schemas.microsoft.com/office/powerpoint/2010/main" val="2517694119"/>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ADBB86-F82F-4099-9954-7EC3642F3A1F}"/>
              </a:ext>
            </a:extLst>
          </p:cNvPr>
          <p:cNvSpPr txBox="1"/>
          <p:nvPr/>
        </p:nvSpPr>
        <p:spPr>
          <a:xfrm>
            <a:off x="127000" y="127000"/>
            <a:ext cx="7315200" cy="276999"/>
          </a:xfrm>
          <a:prstGeom prst="rect">
            <a:avLst/>
          </a:prstGeom>
          <a:noFill/>
        </p:spPr>
        <p:txBody>
          <a:bodyPr vert="horz" lIns="0" tIns="0" rIns="0" bIns="0" rtlCol="0">
            <a:spAutoFit/>
          </a:bodyPr>
          <a:lstStyle/>
          <a:p>
            <a:r>
              <a:rPr lang="en-US"/>
              <a:t>THE BEAST FROM THE PIT</a:t>
            </a:r>
          </a:p>
        </p:txBody>
      </p:sp>
      <p:sp>
        <p:nvSpPr>
          <p:cNvPr id="3" name="TextBox 2">
            <a:extLst>
              <a:ext uri="{FF2B5EF4-FFF2-40B4-BE49-F238E27FC236}">
                <a16:creationId xmlns:a16="http://schemas.microsoft.com/office/drawing/2014/main" id="{9D27DD6E-13FB-C619-E67E-A72625689916}"/>
              </a:ext>
            </a:extLst>
          </p:cNvPr>
          <p:cNvSpPr txBox="1"/>
          <p:nvPr/>
        </p:nvSpPr>
        <p:spPr>
          <a:xfrm>
            <a:off x="1016000" y="635000"/>
            <a:ext cx="10160000" cy="2477601"/>
          </a:xfrm>
          <a:prstGeom prst="rect">
            <a:avLst/>
          </a:prstGeom>
          <a:noFill/>
        </p:spPr>
        <p:txBody>
          <a:bodyPr vert="horz" rtlCol="0">
            <a:spAutoFit/>
          </a:bodyPr>
          <a:lstStyle/>
          <a:p>
            <a:pPr algn="ctr"/>
            <a:r>
              <a:rPr lang="en-US" sz="3100"/>
              <a:t>For God did put in their hearts to do his mind, and to come to one mind, and to give their kingdom unto the b</a:t>
            </a:r>
            <a:r>
              <a:rPr lang="en-US" sz="3100" b="1">
                <a:solidFill>
                  <a:srgbClr val="FF0000"/>
                </a:solidFill>
              </a:rPr>
              <a:t>east, unt</a:t>
            </a:r>
            <a:r>
              <a:rPr lang="en-US" sz="3100"/>
              <a:t>il the words of God should be accomplished. And the woman whom thou sawest is the great city, which reigneth over the kings of the earth.</a:t>
            </a:r>
          </a:p>
        </p:txBody>
      </p:sp>
    </p:spTree>
    <p:extLst>
      <p:ext uri="{BB962C8B-B14F-4D97-AF65-F5344CB8AC3E}">
        <p14:creationId xmlns:p14="http://schemas.microsoft.com/office/powerpoint/2010/main" val="70529138"/>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EDA6E-2D36-4195-A05C-05B64E136EB2}"/>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Great City Babylon</a:t>
            </a:r>
          </a:p>
        </p:txBody>
      </p:sp>
      <p:sp>
        <p:nvSpPr>
          <p:cNvPr id="3" name="Subtitle 2">
            <a:extLst>
              <a:ext uri="{FF2B5EF4-FFF2-40B4-BE49-F238E27FC236}">
                <a16:creationId xmlns:a16="http://schemas.microsoft.com/office/drawing/2014/main" id="{95D21F82-9B88-F2FC-7FFD-94D4F37B966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7665818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4150A8-2041-49F0-A9CD-36DBAD943636}"/>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CCDCED8F-6FFE-39CA-5CDF-824A1515C066}"/>
              </a:ext>
            </a:extLst>
          </p:cNvPr>
          <p:cNvSpPr txBox="1"/>
          <p:nvPr/>
        </p:nvSpPr>
        <p:spPr>
          <a:xfrm>
            <a:off x="0" y="762000"/>
            <a:ext cx="12192000" cy="646331"/>
          </a:xfrm>
          <a:prstGeom prst="rect">
            <a:avLst/>
          </a:prstGeom>
          <a:noFill/>
        </p:spPr>
        <p:txBody>
          <a:bodyPr vert="horz" rtlCol="0">
            <a:spAutoFit/>
          </a:bodyPr>
          <a:lstStyle/>
          <a:p>
            <a:pPr algn="ctr"/>
            <a:r>
              <a:rPr lang="en-US" sz="3600"/>
              <a:t>Galatians 4:21-31</a:t>
            </a:r>
          </a:p>
        </p:txBody>
      </p:sp>
      <p:sp>
        <p:nvSpPr>
          <p:cNvPr id="4" name="TextBox 3">
            <a:extLst>
              <a:ext uri="{FF2B5EF4-FFF2-40B4-BE49-F238E27FC236}">
                <a16:creationId xmlns:a16="http://schemas.microsoft.com/office/drawing/2014/main" id="{A2F48621-E746-72C6-7A95-8A8E6313651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57F23DC-08CF-4DF8-519D-E2DDAE0A4868}"/>
              </a:ext>
            </a:extLst>
          </p:cNvPr>
          <p:cNvSpPr txBox="1"/>
          <p:nvPr/>
        </p:nvSpPr>
        <p:spPr>
          <a:xfrm>
            <a:off x="1016000" y="1905000"/>
            <a:ext cx="10160000" cy="4385816"/>
          </a:xfrm>
          <a:prstGeom prst="rect">
            <a:avLst/>
          </a:prstGeom>
          <a:noFill/>
        </p:spPr>
        <p:txBody>
          <a:bodyPr vert="horz" rtlCol="0">
            <a:spAutoFit/>
          </a:bodyPr>
          <a:lstStyle/>
          <a:p>
            <a:pPr algn="ctr"/>
            <a:r>
              <a:rPr lang="en-US" sz="3100"/>
              <a:t>Tell me, you who want to be under law, do you not listen to the law? For it is written that Abraham had two sons, one by the bondwoman and one by the free woman. But the son by the bondwoman was born according to the flesh, and the son by the free woman through the promise. This is allegorically speaking, for these women are two covenants: one proceeding from Mount Sinai bearing children who are to be slaves; she is Hagar. (Continued...)</a:t>
            </a:r>
          </a:p>
        </p:txBody>
      </p:sp>
    </p:spTree>
    <p:extLst>
      <p:ext uri="{BB962C8B-B14F-4D97-AF65-F5344CB8AC3E}">
        <p14:creationId xmlns:p14="http://schemas.microsoft.com/office/powerpoint/2010/main" val="2828673935"/>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DE6266-6230-7F5A-C7BC-BA324586BE56}"/>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72793F60-9BE9-5F45-D4AA-EC34A958F2BC}"/>
              </a:ext>
            </a:extLst>
          </p:cNvPr>
          <p:cNvSpPr txBox="1"/>
          <p:nvPr/>
        </p:nvSpPr>
        <p:spPr>
          <a:xfrm>
            <a:off x="1016000" y="635000"/>
            <a:ext cx="10160000" cy="4862870"/>
          </a:xfrm>
          <a:prstGeom prst="rect">
            <a:avLst/>
          </a:prstGeom>
          <a:noFill/>
        </p:spPr>
        <p:txBody>
          <a:bodyPr vert="horz" rtlCol="0">
            <a:spAutoFit/>
          </a:bodyPr>
          <a:lstStyle/>
          <a:p>
            <a:pPr algn="ctr"/>
            <a:r>
              <a:rPr lang="en-US" sz="3100" b="1">
                <a:solidFill>
                  <a:srgbClr val="FF0000"/>
                </a:solidFill>
              </a:rPr>
              <a:t>Now this Hagar is Mount Sinai in Arabia and corresponds to the present Jerusalem, for she is in slavery with her children.</a:t>
            </a:r>
            <a:r>
              <a:rPr lang="en-US" sz="3100"/>
              <a:t> But the Jerusalem above is free; she is our mother. For it is written, "REJOICE, BARREN WOMAN WHO DOES NOT BEAR; BREAK FORTH AND SHOUT, YOU WHO ARE NOT IN LABOR; FOR MORE NUMEROUS ARE THE CHILDREN OF THE DESOLATE THAN OF THE ONE WHO HAS A HUSBAND." And you brethren, like Isaac, are children of promise. (Continued...)</a:t>
            </a:r>
          </a:p>
        </p:txBody>
      </p:sp>
    </p:spTree>
    <p:extLst>
      <p:ext uri="{BB962C8B-B14F-4D97-AF65-F5344CB8AC3E}">
        <p14:creationId xmlns:p14="http://schemas.microsoft.com/office/powerpoint/2010/main" val="516739409"/>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91C2BE-D452-C03C-7ECC-C282DFE74F78}"/>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16735D34-620F-4179-F790-FA1174F5B7D4}"/>
              </a:ext>
            </a:extLst>
          </p:cNvPr>
          <p:cNvSpPr txBox="1"/>
          <p:nvPr/>
        </p:nvSpPr>
        <p:spPr>
          <a:xfrm>
            <a:off x="1016000" y="635000"/>
            <a:ext cx="10160000" cy="3908762"/>
          </a:xfrm>
          <a:prstGeom prst="rect">
            <a:avLst/>
          </a:prstGeom>
          <a:noFill/>
        </p:spPr>
        <p:txBody>
          <a:bodyPr vert="horz" rtlCol="0">
            <a:spAutoFit/>
          </a:bodyPr>
          <a:lstStyle/>
          <a:p>
            <a:pPr algn="ctr"/>
            <a:r>
              <a:rPr lang="en-US" sz="3100"/>
              <a:t>But as at that time he who was born according to the flesh persecuted him who was born according to the Spirit, so it is now also. But what does the Scripture say? "CAST OUT THE BONDWOMAN AND HER SON, FOR THE SON OF THE BONDWOMAN SHALL NOT BE AN HEIR WITH THE SON OF THE FREE WOMAN." So then, brethren, we are not children of a bondwoman, but of the free woman.</a:t>
            </a:r>
          </a:p>
        </p:txBody>
      </p:sp>
    </p:spTree>
    <p:extLst>
      <p:ext uri="{BB962C8B-B14F-4D97-AF65-F5344CB8AC3E}">
        <p14:creationId xmlns:p14="http://schemas.microsoft.com/office/powerpoint/2010/main" val="2004801548"/>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675D5D-9781-DB23-A5C9-B4571BB3E70C}"/>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FCA7BCD4-B1F9-9F11-1595-F133FF71DDED}"/>
              </a:ext>
            </a:extLst>
          </p:cNvPr>
          <p:cNvSpPr txBox="1"/>
          <p:nvPr/>
        </p:nvSpPr>
        <p:spPr>
          <a:xfrm>
            <a:off x="0" y="762000"/>
            <a:ext cx="12192000" cy="646331"/>
          </a:xfrm>
          <a:prstGeom prst="rect">
            <a:avLst/>
          </a:prstGeom>
          <a:noFill/>
        </p:spPr>
        <p:txBody>
          <a:bodyPr vert="horz" rtlCol="0">
            <a:spAutoFit/>
          </a:bodyPr>
          <a:lstStyle/>
          <a:p>
            <a:pPr algn="ctr"/>
            <a:r>
              <a:rPr lang="en-US" sz="3600"/>
              <a:t>Revelation 14:8</a:t>
            </a:r>
          </a:p>
        </p:txBody>
      </p:sp>
      <p:sp>
        <p:nvSpPr>
          <p:cNvPr id="4" name="TextBox 3">
            <a:extLst>
              <a:ext uri="{FF2B5EF4-FFF2-40B4-BE49-F238E27FC236}">
                <a16:creationId xmlns:a16="http://schemas.microsoft.com/office/drawing/2014/main" id="{956251BE-A156-5EEF-1B9F-69AE9153406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C772680-0FCE-649B-0A1B-80D0633DE231}"/>
              </a:ext>
            </a:extLst>
          </p:cNvPr>
          <p:cNvSpPr txBox="1"/>
          <p:nvPr/>
        </p:nvSpPr>
        <p:spPr>
          <a:xfrm>
            <a:off x="1016000" y="1905000"/>
            <a:ext cx="10160000" cy="1523494"/>
          </a:xfrm>
          <a:prstGeom prst="rect">
            <a:avLst/>
          </a:prstGeom>
          <a:noFill/>
        </p:spPr>
        <p:txBody>
          <a:bodyPr vert="horz" rtlCol="0">
            <a:spAutoFit/>
          </a:bodyPr>
          <a:lstStyle/>
          <a:p>
            <a:pPr algn="ctr"/>
            <a:r>
              <a:rPr lang="en-US" sz="3100"/>
              <a:t>And another, a second angel, followed, saying, Fallen, fallen is </a:t>
            </a:r>
            <a:r>
              <a:rPr lang="en-US" sz="3100" b="1">
                <a:solidFill>
                  <a:srgbClr val="FF0000"/>
                </a:solidFill>
              </a:rPr>
              <a:t>Babylon the great</a:t>
            </a:r>
            <a:r>
              <a:rPr lang="en-US" sz="3100"/>
              <a:t>, that hath made all the nations to drink of the wine of the wrath of her fornication.</a:t>
            </a:r>
          </a:p>
        </p:txBody>
      </p:sp>
    </p:spTree>
    <p:extLst>
      <p:ext uri="{BB962C8B-B14F-4D97-AF65-F5344CB8AC3E}">
        <p14:creationId xmlns:p14="http://schemas.microsoft.com/office/powerpoint/2010/main" val="342981804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110D66-0465-84E2-A1D0-59A102683540}"/>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CAB68E28-F427-89C7-B424-A2057DF5E97F}"/>
              </a:ext>
            </a:extLst>
          </p:cNvPr>
          <p:cNvSpPr txBox="1"/>
          <p:nvPr/>
        </p:nvSpPr>
        <p:spPr>
          <a:xfrm>
            <a:off x="0" y="762000"/>
            <a:ext cx="12192000" cy="646331"/>
          </a:xfrm>
          <a:prstGeom prst="rect">
            <a:avLst/>
          </a:prstGeom>
          <a:noFill/>
        </p:spPr>
        <p:txBody>
          <a:bodyPr vert="horz" rtlCol="0">
            <a:spAutoFit/>
          </a:bodyPr>
          <a:lstStyle/>
          <a:p>
            <a:pPr algn="ctr"/>
            <a:r>
              <a:rPr lang="en-US" sz="3600"/>
              <a:t>Revelation 16:19</a:t>
            </a:r>
          </a:p>
        </p:txBody>
      </p:sp>
      <p:sp>
        <p:nvSpPr>
          <p:cNvPr id="4" name="TextBox 3">
            <a:extLst>
              <a:ext uri="{FF2B5EF4-FFF2-40B4-BE49-F238E27FC236}">
                <a16:creationId xmlns:a16="http://schemas.microsoft.com/office/drawing/2014/main" id="{4F94591D-0E03-C049-AF84-4A6EBE85D12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B9B830F-0923-D3A4-5C4E-69AE0E09099E}"/>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great city was divided into into three parts, and the cities of the nations fell: </a:t>
            </a:r>
            <a:r>
              <a:rPr lang="en-US" sz="3100" b="1">
                <a:solidFill>
                  <a:srgbClr val="FF0000"/>
                </a:solidFill>
              </a:rPr>
              <a:t>and Babylon the great</a:t>
            </a:r>
            <a:r>
              <a:rPr lang="en-US" sz="3100"/>
              <a:t> was remembered in the sight of God, to give unto her the cup of the wine of the fierceness of his wrath.</a:t>
            </a:r>
          </a:p>
        </p:txBody>
      </p:sp>
    </p:spTree>
    <p:extLst>
      <p:ext uri="{BB962C8B-B14F-4D97-AF65-F5344CB8AC3E}">
        <p14:creationId xmlns:p14="http://schemas.microsoft.com/office/powerpoint/2010/main" val="4006774668"/>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51EFC2-F89F-47AC-6503-AA8330446B03}"/>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02EC920F-5DB5-8812-B1C0-FDBF91300724}"/>
              </a:ext>
            </a:extLst>
          </p:cNvPr>
          <p:cNvSpPr txBox="1"/>
          <p:nvPr/>
        </p:nvSpPr>
        <p:spPr>
          <a:xfrm>
            <a:off x="0" y="762000"/>
            <a:ext cx="12192000" cy="646331"/>
          </a:xfrm>
          <a:prstGeom prst="rect">
            <a:avLst/>
          </a:prstGeom>
          <a:noFill/>
        </p:spPr>
        <p:txBody>
          <a:bodyPr vert="horz" rtlCol="0">
            <a:spAutoFit/>
          </a:bodyPr>
          <a:lstStyle/>
          <a:p>
            <a:pPr algn="ctr"/>
            <a:r>
              <a:rPr lang="en-US" sz="3600"/>
              <a:t>Revelation 17:1-6</a:t>
            </a:r>
          </a:p>
        </p:txBody>
      </p:sp>
      <p:sp>
        <p:nvSpPr>
          <p:cNvPr id="4" name="TextBox 3">
            <a:extLst>
              <a:ext uri="{FF2B5EF4-FFF2-40B4-BE49-F238E27FC236}">
                <a16:creationId xmlns:a16="http://schemas.microsoft.com/office/drawing/2014/main" id="{D13D9163-EE92-42D6-AE75-624AD7645F8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DF14157-E803-D69B-5300-CDF7DBCFFF3E}"/>
              </a:ext>
            </a:extLst>
          </p:cNvPr>
          <p:cNvSpPr txBox="1"/>
          <p:nvPr/>
        </p:nvSpPr>
        <p:spPr>
          <a:xfrm>
            <a:off x="1016000" y="1905000"/>
            <a:ext cx="10160000" cy="3908762"/>
          </a:xfrm>
          <a:prstGeom prst="rect">
            <a:avLst/>
          </a:prstGeom>
          <a:noFill/>
        </p:spPr>
        <p:txBody>
          <a:bodyPr vert="horz" rtlCol="0">
            <a:spAutoFit/>
          </a:bodyPr>
          <a:lstStyle/>
          <a:p>
            <a:pPr algn="ctr"/>
            <a:r>
              <a:rPr lang="en-US" sz="3100"/>
              <a:t>And there came one of the seven angels that had the seven bowls, and spake with me, saying, Come hither, I will show thee the judgment of the great harlot that sitteth upon many waters; with whom the kings of the earth committed fornication, and they that dwell in the earth were made drunken with the wine of her fornication. And he carried me away in the Spirit into a wilderness: (Continued...)</a:t>
            </a:r>
          </a:p>
        </p:txBody>
      </p:sp>
    </p:spTree>
    <p:extLst>
      <p:ext uri="{BB962C8B-B14F-4D97-AF65-F5344CB8AC3E}">
        <p14:creationId xmlns:p14="http://schemas.microsoft.com/office/powerpoint/2010/main" val="4075316920"/>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F99F30-9000-38EF-E183-91CACE428CCF}"/>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4DA4A6FF-CDC2-C58F-8A77-CFB6E9A2FF30}"/>
              </a:ext>
            </a:extLst>
          </p:cNvPr>
          <p:cNvSpPr txBox="1"/>
          <p:nvPr/>
        </p:nvSpPr>
        <p:spPr>
          <a:xfrm>
            <a:off x="1016000" y="635000"/>
            <a:ext cx="10160000" cy="4862870"/>
          </a:xfrm>
          <a:prstGeom prst="rect">
            <a:avLst/>
          </a:prstGeom>
          <a:noFill/>
        </p:spPr>
        <p:txBody>
          <a:bodyPr vert="horz" rtlCol="0">
            <a:spAutoFit/>
          </a:bodyPr>
          <a:lstStyle/>
          <a:p>
            <a:pPr algn="ctr"/>
            <a:r>
              <a:rPr lang="en-US" sz="3100"/>
              <a:t>and I saw a woman sitting upon a scarlet-colored beast, full of names of blasphemy, having seven heads and ten horns. And the woman was arrayed in purple and scarlet, and decked with gold and precious stone and pearls, having in her hand a golden cup full of abominations, even the unclean things of her fornication, and upon her forehead a name written, </a:t>
            </a:r>
            <a:r>
              <a:rPr lang="en-US" sz="3100" b="1">
                <a:solidFill>
                  <a:srgbClr val="FF0000"/>
                </a:solidFill>
              </a:rPr>
              <a:t>MYSTERY, BABYLON THE GREAT, THE MOTHER OF THE HARLOTS AND OF THE ABOMINATIONS OF THE EARTH</a:t>
            </a:r>
            <a:r>
              <a:rPr lang="en-US" sz="3100"/>
              <a:t>. (Continued...)</a:t>
            </a:r>
          </a:p>
        </p:txBody>
      </p:sp>
    </p:spTree>
    <p:extLst>
      <p:ext uri="{BB962C8B-B14F-4D97-AF65-F5344CB8AC3E}">
        <p14:creationId xmlns:p14="http://schemas.microsoft.com/office/powerpoint/2010/main" val="60481033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E8D918-C606-C5AF-7657-84215028B237}"/>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C1BD2F36-65F9-ED53-DE6C-14303BCFBE32}"/>
              </a:ext>
            </a:extLst>
          </p:cNvPr>
          <p:cNvSpPr txBox="1"/>
          <p:nvPr/>
        </p:nvSpPr>
        <p:spPr>
          <a:xfrm>
            <a:off x="1016000" y="635000"/>
            <a:ext cx="10160000" cy="1523494"/>
          </a:xfrm>
          <a:prstGeom prst="rect">
            <a:avLst/>
          </a:prstGeom>
          <a:noFill/>
        </p:spPr>
        <p:txBody>
          <a:bodyPr vert="horz" rtlCol="0">
            <a:spAutoFit/>
          </a:bodyPr>
          <a:lstStyle/>
          <a:p>
            <a:pPr algn="ctr"/>
            <a:r>
              <a:rPr lang="en-US" sz="3100"/>
              <a:t>And I saw the woman drunken with the blood of the saints, and with the blood of the martyrs of Jesus. And when I saw her, I wondered with a great wonder.</a:t>
            </a:r>
          </a:p>
        </p:txBody>
      </p:sp>
    </p:spTree>
    <p:extLst>
      <p:ext uri="{BB962C8B-B14F-4D97-AF65-F5344CB8AC3E}">
        <p14:creationId xmlns:p14="http://schemas.microsoft.com/office/powerpoint/2010/main" val="1567350243"/>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61439E-19E4-F743-BDBB-144904E43F0C}"/>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5D4460BA-3A49-51F2-411D-843D7F373BF1}"/>
              </a:ext>
            </a:extLst>
          </p:cNvPr>
          <p:cNvSpPr txBox="1"/>
          <p:nvPr/>
        </p:nvSpPr>
        <p:spPr>
          <a:xfrm>
            <a:off x="0" y="762000"/>
            <a:ext cx="12192000" cy="646331"/>
          </a:xfrm>
          <a:prstGeom prst="rect">
            <a:avLst/>
          </a:prstGeom>
          <a:noFill/>
        </p:spPr>
        <p:txBody>
          <a:bodyPr vert="horz" rtlCol="0">
            <a:spAutoFit/>
          </a:bodyPr>
          <a:lstStyle/>
          <a:p>
            <a:pPr algn="ctr"/>
            <a:r>
              <a:rPr lang="en-US" sz="3600"/>
              <a:t>Revelation 18:1-24</a:t>
            </a:r>
          </a:p>
        </p:txBody>
      </p:sp>
      <p:sp>
        <p:nvSpPr>
          <p:cNvPr id="4" name="TextBox 3">
            <a:extLst>
              <a:ext uri="{FF2B5EF4-FFF2-40B4-BE49-F238E27FC236}">
                <a16:creationId xmlns:a16="http://schemas.microsoft.com/office/drawing/2014/main" id="{7FC89DE8-85D1-0ABC-0A2F-D1DC7358E96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B0A17CD-3FC9-FE00-7F55-F11322F19A4B}"/>
              </a:ext>
            </a:extLst>
          </p:cNvPr>
          <p:cNvSpPr txBox="1"/>
          <p:nvPr/>
        </p:nvSpPr>
        <p:spPr>
          <a:xfrm>
            <a:off x="1016000" y="1905000"/>
            <a:ext cx="10160000" cy="3908762"/>
          </a:xfrm>
          <a:prstGeom prst="rect">
            <a:avLst/>
          </a:prstGeom>
          <a:noFill/>
        </p:spPr>
        <p:txBody>
          <a:bodyPr vert="horz" rtlCol="0">
            <a:spAutoFit/>
          </a:bodyPr>
          <a:lstStyle/>
          <a:p>
            <a:pPr algn="ctr"/>
            <a:r>
              <a:rPr lang="en-US" sz="3100"/>
              <a:t>After these things I saw another angel coming down out of heaven, having great authority; and the earth was lightened with his glory. And he cried with a mighty voice, saying, Fallen, fallen is </a:t>
            </a:r>
            <a:r>
              <a:rPr lang="en-US" sz="3100" b="1">
                <a:solidFill>
                  <a:srgbClr val="FF0000"/>
                </a:solidFill>
              </a:rPr>
              <a:t>Babylon the great</a:t>
            </a:r>
            <a:r>
              <a:rPr lang="en-US" sz="3100"/>
              <a:t>, and is become a habitation of demons, and a hold of every unclean spirit, and a hold of every unclean and hateful bird. For by the wine of the wrath of her fornication all the nations are fallen; (Continued...)</a:t>
            </a:r>
          </a:p>
        </p:txBody>
      </p:sp>
    </p:spTree>
    <p:extLst>
      <p:ext uri="{BB962C8B-B14F-4D97-AF65-F5344CB8AC3E}">
        <p14:creationId xmlns:p14="http://schemas.microsoft.com/office/powerpoint/2010/main" val="3467920104"/>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3D335E-40F2-8A80-E18C-4456AD35B417}"/>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929050E4-C37E-D63F-4AED-51981E852E58}"/>
              </a:ext>
            </a:extLst>
          </p:cNvPr>
          <p:cNvSpPr txBox="1"/>
          <p:nvPr/>
        </p:nvSpPr>
        <p:spPr>
          <a:xfrm>
            <a:off x="1016000" y="635000"/>
            <a:ext cx="10160000" cy="4862870"/>
          </a:xfrm>
          <a:prstGeom prst="rect">
            <a:avLst/>
          </a:prstGeom>
          <a:noFill/>
        </p:spPr>
        <p:txBody>
          <a:bodyPr vert="horz" rtlCol="0">
            <a:spAutoFit/>
          </a:bodyPr>
          <a:lstStyle/>
          <a:p>
            <a:pPr algn="ctr"/>
            <a:r>
              <a:rPr lang="en-US" sz="3100"/>
              <a:t>and the kings of the earth committed fornication with her, and the merchants of the earth waxed rich by the power of her wantonness. And I heard another voice from heaven, saying, Come forth, my people, out of her, that ye have no fellowship with her sins, and that ye receive not of her plagues: for her sins have reached even unto heaven, and God hath remembered her iniquities. Render unto her even as she rendered, and double unto her the double according to her works: (Continued...)</a:t>
            </a:r>
          </a:p>
        </p:txBody>
      </p:sp>
    </p:spTree>
    <p:extLst>
      <p:ext uri="{BB962C8B-B14F-4D97-AF65-F5344CB8AC3E}">
        <p14:creationId xmlns:p14="http://schemas.microsoft.com/office/powerpoint/2010/main" val="3996877411"/>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4702F8-6116-F9BF-2C0A-AD7EEE07027D}"/>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628C842E-A281-31D5-9069-68B3C63B1074}"/>
              </a:ext>
            </a:extLst>
          </p:cNvPr>
          <p:cNvSpPr txBox="1"/>
          <p:nvPr/>
        </p:nvSpPr>
        <p:spPr>
          <a:xfrm>
            <a:off x="1016000" y="635000"/>
            <a:ext cx="10160000" cy="3908762"/>
          </a:xfrm>
          <a:prstGeom prst="rect">
            <a:avLst/>
          </a:prstGeom>
          <a:noFill/>
        </p:spPr>
        <p:txBody>
          <a:bodyPr vert="horz" rtlCol="0">
            <a:spAutoFit/>
          </a:bodyPr>
          <a:lstStyle/>
          <a:p>
            <a:pPr algn="ctr"/>
            <a:r>
              <a:rPr lang="en-US" sz="3100"/>
              <a:t>in the cup which she mingled, mingle unto her double. How much soever she glorified herself, and waxed wanton, so much give her of torment and mourning: for she saith in her heart, I sit a queen, and am no widow, and shall in no wise see mourning. Therefore in one day shall her plagues come, death, and mourning, and famine; and she shall be utterly burned with fire; for strong is the Lord God who judged her. (Continued...)</a:t>
            </a:r>
          </a:p>
        </p:txBody>
      </p:sp>
    </p:spTree>
    <p:extLst>
      <p:ext uri="{BB962C8B-B14F-4D97-AF65-F5344CB8AC3E}">
        <p14:creationId xmlns:p14="http://schemas.microsoft.com/office/powerpoint/2010/main" val="1277367051"/>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68D3D2-4729-B1CB-B1CD-69CEBC6109A3}"/>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6331926F-3C87-B0C6-A91A-4AC90BDF379E}"/>
              </a:ext>
            </a:extLst>
          </p:cNvPr>
          <p:cNvSpPr txBox="1"/>
          <p:nvPr/>
        </p:nvSpPr>
        <p:spPr>
          <a:xfrm>
            <a:off x="1016000" y="635000"/>
            <a:ext cx="10160000" cy="3908762"/>
          </a:xfrm>
          <a:prstGeom prst="rect">
            <a:avLst/>
          </a:prstGeom>
          <a:noFill/>
        </p:spPr>
        <p:txBody>
          <a:bodyPr vert="horz" rtlCol="0">
            <a:spAutoFit/>
          </a:bodyPr>
          <a:lstStyle/>
          <a:p>
            <a:pPr algn="ctr"/>
            <a:r>
              <a:rPr lang="en-US" sz="3100"/>
              <a:t>And the kings of the earth, who committed fornication and lived wantonly with her, shall weep and wail over her, when they look upon the smoke of her burning, standing afar off for the fear of her torment, saying, Woe, woe, </a:t>
            </a:r>
            <a:r>
              <a:rPr lang="en-US" sz="3100" b="1">
                <a:solidFill>
                  <a:srgbClr val="FF0000"/>
                </a:solidFill>
              </a:rPr>
              <a:t>the great city, Babylon, </a:t>
            </a:r>
            <a:r>
              <a:rPr lang="en-US" sz="3100"/>
              <a:t>the strong city! for in one hour is thy judgment come. And the merchants of the earth weep and mourn over her, for no man buyeth their merchandise any more; (Continued...)</a:t>
            </a:r>
          </a:p>
        </p:txBody>
      </p:sp>
    </p:spTree>
    <p:extLst>
      <p:ext uri="{BB962C8B-B14F-4D97-AF65-F5344CB8AC3E}">
        <p14:creationId xmlns:p14="http://schemas.microsoft.com/office/powerpoint/2010/main" val="3094795576"/>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021FC7-1A19-0DBC-EDA7-669DB83B371D}"/>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B1994D83-C202-F1EF-D902-72AA74085384}"/>
              </a:ext>
            </a:extLst>
          </p:cNvPr>
          <p:cNvSpPr txBox="1"/>
          <p:nvPr/>
        </p:nvSpPr>
        <p:spPr>
          <a:xfrm>
            <a:off x="1016000" y="635000"/>
            <a:ext cx="10160000" cy="4385816"/>
          </a:xfrm>
          <a:prstGeom prst="rect">
            <a:avLst/>
          </a:prstGeom>
          <a:noFill/>
        </p:spPr>
        <p:txBody>
          <a:bodyPr vert="horz" rtlCol="0">
            <a:spAutoFit/>
          </a:bodyPr>
          <a:lstStyle/>
          <a:p>
            <a:pPr algn="ctr"/>
            <a:r>
              <a:rPr lang="en-US" sz="3100"/>
              <a:t>merchandise of gold, and silver, and precious stone, and pearls, and fine linen, and purple, and silk, and scarlet; and all thyine wood, and every vessel of ivory, and every vessel made of most precious wood, and of brass, and iron, and marble; and cinnamon, and spice, and incense, and ointment, and frankincense, and wine, and oil, and fine flour, and wheat, and cattle, and sheep; and merchandise of horses and chariots and slaves; and souls of men. (Continued...)</a:t>
            </a:r>
          </a:p>
        </p:txBody>
      </p:sp>
    </p:spTree>
    <p:extLst>
      <p:ext uri="{BB962C8B-B14F-4D97-AF65-F5344CB8AC3E}">
        <p14:creationId xmlns:p14="http://schemas.microsoft.com/office/powerpoint/2010/main" val="2558869154"/>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F90A63-ADA8-1C45-63B5-316F4607A2AB}"/>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F9603BA9-981D-C53C-51E5-9B2EC0AB8B97}"/>
              </a:ext>
            </a:extLst>
          </p:cNvPr>
          <p:cNvSpPr txBox="1"/>
          <p:nvPr/>
        </p:nvSpPr>
        <p:spPr>
          <a:xfrm>
            <a:off x="1016000" y="635000"/>
            <a:ext cx="10160000" cy="4385816"/>
          </a:xfrm>
          <a:prstGeom prst="rect">
            <a:avLst/>
          </a:prstGeom>
          <a:noFill/>
        </p:spPr>
        <p:txBody>
          <a:bodyPr vert="horz" rtlCol="0">
            <a:spAutoFit/>
          </a:bodyPr>
          <a:lstStyle/>
          <a:p>
            <a:pPr algn="ctr"/>
            <a:r>
              <a:rPr lang="en-US" sz="3100"/>
              <a:t>And the fruits which thy soul lusted after are gone from thee, and all things that were dainty and sumptuous are perished from thee, and men shall find them no more at all. The merchants of these things, who were made rich by her, shall stand afar off for the fear of her torment, weeping and mourning; saying, Woe, woe, the great city, she that was arrayed in fine linen and purple and scarlet, and decked with gold and precious stone and pearl! (Continued...)</a:t>
            </a:r>
          </a:p>
        </p:txBody>
      </p:sp>
    </p:spTree>
    <p:extLst>
      <p:ext uri="{BB962C8B-B14F-4D97-AF65-F5344CB8AC3E}">
        <p14:creationId xmlns:p14="http://schemas.microsoft.com/office/powerpoint/2010/main" val="3266948080"/>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AB948D-B1A1-5961-96D4-1FBDD12F2B6B}"/>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EEE31169-1AF3-0E4D-F8AA-E7A92096DDC0}"/>
              </a:ext>
            </a:extLst>
          </p:cNvPr>
          <p:cNvSpPr txBox="1"/>
          <p:nvPr/>
        </p:nvSpPr>
        <p:spPr>
          <a:xfrm>
            <a:off x="1016000" y="635000"/>
            <a:ext cx="10160000" cy="4385816"/>
          </a:xfrm>
          <a:prstGeom prst="rect">
            <a:avLst/>
          </a:prstGeom>
          <a:noFill/>
        </p:spPr>
        <p:txBody>
          <a:bodyPr vert="horz" rtlCol="0">
            <a:spAutoFit/>
          </a:bodyPr>
          <a:lstStyle/>
          <a:p>
            <a:pPr algn="ctr"/>
            <a:r>
              <a:rPr lang="en-US" sz="3100"/>
              <a:t>for in one hour so great riches is made desolate. And every shipmaster, and every one that saileth any whither, and mariners, and as many as gain their living by sea, stood afar off, and cried out as they looked upon the smoke of her burning, saying, What city is like the great city? And they cast dust on their heads, and cried, weeping and mourning, saying, Woe, woe, the great city, wherein all that had their ships in the sea were made rich by reason of her costliness! (Continued...)</a:t>
            </a:r>
          </a:p>
        </p:txBody>
      </p:sp>
    </p:spTree>
    <p:extLst>
      <p:ext uri="{BB962C8B-B14F-4D97-AF65-F5344CB8AC3E}">
        <p14:creationId xmlns:p14="http://schemas.microsoft.com/office/powerpoint/2010/main" val="148550868"/>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5E132C-13DB-8E27-20D4-9C742538DEC1}"/>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108E9487-849D-9CE7-B6CC-90BC2D4BF790}"/>
              </a:ext>
            </a:extLst>
          </p:cNvPr>
          <p:cNvSpPr txBox="1"/>
          <p:nvPr/>
        </p:nvSpPr>
        <p:spPr>
          <a:xfrm>
            <a:off x="1016000" y="635000"/>
            <a:ext cx="10160000" cy="4385816"/>
          </a:xfrm>
          <a:prstGeom prst="rect">
            <a:avLst/>
          </a:prstGeom>
          <a:noFill/>
        </p:spPr>
        <p:txBody>
          <a:bodyPr vert="horz" rtlCol="0">
            <a:spAutoFit/>
          </a:bodyPr>
          <a:lstStyle/>
          <a:p>
            <a:pPr algn="ctr"/>
            <a:r>
              <a:rPr lang="en-US" sz="3100"/>
              <a:t>for in one hour is she made desolate. Rejoice over her, thou heaven, and ye saints, and ye apostles, and ye prophets; for God hath judged your judgment on her. And a strong angel took up a stone as it were a great millstone and cast it into the sea, saying, Thus with a mighty fall shall Babylo</a:t>
            </a:r>
            <a:r>
              <a:rPr lang="en-US" sz="3100" b="1">
                <a:solidFill>
                  <a:srgbClr val="FF0000"/>
                </a:solidFill>
              </a:rPr>
              <a:t>n, the great city, be c</a:t>
            </a:r>
            <a:r>
              <a:rPr lang="en-US" sz="3100"/>
              <a:t>ast down, and shall be found no more at all. And the voice of harpers and minstrels and flute-players and trumpeters shall be heard no more at all in thee; (Continued...)</a:t>
            </a:r>
          </a:p>
        </p:txBody>
      </p:sp>
    </p:spTree>
    <p:extLst>
      <p:ext uri="{BB962C8B-B14F-4D97-AF65-F5344CB8AC3E}">
        <p14:creationId xmlns:p14="http://schemas.microsoft.com/office/powerpoint/2010/main" val="151250775"/>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EC699B-93AA-C31C-1685-D390A6D85636}"/>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B241A582-0D11-7876-CC97-8E72FA391B5D}"/>
              </a:ext>
            </a:extLst>
          </p:cNvPr>
          <p:cNvSpPr txBox="1"/>
          <p:nvPr/>
        </p:nvSpPr>
        <p:spPr>
          <a:xfrm>
            <a:off x="1016000" y="635000"/>
            <a:ext cx="10160000" cy="3908762"/>
          </a:xfrm>
          <a:prstGeom prst="rect">
            <a:avLst/>
          </a:prstGeom>
          <a:noFill/>
        </p:spPr>
        <p:txBody>
          <a:bodyPr vert="horz" rtlCol="0">
            <a:spAutoFit/>
          </a:bodyPr>
          <a:lstStyle/>
          <a:p>
            <a:pPr algn="ctr"/>
            <a:r>
              <a:rPr lang="en-US" sz="3100"/>
              <a:t>and no craftsman, of whatsoever craft, shall be found any more at all in thee; and the voice of a mill shall be heard no more at all in thee; and the light of a lamp shall shine no more at all in thee; and the voice of the bridegroom and of the bride shall be heard no more at all in thee: for thy merchants were the princes of the earth; for with thy sorcery were all the nations deceived. (Continued...)</a:t>
            </a:r>
          </a:p>
        </p:txBody>
      </p:sp>
    </p:spTree>
    <p:extLst>
      <p:ext uri="{BB962C8B-B14F-4D97-AF65-F5344CB8AC3E}">
        <p14:creationId xmlns:p14="http://schemas.microsoft.com/office/powerpoint/2010/main" val="1929519855"/>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5477F1-5721-285B-318E-8057B4A0AA40}"/>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77A3A18A-39D8-0F03-22A9-FF4A7D652CDA}"/>
              </a:ext>
            </a:extLst>
          </p:cNvPr>
          <p:cNvSpPr txBox="1"/>
          <p:nvPr/>
        </p:nvSpPr>
        <p:spPr>
          <a:xfrm>
            <a:off x="1016000" y="635000"/>
            <a:ext cx="10160000" cy="1046440"/>
          </a:xfrm>
          <a:prstGeom prst="rect">
            <a:avLst/>
          </a:prstGeom>
          <a:noFill/>
        </p:spPr>
        <p:txBody>
          <a:bodyPr vert="horz" rtlCol="0">
            <a:spAutoFit/>
          </a:bodyPr>
          <a:lstStyle/>
          <a:p>
            <a:pPr algn="ctr"/>
            <a:r>
              <a:rPr lang="en-US" sz="3100"/>
              <a:t>And in her was found the blood of prophets and of saints, and of all that have been slain upon the earth.</a:t>
            </a:r>
          </a:p>
        </p:txBody>
      </p:sp>
    </p:spTree>
    <p:extLst>
      <p:ext uri="{BB962C8B-B14F-4D97-AF65-F5344CB8AC3E}">
        <p14:creationId xmlns:p14="http://schemas.microsoft.com/office/powerpoint/2010/main" val="3635750152"/>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FD2CF8-328E-7790-6118-D1B9E858DABB}"/>
              </a:ext>
            </a:extLst>
          </p:cNvPr>
          <p:cNvSpPr txBox="1"/>
          <p:nvPr/>
        </p:nvSpPr>
        <p:spPr>
          <a:xfrm>
            <a:off x="127000" y="127000"/>
            <a:ext cx="7315200" cy="276999"/>
          </a:xfrm>
          <a:prstGeom prst="rect">
            <a:avLst/>
          </a:prstGeom>
          <a:noFill/>
        </p:spPr>
        <p:txBody>
          <a:bodyPr vert="horz" lIns="0" tIns="0" rIns="0" bIns="0" rtlCol="0">
            <a:spAutoFit/>
          </a:bodyPr>
          <a:lstStyle/>
          <a:p>
            <a:r>
              <a:rPr lang="en-US"/>
              <a:t>THE GREAT CITY BABYLON</a:t>
            </a:r>
          </a:p>
        </p:txBody>
      </p:sp>
      <p:sp>
        <p:nvSpPr>
          <p:cNvPr id="3" name="TextBox 2">
            <a:extLst>
              <a:ext uri="{FF2B5EF4-FFF2-40B4-BE49-F238E27FC236}">
                <a16:creationId xmlns:a16="http://schemas.microsoft.com/office/drawing/2014/main" id="{3218ACB6-9A7F-AC83-6C92-85AE7C42E09C}"/>
              </a:ext>
            </a:extLst>
          </p:cNvPr>
          <p:cNvSpPr txBox="1"/>
          <p:nvPr/>
        </p:nvSpPr>
        <p:spPr>
          <a:xfrm>
            <a:off x="0" y="762000"/>
            <a:ext cx="12192000" cy="646331"/>
          </a:xfrm>
          <a:prstGeom prst="rect">
            <a:avLst/>
          </a:prstGeom>
          <a:noFill/>
        </p:spPr>
        <p:txBody>
          <a:bodyPr vert="horz" rtlCol="0">
            <a:spAutoFit/>
          </a:bodyPr>
          <a:lstStyle/>
          <a:p>
            <a:pPr algn="ctr"/>
            <a:r>
              <a:rPr lang="en-US" sz="3600"/>
              <a:t>Revelation 17:1</a:t>
            </a:r>
          </a:p>
        </p:txBody>
      </p:sp>
      <p:sp>
        <p:nvSpPr>
          <p:cNvPr id="4" name="TextBox 3">
            <a:extLst>
              <a:ext uri="{FF2B5EF4-FFF2-40B4-BE49-F238E27FC236}">
                <a16:creationId xmlns:a16="http://schemas.microsoft.com/office/drawing/2014/main" id="{AEA4EC1D-EE32-CC8F-BC4E-D5B5A63D011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8AE63DD-D38F-4D0A-FB5A-7D708956B913}"/>
              </a:ext>
            </a:extLst>
          </p:cNvPr>
          <p:cNvSpPr txBox="1"/>
          <p:nvPr/>
        </p:nvSpPr>
        <p:spPr>
          <a:xfrm>
            <a:off x="1016000" y="1905000"/>
            <a:ext cx="10160000" cy="2000548"/>
          </a:xfrm>
          <a:prstGeom prst="rect">
            <a:avLst/>
          </a:prstGeom>
          <a:noFill/>
        </p:spPr>
        <p:txBody>
          <a:bodyPr vert="horz" rtlCol="0">
            <a:spAutoFit/>
          </a:bodyPr>
          <a:lstStyle/>
          <a:p>
            <a:pPr algn="ctr"/>
            <a:r>
              <a:rPr lang="en-US" sz="3100"/>
              <a:t>Then one of the seven angels who had the seven bowls came and spoke with me, saying, "Come here, I will show you </a:t>
            </a:r>
            <a:r>
              <a:rPr lang="en-US" sz="3100" b="1">
                <a:solidFill>
                  <a:srgbClr val="FF0000"/>
                </a:solidFill>
              </a:rPr>
              <a:t>the judgment of the great harlot</a:t>
            </a:r>
            <a:r>
              <a:rPr lang="en-US" sz="3100"/>
              <a:t> who sits on many waters,</a:t>
            </a:r>
          </a:p>
        </p:txBody>
      </p:sp>
    </p:spTree>
    <p:extLst>
      <p:ext uri="{BB962C8B-B14F-4D97-AF65-F5344CB8AC3E}">
        <p14:creationId xmlns:p14="http://schemas.microsoft.com/office/powerpoint/2010/main" val="121832139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D17C5-769C-0134-DF76-1E8C9B7AE13D}"/>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 city will begin to appear</a:t>
            </a:r>
          </a:p>
        </p:txBody>
      </p:sp>
      <p:sp>
        <p:nvSpPr>
          <p:cNvPr id="3" name="Subtitle 2">
            <a:extLst>
              <a:ext uri="{FF2B5EF4-FFF2-40B4-BE49-F238E27FC236}">
                <a16:creationId xmlns:a16="http://schemas.microsoft.com/office/drawing/2014/main" id="{F6676AA9-2659-E456-82C3-026E62F853C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54128814"/>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6E8421-ED4A-4501-84E5-3F10C61BB20B}"/>
              </a:ext>
            </a:extLst>
          </p:cNvPr>
          <p:cNvSpPr txBox="1"/>
          <p:nvPr/>
        </p:nvSpPr>
        <p:spPr>
          <a:xfrm>
            <a:off x="127000" y="127000"/>
            <a:ext cx="7315200" cy="276999"/>
          </a:xfrm>
          <a:prstGeom prst="rect">
            <a:avLst/>
          </a:prstGeom>
          <a:noFill/>
        </p:spPr>
        <p:txBody>
          <a:bodyPr vert="horz" lIns="0" tIns="0" rIns="0" bIns="0" rtlCol="0">
            <a:spAutoFit/>
          </a:bodyPr>
          <a:lstStyle/>
          <a:p>
            <a:r>
              <a:rPr lang="en-US"/>
              <a:t>THE CITY WILL BEGIN TO APPEAR</a:t>
            </a:r>
          </a:p>
        </p:txBody>
      </p:sp>
      <p:sp>
        <p:nvSpPr>
          <p:cNvPr id="3" name="TextBox 2">
            <a:extLst>
              <a:ext uri="{FF2B5EF4-FFF2-40B4-BE49-F238E27FC236}">
                <a16:creationId xmlns:a16="http://schemas.microsoft.com/office/drawing/2014/main" id="{B48B34A7-3716-365B-4505-B0B8ACF208FB}"/>
              </a:ext>
            </a:extLst>
          </p:cNvPr>
          <p:cNvSpPr txBox="1"/>
          <p:nvPr/>
        </p:nvSpPr>
        <p:spPr>
          <a:xfrm>
            <a:off x="0" y="762000"/>
            <a:ext cx="12192000" cy="646331"/>
          </a:xfrm>
          <a:prstGeom prst="rect">
            <a:avLst/>
          </a:prstGeom>
          <a:noFill/>
        </p:spPr>
        <p:txBody>
          <a:bodyPr vert="horz" rtlCol="0">
            <a:spAutoFit/>
          </a:bodyPr>
          <a:lstStyle/>
          <a:p>
            <a:pPr algn="ctr"/>
            <a:r>
              <a:rPr lang="en-US" sz="3600"/>
              <a:t>Revelation 21:1-2</a:t>
            </a:r>
          </a:p>
        </p:txBody>
      </p:sp>
      <p:sp>
        <p:nvSpPr>
          <p:cNvPr id="4" name="TextBox 3">
            <a:extLst>
              <a:ext uri="{FF2B5EF4-FFF2-40B4-BE49-F238E27FC236}">
                <a16:creationId xmlns:a16="http://schemas.microsoft.com/office/drawing/2014/main" id="{646E8F5E-37CC-306E-E250-ACF6423F9D3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E7D84B8-1312-16D4-D40F-A0143255A47C}"/>
              </a:ext>
            </a:extLst>
          </p:cNvPr>
          <p:cNvSpPr txBox="1"/>
          <p:nvPr/>
        </p:nvSpPr>
        <p:spPr>
          <a:xfrm>
            <a:off x="1016000" y="1905000"/>
            <a:ext cx="10160000" cy="2477601"/>
          </a:xfrm>
          <a:prstGeom prst="rect">
            <a:avLst/>
          </a:prstGeom>
          <a:noFill/>
        </p:spPr>
        <p:txBody>
          <a:bodyPr vert="horz" rtlCol="0">
            <a:spAutoFit/>
          </a:bodyPr>
          <a:lstStyle/>
          <a:p>
            <a:pPr algn="ctr"/>
            <a:r>
              <a:rPr lang="en-US" sz="3100"/>
              <a:t>Then I saw a new heaven and a new earth; for the first heaven and the first earth passed away, and there is no longer any sea. And I saw </a:t>
            </a:r>
            <a:r>
              <a:rPr lang="en-US" sz="3100" b="1">
                <a:solidFill>
                  <a:srgbClr val="FF0000"/>
                </a:solidFill>
              </a:rPr>
              <a:t>the holy city, new Jerusalem, coming down out of heaven from God,</a:t>
            </a:r>
            <a:r>
              <a:rPr lang="en-US" sz="3100"/>
              <a:t> made ready as a bride adorned for her husband.</a:t>
            </a:r>
          </a:p>
        </p:txBody>
      </p:sp>
    </p:spTree>
    <p:extLst>
      <p:ext uri="{BB962C8B-B14F-4D97-AF65-F5344CB8AC3E}">
        <p14:creationId xmlns:p14="http://schemas.microsoft.com/office/powerpoint/2010/main" val="1498156419"/>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3A038C-B377-48F1-9C2B-941FA985B1FF}"/>
              </a:ext>
            </a:extLst>
          </p:cNvPr>
          <p:cNvSpPr txBox="1"/>
          <p:nvPr/>
        </p:nvSpPr>
        <p:spPr>
          <a:xfrm>
            <a:off x="127000" y="127000"/>
            <a:ext cx="7315200" cy="276999"/>
          </a:xfrm>
          <a:prstGeom prst="rect">
            <a:avLst/>
          </a:prstGeom>
          <a:noFill/>
        </p:spPr>
        <p:txBody>
          <a:bodyPr vert="horz" lIns="0" tIns="0" rIns="0" bIns="0" rtlCol="0">
            <a:spAutoFit/>
          </a:bodyPr>
          <a:lstStyle/>
          <a:p>
            <a:r>
              <a:rPr lang="en-US"/>
              <a:t>THE CITY WILL BEGIN TO APPEAR</a:t>
            </a:r>
          </a:p>
        </p:txBody>
      </p:sp>
      <p:sp>
        <p:nvSpPr>
          <p:cNvPr id="3" name="TextBox 2">
            <a:extLst>
              <a:ext uri="{FF2B5EF4-FFF2-40B4-BE49-F238E27FC236}">
                <a16:creationId xmlns:a16="http://schemas.microsoft.com/office/drawing/2014/main" id="{DD4ED6EF-0B9D-C5E2-A8D0-0190DFC539DE}"/>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7:26-28</a:t>
            </a:r>
          </a:p>
        </p:txBody>
      </p:sp>
      <p:sp>
        <p:nvSpPr>
          <p:cNvPr id="4" name="TextBox 3">
            <a:extLst>
              <a:ext uri="{FF2B5EF4-FFF2-40B4-BE49-F238E27FC236}">
                <a16:creationId xmlns:a16="http://schemas.microsoft.com/office/drawing/2014/main" id="{8BF3AB37-3513-0CE5-614B-ED67522697E6}"/>
              </a:ext>
            </a:extLst>
          </p:cNvPr>
          <p:cNvSpPr txBox="1"/>
          <p:nvPr/>
        </p:nvSpPr>
        <p:spPr>
          <a:xfrm>
            <a:off x="0" y="1270000"/>
            <a:ext cx="12192000" cy="400110"/>
          </a:xfrm>
          <a:prstGeom prst="rect">
            <a:avLst/>
          </a:prstGeom>
          <a:noFill/>
        </p:spPr>
        <p:txBody>
          <a:bodyPr vert="horz" rtlCol="0">
            <a:spAutoFit/>
          </a:bodyPr>
          <a:lstStyle/>
          <a:p>
            <a:pPr algn="ctr"/>
            <a:r>
              <a:rPr lang="en-US" sz="2000"/>
              <a:t>(1611 KJV, King James Version)</a:t>
            </a:r>
          </a:p>
        </p:txBody>
      </p:sp>
      <p:sp>
        <p:nvSpPr>
          <p:cNvPr id="5" name="TextBox 4">
            <a:extLst>
              <a:ext uri="{FF2B5EF4-FFF2-40B4-BE49-F238E27FC236}">
                <a16:creationId xmlns:a16="http://schemas.microsoft.com/office/drawing/2014/main" id="{7A92667B-63AF-2AD3-6683-307FCC25763B}"/>
              </a:ext>
            </a:extLst>
          </p:cNvPr>
          <p:cNvSpPr txBox="1"/>
          <p:nvPr/>
        </p:nvSpPr>
        <p:spPr>
          <a:xfrm>
            <a:off x="1016000" y="1905000"/>
            <a:ext cx="10160000" cy="3431709"/>
          </a:xfrm>
          <a:prstGeom prst="rect">
            <a:avLst/>
          </a:prstGeom>
          <a:noFill/>
        </p:spPr>
        <p:txBody>
          <a:bodyPr vert="horz" rtlCol="0">
            <a:spAutoFit/>
          </a:bodyPr>
          <a:lstStyle/>
          <a:p>
            <a:pPr algn="ctr"/>
            <a:r>
              <a:rPr lang="en-US" sz="3100"/>
              <a:t>Behold, the time shall come, that these tokens which I have told thee shall come to pass, </a:t>
            </a:r>
            <a:r>
              <a:rPr lang="en-US" sz="3100" b="1">
                <a:solidFill>
                  <a:srgbClr val="FF0000"/>
                </a:solidFill>
              </a:rPr>
              <a:t>and the bride shall appear, and she coming forth shall be seen, that now is withdrawn from the earth.</a:t>
            </a:r>
            <a:r>
              <a:rPr lang="en-US" sz="3100"/>
              <a:t> And whosoever is delivered from the foresaid evils shall see my wonders. For my son shall be revealed with those that be with him, and they that remain shall rejoice within four hundred years.</a:t>
            </a:r>
          </a:p>
        </p:txBody>
      </p:sp>
    </p:spTree>
    <p:extLst>
      <p:ext uri="{BB962C8B-B14F-4D97-AF65-F5344CB8AC3E}">
        <p14:creationId xmlns:p14="http://schemas.microsoft.com/office/powerpoint/2010/main" val="3467046158"/>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EDFEF-8D80-3B0E-F9E0-AEE3DC6B50BB}"/>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Two Witnesses</a:t>
            </a:r>
          </a:p>
        </p:txBody>
      </p:sp>
      <p:sp>
        <p:nvSpPr>
          <p:cNvPr id="3" name="Subtitle 2">
            <a:extLst>
              <a:ext uri="{FF2B5EF4-FFF2-40B4-BE49-F238E27FC236}">
                <a16:creationId xmlns:a16="http://schemas.microsoft.com/office/drawing/2014/main" id="{C0BFF2F3-9970-FC22-5178-A67A910998B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04114495"/>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33CED1-56AE-BA4F-1149-6741EC2E4028}"/>
              </a:ext>
            </a:extLst>
          </p:cNvPr>
          <p:cNvSpPr txBox="1"/>
          <p:nvPr/>
        </p:nvSpPr>
        <p:spPr>
          <a:xfrm>
            <a:off x="127000" y="127000"/>
            <a:ext cx="7315200" cy="276999"/>
          </a:xfrm>
          <a:prstGeom prst="rect">
            <a:avLst/>
          </a:prstGeom>
          <a:noFill/>
        </p:spPr>
        <p:txBody>
          <a:bodyPr vert="horz" lIns="0" tIns="0" rIns="0" bIns="0" rtlCol="0">
            <a:spAutoFit/>
          </a:bodyPr>
          <a:lstStyle/>
          <a:p>
            <a:r>
              <a:rPr lang="en-US"/>
              <a:t>TWO WITNESSES</a:t>
            </a:r>
          </a:p>
        </p:txBody>
      </p:sp>
      <p:sp>
        <p:nvSpPr>
          <p:cNvPr id="3" name="TextBox 2">
            <a:extLst>
              <a:ext uri="{FF2B5EF4-FFF2-40B4-BE49-F238E27FC236}">
                <a16:creationId xmlns:a16="http://schemas.microsoft.com/office/drawing/2014/main" id="{47A694CE-BD98-AC0D-CA39-FD4199C5255E}"/>
              </a:ext>
            </a:extLst>
          </p:cNvPr>
          <p:cNvSpPr txBox="1"/>
          <p:nvPr/>
        </p:nvSpPr>
        <p:spPr>
          <a:xfrm>
            <a:off x="0" y="762000"/>
            <a:ext cx="12192000" cy="646331"/>
          </a:xfrm>
          <a:prstGeom prst="rect">
            <a:avLst/>
          </a:prstGeom>
          <a:noFill/>
        </p:spPr>
        <p:txBody>
          <a:bodyPr vert="horz" rtlCol="0">
            <a:spAutoFit/>
          </a:bodyPr>
          <a:lstStyle/>
          <a:p>
            <a:pPr algn="ctr"/>
            <a:r>
              <a:rPr lang="en-US" sz="3600"/>
              <a:t>Revelation 11:3-14</a:t>
            </a:r>
          </a:p>
        </p:txBody>
      </p:sp>
      <p:sp>
        <p:nvSpPr>
          <p:cNvPr id="4" name="TextBox 3">
            <a:extLst>
              <a:ext uri="{FF2B5EF4-FFF2-40B4-BE49-F238E27FC236}">
                <a16:creationId xmlns:a16="http://schemas.microsoft.com/office/drawing/2014/main" id="{BEC2725C-5337-1344-50A5-8A0490E223E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C294874-2325-B02A-E777-4BFBCA856144}"/>
              </a:ext>
            </a:extLst>
          </p:cNvPr>
          <p:cNvSpPr txBox="1"/>
          <p:nvPr/>
        </p:nvSpPr>
        <p:spPr>
          <a:xfrm>
            <a:off x="1016000" y="1905000"/>
            <a:ext cx="10160000" cy="3431709"/>
          </a:xfrm>
          <a:prstGeom prst="rect">
            <a:avLst/>
          </a:prstGeom>
          <a:noFill/>
        </p:spPr>
        <p:txBody>
          <a:bodyPr vert="horz" rtlCol="0">
            <a:spAutoFit/>
          </a:bodyPr>
          <a:lstStyle/>
          <a:p>
            <a:pPr algn="ctr"/>
            <a:r>
              <a:rPr lang="en-US" sz="3100"/>
              <a:t>"And I will grant authority to my two witnesses, and they will prophesy for twelve hundred and sixty days, clothed in sackcloth." These are the two olive trees and the </a:t>
            </a:r>
            <a:r>
              <a:rPr lang="en-US" sz="3100" b="1">
                <a:solidFill>
                  <a:srgbClr val="FF0000"/>
                </a:solidFill>
              </a:rPr>
              <a:t>two lampstands that stand before the Lord</a:t>
            </a:r>
            <a:r>
              <a:rPr lang="en-US" sz="3100"/>
              <a:t> of the earth. And if anyone wants to harm them, fire flows out of their mouth and devours their enemies; so if anyone wants to harm them, he must be killed in this way. (Continued...)</a:t>
            </a:r>
          </a:p>
        </p:txBody>
      </p:sp>
    </p:spTree>
    <p:extLst>
      <p:ext uri="{BB962C8B-B14F-4D97-AF65-F5344CB8AC3E}">
        <p14:creationId xmlns:p14="http://schemas.microsoft.com/office/powerpoint/2010/main" val="1662070010"/>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41B552-85D3-BDE5-FC1B-B60506D3DC90}"/>
              </a:ext>
            </a:extLst>
          </p:cNvPr>
          <p:cNvSpPr txBox="1"/>
          <p:nvPr/>
        </p:nvSpPr>
        <p:spPr>
          <a:xfrm>
            <a:off x="127000" y="127000"/>
            <a:ext cx="7315200" cy="276999"/>
          </a:xfrm>
          <a:prstGeom prst="rect">
            <a:avLst/>
          </a:prstGeom>
          <a:noFill/>
        </p:spPr>
        <p:txBody>
          <a:bodyPr vert="horz" lIns="0" tIns="0" rIns="0" bIns="0" rtlCol="0">
            <a:spAutoFit/>
          </a:bodyPr>
          <a:lstStyle/>
          <a:p>
            <a:r>
              <a:rPr lang="en-US"/>
              <a:t>TWO WITNESSES</a:t>
            </a:r>
          </a:p>
        </p:txBody>
      </p:sp>
      <p:sp>
        <p:nvSpPr>
          <p:cNvPr id="3" name="TextBox 2">
            <a:extLst>
              <a:ext uri="{FF2B5EF4-FFF2-40B4-BE49-F238E27FC236}">
                <a16:creationId xmlns:a16="http://schemas.microsoft.com/office/drawing/2014/main" id="{8BB3848A-3911-8A9A-C5CF-37790C0323ED}"/>
              </a:ext>
            </a:extLst>
          </p:cNvPr>
          <p:cNvSpPr txBox="1"/>
          <p:nvPr/>
        </p:nvSpPr>
        <p:spPr>
          <a:xfrm>
            <a:off x="1016000" y="635000"/>
            <a:ext cx="10160000" cy="3908762"/>
          </a:xfrm>
          <a:prstGeom prst="rect">
            <a:avLst/>
          </a:prstGeom>
          <a:noFill/>
        </p:spPr>
        <p:txBody>
          <a:bodyPr vert="horz" rtlCol="0">
            <a:spAutoFit/>
          </a:bodyPr>
          <a:lstStyle/>
          <a:p>
            <a:pPr algn="ctr"/>
            <a:r>
              <a:rPr lang="en-US" sz="3100"/>
              <a:t>These have the power to shut up the sky, so that rain will not fall during the days of their prophesying; and they have power over the waters to turn them into blood, and to strike the earth with every plague, as often as they desire. When they have finished their testimony, the beast that comes up out of the abyss will make war with them, and overcome them and kill them. (Continued...)</a:t>
            </a:r>
          </a:p>
        </p:txBody>
      </p:sp>
    </p:spTree>
    <p:extLst>
      <p:ext uri="{BB962C8B-B14F-4D97-AF65-F5344CB8AC3E}">
        <p14:creationId xmlns:p14="http://schemas.microsoft.com/office/powerpoint/2010/main" val="1984279622"/>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01477B-4A57-2FC0-C0F3-0ACAB7BAAFD2}"/>
              </a:ext>
            </a:extLst>
          </p:cNvPr>
          <p:cNvSpPr txBox="1"/>
          <p:nvPr/>
        </p:nvSpPr>
        <p:spPr>
          <a:xfrm>
            <a:off x="127000" y="127000"/>
            <a:ext cx="7315200" cy="276999"/>
          </a:xfrm>
          <a:prstGeom prst="rect">
            <a:avLst/>
          </a:prstGeom>
          <a:noFill/>
        </p:spPr>
        <p:txBody>
          <a:bodyPr vert="horz" lIns="0" tIns="0" rIns="0" bIns="0" rtlCol="0">
            <a:spAutoFit/>
          </a:bodyPr>
          <a:lstStyle/>
          <a:p>
            <a:r>
              <a:rPr lang="en-US"/>
              <a:t>TWO WITNESSES</a:t>
            </a:r>
          </a:p>
        </p:txBody>
      </p:sp>
      <p:sp>
        <p:nvSpPr>
          <p:cNvPr id="3" name="TextBox 2">
            <a:extLst>
              <a:ext uri="{FF2B5EF4-FFF2-40B4-BE49-F238E27FC236}">
                <a16:creationId xmlns:a16="http://schemas.microsoft.com/office/drawing/2014/main" id="{8D8DF425-B40E-C136-DDF8-6CC2F1E0A74A}"/>
              </a:ext>
            </a:extLst>
          </p:cNvPr>
          <p:cNvSpPr txBox="1"/>
          <p:nvPr/>
        </p:nvSpPr>
        <p:spPr>
          <a:xfrm>
            <a:off x="1016000" y="635000"/>
            <a:ext cx="10160000" cy="3908762"/>
          </a:xfrm>
          <a:prstGeom prst="rect">
            <a:avLst/>
          </a:prstGeom>
          <a:noFill/>
        </p:spPr>
        <p:txBody>
          <a:bodyPr vert="horz" rtlCol="0">
            <a:spAutoFit/>
          </a:bodyPr>
          <a:lstStyle/>
          <a:p>
            <a:pPr algn="ctr"/>
            <a:r>
              <a:rPr lang="en-US" sz="3100"/>
              <a:t>And their dead bodies will lie in the street of the great city which mystically is called Sodom and Egypt, where also their Lord was crucified. Those from the peoples and tribes and tongues and nations will look at their dead bodies for three and a half days, and will not permit their dead bodies to be laid in a tomb. And those who dwell on the earth will rejoice over them and celebrate; (Continued...)</a:t>
            </a:r>
          </a:p>
        </p:txBody>
      </p:sp>
    </p:spTree>
    <p:extLst>
      <p:ext uri="{BB962C8B-B14F-4D97-AF65-F5344CB8AC3E}">
        <p14:creationId xmlns:p14="http://schemas.microsoft.com/office/powerpoint/2010/main" val="2380224119"/>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05D0AC-8103-0039-81A9-5EB0871FF63E}"/>
              </a:ext>
            </a:extLst>
          </p:cNvPr>
          <p:cNvSpPr txBox="1"/>
          <p:nvPr/>
        </p:nvSpPr>
        <p:spPr>
          <a:xfrm>
            <a:off x="127000" y="127000"/>
            <a:ext cx="7315200" cy="276999"/>
          </a:xfrm>
          <a:prstGeom prst="rect">
            <a:avLst/>
          </a:prstGeom>
          <a:noFill/>
        </p:spPr>
        <p:txBody>
          <a:bodyPr vert="horz" lIns="0" tIns="0" rIns="0" bIns="0" rtlCol="0">
            <a:spAutoFit/>
          </a:bodyPr>
          <a:lstStyle/>
          <a:p>
            <a:r>
              <a:rPr lang="en-US"/>
              <a:t>TWO WITNESSES</a:t>
            </a:r>
          </a:p>
        </p:txBody>
      </p:sp>
      <p:sp>
        <p:nvSpPr>
          <p:cNvPr id="3" name="TextBox 2">
            <a:extLst>
              <a:ext uri="{FF2B5EF4-FFF2-40B4-BE49-F238E27FC236}">
                <a16:creationId xmlns:a16="http://schemas.microsoft.com/office/drawing/2014/main" id="{55320390-43A9-9365-8707-F5FDAB1E1AB7}"/>
              </a:ext>
            </a:extLst>
          </p:cNvPr>
          <p:cNvSpPr txBox="1"/>
          <p:nvPr/>
        </p:nvSpPr>
        <p:spPr>
          <a:xfrm>
            <a:off x="1016000" y="635000"/>
            <a:ext cx="10160000" cy="4385816"/>
          </a:xfrm>
          <a:prstGeom prst="rect">
            <a:avLst/>
          </a:prstGeom>
          <a:noFill/>
        </p:spPr>
        <p:txBody>
          <a:bodyPr vert="horz" rtlCol="0">
            <a:spAutoFit/>
          </a:bodyPr>
          <a:lstStyle/>
          <a:p>
            <a:pPr algn="ctr"/>
            <a:r>
              <a:rPr lang="en-US" sz="3100"/>
              <a:t>and they will send gifts to one another, because these two prophets tormented those who dwell on the earth. But after the three and a half days, the breath of life from God came into them, and they stood on their feet; and great fear fell upon those who were watching them. And they heard a loud voice from heaven saying to them, "Come up here." Then they went up into heaven in the cloud, and their enemies watched them. (Continued...)</a:t>
            </a:r>
          </a:p>
        </p:txBody>
      </p:sp>
    </p:spTree>
    <p:extLst>
      <p:ext uri="{BB962C8B-B14F-4D97-AF65-F5344CB8AC3E}">
        <p14:creationId xmlns:p14="http://schemas.microsoft.com/office/powerpoint/2010/main" val="1546874712"/>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ABC6C2-7093-7D5A-B9B2-5F624CE95942}"/>
              </a:ext>
            </a:extLst>
          </p:cNvPr>
          <p:cNvSpPr txBox="1"/>
          <p:nvPr/>
        </p:nvSpPr>
        <p:spPr>
          <a:xfrm>
            <a:off x="127000" y="127000"/>
            <a:ext cx="7315200" cy="276999"/>
          </a:xfrm>
          <a:prstGeom prst="rect">
            <a:avLst/>
          </a:prstGeom>
          <a:noFill/>
        </p:spPr>
        <p:txBody>
          <a:bodyPr vert="horz" lIns="0" tIns="0" rIns="0" bIns="0" rtlCol="0">
            <a:spAutoFit/>
          </a:bodyPr>
          <a:lstStyle/>
          <a:p>
            <a:r>
              <a:rPr lang="en-US"/>
              <a:t>TWO WITNESSES</a:t>
            </a:r>
          </a:p>
        </p:txBody>
      </p:sp>
      <p:sp>
        <p:nvSpPr>
          <p:cNvPr id="3" name="TextBox 2">
            <a:extLst>
              <a:ext uri="{FF2B5EF4-FFF2-40B4-BE49-F238E27FC236}">
                <a16:creationId xmlns:a16="http://schemas.microsoft.com/office/drawing/2014/main" id="{05838B47-5048-AB38-D226-E1CEBFCC085C}"/>
              </a:ext>
            </a:extLst>
          </p:cNvPr>
          <p:cNvSpPr txBox="1"/>
          <p:nvPr/>
        </p:nvSpPr>
        <p:spPr>
          <a:xfrm>
            <a:off x="1016000" y="635000"/>
            <a:ext cx="10160000" cy="2477601"/>
          </a:xfrm>
          <a:prstGeom prst="rect">
            <a:avLst/>
          </a:prstGeom>
          <a:noFill/>
        </p:spPr>
        <p:txBody>
          <a:bodyPr vert="horz" rtlCol="0">
            <a:spAutoFit/>
          </a:bodyPr>
          <a:lstStyle/>
          <a:p>
            <a:pPr algn="ctr"/>
            <a:r>
              <a:rPr lang="en-US" sz="3100"/>
              <a:t>And in that hour there was a great earthquake, and a tenth of the city fell; seven thousand people were killed in the earthquake, and the rest were terrified and gave glory to the God of heaven. The second woe is past; behold, the third woe is coming quickly.</a:t>
            </a:r>
          </a:p>
        </p:txBody>
      </p:sp>
    </p:spTree>
    <p:extLst>
      <p:ext uri="{BB962C8B-B14F-4D97-AF65-F5344CB8AC3E}">
        <p14:creationId xmlns:p14="http://schemas.microsoft.com/office/powerpoint/2010/main" val="375643657"/>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81E926-DE86-21FD-D296-8AA27DC0CD7B}"/>
              </a:ext>
            </a:extLst>
          </p:cNvPr>
          <p:cNvSpPr txBox="1"/>
          <p:nvPr/>
        </p:nvSpPr>
        <p:spPr>
          <a:xfrm>
            <a:off x="127000" y="127000"/>
            <a:ext cx="7315200" cy="276999"/>
          </a:xfrm>
          <a:prstGeom prst="rect">
            <a:avLst/>
          </a:prstGeom>
          <a:noFill/>
        </p:spPr>
        <p:txBody>
          <a:bodyPr vert="horz" lIns="0" tIns="0" rIns="0" bIns="0" rtlCol="0">
            <a:spAutoFit/>
          </a:bodyPr>
          <a:lstStyle/>
          <a:p>
            <a:r>
              <a:rPr lang="en-US"/>
              <a:t>TWO WITNESSES</a:t>
            </a:r>
          </a:p>
        </p:txBody>
      </p:sp>
      <p:sp>
        <p:nvSpPr>
          <p:cNvPr id="3" name="TextBox 2">
            <a:extLst>
              <a:ext uri="{FF2B5EF4-FFF2-40B4-BE49-F238E27FC236}">
                <a16:creationId xmlns:a16="http://schemas.microsoft.com/office/drawing/2014/main" id="{D6561467-0CF8-EBA1-937E-47CF40609123}"/>
              </a:ext>
            </a:extLst>
          </p:cNvPr>
          <p:cNvSpPr txBox="1"/>
          <p:nvPr/>
        </p:nvSpPr>
        <p:spPr>
          <a:xfrm>
            <a:off x="0" y="762000"/>
            <a:ext cx="12192000" cy="646331"/>
          </a:xfrm>
          <a:prstGeom prst="rect">
            <a:avLst/>
          </a:prstGeom>
          <a:noFill/>
        </p:spPr>
        <p:txBody>
          <a:bodyPr vert="horz" rtlCol="0">
            <a:spAutoFit/>
          </a:bodyPr>
          <a:lstStyle/>
          <a:p>
            <a:pPr algn="ctr"/>
            <a:r>
              <a:rPr lang="en-US" sz="3600"/>
              <a:t>Zechariah 4:1-14</a:t>
            </a:r>
          </a:p>
        </p:txBody>
      </p:sp>
      <p:sp>
        <p:nvSpPr>
          <p:cNvPr id="4" name="TextBox 3">
            <a:extLst>
              <a:ext uri="{FF2B5EF4-FFF2-40B4-BE49-F238E27FC236}">
                <a16:creationId xmlns:a16="http://schemas.microsoft.com/office/drawing/2014/main" id="{3C3B8AB2-B51C-2876-F598-3BFC684C98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05C60C3-9B3C-D2BD-05C6-7412EEF29BAF}"/>
              </a:ext>
            </a:extLst>
          </p:cNvPr>
          <p:cNvSpPr txBox="1"/>
          <p:nvPr/>
        </p:nvSpPr>
        <p:spPr>
          <a:xfrm>
            <a:off x="1016000" y="1905000"/>
            <a:ext cx="10160000" cy="3908762"/>
          </a:xfrm>
          <a:prstGeom prst="rect">
            <a:avLst/>
          </a:prstGeom>
          <a:noFill/>
        </p:spPr>
        <p:txBody>
          <a:bodyPr vert="horz" rtlCol="0">
            <a:spAutoFit/>
          </a:bodyPr>
          <a:lstStyle/>
          <a:p>
            <a:pPr algn="ctr"/>
            <a:r>
              <a:rPr lang="en-US" sz="3100"/>
              <a:t>Then the angel who was speaking with me returned and roused me, as a man who is awakened from his sleep. He said to me, "What do you see?" And I said, "I see, and behold, a lampstand all of gold with its bowl on the top of it, and its seven lamps on it with seven spouts belonging to each of the lamps which are on the top of it; </a:t>
            </a:r>
            <a:r>
              <a:rPr lang="en-US" sz="3100" b="1">
                <a:solidFill>
                  <a:srgbClr val="FF0000"/>
                </a:solidFill>
              </a:rPr>
              <a:t>also two olive trees by it, one on the right side of the bowl and the other on its left side</a:t>
            </a:r>
            <a:r>
              <a:rPr lang="en-US" sz="3100"/>
              <a:t>. (Continued...)</a:t>
            </a:r>
          </a:p>
        </p:txBody>
      </p:sp>
    </p:spTree>
    <p:extLst>
      <p:ext uri="{BB962C8B-B14F-4D97-AF65-F5344CB8AC3E}">
        <p14:creationId xmlns:p14="http://schemas.microsoft.com/office/powerpoint/2010/main" val="1420226489"/>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17E2BF-9631-5B06-B741-B6C04713ED06}"/>
              </a:ext>
            </a:extLst>
          </p:cNvPr>
          <p:cNvSpPr txBox="1"/>
          <p:nvPr/>
        </p:nvSpPr>
        <p:spPr>
          <a:xfrm>
            <a:off x="127000" y="127000"/>
            <a:ext cx="7315200" cy="276999"/>
          </a:xfrm>
          <a:prstGeom prst="rect">
            <a:avLst/>
          </a:prstGeom>
          <a:noFill/>
        </p:spPr>
        <p:txBody>
          <a:bodyPr vert="horz" lIns="0" tIns="0" rIns="0" bIns="0" rtlCol="0">
            <a:spAutoFit/>
          </a:bodyPr>
          <a:lstStyle/>
          <a:p>
            <a:r>
              <a:rPr lang="en-US"/>
              <a:t>TWO WITNESSES</a:t>
            </a:r>
          </a:p>
        </p:txBody>
      </p:sp>
      <p:sp>
        <p:nvSpPr>
          <p:cNvPr id="3" name="TextBox 2">
            <a:extLst>
              <a:ext uri="{FF2B5EF4-FFF2-40B4-BE49-F238E27FC236}">
                <a16:creationId xmlns:a16="http://schemas.microsoft.com/office/drawing/2014/main" id="{F3F45016-429D-9068-3301-F0ED7834155A}"/>
              </a:ext>
            </a:extLst>
          </p:cNvPr>
          <p:cNvSpPr txBox="1"/>
          <p:nvPr/>
        </p:nvSpPr>
        <p:spPr>
          <a:xfrm>
            <a:off x="1016000" y="635000"/>
            <a:ext cx="10160000" cy="4385816"/>
          </a:xfrm>
          <a:prstGeom prst="rect">
            <a:avLst/>
          </a:prstGeom>
          <a:noFill/>
        </p:spPr>
        <p:txBody>
          <a:bodyPr vert="horz" rtlCol="0">
            <a:spAutoFit/>
          </a:bodyPr>
          <a:lstStyle/>
          <a:p>
            <a:pPr algn="ctr"/>
            <a:r>
              <a:rPr lang="en-US" sz="3100"/>
              <a:t>" Then I said to the angel who was speaking with me saying, "What are these, my lord?" So the angel who was speaking with me answered and said to me, "Do you not know what these are?" And I said, "No, my lord." Then he said to me, "This is the word of the LORD to Zerubbabel saying, 'Not by might nor by power, but by My Spirit,' says the LORD of hosts. What are you, O great mountain? Before Zerubbabel you will become a plain; (Continued...)</a:t>
            </a:r>
          </a:p>
        </p:txBody>
      </p:sp>
    </p:spTree>
    <p:extLst>
      <p:ext uri="{BB962C8B-B14F-4D97-AF65-F5344CB8AC3E}">
        <p14:creationId xmlns:p14="http://schemas.microsoft.com/office/powerpoint/2010/main" val="91025332"/>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DDAC65-5259-C19D-EA50-A6D33B8BAE27}"/>
              </a:ext>
            </a:extLst>
          </p:cNvPr>
          <p:cNvSpPr txBox="1"/>
          <p:nvPr/>
        </p:nvSpPr>
        <p:spPr>
          <a:xfrm>
            <a:off x="127000" y="127000"/>
            <a:ext cx="7315200" cy="276999"/>
          </a:xfrm>
          <a:prstGeom prst="rect">
            <a:avLst/>
          </a:prstGeom>
          <a:noFill/>
        </p:spPr>
        <p:txBody>
          <a:bodyPr vert="horz" lIns="0" tIns="0" rIns="0" bIns="0" rtlCol="0">
            <a:spAutoFit/>
          </a:bodyPr>
          <a:lstStyle/>
          <a:p>
            <a:r>
              <a:rPr lang="en-US"/>
              <a:t>TWO WITNESSES</a:t>
            </a:r>
          </a:p>
        </p:txBody>
      </p:sp>
      <p:sp>
        <p:nvSpPr>
          <p:cNvPr id="3" name="TextBox 2">
            <a:extLst>
              <a:ext uri="{FF2B5EF4-FFF2-40B4-BE49-F238E27FC236}">
                <a16:creationId xmlns:a16="http://schemas.microsoft.com/office/drawing/2014/main" id="{56DD49A1-89AD-60E0-F1B1-3BF9091F3935}"/>
              </a:ext>
            </a:extLst>
          </p:cNvPr>
          <p:cNvSpPr txBox="1"/>
          <p:nvPr/>
        </p:nvSpPr>
        <p:spPr>
          <a:xfrm>
            <a:off x="1016000" y="635000"/>
            <a:ext cx="10160000" cy="3431709"/>
          </a:xfrm>
          <a:prstGeom prst="rect">
            <a:avLst/>
          </a:prstGeom>
          <a:noFill/>
        </p:spPr>
        <p:txBody>
          <a:bodyPr vert="horz" rtlCol="0">
            <a:spAutoFit/>
          </a:bodyPr>
          <a:lstStyle/>
          <a:p>
            <a:pPr algn="ctr"/>
            <a:r>
              <a:rPr lang="en-US" sz="3100"/>
              <a:t>and he will bring forth the top stone with shouts of "Grace, grace to it!"'" Also the word of the LORD came to me, saying, "The hands of Zerubbabel have laid the foundation of this house, and his hands will finish it. Then you will know that the LORD of hosts has sent me to you. "For who has despised the day of small things? (Continued...)</a:t>
            </a:r>
          </a:p>
        </p:txBody>
      </p:sp>
    </p:spTree>
    <p:extLst>
      <p:ext uri="{BB962C8B-B14F-4D97-AF65-F5344CB8AC3E}">
        <p14:creationId xmlns:p14="http://schemas.microsoft.com/office/powerpoint/2010/main" val="3311635480"/>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ED615E-CDB6-3661-3F73-21DE48423309}"/>
              </a:ext>
            </a:extLst>
          </p:cNvPr>
          <p:cNvSpPr txBox="1"/>
          <p:nvPr/>
        </p:nvSpPr>
        <p:spPr>
          <a:xfrm>
            <a:off x="127000" y="127000"/>
            <a:ext cx="7315200" cy="276999"/>
          </a:xfrm>
          <a:prstGeom prst="rect">
            <a:avLst/>
          </a:prstGeom>
          <a:noFill/>
        </p:spPr>
        <p:txBody>
          <a:bodyPr vert="horz" lIns="0" tIns="0" rIns="0" bIns="0" rtlCol="0">
            <a:spAutoFit/>
          </a:bodyPr>
          <a:lstStyle/>
          <a:p>
            <a:r>
              <a:rPr lang="en-US"/>
              <a:t>TWO WITNESSES</a:t>
            </a:r>
          </a:p>
        </p:txBody>
      </p:sp>
      <p:sp>
        <p:nvSpPr>
          <p:cNvPr id="3" name="TextBox 2">
            <a:extLst>
              <a:ext uri="{FF2B5EF4-FFF2-40B4-BE49-F238E27FC236}">
                <a16:creationId xmlns:a16="http://schemas.microsoft.com/office/drawing/2014/main" id="{45A7779F-5496-116F-6218-68E2DBE2F85E}"/>
              </a:ext>
            </a:extLst>
          </p:cNvPr>
          <p:cNvSpPr txBox="1"/>
          <p:nvPr/>
        </p:nvSpPr>
        <p:spPr>
          <a:xfrm>
            <a:off x="1016000" y="635000"/>
            <a:ext cx="10160000" cy="4385816"/>
          </a:xfrm>
          <a:prstGeom prst="rect">
            <a:avLst/>
          </a:prstGeom>
          <a:noFill/>
        </p:spPr>
        <p:txBody>
          <a:bodyPr vert="horz" rtlCol="0">
            <a:spAutoFit/>
          </a:bodyPr>
          <a:lstStyle/>
          <a:p>
            <a:pPr algn="ctr"/>
            <a:r>
              <a:rPr lang="en-US" sz="3100"/>
              <a:t>But these seven will be glad when they see the plumb line in the hand of Zerubbabel--these are the eyes of the LORD which range to and fro throughout the earth." Then I said to him, "What are these two olive trees on the right of the lampstand and on its left?" And I answered the second time and said to him, "What are the two olive branches which are beside the two golden pipes, which empty the golden oil from themselves? (Continued...)</a:t>
            </a:r>
          </a:p>
        </p:txBody>
      </p:sp>
    </p:spTree>
    <p:extLst>
      <p:ext uri="{BB962C8B-B14F-4D97-AF65-F5344CB8AC3E}">
        <p14:creationId xmlns:p14="http://schemas.microsoft.com/office/powerpoint/2010/main" val="2850799208"/>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82CEF9-1D93-1182-9C51-107045A104E5}"/>
              </a:ext>
            </a:extLst>
          </p:cNvPr>
          <p:cNvSpPr txBox="1"/>
          <p:nvPr/>
        </p:nvSpPr>
        <p:spPr>
          <a:xfrm>
            <a:off x="127000" y="127000"/>
            <a:ext cx="7315200" cy="276999"/>
          </a:xfrm>
          <a:prstGeom prst="rect">
            <a:avLst/>
          </a:prstGeom>
          <a:noFill/>
        </p:spPr>
        <p:txBody>
          <a:bodyPr vert="horz" lIns="0" tIns="0" rIns="0" bIns="0" rtlCol="0">
            <a:spAutoFit/>
          </a:bodyPr>
          <a:lstStyle/>
          <a:p>
            <a:r>
              <a:rPr lang="en-US"/>
              <a:t>TWO WITNESSES</a:t>
            </a:r>
          </a:p>
        </p:txBody>
      </p:sp>
      <p:sp>
        <p:nvSpPr>
          <p:cNvPr id="3" name="TextBox 2">
            <a:extLst>
              <a:ext uri="{FF2B5EF4-FFF2-40B4-BE49-F238E27FC236}">
                <a16:creationId xmlns:a16="http://schemas.microsoft.com/office/drawing/2014/main" id="{8CE98998-9B23-CF61-356D-0150B1026D3B}"/>
              </a:ext>
            </a:extLst>
          </p:cNvPr>
          <p:cNvSpPr txBox="1"/>
          <p:nvPr/>
        </p:nvSpPr>
        <p:spPr>
          <a:xfrm>
            <a:off x="1016000" y="635000"/>
            <a:ext cx="10160000" cy="2000548"/>
          </a:xfrm>
          <a:prstGeom prst="rect">
            <a:avLst/>
          </a:prstGeom>
          <a:noFill/>
        </p:spPr>
        <p:txBody>
          <a:bodyPr vert="horz" rtlCol="0">
            <a:spAutoFit/>
          </a:bodyPr>
          <a:lstStyle/>
          <a:p>
            <a:pPr algn="ctr"/>
            <a:r>
              <a:rPr lang="en-US" sz="3100"/>
              <a:t>" So he answered me, saying, "Do you not know what these are?" And I said, "No, my lord." Then he said, "These are the two anointed ones who are standing by the Lord of the whole earth."</a:t>
            </a:r>
          </a:p>
        </p:txBody>
      </p:sp>
    </p:spTree>
    <p:extLst>
      <p:ext uri="{BB962C8B-B14F-4D97-AF65-F5344CB8AC3E}">
        <p14:creationId xmlns:p14="http://schemas.microsoft.com/office/powerpoint/2010/main" val="149967956"/>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1FA77-21C1-1AC7-BEE6-1F6B5BB9AF6D}"/>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they will reign forever and ever</a:t>
            </a:r>
          </a:p>
        </p:txBody>
      </p:sp>
      <p:sp>
        <p:nvSpPr>
          <p:cNvPr id="3" name="Subtitle 2">
            <a:extLst>
              <a:ext uri="{FF2B5EF4-FFF2-40B4-BE49-F238E27FC236}">
                <a16:creationId xmlns:a16="http://schemas.microsoft.com/office/drawing/2014/main" id="{7415D2EA-DEF6-23E8-A381-1D287D5C09A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79627337"/>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5F519-E2E4-9928-DD98-9562DE6E2311}"/>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they will reign forever and ever</a:t>
            </a:r>
          </a:p>
        </p:txBody>
      </p:sp>
      <p:sp>
        <p:nvSpPr>
          <p:cNvPr id="3" name="Subtitle 2">
            <a:extLst>
              <a:ext uri="{FF2B5EF4-FFF2-40B4-BE49-F238E27FC236}">
                <a16:creationId xmlns:a16="http://schemas.microsoft.com/office/drawing/2014/main" id="{72E0EC21-9149-6214-7FAC-4B3AE2FD467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7430414"/>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BCFC95-B918-5492-2F7E-1C871EF9D46D}"/>
              </a:ext>
            </a:extLst>
          </p:cNvPr>
          <p:cNvSpPr txBox="1"/>
          <p:nvPr/>
        </p:nvSpPr>
        <p:spPr>
          <a:xfrm>
            <a:off x="127000" y="127000"/>
            <a:ext cx="7315200" cy="276999"/>
          </a:xfrm>
          <a:prstGeom prst="rect">
            <a:avLst/>
          </a:prstGeom>
          <a:noFill/>
        </p:spPr>
        <p:txBody>
          <a:bodyPr vert="horz" lIns="0" tIns="0" rIns="0" bIns="0" rtlCol="0">
            <a:spAutoFit/>
          </a:bodyPr>
          <a:lstStyle/>
          <a:p>
            <a:r>
              <a:rPr lang="en-US"/>
              <a:t>they will reign forever and ever</a:t>
            </a:r>
          </a:p>
        </p:txBody>
      </p:sp>
      <p:sp>
        <p:nvSpPr>
          <p:cNvPr id="3" name="TextBox 2">
            <a:extLst>
              <a:ext uri="{FF2B5EF4-FFF2-40B4-BE49-F238E27FC236}">
                <a16:creationId xmlns:a16="http://schemas.microsoft.com/office/drawing/2014/main" id="{75DE39C7-9C64-9936-5C08-7CE5F94D9E94}"/>
              </a:ext>
            </a:extLst>
          </p:cNvPr>
          <p:cNvSpPr txBox="1"/>
          <p:nvPr/>
        </p:nvSpPr>
        <p:spPr>
          <a:xfrm>
            <a:off x="0" y="762000"/>
            <a:ext cx="12192000" cy="646331"/>
          </a:xfrm>
          <a:prstGeom prst="rect">
            <a:avLst/>
          </a:prstGeom>
          <a:noFill/>
        </p:spPr>
        <p:txBody>
          <a:bodyPr vert="horz" rtlCol="0">
            <a:spAutoFit/>
          </a:bodyPr>
          <a:lstStyle/>
          <a:p>
            <a:pPr algn="ctr"/>
            <a:r>
              <a:rPr lang="en-US" sz="3600"/>
              <a:t>Revelation 22:5</a:t>
            </a:r>
          </a:p>
        </p:txBody>
      </p:sp>
      <p:sp>
        <p:nvSpPr>
          <p:cNvPr id="4" name="TextBox 3">
            <a:extLst>
              <a:ext uri="{FF2B5EF4-FFF2-40B4-BE49-F238E27FC236}">
                <a16:creationId xmlns:a16="http://schemas.microsoft.com/office/drawing/2014/main" id="{B1CC58C1-2E48-E36F-8BCE-0519AD04124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96B2DB3-33BD-E979-080C-D4DCE7EE6FE6}"/>
              </a:ext>
            </a:extLst>
          </p:cNvPr>
          <p:cNvSpPr txBox="1"/>
          <p:nvPr/>
        </p:nvSpPr>
        <p:spPr>
          <a:xfrm>
            <a:off x="1016000" y="1905000"/>
            <a:ext cx="10160000" cy="2000548"/>
          </a:xfrm>
          <a:prstGeom prst="rect">
            <a:avLst/>
          </a:prstGeom>
          <a:noFill/>
        </p:spPr>
        <p:txBody>
          <a:bodyPr vert="horz" rtlCol="0">
            <a:spAutoFit/>
          </a:bodyPr>
          <a:lstStyle/>
          <a:p>
            <a:pPr algn="ctr"/>
            <a:r>
              <a:rPr lang="en-US" sz="3100"/>
              <a:t>And there will no longer be any night; and they will not have need of the light of a lamp nor the light of the sun, because the Lord God will illumine them; and </a:t>
            </a:r>
            <a:r>
              <a:rPr lang="en-US" sz="3100" b="1">
                <a:solidFill>
                  <a:srgbClr val="FF0000"/>
                </a:solidFill>
              </a:rPr>
              <a:t>they will reign forever and ever</a:t>
            </a:r>
            <a:r>
              <a:rPr lang="en-US" sz="3100"/>
              <a:t>.</a:t>
            </a:r>
          </a:p>
        </p:txBody>
      </p:sp>
    </p:spTree>
    <p:extLst>
      <p:ext uri="{BB962C8B-B14F-4D97-AF65-F5344CB8AC3E}">
        <p14:creationId xmlns:p14="http://schemas.microsoft.com/office/powerpoint/2010/main" val="1528264083"/>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9B866-5E4B-F952-0BE4-382690EA0A80}"/>
              </a:ext>
            </a:extLst>
          </p:cNvPr>
          <p:cNvSpPr>
            <a:spLocks noGrp="1"/>
          </p:cNvSpPr>
          <p:nvPr>
            <p:ph type="ctrTitle"/>
          </p:nvPr>
        </p:nvSpPr>
        <p:spPr>
          <a:xfrm>
            <a:off x="2841308" y="762000"/>
            <a:ext cx="6509385" cy="3556730"/>
          </a:xfrm>
        </p:spPr>
        <p:txBody>
          <a:bodyPr>
            <a:normAutofit/>
          </a:bodyPr>
          <a:lstStyle/>
          <a:p>
            <a:pPr algn="ctr"/>
            <a:r>
              <a:rPr lang="en-US" sz="4800">
                <a:solidFill>
                  <a:srgbClr val="000000"/>
                </a:solidFill>
              </a:rPr>
              <a:t>Land of israel destroyed</a:t>
            </a:r>
          </a:p>
        </p:txBody>
      </p:sp>
      <p:sp>
        <p:nvSpPr>
          <p:cNvPr id="3" name="Subtitle 2">
            <a:extLst>
              <a:ext uri="{FF2B5EF4-FFF2-40B4-BE49-F238E27FC236}">
                <a16:creationId xmlns:a16="http://schemas.microsoft.com/office/drawing/2014/main" id="{E5947745-A132-7467-1ADB-1D9EC395D96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47768575"/>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F1663F-C0BE-8080-AE0F-42D0377BB90A}"/>
              </a:ext>
            </a:extLst>
          </p:cNvPr>
          <p:cNvSpPr txBox="1"/>
          <p:nvPr/>
        </p:nvSpPr>
        <p:spPr>
          <a:xfrm>
            <a:off x="127000" y="127000"/>
            <a:ext cx="7315200" cy="276999"/>
          </a:xfrm>
          <a:prstGeom prst="rect">
            <a:avLst/>
          </a:prstGeom>
          <a:noFill/>
        </p:spPr>
        <p:txBody>
          <a:bodyPr vert="horz" lIns="0" tIns="0" rIns="0" bIns="0" rtlCol="0">
            <a:spAutoFit/>
          </a:bodyPr>
          <a:lstStyle/>
          <a:p>
            <a:r>
              <a:rPr lang="en-US"/>
              <a:t>LAND OF ISRAEL DESTROYED</a:t>
            </a:r>
          </a:p>
        </p:txBody>
      </p:sp>
      <p:sp>
        <p:nvSpPr>
          <p:cNvPr id="3" name="TextBox 2">
            <a:extLst>
              <a:ext uri="{FF2B5EF4-FFF2-40B4-BE49-F238E27FC236}">
                <a16:creationId xmlns:a16="http://schemas.microsoft.com/office/drawing/2014/main" id="{1F2BC35C-5DF2-1AD4-BABF-5969698D41CA}"/>
              </a:ext>
            </a:extLst>
          </p:cNvPr>
          <p:cNvSpPr txBox="1"/>
          <p:nvPr/>
        </p:nvSpPr>
        <p:spPr>
          <a:xfrm>
            <a:off x="0" y="762000"/>
            <a:ext cx="12192000" cy="646331"/>
          </a:xfrm>
          <a:prstGeom prst="rect">
            <a:avLst/>
          </a:prstGeom>
          <a:noFill/>
        </p:spPr>
        <p:txBody>
          <a:bodyPr vert="horz" rtlCol="0">
            <a:spAutoFit/>
          </a:bodyPr>
          <a:lstStyle/>
          <a:p>
            <a:pPr algn="ctr"/>
            <a:r>
              <a:rPr lang="en-US" sz="3600"/>
              <a:t>Jubilees 36:10</a:t>
            </a:r>
          </a:p>
        </p:txBody>
      </p:sp>
      <p:sp>
        <p:nvSpPr>
          <p:cNvPr id="4" name="TextBox 3">
            <a:extLst>
              <a:ext uri="{FF2B5EF4-FFF2-40B4-BE49-F238E27FC236}">
                <a16:creationId xmlns:a16="http://schemas.microsoft.com/office/drawing/2014/main" id="{B2E53AD3-7246-D87B-8B18-F95124F38D3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E9136A3-8BB7-C610-AB87-5D0674637E2C}"/>
              </a:ext>
            </a:extLst>
          </p:cNvPr>
          <p:cNvSpPr txBox="1"/>
          <p:nvPr/>
        </p:nvSpPr>
        <p:spPr>
          <a:xfrm>
            <a:off x="1016000" y="1905000"/>
            <a:ext cx="10160000" cy="3908762"/>
          </a:xfrm>
          <a:prstGeom prst="rect">
            <a:avLst/>
          </a:prstGeom>
          <a:noFill/>
        </p:spPr>
        <p:txBody>
          <a:bodyPr vert="horz" rtlCol="0">
            <a:spAutoFit/>
          </a:bodyPr>
          <a:lstStyle/>
          <a:p>
            <a:pPr algn="ctr"/>
            <a:r>
              <a:rPr lang="en-US" sz="3100"/>
              <a:t>But on the day of turbulence and execration and indignation and anger, with flaming devouring fire as He burnt Sodom, so likewise will He burn his land and his city and all that is his, and he shall be blotted out of the book of the discipline of the children of men, and not be recorded in the book of life, but in that which is appointed to destruction, and he shall depart into eternal execration; (Continued...)</a:t>
            </a:r>
          </a:p>
        </p:txBody>
      </p:sp>
    </p:spTree>
    <p:extLst>
      <p:ext uri="{BB962C8B-B14F-4D97-AF65-F5344CB8AC3E}">
        <p14:creationId xmlns:p14="http://schemas.microsoft.com/office/powerpoint/2010/main" val="848434768"/>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96CE40-3088-98D8-03B6-46E647D23BA4}"/>
              </a:ext>
            </a:extLst>
          </p:cNvPr>
          <p:cNvSpPr txBox="1"/>
          <p:nvPr/>
        </p:nvSpPr>
        <p:spPr>
          <a:xfrm>
            <a:off x="127000" y="127000"/>
            <a:ext cx="7315200" cy="276999"/>
          </a:xfrm>
          <a:prstGeom prst="rect">
            <a:avLst/>
          </a:prstGeom>
          <a:noFill/>
        </p:spPr>
        <p:txBody>
          <a:bodyPr vert="horz" lIns="0" tIns="0" rIns="0" bIns="0" rtlCol="0">
            <a:spAutoFit/>
          </a:bodyPr>
          <a:lstStyle/>
          <a:p>
            <a:r>
              <a:rPr lang="en-US"/>
              <a:t>LAND OF ISRAEL DESTROYED</a:t>
            </a:r>
          </a:p>
        </p:txBody>
      </p:sp>
      <p:sp>
        <p:nvSpPr>
          <p:cNvPr id="3" name="TextBox 2">
            <a:extLst>
              <a:ext uri="{FF2B5EF4-FFF2-40B4-BE49-F238E27FC236}">
                <a16:creationId xmlns:a16="http://schemas.microsoft.com/office/drawing/2014/main" id="{4865B3AC-D3F7-3E96-15A7-F279686159E0}"/>
              </a:ext>
            </a:extLst>
          </p:cNvPr>
          <p:cNvSpPr txBox="1"/>
          <p:nvPr/>
        </p:nvSpPr>
        <p:spPr>
          <a:xfrm>
            <a:off x="1016000" y="635000"/>
            <a:ext cx="10160000" cy="1523494"/>
          </a:xfrm>
          <a:prstGeom prst="rect">
            <a:avLst/>
          </a:prstGeom>
          <a:noFill/>
        </p:spPr>
        <p:txBody>
          <a:bodyPr vert="horz" rtlCol="0">
            <a:spAutoFit/>
          </a:bodyPr>
          <a:lstStyle/>
          <a:p>
            <a:pPr algn="ctr"/>
            <a:r>
              <a:rPr lang="en-US" sz="3100"/>
              <a:t>so that their condemnation may be always renewed in hate and in execration and in wrath and in torment and in indignation and in plagues and in disease for ever.</a:t>
            </a:r>
          </a:p>
        </p:txBody>
      </p:sp>
    </p:spTree>
    <p:extLst>
      <p:ext uri="{BB962C8B-B14F-4D97-AF65-F5344CB8AC3E}">
        <p14:creationId xmlns:p14="http://schemas.microsoft.com/office/powerpoint/2010/main" val="3942904028"/>
      </p:ext>
    </p:extLst>
  </p:cSld>
  <p:clrMapOvr>
    <a:masterClrMapping/>
  </p:clrMapOvr>
</p:sld>
</file>

<file path=ppt/theme/theme1.xml><?xml version="1.0" encoding="utf-8"?>
<a:theme xmlns:a="http://schemas.openxmlformats.org/drawingml/2006/main" name="TribuneVTI">
  <a:themeElements>
    <a:clrScheme name="amasis">
      <a:dk1>
        <a:sysClr val="windowText" lastClr="000000"/>
      </a:dk1>
      <a:lt1>
        <a:sysClr val="window" lastClr="FFFFFF"/>
      </a:lt1>
      <a:dk2>
        <a:srgbClr val="470401"/>
      </a:dk2>
      <a:lt2>
        <a:srgbClr val="EBE2E2"/>
      </a:lt2>
      <a:accent1>
        <a:srgbClr val="BD1209"/>
      </a:accent1>
      <a:accent2>
        <a:srgbClr val="F40600"/>
      </a:accent2>
      <a:accent3>
        <a:srgbClr val="F26216"/>
      </a:accent3>
      <a:accent4>
        <a:srgbClr val="F0800D"/>
      </a:accent4>
      <a:accent5>
        <a:srgbClr val="3EA8B6"/>
      </a:accent5>
      <a:accent6>
        <a:srgbClr val="005B6B"/>
      </a:accent6>
      <a:hlink>
        <a:srgbClr val="F40600"/>
      </a:hlink>
      <a:folHlink>
        <a:srgbClr val="1C7E8E"/>
      </a:folHlink>
    </a:clrScheme>
    <a:fontScheme name="Amasis-Univers">
      <a:majorFont>
        <a:latin typeface="Amasis MT Pro Medium"/>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ribuneVTI" id="{4D84C650-59FC-4F6B-ADA6-B11C508FF6CE}" vid="{0E07EAE6-ACBC-4250-8522-FC108A45043A}"/>
    </a:ext>
  </a:extLst>
</a:theme>
</file>

<file path=docProps/app.xml><?xml version="1.0" encoding="utf-8"?>
<Properties xmlns="http://schemas.openxmlformats.org/officeDocument/2006/extended-properties" xmlns:vt="http://schemas.openxmlformats.org/officeDocument/2006/docPropsVTypes">
  <TotalTime>18</TotalTime>
  <Words>10539</Words>
  <Application>Microsoft Office PowerPoint</Application>
  <PresentationFormat>Widescreen</PresentationFormat>
  <Paragraphs>420</Paragraphs>
  <Slides>159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159</vt:i4>
      </vt:variant>
    </vt:vector>
  </HeadingPairs>
  <TitlesOfParts>
    <vt:vector size="163" baseType="lpstr">
      <vt:lpstr>Amasis MT Pro Medium</vt:lpstr>
      <vt:lpstr>Arial</vt:lpstr>
      <vt:lpstr>Univers Light</vt:lpstr>
      <vt:lpstr>TribuneVTI</vt:lpstr>
      <vt:lpstr>End Times</vt:lpstr>
      <vt:lpstr>Precursors for the end times</vt:lpstr>
      <vt:lpstr>Wars and Rumors of Wars</vt:lpstr>
      <vt:lpstr>PowerPoint Presentation</vt:lpstr>
      <vt:lpstr>PowerPoint Presentation</vt:lpstr>
      <vt:lpstr>PowerPoint Presentation</vt:lpstr>
      <vt:lpstr>Natural Disasters and Famines</vt:lpstr>
      <vt:lpstr>PowerPoint Presentation</vt:lpstr>
      <vt:lpstr>PowerPoint Presentation</vt:lpstr>
      <vt:lpstr>PowerPoint Presentation</vt:lpstr>
      <vt:lpstr>PowerPoint Presentation</vt:lpstr>
      <vt:lpstr>Increase in Wickedness and Loss of Faith</vt:lpstr>
      <vt:lpstr>PowerPoint Presentation</vt:lpstr>
      <vt:lpstr>PowerPoint Presentation</vt:lpstr>
      <vt:lpstr>PowerPoint Presentation</vt:lpstr>
      <vt:lpstr>PowerPoint Presentation</vt:lpstr>
      <vt:lpstr>PowerPoint Presentation</vt:lpstr>
      <vt:lpstr>The Rise of False Prophets and Deception</vt:lpstr>
      <vt:lpstr>PowerPoint Presentation</vt:lpstr>
      <vt:lpstr>PowerPoint Presentation</vt:lpstr>
      <vt:lpstr>PowerPoint Presentation</vt:lpstr>
      <vt:lpstr>PowerPoint Presentation</vt:lpstr>
      <vt:lpstr>PowerPoint Presentation</vt:lpstr>
      <vt:lpstr>The Gospel Preached to All Nations</vt:lpstr>
      <vt:lpstr>PowerPoint Presentation</vt:lpstr>
      <vt:lpstr>Signs in the Sun, Moon, and Stars</vt:lpstr>
      <vt:lpstr>PowerPoint Presentation</vt:lpstr>
      <vt:lpstr>PowerPoint Presentation</vt:lpstr>
      <vt:lpstr>PowerPoint Presentation</vt:lpstr>
      <vt:lpstr>Revelation 12 Sign</vt:lpstr>
      <vt:lpstr>PowerPoint Presentation</vt:lpstr>
      <vt:lpstr>PowerPoint Presentation</vt:lpstr>
      <vt:lpstr>PowerPoint Presentation</vt:lpstr>
      <vt:lpstr>PowerPoint Presentation</vt:lpstr>
      <vt:lpstr>PowerPoint Presentation</vt:lpstr>
      <vt:lpstr>PowerPoint Presentation</vt:lpstr>
      <vt:lpstr>The Great Tribulation</vt:lpstr>
      <vt:lpstr>After the Tribulation</vt:lpstr>
      <vt:lpstr>PowerPoint Presentation</vt:lpstr>
      <vt:lpstr>PowerPoint Presentation</vt:lpstr>
      <vt:lpstr>PowerPoint Presentation</vt:lpstr>
      <vt:lpstr>PowerPoint Presentation</vt:lpstr>
      <vt:lpstr>Antichrist</vt:lpstr>
      <vt:lpstr>End of the Antichrist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Abomination of Desolation</vt:lpstr>
      <vt:lpstr>PowerPoint Presentation</vt:lpstr>
      <vt:lpstr>PowerPoint Presentation</vt:lpstr>
      <vt:lpstr>PowerPoint Presentation</vt:lpstr>
      <vt:lpstr>PowerPoint Presentation</vt:lpstr>
      <vt:lpstr>PowerPoint Presentation</vt:lpstr>
      <vt:lpstr>PowerPoint Presentation</vt:lpstr>
      <vt:lpstr>Seven Bowls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Seven Seals</vt:lpstr>
      <vt:lpstr>First Seal - The Conqueror</vt:lpstr>
      <vt:lpstr>PowerPoint Presentation</vt:lpstr>
      <vt:lpstr>Second Seal - Conflict on Earth</vt:lpstr>
      <vt:lpstr>PowerPoint Presentation</vt:lpstr>
      <vt:lpstr>Third Seal - Scarcity on Earth</vt:lpstr>
      <vt:lpstr>PowerPoint Presentation</vt:lpstr>
      <vt:lpstr>Fourth Seal - Widespread Death</vt:lpstr>
      <vt:lpstr>PowerPoint Presentation</vt:lpstr>
      <vt:lpstr>Fifth Seal - The Cry of the Martyrs</vt:lpstr>
      <vt:lpstr>PowerPoint Presentation</vt:lpstr>
      <vt:lpstr>PowerPoint Presentation</vt:lpstr>
      <vt:lpstr>Sixth Seal - Cosmic Disturbances</vt:lpstr>
      <vt:lpstr>PowerPoint Presentation</vt:lpstr>
      <vt:lpstr>PowerPoint Presentation</vt:lpstr>
      <vt:lpstr>Seventh Seal - Silence in Heaven</vt:lpstr>
      <vt:lpstr>PowerPoint Presentation</vt:lpstr>
      <vt:lpstr>PowerPoint Presentation</vt:lpstr>
      <vt:lpstr>Seven Trumpets</vt:lpstr>
      <vt:lpstr>The Last Trumpet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beast from the pit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Great City Babylon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city will begin to appear</vt:lpstr>
      <vt:lpstr>PowerPoint Presentation</vt:lpstr>
      <vt:lpstr>PowerPoint Presentation</vt:lpstr>
      <vt:lpstr>Two Witnesses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they will reign forever and ever</vt:lpstr>
      <vt:lpstr>they will reign forever and ever</vt:lpstr>
      <vt:lpstr>PowerPoint Presentation</vt:lpstr>
      <vt:lpstr>Land of israel destroyed</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2026-07-08T00:57:58Z</dcterms:modified>
</cp:coreProperties>
</file>