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5D532C3-FE47-44B1-943F-2B009378F27D}">
          <p14:sldIdLst>
            <p14:sldId id="256"/>
          </p14:sldIdLst>
        </p14:section>
        <p14:section name="WHAT ARE THE FEAST DAYS OF YHVH?" id="{4A385313-C623-466C-A885-AA30B11BC8E3}">
          <p14:sldIdLst>
            <p14:sldId id="257"/>
            <p14:sldId id="258"/>
            <p14:sldId id="259"/>
            <p14:sldId id="260"/>
            <p14:sldId id="261"/>
          </p14:sldIdLst>
        </p14:section>
        <p14:section name="HOLY CONVOCATIONS" id="{7FC54845-4421-4661-B18B-8ECCE5ECB261}">
          <p14:sldIdLst>
            <p14:sldId id="262"/>
            <p14:sldId id="263"/>
            <p14:sldId id="264"/>
            <p14:sldId id="265"/>
            <p14:sldId id="266"/>
            <p14:sldId id="267"/>
            <p14:sldId id="268"/>
            <p14:sldId id="269"/>
            <p14:sldId id="270"/>
            <p14:sldId id="271"/>
            <p14:sldId id="272"/>
            <p14:sldId id="273"/>
            <p14:sldId id="274"/>
            <p14:sldId id="275"/>
            <p14:sldId id="276"/>
            <p14:sldId id="277"/>
            <p14:sldId id="278"/>
            <p14:sldId id="279"/>
          </p14:sldIdLst>
        </p14:section>
        <p14:section name="WHEN ARE THE FEASTS OF YHVH?" id="{5BCADBFA-1AC1-4E39-A257-F3FFD9397B03}">
          <p14:sldIdLst>
            <p14:sldId id="280"/>
          </p14:sldIdLst>
        </p14:section>
        <p14:section name="Passover (14th day of the 1st month)" id="{4D6F789E-195D-4301-8649-E6B64C69DEDB}">
          <p14:sldIdLst>
            <p14:sldId id="281"/>
            <p14:sldId id="282"/>
            <p14:sldId id="283"/>
            <p14:sldId id="284"/>
            <p14:sldId id="285"/>
          </p14:sldIdLst>
        </p14:section>
        <p14:section name="Unleavened Bread (14th to the 21st days of the 1st month)" id="{F3E44BD2-E28C-49D4-A30B-473939AF7187}">
          <p14:sldIdLst>
            <p14:sldId id="286"/>
            <p14:sldId id="287"/>
            <p14:sldId id="288"/>
          </p14:sldIdLst>
        </p14:section>
        <p14:section name="Feast of Weeks (15th day of the 3rd month)" id="{DA272362-7860-4B43-B34D-327A073C1917}">
          <p14:sldIdLst>
            <p14:sldId id="289"/>
            <p14:sldId id="290"/>
            <p14:sldId id="291"/>
          </p14:sldIdLst>
        </p14:section>
        <p14:section name="Feast of Trumpets (1st day of the 7th month)" id="{D1B384F1-9E9D-4B69-BD91-B205D7244B30}">
          <p14:sldIdLst>
            <p14:sldId id="292"/>
            <p14:sldId id="293"/>
          </p14:sldIdLst>
        </p14:section>
        <p14:section name="Feast of Atonement (10th day of the 7th month)" id="{3A4E99A2-EACD-428C-A368-F71B7D44FCF1}">
          <p14:sldIdLst>
            <p14:sldId id="294"/>
            <p14:sldId id="295"/>
            <p14:sldId id="296"/>
            <p14:sldId id="297"/>
          </p14:sldIdLst>
        </p14:section>
        <p14:section name="Feast of Tabernacles (15th to the 21st days of the 7th month)" id="{A529CB90-5475-4607-818A-62878C99C3F6}">
          <p14:sldIdLst>
            <p14:sldId id="298"/>
            <p14:sldId id="299"/>
          </p14:sldIdLst>
        </p14:section>
        <p14:section name="SABBATH" id="{E47F9190-7E27-45A4-8ED4-10F2E1B0EDE3}">
          <p14:sldIdLst>
            <p14:sldId id="300"/>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Lst>
        </p14:section>
        <p14:section name="PESACH &amp; UNLEAVENED BREAD" id="{EA5CD20E-1D71-47F5-8275-30316A3121CC}">
          <p14:sldIdLst>
            <p14:sldId id="327"/>
          </p14:sldIdLst>
        </p14:section>
        <p14:section name="Pesach" id="{B97319CA-D8DC-491A-9E56-A79ED662B29D}">
          <p14:sldIdLst>
            <p14:sldId id="328"/>
            <p14:sldId id="329"/>
            <p14:sldId id="330"/>
            <p14:sldId id="331"/>
            <p14:sldId id="332"/>
            <p14:sldId id="333"/>
            <p14:sldId id="334"/>
            <p14:sldId id="335"/>
            <p14:sldId id="336"/>
            <p14:sldId id="337"/>
            <p14:sldId id="338"/>
            <p14:sldId id="339"/>
            <p14:sldId id="340"/>
            <p14:sldId id="341"/>
            <p14:sldId id="342"/>
            <p14:sldId id="343"/>
            <p14:sldId id="344"/>
            <p14:sldId id="345"/>
            <p14:sldId id="346"/>
            <p14:sldId id="347"/>
            <p14:sldId id="348"/>
            <p14:sldId id="349"/>
          </p14:sldIdLst>
        </p14:section>
        <p14:section name="FEAST OF WEEKS (SHAVUOT/FIRSTFRUITS)" id="{1DB3F5AC-DB12-42AE-A785-C4AF55FAE878}">
          <p14:sldIdLst>
            <p14:sldId id="350"/>
          </p14:sldIdLst>
        </p14:section>
        <p14:section name="When is Feast of Weeks?" id="{9D0AD9C4-9C4C-4630-8F01-28718876F246}">
          <p14:sldIdLst>
            <p14:sldId id="351"/>
            <p14:sldId id="352"/>
          </p14:sldIdLst>
        </p14:section>
        <p14:section name="FEAST OF ATONEMENT (YOM KIPPUR)" id="{D44812EC-289A-4529-8D36-CDD87064ABE1}">
          <p14:sldIdLst>
            <p14:sldId id="353"/>
          </p14:sldIdLst>
        </p14:section>
        <p14:section name="Fasting" id="{F57E0D12-7D55-4089-81B8-4D34B7528E05}">
          <p14:sldIdLst>
            <p14:sldId id="354"/>
            <p14:sldId id="355"/>
          </p14:sldIdLst>
        </p14:section>
        <p14:section name="Purpose of the Feast of Atonement" id="{DBC41C7B-A09F-44F5-89B9-0F47FB8AB609}">
          <p14:sldIdLst>
            <p14:sldId id="356"/>
            <p14:sldId id="357"/>
            <p14:sldId id="358"/>
          </p14:sldIdLst>
        </p14:section>
        <p14:section name="FEAST OF TABERNACLES (SUKKOT)" id="{619D6BA9-30A4-43EB-ADBA-2833B4A086E4}">
          <p14:sldIdLst>
            <p14:sldId id="359"/>
          </p14:sldIdLst>
        </p14:section>
        <p14:section name="Day of Addition" id="{F981575B-6BF4-41FE-809E-9B6413F64707}">
          <p14:sldIdLst>
            <p14:sldId id="360"/>
            <p14:sldId id="361"/>
            <p14:sldId id="362"/>
          </p14:sldIdLst>
        </p14:section>
        <p14:section name="FEAST OF TABERNACLES" id="{398965F8-451D-4403-86F8-F1C952D8BDE3}">
          <p14:sldIdLst>
            <p14:sldId id="363"/>
          </p14:sldIdLst>
        </p14:section>
        <p14:section name="When is Feast of Tabernacles?" id="{EC226341-D7F7-471C-A475-F9A26B24198F}">
          <p14:sldIdLst>
            <p14:sldId id="364"/>
            <p14:sldId id="365"/>
          </p14:sldIdLst>
        </p14:section>
        <p14:section name="FESTIVAL OF LIGHTS (HANNUKAH)" id="{3AB70D5F-AC08-4EC8-86FD-AD7D9BEF9A8E}">
          <p14:sldIdLst>
            <p14:sldId id="366"/>
            <p14:sldId id="367"/>
          </p14:sldIdLst>
        </p14:section>
        <p14:section name="JUBILEE" id="{E148AF1D-9AE5-43B3-ACC5-A901CBF9371A}">
          <p14:sldIdLst>
            <p14:sldId id="368"/>
            <p14:sldId id="369"/>
          </p14:sldIdLst>
        </p14:section>
        <p14:section name="KEEPING THE FEAST DAYS IN ZION" id="{B21FA613-AE19-459C-8A7C-3DAC0BA7168F}">
          <p14:sldIdLst>
            <p14:sldId id="370"/>
            <p14:sldId id="371"/>
            <p14:sldId id="372"/>
            <p14:sldId id="373"/>
            <p14:sldId id="374"/>
            <p14:sldId id="375"/>
            <p14:sldId id="376"/>
            <p14:sldId id="377"/>
            <p14:sldId id="378"/>
            <p14:sldId id="37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tableStyles" Target="tableStyle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7356-4B20-ACB1-5D63-DA566E6115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7F85EB4-BFEA-7C7A-D3E3-47A792CDB2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2F8454-A556-DAC0-A060-5D7150C08C47}"/>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42A4863B-4167-364E-0998-B84169C301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8339F6-CD3E-705E-79DF-5A9B4E8637D8}"/>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2297340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35A94-BB25-1B7D-2B1C-E0917EFA3A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52E15E-CE54-E6EE-0C13-0EC5679BED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F315FD-279E-F00B-0560-CF89A1570C6A}"/>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737F4212-8F7C-B660-C5BF-799F570639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D10E5A-7376-4136-C135-181606AC1A36}"/>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314902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C45FB-EB69-B549-BEB8-EAFE5E704A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B48DF6-AC20-421C-0904-C2E6AADE52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DB3C5DB-BE5F-538F-48E3-BED8C47E0804}"/>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3AD6ACAA-37C1-2214-BDC6-D21E1BBE23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72AD0D-C022-1C9B-E7DC-BC7C2CA13A94}"/>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65567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21CF-BCAD-1B5C-D8D0-1D11EEBB94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628847F-8758-DE76-6AC2-83C33FE058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A29D70D-2003-671D-841F-1195A49415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68A3904-3DF3-7319-2BC6-D2D7414D740B}"/>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6" name="Footer Placeholder 5">
            <a:extLst>
              <a:ext uri="{FF2B5EF4-FFF2-40B4-BE49-F238E27FC236}">
                <a16:creationId xmlns:a16="http://schemas.microsoft.com/office/drawing/2014/main" id="{8E840599-E4AE-C558-B6F2-22DF89A5C5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224B2E-AA30-04F0-F43C-346C9F99A7FE}"/>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3669445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F197C-A403-0F2E-7C64-F4CA5B1F2E3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A373BAA-CCBB-F165-F71B-FC60CF6BCB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5D2E5A-F17D-8D01-AE83-E4F1540E987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F0E7114-323B-E9A4-96C3-9667E6346B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7CDF90-D88F-52F7-2917-2F119ED279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C0A01A-6156-94AA-7FB4-9FF9A4A9F554}"/>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8" name="Footer Placeholder 7">
            <a:extLst>
              <a:ext uri="{FF2B5EF4-FFF2-40B4-BE49-F238E27FC236}">
                <a16:creationId xmlns:a16="http://schemas.microsoft.com/office/drawing/2014/main" id="{0EA30610-304B-F3FA-A723-D9F3F922CC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45463B8-ACFA-B1D0-D55A-64D6EEB28DF8}"/>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241039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43842-C20E-411A-2B25-7747C0207E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4AB40D-29A0-BCFA-AF37-5D57942EE298}"/>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4" name="Footer Placeholder 3">
            <a:extLst>
              <a:ext uri="{FF2B5EF4-FFF2-40B4-BE49-F238E27FC236}">
                <a16:creationId xmlns:a16="http://schemas.microsoft.com/office/drawing/2014/main" id="{38A4C245-D721-CDF7-E4CC-5B932578E56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A42083F-C4D9-0F05-FB6D-5F3E5B59D0F2}"/>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1974083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D56A32-E48D-50D1-2E22-726F5DC4EC98}"/>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3" name="Footer Placeholder 2">
            <a:extLst>
              <a:ext uri="{FF2B5EF4-FFF2-40B4-BE49-F238E27FC236}">
                <a16:creationId xmlns:a16="http://schemas.microsoft.com/office/drawing/2014/main" id="{54F26065-8E1D-BAC7-E27F-44DF55FAA70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6973F91-7A79-205D-C249-D2042C56EB79}"/>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2220667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588C-15F1-F107-55E9-3538B1B295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BB84F4-9D16-6935-0E07-19B2F9A7A5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2FA83F6-2D5D-33C2-9F9F-F2B8E1B589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B74B33-4F27-CB35-6879-0A99939E884D}"/>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6" name="Footer Placeholder 5">
            <a:extLst>
              <a:ext uri="{FF2B5EF4-FFF2-40B4-BE49-F238E27FC236}">
                <a16:creationId xmlns:a16="http://schemas.microsoft.com/office/drawing/2014/main" id="{A12C98BD-33EC-7CA8-6D48-79ACC3B5A3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977BA3-2846-2E62-CAB6-0CA619DB5FCE}"/>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1202591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720D5-B6EF-2139-1EE1-2FD9FB12DB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3419F0-B7F1-C30C-B62C-0E80C9109C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BB378-156E-2E81-073F-F10479ABD3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7E69A7-289A-8A58-7141-24794D8EF7C9}"/>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6" name="Footer Placeholder 5">
            <a:extLst>
              <a:ext uri="{FF2B5EF4-FFF2-40B4-BE49-F238E27FC236}">
                <a16:creationId xmlns:a16="http://schemas.microsoft.com/office/drawing/2014/main" id="{B50CB884-AF5A-CC92-4AC2-7533CC03DB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9941F7-5F60-3A44-7494-36EDFB7B6FB3}"/>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1054944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C036-3423-3603-DFC5-95346F7B2AD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545E30E-E716-1806-70AC-3953E3A9AF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11CB42-35AB-5718-6876-388174AB9C5D}"/>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CCA28AA2-14E1-8268-5E7B-7C28C1CE4D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19C5C0-5613-1173-3F31-20FD7B22E2A0}"/>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3072968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BEF81B-274F-4545-4B42-BF6D866C25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F1BA063-50FE-16CE-DC23-6E4DC1CF3F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16DDF0-1CCC-7F42-E504-3D0903B07052}"/>
              </a:ext>
            </a:extLst>
          </p:cNvPr>
          <p:cNvSpPr>
            <a:spLocks noGrp="1"/>
          </p:cNvSpPr>
          <p:nvPr>
            <p:ph type="dt" sz="half" idx="10"/>
          </p:nvPr>
        </p:nvSpPr>
        <p:spPr/>
        <p:txBody>
          <a:body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771642EC-6224-DC6D-98AF-8801208945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7F082E-49EE-F0E2-3E9D-0D8DD59D8962}"/>
              </a:ext>
            </a:extLst>
          </p:cNvPr>
          <p:cNvSpPr>
            <a:spLocks noGrp="1"/>
          </p:cNvSpPr>
          <p:nvPr>
            <p:ph type="sldNum" sz="quarter" idx="12"/>
          </p:nvPr>
        </p:nvSpPr>
        <p:spPr/>
        <p:txBody>
          <a:bodyPr/>
          <a:lstStyle/>
          <a:p>
            <a:fld id="{2080A1CF-DFA2-48E9-A9EE-E060D03273E4}" type="slidenum">
              <a:rPr lang="en-US" smtClean="0"/>
              <a:t>‹#›</a:t>
            </a:fld>
            <a:endParaRPr lang="en-US"/>
          </a:p>
        </p:txBody>
      </p:sp>
    </p:spTree>
    <p:extLst>
      <p:ext uri="{BB962C8B-B14F-4D97-AF65-F5344CB8AC3E}">
        <p14:creationId xmlns:p14="http://schemas.microsoft.com/office/powerpoint/2010/main" val="951602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5CFC5D-308C-174E-3565-8CF9A77B6F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6E4C0AA-B7CB-F2D5-50DA-FFF64A0A00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9589BA-B349-BFBA-9F2C-3FECD59A75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D30BCF8-A2AD-4EEF-B926-329A9AB87760}" type="datetimeFigureOut">
              <a:rPr lang="en-US" smtClean="0"/>
              <a:t>7/7/2026</a:t>
            </a:fld>
            <a:endParaRPr lang="en-US"/>
          </a:p>
        </p:txBody>
      </p:sp>
      <p:sp>
        <p:nvSpPr>
          <p:cNvPr id="5" name="Footer Placeholder 4">
            <a:extLst>
              <a:ext uri="{FF2B5EF4-FFF2-40B4-BE49-F238E27FC236}">
                <a16:creationId xmlns:a16="http://schemas.microsoft.com/office/drawing/2014/main" id="{78C2C5F2-8A07-0150-9978-BE8BFBC459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74C41C0-CD19-4438-B9CB-A6A286526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080A1CF-DFA2-48E9-A9EE-E060D03273E4}" type="slidenum">
              <a:rPr lang="en-US" smtClean="0"/>
              <a:t>‹#›</a:t>
            </a:fld>
            <a:endParaRPr lang="en-US"/>
          </a:p>
        </p:txBody>
      </p:sp>
    </p:spTree>
    <p:extLst>
      <p:ext uri="{BB962C8B-B14F-4D97-AF65-F5344CB8AC3E}">
        <p14:creationId xmlns:p14="http://schemas.microsoft.com/office/powerpoint/2010/main" val="1993512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6660-FB85-05C8-0DD3-71869033A643}"/>
              </a:ext>
            </a:extLst>
          </p:cNvPr>
          <p:cNvSpPr>
            <a:spLocks noGrp="1"/>
          </p:cNvSpPr>
          <p:nvPr>
            <p:ph type="ctrTitle"/>
          </p:nvPr>
        </p:nvSpPr>
        <p:spPr>
          <a:xfrm>
            <a:off x="1524000" y="762000"/>
            <a:ext cx="9144000" cy="2387600"/>
          </a:xfrm>
        </p:spPr>
        <p:txBody>
          <a:bodyPr>
            <a:normAutofit/>
          </a:bodyPr>
          <a:lstStyle/>
          <a:p>
            <a:r>
              <a:rPr lang="en-US" sz="4400">
                <a:solidFill>
                  <a:srgbClr val="000000"/>
                </a:solidFill>
              </a:rPr>
              <a:t>FEAST DAYS OF YHVH</a:t>
            </a:r>
          </a:p>
        </p:txBody>
      </p:sp>
      <p:sp>
        <p:nvSpPr>
          <p:cNvPr id="3" name="Subtitle 2">
            <a:extLst>
              <a:ext uri="{FF2B5EF4-FFF2-40B4-BE49-F238E27FC236}">
                <a16:creationId xmlns:a16="http://schemas.microsoft.com/office/drawing/2014/main" id="{03EE0BA3-638F-B5DD-62CB-8C8A0E24829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24806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EC954-A560-AC8F-1393-F17E31B653E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What are the feast days of YHVH?</a:t>
            </a:r>
          </a:p>
        </p:txBody>
      </p:sp>
      <p:sp>
        <p:nvSpPr>
          <p:cNvPr id="3" name="Subtitle 2">
            <a:extLst>
              <a:ext uri="{FF2B5EF4-FFF2-40B4-BE49-F238E27FC236}">
                <a16:creationId xmlns:a16="http://schemas.microsoft.com/office/drawing/2014/main" id="{BE3DD2B2-97A9-C4D4-FC07-8AE4233E0D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85144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F8CE59-E949-7C71-9FBE-F95AF43E04F5}"/>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FEAST DAYS OF YHVH?</a:t>
            </a:r>
          </a:p>
        </p:txBody>
      </p:sp>
      <p:sp>
        <p:nvSpPr>
          <p:cNvPr id="3" name="TextBox 2">
            <a:extLst>
              <a:ext uri="{FF2B5EF4-FFF2-40B4-BE49-F238E27FC236}">
                <a16:creationId xmlns:a16="http://schemas.microsoft.com/office/drawing/2014/main" id="{A77330CE-1A97-2D6D-BE98-A26EC65E64A4}"/>
              </a:ext>
            </a:extLst>
          </p:cNvPr>
          <p:cNvSpPr txBox="1"/>
          <p:nvPr/>
        </p:nvSpPr>
        <p:spPr>
          <a:xfrm>
            <a:off x="0" y="762000"/>
            <a:ext cx="12192000" cy="646331"/>
          </a:xfrm>
          <a:prstGeom prst="rect">
            <a:avLst/>
          </a:prstGeom>
          <a:noFill/>
        </p:spPr>
        <p:txBody>
          <a:bodyPr vert="horz" rtlCol="0">
            <a:spAutoFit/>
          </a:bodyPr>
          <a:lstStyle/>
          <a:p>
            <a:pPr algn="ctr"/>
            <a:r>
              <a:rPr lang="en-US" sz="3600"/>
              <a:t>Deuteronomy 16:16-17</a:t>
            </a:r>
          </a:p>
        </p:txBody>
      </p:sp>
      <p:sp>
        <p:nvSpPr>
          <p:cNvPr id="4" name="TextBox 3">
            <a:extLst>
              <a:ext uri="{FF2B5EF4-FFF2-40B4-BE49-F238E27FC236}">
                <a16:creationId xmlns:a16="http://schemas.microsoft.com/office/drawing/2014/main" id="{C598D987-3AD3-866C-78DD-14ABCE7A54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D6E8F1C-9025-6255-D258-D65B4386DEFA}"/>
              </a:ext>
            </a:extLst>
          </p:cNvPr>
          <p:cNvSpPr txBox="1"/>
          <p:nvPr/>
        </p:nvSpPr>
        <p:spPr>
          <a:xfrm>
            <a:off x="1016000" y="1905000"/>
            <a:ext cx="10160000" cy="3431709"/>
          </a:xfrm>
          <a:prstGeom prst="rect">
            <a:avLst/>
          </a:prstGeom>
          <a:noFill/>
        </p:spPr>
        <p:txBody>
          <a:bodyPr vert="horz" rtlCol="0">
            <a:spAutoFit/>
          </a:bodyPr>
          <a:lstStyle/>
          <a:p>
            <a:pPr algn="ctr"/>
            <a:r>
              <a:rPr lang="en-US" sz="3100"/>
              <a:t>"Three times in a year all your males shall appear before the LORD your God in the place which He chooses, at </a:t>
            </a:r>
            <a:r>
              <a:rPr lang="en-US" sz="3100" b="1">
                <a:solidFill>
                  <a:srgbClr val="FF0000"/>
                </a:solidFill>
              </a:rPr>
              <a:t>the Feast of Unleavened Bread</a:t>
            </a:r>
            <a:r>
              <a:rPr lang="en-US" sz="3100"/>
              <a:t> and at the </a:t>
            </a:r>
            <a:r>
              <a:rPr lang="en-US" sz="3100" b="1">
                <a:solidFill>
                  <a:srgbClr val="FF0000"/>
                </a:solidFill>
              </a:rPr>
              <a:t>Feast of Weeks</a:t>
            </a:r>
            <a:r>
              <a:rPr lang="en-US" sz="3100"/>
              <a:t> and at the </a:t>
            </a:r>
            <a:r>
              <a:rPr lang="en-US" sz="3100" b="1">
                <a:solidFill>
                  <a:srgbClr val="FF0000"/>
                </a:solidFill>
              </a:rPr>
              <a:t>Feast of Booths</a:t>
            </a:r>
            <a:r>
              <a:rPr lang="en-US" sz="3100"/>
              <a:t>, and they shall not appear before the LORD empty-handed. "Every man shall give as he is able, according to the blessing of the LORD your God which He has given you.</a:t>
            </a:r>
          </a:p>
        </p:txBody>
      </p:sp>
    </p:spTree>
    <p:extLst>
      <p:ext uri="{BB962C8B-B14F-4D97-AF65-F5344CB8AC3E}">
        <p14:creationId xmlns:p14="http://schemas.microsoft.com/office/powerpoint/2010/main" val="2045934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0B2FCF-82DD-6708-2891-653E1BEAF583}"/>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FEAST DAYS OF YHVH?</a:t>
            </a:r>
          </a:p>
        </p:txBody>
      </p:sp>
      <p:sp>
        <p:nvSpPr>
          <p:cNvPr id="3" name="TextBox 2">
            <a:extLst>
              <a:ext uri="{FF2B5EF4-FFF2-40B4-BE49-F238E27FC236}">
                <a16:creationId xmlns:a16="http://schemas.microsoft.com/office/drawing/2014/main" id="{464FD769-2459-0BF8-F56C-3408ACDA6BC2}"/>
              </a:ext>
            </a:extLst>
          </p:cNvPr>
          <p:cNvSpPr txBox="1"/>
          <p:nvPr/>
        </p:nvSpPr>
        <p:spPr>
          <a:xfrm>
            <a:off x="0" y="762000"/>
            <a:ext cx="12192000" cy="646331"/>
          </a:xfrm>
          <a:prstGeom prst="rect">
            <a:avLst/>
          </a:prstGeom>
          <a:noFill/>
        </p:spPr>
        <p:txBody>
          <a:bodyPr vert="horz" rtlCol="0">
            <a:spAutoFit/>
          </a:bodyPr>
          <a:lstStyle/>
          <a:p>
            <a:pPr algn="ctr"/>
            <a:r>
              <a:rPr lang="en-US" sz="3600"/>
              <a:t>Exodus 23:14-17</a:t>
            </a:r>
          </a:p>
        </p:txBody>
      </p:sp>
      <p:sp>
        <p:nvSpPr>
          <p:cNvPr id="4" name="TextBox 3">
            <a:extLst>
              <a:ext uri="{FF2B5EF4-FFF2-40B4-BE49-F238E27FC236}">
                <a16:creationId xmlns:a16="http://schemas.microsoft.com/office/drawing/2014/main" id="{4004BACE-02B4-49A3-BAF7-1708BF7A65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BDD9BA-885E-E888-7733-53874A8F6FC3}"/>
              </a:ext>
            </a:extLst>
          </p:cNvPr>
          <p:cNvSpPr txBox="1"/>
          <p:nvPr/>
        </p:nvSpPr>
        <p:spPr>
          <a:xfrm>
            <a:off x="1016000" y="1905000"/>
            <a:ext cx="10160000" cy="3908762"/>
          </a:xfrm>
          <a:prstGeom prst="rect">
            <a:avLst/>
          </a:prstGeom>
          <a:noFill/>
        </p:spPr>
        <p:txBody>
          <a:bodyPr vert="horz" rtlCol="0">
            <a:spAutoFit/>
          </a:bodyPr>
          <a:lstStyle/>
          <a:p>
            <a:pPr algn="ctr"/>
            <a:r>
              <a:rPr lang="en-US" sz="3100"/>
              <a:t>"</a:t>
            </a:r>
            <a:r>
              <a:rPr lang="en-US" sz="3100" b="1">
                <a:solidFill>
                  <a:srgbClr val="FF0000"/>
                </a:solidFill>
              </a:rPr>
              <a:t>Three times a year you shall celebrate a feast to Me.</a:t>
            </a:r>
            <a:r>
              <a:rPr lang="en-US" sz="3100"/>
              <a:t> "You shall observe the Feast of Unleavened Bread; for seven days you are to eat unleavened bread, as I commanded you, at the appointed time in the month Abib, for in it you came out of Egypt. </a:t>
            </a:r>
            <a:r>
              <a:rPr lang="en-US" sz="3100" b="1">
                <a:solidFill>
                  <a:srgbClr val="FF0000"/>
                </a:solidFill>
              </a:rPr>
              <a:t>And none shall appear before Me empty-handed.</a:t>
            </a:r>
            <a:r>
              <a:rPr lang="en-US" sz="3100"/>
              <a:t> "Also you shall observe the Feast of the Harvest of the first fruits of your labors from what you sow in the field; (Continued...)</a:t>
            </a:r>
          </a:p>
        </p:txBody>
      </p:sp>
    </p:spTree>
    <p:extLst>
      <p:ext uri="{BB962C8B-B14F-4D97-AF65-F5344CB8AC3E}">
        <p14:creationId xmlns:p14="http://schemas.microsoft.com/office/powerpoint/2010/main" val="2076026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27C21F-60E7-1C99-DC66-22E2E938DBA4}"/>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FEAST DAYS OF YHVH?</a:t>
            </a:r>
          </a:p>
        </p:txBody>
      </p:sp>
      <p:sp>
        <p:nvSpPr>
          <p:cNvPr id="3" name="TextBox 2">
            <a:extLst>
              <a:ext uri="{FF2B5EF4-FFF2-40B4-BE49-F238E27FC236}">
                <a16:creationId xmlns:a16="http://schemas.microsoft.com/office/drawing/2014/main" id="{0ABE3097-B7F6-CAEA-1E8E-6587A2FE9E89}"/>
              </a:ext>
            </a:extLst>
          </p:cNvPr>
          <p:cNvSpPr txBox="1"/>
          <p:nvPr/>
        </p:nvSpPr>
        <p:spPr>
          <a:xfrm>
            <a:off x="1016000" y="635000"/>
            <a:ext cx="10160000" cy="2000548"/>
          </a:xfrm>
          <a:prstGeom prst="rect">
            <a:avLst/>
          </a:prstGeom>
          <a:noFill/>
        </p:spPr>
        <p:txBody>
          <a:bodyPr vert="horz" rtlCol="0">
            <a:spAutoFit/>
          </a:bodyPr>
          <a:lstStyle/>
          <a:p>
            <a:pPr algn="ctr"/>
            <a:r>
              <a:rPr lang="en-US" sz="3100"/>
              <a:t>also the Feast of the Ingathering at the end of the year when you gather in the fruit of your labors from the field. "Three times a year </a:t>
            </a:r>
            <a:r>
              <a:rPr lang="en-US" sz="3100" b="1">
                <a:solidFill>
                  <a:srgbClr val="FF0000"/>
                </a:solidFill>
              </a:rPr>
              <a:t>all your males shall appear before the Lord GOD</a:t>
            </a:r>
            <a:r>
              <a:rPr lang="en-US" sz="3100"/>
              <a:t>.</a:t>
            </a:r>
          </a:p>
        </p:txBody>
      </p:sp>
    </p:spTree>
    <p:extLst>
      <p:ext uri="{BB962C8B-B14F-4D97-AF65-F5344CB8AC3E}">
        <p14:creationId xmlns:p14="http://schemas.microsoft.com/office/powerpoint/2010/main" val="610403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B6E6A4-62C4-3E34-3A02-43CB0CBE0029}"/>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FEAST DAYS OF YHVH?</a:t>
            </a:r>
          </a:p>
        </p:txBody>
      </p:sp>
      <p:sp>
        <p:nvSpPr>
          <p:cNvPr id="3" name="TextBox 2">
            <a:extLst>
              <a:ext uri="{FF2B5EF4-FFF2-40B4-BE49-F238E27FC236}">
                <a16:creationId xmlns:a16="http://schemas.microsoft.com/office/drawing/2014/main" id="{2797723E-D223-AA7E-0F90-ABB542E74B93}"/>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33:7-9</a:t>
            </a:r>
          </a:p>
        </p:txBody>
      </p:sp>
      <p:sp>
        <p:nvSpPr>
          <p:cNvPr id="4" name="TextBox 3">
            <a:extLst>
              <a:ext uri="{FF2B5EF4-FFF2-40B4-BE49-F238E27FC236}">
                <a16:creationId xmlns:a16="http://schemas.microsoft.com/office/drawing/2014/main" id="{6C4A1C35-F54D-F926-DCF7-ABBE7828B836}"/>
              </a:ext>
            </a:extLst>
          </p:cNvPr>
          <p:cNvSpPr txBox="1"/>
          <p:nvPr/>
        </p:nvSpPr>
        <p:spPr>
          <a:xfrm>
            <a:off x="0" y="1270000"/>
            <a:ext cx="12192000" cy="400110"/>
          </a:xfrm>
          <a:prstGeom prst="rect">
            <a:avLst/>
          </a:prstGeom>
          <a:noFill/>
        </p:spPr>
        <p:txBody>
          <a:bodyPr vert="horz" rtlCol="0">
            <a:spAutoFit/>
          </a:bodyPr>
          <a:lstStyle/>
          <a:p>
            <a:pPr algn="ctr"/>
            <a:r>
              <a:rPr lang="en-US" sz="2000"/>
              <a:t>(RSV, Revised Standard Version)</a:t>
            </a:r>
          </a:p>
        </p:txBody>
      </p:sp>
      <p:sp>
        <p:nvSpPr>
          <p:cNvPr id="5" name="TextBox 4">
            <a:extLst>
              <a:ext uri="{FF2B5EF4-FFF2-40B4-BE49-F238E27FC236}">
                <a16:creationId xmlns:a16="http://schemas.microsoft.com/office/drawing/2014/main" id="{316A01C8-D8A8-E39F-CCD4-793406D68DD6}"/>
              </a:ext>
            </a:extLst>
          </p:cNvPr>
          <p:cNvSpPr txBox="1"/>
          <p:nvPr/>
        </p:nvSpPr>
        <p:spPr>
          <a:xfrm>
            <a:off x="1016000" y="1905000"/>
            <a:ext cx="10160000" cy="2477601"/>
          </a:xfrm>
          <a:prstGeom prst="rect">
            <a:avLst/>
          </a:prstGeom>
          <a:noFill/>
        </p:spPr>
        <p:txBody>
          <a:bodyPr vert="horz" rtlCol="0">
            <a:spAutoFit/>
          </a:bodyPr>
          <a:lstStyle/>
          <a:p>
            <a:pPr algn="ctr"/>
            <a:r>
              <a:rPr lang="en-US" sz="3100"/>
              <a:t>Why is any day better than another, when all the daylight in the year is from the sun? By the Lord's decision they were distinguished, and </a:t>
            </a:r>
            <a:r>
              <a:rPr lang="en-US" sz="3100" b="1">
                <a:solidFill>
                  <a:srgbClr val="FF0000"/>
                </a:solidFill>
              </a:rPr>
              <a:t>he appointed the different seasons and feasts</a:t>
            </a:r>
            <a:r>
              <a:rPr lang="en-US" sz="3100"/>
              <a:t>; some of them he exalted and </a:t>
            </a:r>
            <a:r>
              <a:rPr lang="en-US" sz="3100" b="1">
                <a:solidFill>
                  <a:srgbClr val="FF0000"/>
                </a:solidFill>
              </a:rPr>
              <a:t>hallowed</a:t>
            </a:r>
            <a:r>
              <a:rPr lang="en-US" sz="3100"/>
              <a:t>, and some of them he made ordinary days.</a:t>
            </a:r>
          </a:p>
        </p:txBody>
      </p:sp>
    </p:spTree>
    <p:extLst>
      <p:ext uri="{BB962C8B-B14F-4D97-AF65-F5344CB8AC3E}">
        <p14:creationId xmlns:p14="http://schemas.microsoft.com/office/powerpoint/2010/main" val="3809353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E37E1-7AE9-C1C3-C641-A64A02E0D05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Holy Convocations</a:t>
            </a:r>
          </a:p>
        </p:txBody>
      </p:sp>
      <p:sp>
        <p:nvSpPr>
          <p:cNvPr id="3" name="Subtitle 2">
            <a:extLst>
              <a:ext uri="{FF2B5EF4-FFF2-40B4-BE49-F238E27FC236}">
                <a16:creationId xmlns:a16="http://schemas.microsoft.com/office/drawing/2014/main" id="{41EB6F3A-74E2-B81F-E0BD-7B5A92E4641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84451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63C033-4AC7-E2C7-A008-5896F0AB71CA}"/>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072DDA82-321D-D093-AB93-E7108498DB02}"/>
              </a:ext>
            </a:extLst>
          </p:cNvPr>
          <p:cNvSpPr txBox="1"/>
          <p:nvPr/>
        </p:nvSpPr>
        <p:spPr>
          <a:xfrm>
            <a:off x="0" y="762000"/>
            <a:ext cx="12192000" cy="646331"/>
          </a:xfrm>
          <a:prstGeom prst="rect">
            <a:avLst/>
          </a:prstGeom>
          <a:noFill/>
        </p:spPr>
        <p:txBody>
          <a:bodyPr vert="horz" rtlCol="0">
            <a:spAutoFit/>
          </a:bodyPr>
          <a:lstStyle/>
          <a:p>
            <a:pPr algn="ctr"/>
            <a:r>
              <a:rPr lang="en-US" sz="3600"/>
              <a:t>Exodus 12:16</a:t>
            </a:r>
          </a:p>
        </p:txBody>
      </p:sp>
      <p:sp>
        <p:nvSpPr>
          <p:cNvPr id="4" name="TextBox 3">
            <a:extLst>
              <a:ext uri="{FF2B5EF4-FFF2-40B4-BE49-F238E27FC236}">
                <a16:creationId xmlns:a16="http://schemas.microsoft.com/office/drawing/2014/main" id="{16179036-32D4-646E-9CA0-60A5F3D7E8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DF5FFA-1061-09AE-DACB-8412CB38E7B0}"/>
              </a:ext>
            </a:extLst>
          </p:cNvPr>
          <p:cNvSpPr txBox="1"/>
          <p:nvPr/>
        </p:nvSpPr>
        <p:spPr>
          <a:xfrm>
            <a:off x="1016000" y="1905000"/>
            <a:ext cx="10160000" cy="2000548"/>
          </a:xfrm>
          <a:prstGeom prst="rect">
            <a:avLst/>
          </a:prstGeom>
          <a:noFill/>
        </p:spPr>
        <p:txBody>
          <a:bodyPr vert="horz" rtlCol="0">
            <a:spAutoFit/>
          </a:bodyPr>
          <a:lstStyle/>
          <a:p>
            <a:pPr algn="ctr"/>
            <a:r>
              <a:rPr lang="en-US" sz="3100"/>
              <a:t>On the first day you shall have a </a:t>
            </a:r>
            <a:r>
              <a:rPr lang="en-US" sz="3100" b="1">
                <a:solidFill>
                  <a:srgbClr val="FF0000"/>
                </a:solidFill>
              </a:rPr>
              <a:t>holy assembly</a:t>
            </a:r>
            <a:r>
              <a:rPr lang="en-US" sz="3100"/>
              <a:t>, and another </a:t>
            </a:r>
            <a:r>
              <a:rPr lang="en-US" sz="3100" b="1">
                <a:solidFill>
                  <a:srgbClr val="FF0000"/>
                </a:solidFill>
              </a:rPr>
              <a:t>holy assembly</a:t>
            </a:r>
            <a:r>
              <a:rPr lang="en-US" sz="3100"/>
              <a:t> on the seventh day; no work at all shall be done on them, except what must be eaten by every person, that alone may be prepared by you.</a:t>
            </a:r>
          </a:p>
        </p:txBody>
      </p:sp>
    </p:spTree>
    <p:extLst>
      <p:ext uri="{BB962C8B-B14F-4D97-AF65-F5344CB8AC3E}">
        <p14:creationId xmlns:p14="http://schemas.microsoft.com/office/powerpoint/2010/main" val="527190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BF9186-0E1F-9DA1-08D2-5F058C144C99}"/>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1B412412-6331-F23D-6BFE-E6E9B3839C9E}"/>
              </a:ext>
            </a:extLst>
          </p:cNvPr>
          <p:cNvSpPr txBox="1"/>
          <p:nvPr/>
        </p:nvSpPr>
        <p:spPr>
          <a:xfrm>
            <a:off x="0" y="762000"/>
            <a:ext cx="12192000" cy="646331"/>
          </a:xfrm>
          <a:prstGeom prst="rect">
            <a:avLst/>
          </a:prstGeom>
          <a:noFill/>
        </p:spPr>
        <p:txBody>
          <a:bodyPr vert="horz" rtlCol="0">
            <a:spAutoFit/>
          </a:bodyPr>
          <a:lstStyle/>
          <a:p>
            <a:pPr algn="ctr"/>
            <a:r>
              <a:rPr lang="en-US" sz="3600"/>
              <a:t>Leviticus 23:1-44</a:t>
            </a:r>
          </a:p>
        </p:txBody>
      </p:sp>
      <p:sp>
        <p:nvSpPr>
          <p:cNvPr id="4" name="TextBox 3">
            <a:extLst>
              <a:ext uri="{FF2B5EF4-FFF2-40B4-BE49-F238E27FC236}">
                <a16:creationId xmlns:a16="http://schemas.microsoft.com/office/drawing/2014/main" id="{45813E8A-6E6B-41C7-6077-E3E81D345B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ACBB24-2BF1-BEA2-8367-61BF39BF4EC7}"/>
              </a:ext>
            </a:extLst>
          </p:cNvPr>
          <p:cNvSpPr txBox="1"/>
          <p:nvPr/>
        </p:nvSpPr>
        <p:spPr>
          <a:xfrm>
            <a:off x="1016000" y="1905000"/>
            <a:ext cx="10160000" cy="3908762"/>
          </a:xfrm>
          <a:prstGeom prst="rect">
            <a:avLst/>
          </a:prstGeom>
          <a:noFill/>
        </p:spPr>
        <p:txBody>
          <a:bodyPr vert="horz" rtlCol="0">
            <a:spAutoFit/>
          </a:bodyPr>
          <a:lstStyle/>
          <a:p>
            <a:pPr algn="ctr"/>
            <a:r>
              <a:rPr lang="en-US" sz="3100"/>
              <a:t>The LORD spoke again to Moses, saying, "Speak to the sons of Israel and say to them, 'The LORD'S appointed times which you shall proclaim as holy convocations--</a:t>
            </a:r>
            <a:r>
              <a:rPr lang="en-US" sz="3100" b="1">
                <a:solidFill>
                  <a:srgbClr val="FF0000"/>
                </a:solidFill>
              </a:rPr>
              <a:t>My appointed times are these</a:t>
            </a:r>
            <a:r>
              <a:rPr lang="en-US" sz="3100"/>
              <a:t>: For six days work may be done, but on the seventh day there is a sabbath of complete rest, a holy convocation. You shall not do any work; it is a sabbath to the LORD in all your dwellings. (Continued...)</a:t>
            </a:r>
          </a:p>
        </p:txBody>
      </p:sp>
    </p:spTree>
    <p:extLst>
      <p:ext uri="{BB962C8B-B14F-4D97-AF65-F5344CB8AC3E}">
        <p14:creationId xmlns:p14="http://schemas.microsoft.com/office/powerpoint/2010/main" val="3903747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06CB6D-D5FE-2868-5A03-1297E4DF3DB6}"/>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58806BA4-7465-E385-5229-B43B3DCCF6E3}"/>
              </a:ext>
            </a:extLst>
          </p:cNvPr>
          <p:cNvSpPr txBox="1"/>
          <p:nvPr/>
        </p:nvSpPr>
        <p:spPr>
          <a:xfrm>
            <a:off x="1016000" y="635000"/>
            <a:ext cx="10160000" cy="4385816"/>
          </a:xfrm>
          <a:prstGeom prst="rect">
            <a:avLst/>
          </a:prstGeom>
          <a:noFill/>
        </p:spPr>
        <p:txBody>
          <a:bodyPr vert="horz" rtlCol="0">
            <a:spAutoFit/>
          </a:bodyPr>
          <a:lstStyle/>
          <a:p>
            <a:pPr algn="ctr"/>
            <a:r>
              <a:rPr lang="en-US" sz="3100"/>
              <a:t>These are the appointed times of the LORD, holy convocations which you shall proclaim at the times appointed for them. In the first month, on the fourteenth day of the month at twilight is the LORD'S Passover. Then on the fifteenth day of the same month there is the Feast of Unleavened Bread to the LORD; for seven days you shall eat unleavened bread. On the first day you shall have a holy convocation; you shall not do any laborious work. (Continued...)</a:t>
            </a:r>
          </a:p>
        </p:txBody>
      </p:sp>
    </p:spTree>
    <p:extLst>
      <p:ext uri="{BB962C8B-B14F-4D97-AF65-F5344CB8AC3E}">
        <p14:creationId xmlns:p14="http://schemas.microsoft.com/office/powerpoint/2010/main" val="675330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81F76B-366F-DCE4-ABBC-5A22215AA1E1}"/>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4B03C631-5F97-4960-ABBB-F1353E2A735F}"/>
              </a:ext>
            </a:extLst>
          </p:cNvPr>
          <p:cNvSpPr txBox="1"/>
          <p:nvPr/>
        </p:nvSpPr>
        <p:spPr>
          <a:xfrm>
            <a:off x="1016000" y="635000"/>
            <a:ext cx="10160000" cy="4385816"/>
          </a:xfrm>
          <a:prstGeom prst="rect">
            <a:avLst/>
          </a:prstGeom>
          <a:noFill/>
        </p:spPr>
        <p:txBody>
          <a:bodyPr vert="horz" rtlCol="0">
            <a:spAutoFit/>
          </a:bodyPr>
          <a:lstStyle/>
          <a:p>
            <a:pPr algn="ctr"/>
            <a:r>
              <a:rPr lang="en-US" sz="3100"/>
              <a:t>But for seven days you shall present an offering by fire to the LORD. On the seventh day is a holy convocation; you shall not do any laborious work.'" Then the LORD spoke to Moses, saying, "Speak to the sons of Israel and say to them, 'When you enter the land which I am going to give to you and reap its harvest, then you shall bring in the sheaf of the first fruits of your harvest to the priest. He shall wave the sheaf before the LORD for you to be accepted; (Continued...)</a:t>
            </a:r>
          </a:p>
        </p:txBody>
      </p:sp>
    </p:spTree>
    <p:extLst>
      <p:ext uri="{BB962C8B-B14F-4D97-AF65-F5344CB8AC3E}">
        <p14:creationId xmlns:p14="http://schemas.microsoft.com/office/powerpoint/2010/main" val="367916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FEE1E6-6A54-94A1-10E5-301FF9E7048A}"/>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3E220CB4-775F-9886-2A73-E71CE64D5E31}"/>
              </a:ext>
            </a:extLst>
          </p:cNvPr>
          <p:cNvSpPr txBox="1"/>
          <p:nvPr/>
        </p:nvSpPr>
        <p:spPr>
          <a:xfrm>
            <a:off x="1016000" y="635000"/>
            <a:ext cx="10160000" cy="3431709"/>
          </a:xfrm>
          <a:prstGeom prst="rect">
            <a:avLst/>
          </a:prstGeom>
          <a:noFill/>
        </p:spPr>
        <p:txBody>
          <a:bodyPr vert="horz" rtlCol="0">
            <a:spAutoFit/>
          </a:bodyPr>
          <a:lstStyle/>
          <a:p>
            <a:pPr algn="ctr"/>
            <a:r>
              <a:rPr lang="en-US" sz="3100"/>
              <a:t>on the day after the sabbath the priest shall wave it. Now on the day when you wave the sheaf, you shall offer a male lamb one year old without defect for a burnt offering to the LORD. Its grain offering shall then be two-tenths of an ephah of fine flour mixed with oil, an offering by fire to the LORD for a soothing aroma, with its drink offering, a fourth of a hin of wine. (Continued...)</a:t>
            </a:r>
          </a:p>
        </p:txBody>
      </p:sp>
    </p:spTree>
    <p:extLst>
      <p:ext uri="{BB962C8B-B14F-4D97-AF65-F5344CB8AC3E}">
        <p14:creationId xmlns:p14="http://schemas.microsoft.com/office/powerpoint/2010/main" val="2617453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971BE0-2B87-EFE3-3057-CD8C974E3E66}"/>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F4E71C1A-5EF9-A9E8-7736-AF7128B37239}"/>
              </a:ext>
            </a:extLst>
          </p:cNvPr>
          <p:cNvSpPr txBox="1"/>
          <p:nvPr/>
        </p:nvSpPr>
        <p:spPr>
          <a:xfrm>
            <a:off x="1016000" y="635000"/>
            <a:ext cx="10160000" cy="4385816"/>
          </a:xfrm>
          <a:prstGeom prst="rect">
            <a:avLst/>
          </a:prstGeom>
          <a:noFill/>
        </p:spPr>
        <p:txBody>
          <a:bodyPr vert="horz" rtlCol="0">
            <a:spAutoFit/>
          </a:bodyPr>
          <a:lstStyle/>
          <a:p>
            <a:pPr algn="ctr"/>
            <a:r>
              <a:rPr lang="en-US" sz="3100"/>
              <a:t>Until this same day, until you have brought in the offering of your God, you shall eat neither bread nor roasted grain nor new growth. It is to be a perpetual statute throughout your generations in all your dwelling places. You shall also count for yourselves from the day after the sabbath, from the day when you brought in the sheaf of the wave offering; there shall be seven complete sabbaths. You shall count fifty days to the day after the seventh sabbath; (Continued...)</a:t>
            </a:r>
          </a:p>
        </p:txBody>
      </p:sp>
    </p:spTree>
    <p:extLst>
      <p:ext uri="{BB962C8B-B14F-4D97-AF65-F5344CB8AC3E}">
        <p14:creationId xmlns:p14="http://schemas.microsoft.com/office/powerpoint/2010/main" val="2107742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94751F-D1C3-1340-F0E0-C1425B718520}"/>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A815DE1C-4B34-889D-4535-4362FE3E578C}"/>
              </a:ext>
            </a:extLst>
          </p:cNvPr>
          <p:cNvSpPr txBox="1"/>
          <p:nvPr/>
        </p:nvSpPr>
        <p:spPr>
          <a:xfrm>
            <a:off x="1016000" y="635000"/>
            <a:ext cx="10160000" cy="3431709"/>
          </a:xfrm>
          <a:prstGeom prst="rect">
            <a:avLst/>
          </a:prstGeom>
          <a:noFill/>
        </p:spPr>
        <p:txBody>
          <a:bodyPr vert="horz" rtlCol="0">
            <a:spAutoFit/>
          </a:bodyPr>
          <a:lstStyle/>
          <a:p>
            <a:pPr algn="ctr"/>
            <a:r>
              <a:rPr lang="en-US" sz="3100"/>
              <a:t>then you shall present a new grain offering to the LORD. You shall bring in from your dwelling places two loaves of bread for a wave offering, made of two-tenths of an ephah; they shall be of a fine flour, baked with leaven as first fruits to the LORD. Along with the bread you shall present seven one year old male lambs without defect, and a bull of the herd and two rams; (Continued...)</a:t>
            </a:r>
          </a:p>
        </p:txBody>
      </p:sp>
    </p:spTree>
    <p:extLst>
      <p:ext uri="{BB962C8B-B14F-4D97-AF65-F5344CB8AC3E}">
        <p14:creationId xmlns:p14="http://schemas.microsoft.com/office/powerpoint/2010/main" val="3881155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4B9E50-3137-9170-6336-43FBD436C475}"/>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E674B39D-C476-E12B-6CB4-E35D9A5DF755}"/>
              </a:ext>
            </a:extLst>
          </p:cNvPr>
          <p:cNvSpPr txBox="1"/>
          <p:nvPr/>
        </p:nvSpPr>
        <p:spPr>
          <a:xfrm>
            <a:off x="1016000" y="635000"/>
            <a:ext cx="10160000" cy="3908762"/>
          </a:xfrm>
          <a:prstGeom prst="rect">
            <a:avLst/>
          </a:prstGeom>
          <a:noFill/>
        </p:spPr>
        <p:txBody>
          <a:bodyPr vert="horz" rtlCol="0">
            <a:spAutoFit/>
          </a:bodyPr>
          <a:lstStyle/>
          <a:p>
            <a:pPr algn="ctr"/>
            <a:r>
              <a:rPr lang="en-US" sz="3100"/>
              <a:t>they are to be a burnt offering to the LORD, with their grain offering and their drink offerings, an offering by fire of a soothing aroma to the LORD. You shall also offer one male goat for a sin offering and two male lambs one year old for a sacrifice of peace offerings. The priest shall then wave them with the bread of the first fruits for a wave offering with two lambs before the LORD; they are to be holy to the LORD for the priest. (Continued...)</a:t>
            </a:r>
          </a:p>
        </p:txBody>
      </p:sp>
    </p:spTree>
    <p:extLst>
      <p:ext uri="{BB962C8B-B14F-4D97-AF65-F5344CB8AC3E}">
        <p14:creationId xmlns:p14="http://schemas.microsoft.com/office/powerpoint/2010/main" val="965203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05AFE6-BBB1-77C3-C90E-6DCBDB565090}"/>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756D4BA5-E078-7C27-6B59-C19258DFEFED}"/>
              </a:ext>
            </a:extLst>
          </p:cNvPr>
          <p:cNvSpPr txBox="1"/>
          <p:nvPr/>
        </p:nvSpPr>
        <p:spPr>
          <a:xfrm>
            <a:off x="1016000" y="635000"/>
            <a:ext cx="10160000" cy="3908762"/>
          </a:xfrm>
          <a:prstGeom prst="rect">
            <a:avLst/>
          </a:prstGeom>
          <a:noFill/>
        </p:spPr>
        <p:txBody>
          <a:bodyPr vert="horz" rtlCol="0">
            <a:spAutoFit/>
          </a:bodyPr>
          <a:lstStyle/>
          <a:p>
            <a:pPr algn="ctr"/>
            <a:r>
              <a:rPr lang="en-US" sz="3100"/>
              <a:t>On this same day you shall make a proclamation as well; you are to have a holy convocation. You shall do no laborious work. It is to be a perpetual statute in all your dwelling places throughout your generations. When you reap the harvest of your land, moreover, you shall not reap to the very corners of your field nor gather the gleaning of your harvest; you are to leave them for the needy and the alien. I am the LORD your God. (Continued...)</a:t>
            </a:r>
          </a:p>
        </p:txBody>
      </p:sp>
    </p:spTree>
    <p:extLst>
      <p:ext uri="{BB962C8B-B14F-4D97-AF65-F5344CB8AC3E}">
        <p14:creationId xmlns:p14="http://schemas.microsoft.com/office/powerpoint/2010/main" val="2316403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3280EA-88D9-527E-4D3D-215A408F5207}"/>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F403043C-3E16-4FD4-DA1F-998356D263BA}"/>
              </a:ext>
            </a:extLst>
          </p:cNvPr>
          <p:cNvSpPr txBox="1"/>
          <p:nvPr/>
        </p:nvSpPr>
        <p:spPr>
          <a:xfrm>
            <a:off x="1016000" y="635000"/>
            <a:ext cx="10160000" cy="3908762"/>
          </a:xfrm>
          <a:prstGeom prst="rect">
            <a:avLst/>
          </a:prstGeom>
          <a:noFill/>
        </p:spPr>
        <p:txBody>
          <a:bodyPr vert="horz" rtlCol="0">
            <a:spAutoFit/>
          </a:bodyPr>
          <a:lstStyle/>
          <a:p>
            <a:pPr algn="ctr"/>
            <a:r>
              <a:rPr lang="en-US" sz="3100"/>
              <a:t>'" Again the LORD spoke to Moses, saying, "Speak to the sons of Israel, saying, 'In the seventh month on the first of the month you shall have a rest, a reminder by blowing of trumpets, a holy convocation. You shall not do any laborious work, but you shall present an offering by fire to the LORD.'" The LORD spoke to Moses, saying, "On exactly the tenth day of this seventh month is the day of atonement; (Continued...)</a:t>
            </a:r>
          </a:p>
        </p:txBody>
      </p:sp>
    </p:spTree>
    <p:extLst>
      <p:ext uri="{BB962C8B-B14F-4D97-AF65-F5344CB8AC3E}">
        <p14:creationId xmlns:p14="http://schemas.microsoft.com/office/powerpoint/2010/main" val="3097229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72A95E-837C-1F2C-25B8-1FA7C0017093}"/>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2B2EF223-AA40-E955-4D9D-96FEB0BF1F17}"/>
              </a:ext>
            </a:extLst>
          </p:cNvPr>
          <p:cNvSpPr txBox="1"/>
          <p:nvPr/>
        </p:nvSpPr>
        <p:spPr>
          <a:xfrm>
            <a:off x="1016000" y="635000"/>
            <a:ext cx="10160000" cy="4385816"/>
          </a:xfrm>
          <a:prstGeom prst="rect">
            <a:avLst/>
          </a:prstGeom>
          <a:noFill/>
        </p:spPr>
        <p:txBody>
          <a:bodyPr vert="horz" rtlCol="0">
            <a:spAutoFit/>
          </a:bodyPr>
          <a:lstStyle/>
          <a:p>
            <a:pPr algn="ctr"/>
            <a:r>
              <a:rPr lang="en-US" sz="3100"/>
              <a:t>it shall be a holy convocation for you, and you shall humble your souls and present an offering by fire to the LORD. "You shall not do any work on this same day, for it is a day of atonement, to make atonement on your behalf before the LORD your God. "If there is any person who will not humble himself on this same day, he shall be cut off from his people. "As for any person who does any work on this same day, that person I will destroy from among his people. (Continued...)</a:t>
            </a:r>
          </a:p>
        </p:txBody>
      </p:sp>
    </p:spTree>
    <p:extLst>
      <p:ext uri="{BB962C8B-B14F-4D97-AF65-F5344CB8AC3E}">
        <p14:creationId xmlns:p14="http://schemas.microsoft.com/office/powerpoint/2010/main" val="2517215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37F53F-6709-DC93-F978-9D2AAD4B8DBA}"/>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D7CCB012-0F47-8FA7-70FE-8079738EC55C}"/>
              </a:ext>
            </a:extLst>
          </p:cNvPr>
          <p:cNvSpPr txBox="1"/>
          <p:nvPr/>
        </p:nvSpPr>
        <p:spPr>
          <a:xfrm>
            <a:off x="1016000" y="635000"/>
            <a:ext cx="10160000" cy="4385816"/>
          </a:xfrm>
          <a:prstGeom prst="rect">
            <a:avLst/>
          </a:prstGeom>
          <a:noFill/>
        </p:spPr>
        <p:txBody>
          <a:bodyPr vert="horz" rtlCol="0">
            <a:spAutoFit/>
          </a:bodyPr>
          <a:lstStyle/>
          <a:p>
            <a:pPr algn="ctr"/>
            <a:r>
              <a:rPr lang="en-US" sz="3100"/>
              <a:t>"You shall do no work at all. It is to be a perpetual statute throughout your generations in all your dwelling places. "It is to be a sabbath of complete rest to you, and you shall humble your souls; on the ninth of the month at evening, from evening until evening you shall keep your sabbath." Again the LORD spoke to Moses, saying, "Speak to the sons of Israel, saying, 'On the fifteenth of this seventh month is the Feast of Booths for seven days to the LORD. (Continued...)</a:t>
            </a:r>
          </a:p>
        </p:txBody>
      </p:sp>
    </p:spTree>
    <p:extLst>
      <p:ext uri="{BB962C8B-B14F-4D97-AF65-F5344CB8AC3E}">
        <p14:creationId xmlns:p14="http://schemas.microsoft.com/office/powerpoint/2010/main" val="2501734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9C45BD-A791-D35D-E5D3-6A703623AD2D}"/>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A8E83FDD-66DF-A3DF-D107-417F41108949}"/>
              </a:ext>
            </a:extLst>
          </p:cNvPr>
          <p:cNvSpPr txBox="1"/>
          <p:nvPr/>
        </p:nvSpPr>
        <p:spPr>
          <a:xfrm>
            <a:off x="1016000" y="635000"/>
            <a:ext cx="10160000" cy="2954655"/>
          </a:xfrm>
          <a:prstGeom prst="rect">
            <a:avLst/>
          </a:prstGeom>
          <a:noFill/>
        </p:spPr>
        <p:txBody>
          <a:bodyPr vert="horz" rtlCol="0">
            <a:spAutoFit/>
          </a:bodyPr>
          <a:lstStyle/>
          <a:p>
            <a:pPr algn="ctr"/>
            <a:r>
              <a:rPr lang="en-US" sz="3100"/>
              <a:t>On the first day is a holy convocation; you shall do no laborious work of any kind. For seven days you shall present an offering by fire to the LORD. On the eighth day you shall have a holy convocation and present an offering by fire to the LORD; it is an assembly. You shall do no laborious work. (Continued...)</a:t>
            </a:r>
          </a:p>
        </p:txBody>
      </p:sp>
    </p:spTree>
    <p:extLst>
      <p:ext uri="{BB962C8B-B14F-4D97-AF65-F5344CB8AC3E}">
        <p14:creationId xmlns:p14="http://schemas.microsoft.com/office/powerpoint/2010/main" val="4061522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716A3D-528A-75B5-CA85-189425A8D42B}"/>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F82FC89B-4F90-DA95-3EAC-3606CC4DB052}"/>
              </a:ext>
            </a:extLst>
          </p:cNvPr>
          <p:cNvSpPr txBox="1"/>
          <p:nvPr/>
        </p:nvSpPr>
        <p:spPr>
          <a:xfrm>
            <a:off x="1016000" y="635000"/>
            <a:ext cx="10160000" cy="3431709"/>
          </a:xfrm>
          <a:prstGeom prst="rect">
            <a:avLst/>
          </a:prstGeom>
          <a:noFill/>
        </p:spPr>
        <p:txBody>
          <a:bodyPr vert="horz" rtlCol="0">
            <a:spAutoFit/>
          </a:bodyPr>
          <a:lstStyle/>
          <a:p>
            <a:pPr algn="ctr"/>
            <a:r>
              <a:rPr lang="en-US" sz="3100"/>
              <a:t>These are the appointed times of the LORD which you shall proclaim as holy convocations, to present offerings by fire to the LORD--burnt offerings and grain offerings, sacrifices and drink offerings, each day's matter on its own day-- besides those of the sabbaths of the LORD, and besides your gifts and besides all your votive and freewill offerings, which you give to the LORD. (Continued...)</a:t>
            </a:r>
          </a:p>
        </p:txBody>
      </p:sp>
    </p:spTree>
    <p:extLst>
      <p:ext uri="{BB962C8B-B14F-4D97-AF65-F5344CB8AC3E}">
        <p14:creationId xmlns:p14="http://schemas.microsoft.com/office/powerpoint/2010/main" val="677321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C539AE-B715-DEAC-CD9C-8B48CEC1E29F}"/>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90A04738-94DE-84D1-6A46-D1AA3D684971}"/>
              </a:ext>
            </a:extLst>
          </p:cNvPr>
          <p:cNvSpPr txBox="1"/>
          <p:nvPr/>
        </p:nvSpPr>
        <p:spPr>
          <a:xfrm>
            <a:off x="1016000" y="635000"/>
            <a:ext cx="10160000" cy="3908762"/>
          </a:xfrm>
          <a:prstGeom prst="rect">
            <a:avLst/>
          </a:prstGeom>
          <a:noFill/>
        </p:spPr>
        <p:txBody>
          <a:bodyPr vert="horz" rtlCol="0">
            <a:spAutoFit/>
          </a:bodyPr>
          <a:lstStyle/>
          <a:p>
            <a:pPr algn="ctr"/>
            <a:r>
              <a:rPr lang="en-US" sz="3100"/>
              <a:t>On exactly the fifteenth day of the seventh month, when you have gathered in the crops of the land, you shall celebrate the feast of the LORD for seven days, with a rest on the first day and a rest on the eighth day. Now on the first day you shall take for yourselves the foliage of beautiful trees, palm branches and boughs of leafy trees and willows of the brook, and you shall rejoice before the LORD your God for seven days. (Continued...)</a:t>
            </a:r>
          </a:p>
        </p:txBody>
      </p:sp>
    </p:spTree>
    <p:extLst>
      <p:ext uri="{BB962C8B-B14F-4D97-AF65-F5344CB8AC3E}">
        <p14:creationId xmlns:p14="http://schemas.microsoft.com/office/powerpoint/2010/main" val="2602099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B5C048-8D7F-43E5-3DA8-227E8EDF0A50}"/>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FC4A7B01-41C9-22E8-F21D-5C7779C72D6B}"/>
              </a:ext>
            </a:extLst>
          </p:cNvPr>
          <p:cNvSpPr txBox="1"/>
          <p:nvPr/>
        </p:nvSpPr>
        <p:spPr>
          <a:xfrm>
            <a:off x="1016000" y="635000"/>
            <a:ext cx="10160000" cy="3908762"/>
          </a:xfrm>
          <a:prstGeom prst="rect">
            <a:avLst/>
          </a:prstGeom>
          <a:noFill/>
        </p:spPr>
        <p:txBody>
          <a:bodyPr vert="horz" rtlCol="0">
            <a:spAutoFit/>
          </a:bodyPr>
          <a:lstStyle/>
          <a:p>
            <a:pPr algn="ctr"/>
            <a:r>
              <a:rPr lang="en-US" sz="3100"/>
              <a:t>You shall thus celebrate it as a feast to the LORD for seven days in the year. It shall be a perpetual statute throughout your generations; you shall celebrate it in the seventh month. You shall live in booths for seven days; all the native-born in Israel shall live in booths, so that your generations may know that I had the sons of Israel live in booths when I brought them out from the land of Egypt. I am the LORD your God. (Continued...)</a:t>
            </a:r>
          </a:p>
        </p:txBody>
      </p:sp>
    </p:spTree>
    <p:extLst>
      <p:ext uri="{BB962C8B-B14F-4D97-AF65-F5344CB8AC3E}">
        <p14:creationId xmlns:p14="http://schemas.microsoft.com/office/powerpoint/2010/main" val="77798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21C52B-F36A-7960-7582-9960792C8B21}"/>
              </a:ext>
            </a:extLst>
          </p:cNvPr>
          <p:cNvSpPr txBox="1"/>
          <p:nvPr/>
        </p:nvSpPr>
        <p:spPr>
          <a:xfrm>
            <a:off x="127000" y="127000"/>
            <a:ext cx="7315200" cy="276999"/>
          </a:xfrm>
          <a:prstGeom prst="rect">
            <a:avLst/>
          </a:prstGeom>
          <a:noFill/>
        </p:spPr>
        <p:txBody>
          <a:bodyPr vert="horz" lIns="0" tIns="0" rIns="0" bIns="0" rtlCol="0">
            <a:spAutoFit/>
          </a:bodyPr>
          <a:lstStyle/>
          <a:p>
            <a:r>
              <a:rPr lang="en-US"/>
              <a:t>HOLY CONVOCATIONS</a:t>
            </a:r>
          </a:p>
        </p:txBody>
      </p:sp>
      <p:sp>
        <p:nvSpPr>
          <p:cNvPr id="3" name="TextBox 2">
            <a:extLst>
              <a:ext uri="{FF2B5EF4-FFF2-40B4-BE49-F238E27FC236}">
                <a16:creationId xmlns:a16="http://schemas.microsoft.com/office/drawing/2014/main" id="{31CE784D-7789-1181-E7E5-42ED02A19E98}"/>
              </a:ext>
            </a:extLst>
          </p:cNvPr>
          <p:cNvSpPr txBox="1"/>
          <p:nvPr/>
        </p:nvSpPr>
        <p:spPr>
          <a:xfrm>
            <a:off x="1016000" y="635000"/>
            <a:ext cx="10160000" cy="1046440"/>
          </a:xfrm>
          <a:prstGeom prst="rect">
            <a:avLst/>
          </a:prstGeom>
          <a:noFill/>
        </p:spPr>
        <p:txBody>
          <a:bodyPr vert="horz" rtlCol="0">
            <a:spAutoFit/>
          </a:bodyPr>
          <a:lstStyle/>
          <a:p>
            <a:pPr algn="ctr"/>
            <a:r>
              <a:rPr lang="en-US" sz="3100"/>
              <a:t>'" So Moses declared to the sons of Israel the appointed times of the LORD.</a:t>
            </a:r>
          </a:p>
        </p:txBody>
      </p:sp>
    </p:spTree>
    <p:extLst>
      <p:ext uri="{BB962C8B-B14F-4D97-AF65-F5344CB8AC3E}">
        <p14:creationId xmlns:p14="http://schemas.microsoft.com/office/powerpoint/2010/main" val="3481086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581BC-C709-7E82-7F94-DD0861E24F7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When are the Feasts of YHVH?</a:t>
            </a:r>
          </a:p>
        </p:txBody>
      </p:sp>
      <p:sp>
        <p:nvSpPr>
          <p:cNvPr id="3" name="Subtitle 2">
            <a:extLst>
              <a:ext uri="{FF2B5EF4-FFF2-40B4-BE49-F238E27FC236}">
                <a16:creationId xmlns:a16="http://schemas.microsoft.com/office/drawing/2014/main" id="{CE1C6151-5267-39E1-DE62-D0B5E800235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43853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9B3E7-F326-FF1D-43A6-A4EDA0621CA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Passover (14th day of the 1st month)</a:t>
            </a:r>
          </a:p>
        </p:txBody>
      </p:sp>
      <p:sp>
        <p:nvSpPr>
          <p:cNvPr id="3" name="Subtitle 2">
            <a:extLst>
              <a:ext uri="{FF2B5EF4-FFF2-40B4-BE49-F238E27FC236}">
                <a16:creationId xmlns:a16="http://schemas.microsoft.com/office/drawing/2014/main" id="{928384BB-1EF6-4758-2284-187DBE0FD4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54853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E9002C-BA02-D6C3-3335-8BD00C479BA9}"/>
              </a:ext>
            </a:extLst>
          </p:cNvPr>
          <p:cNvSpPr txBox="1"/>
          <p:nvPr/>
        </p:nvSpPr>
        <p:spPr>
          <a:xfrm>
            <a:off x="127000" y="127000"/>
            <a:ext cx="7315200" cy="276999"/>
          </a:xfrm>
          <a:prstGeom prst="rect">
            <a:avLst/>
          </a:prstGeom>
          <a:noFill/>
        </p:spPr>
        <p:txBody>
          <a:bodyPr vert="horz" lIns="0" tIns="0" rIns="0" bIns="0" rtlCol="0">
            <a:spAutoFit/>
          </a:bodyPr>
          <a:lstStyle/>
          <a:p>
            <a:r>
              <a:rPr lang="en-US"/>
              <a:t>Passover (14th day of the 1st month)</a:t>
            </a:r>
          </a:p>
        </p:txBody>
      </p:sp>
      <p:sp>
        <p:nvSpPr>
          <p:cNvPr id="3" name="TextBox 2">
            <a:extLst>
              <a:ext uri="{FF2B5EF4-FFF2-40B4-BE49-F238E27FC236}">
                <a16:creationId xmlns:a16="http://schemas.microsoft.com/office/drawing/2014/main" id="{83624E3F-1F47-131F-10BD-34004CEBCDDB}"/>
              </a:ext>
            </a:extLst>
          </p:cNvPr>
          <p:cNvSpPr txBox="1"/>
          <p:nvPr/>
        </p:nvSpPr>
        <p:spPr>
          <a:xfrm>
            <a:off x="0" y="762000"/>
            <a:ext cx="12192000" cy="646331"/>
          </a:xfrm>
          <a:prstGeom prst="rect">
            <a:avLst/>
          </a:prstGeom>
          <a:noFill/>
        </p:spPr>
        <p:txBody>
          <a:bodyPr vert="horz" rtlCol="0">
            <a:spAutoFit/>
          </a:bodyPr>
          <a:lstStyle/>
          <a:p>
            <a:pPr algn="ctr"/>
            <a:r>
              <a:rPr lang="en-US" sz="3600"/>
              <a:t>Deuteronomy 16:1</a:t>
            </a:r>
          </a:p>
        </p:txBody>
      </p:sp>
      <p:sp>
        <p:nvSpPr>
          <p:cNvPr id="4" name="TextBox 3">
            <a:extLst>
              <a:ext uri="{FF2B5EF4-FFF2-40B4-BE49-F238E27FC236}">
                <a16:creationId xmlns:a16="http://schemas.microsoft.com/office/drawing/2014/main" id="{C3FF61D0-6268-073B-A704-B9C9257FE9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6264CF-DE4F-E960-F6AA-CC420EDA73F0}"/>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Observe the month of Abib</a:t>
            </a:r>
            <a:r>
              <a:rPr lang="en-US" sz="3100"/>
              <a:t> and celebrate the Passover to the LORD your God, </a:t>
            </a:r>
            <a:r>
              <a:rPr lang="en-US" sz="3100" b="1">
                <a:solidFill>
                  <a:srgbClr val="FF0000"/>
                </a:solidFill>
              </a:rPr>
              <a:t>for in the month of Abib</a:t>
            </a:r>
            <a:r>
              <a:rPr lang="en-US" sz="3100"/>
              <a:t> the LORD your God brought you out of Egypt by night.</a:t>
            </a:r>
          </a:p>
        </p:txBody>
      </p:sp>
    </p:spTree>
    <p:extLst>
      <p:ext uri="{BB962C8B-B14F-4D97-AF65-F5344CB8AC3E}">
        <p14:creationId xmlns:p14="http://schemas.microsoft.com/office/powerpoint/2010/main" val="2674376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F5EED4-6C3D-E3A9-5F9A-0F3A047337E8}"/>
              </a:ext>
            </a:extLst>
          </p:cNvPr>
          <p:cNvSpPr txBox="1"/>
          <p:nvPr/>
        </p:nvSpPr>
        <p:spPr>
          <a:xfrm>
            <a:off x="127000" y="127000"/>
            <a:ext cx="7315200" cy="276999"/>
          </a:xfrm>
          <a:prstGeom prst="rect">
            <a:avLst/>
          </a:prstGeom>
          <a:noFill/>
        </p:spPr>
        <p:txBody>
          <a:bodyPr vert="horz" lIns="0" tIns="0" rIns="0" bIns="0" rtlCol="0">
            <a:spAutoFit/>
          </a:bodyPr>
          <a:lstStyle/>
          <a:p>
            <a:r>
              <a:rPr lang="en-US"/>
              <a:t>Passover (14th day of the 1st month)</a:t>
            </a:r>
          </a:p>
        </p:txBody>
      </p:sp>
      <p:sp>
        <p:nvSpPr>
          <p:cNvPr id="3" name="TextBox 2">
            <a:extLst>
              <a:ext uri="{FF2B5EF4-FFF2-40B4-BE49-F238E27FC236}">
                <a16:creationId xmlns:a16="http://schemas.microsoft.com/office/drawing/2014/main" id="{834AA1B7-4F7C-2F4F-E065-F48C06F3246A}"/>
              </a:ext>
            </a:extLst>
          </p:cNvPr>
          <p:cNvSpPr txBox="1"/>
          <p:nvPr/>
        </p:nvSpPr>
        <p:spPr>
          <a:xfrm>
            <a:off x="0" y="762000"/>
            <a:ext cx="12192000" cy="646331"/>
          </a:xfrm>
          <a:prstGeom prst="rect">
            <a:avLst/>
          </a:prstGeom>
          <a:noFill/>
        </p:spPr>
        <p:txBody>
          <a:bodyPr vert="horz" rtlCol="0">
            <a:spAutoFit/>
          </a:bodyPr>
          <a:lstStyle/>
          <a:p>
            <a:pPr algn="ctr"/>
            <a:r>
              <a:rPr lang="en-US" sz="3600"/>
              <a:t>Leviticus 23:5</a:t>
            </a:r>
          </a:p>
        </p:txBody>
      </p:sp>
      <p:sp>
        <p:nvSpPr>
          <p:cNvPr id="4" name="TextBox 3">
            <a:extLst>
              <a:ext uri="{FF2B5EF4-FFF2-40B4-BE49-F238E27FC236}">
                <a16:creationId xmlns:a16="http://schemas.microsoft.com/office/drawing/2014/main" id="{127C2E48-C4D1-4D67-B575-7CBFAE9888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595F63-EA54-BD0E-1BA5-987D25EB6621}"/>
              </a:ext>
            </a:extLst>
          </p:cNvPr>
          <p:cNvSpPr txBox="1"/>
          <p:nvPr/>
        </p:nvSpPr>
        <p:spPr>
          <a:xfrm>
            <a:off x="1016000" y="1905000"/>
            <a:ext cx="10160000" cy="1046440"/>
          </a:xfrm>
          <a:prstGeom prst="rect">
            <a:avLst/>
          </a:prstGeom>
          <a:noFill/>
        </p:spPr>
        <p:txBody>
          <a:bodyPr vert="horz" rtlCol="0">
            <a:spAutoFit/>
          </a:bodyPr>
          <a:lstStyle/>
          <a:p>
            <a:pPr algn="ctr"/>
            <a:r>
              <a:rPr lang="en-US" sz="3100"/>
              <a:t>In the </a:t>
            </a:r>
            <a:r>
              <a:rPr lang="en-US" sz="3100" b="1">
                <a:solidFill>
                  <a:srgbClr val="FF0000"/>
                </a:solidFill>
              </a:rPr>
              <a:t>first month</a:t>
            </a:r>
            <a:r>
              <a:rPr lang="en-US" sz="3100"/>
              <a:t>, on the </a:t>
            </a:r>
            <a:r>
              <a:rPr lang="en-US" sz="3100" b="1">
                <a:solidFill>
                  <a:srgbClr val="FF0000"/>
                </a:solidFill>
              </a:rPr>
              <a:t>fourteenth day</a:t>
            </a:r>
            <a:r>
              <a:rPr lang="en-US" sz="3100"/>
              <a:t> of the month </a:t>
            </a:r>
            <a:r>
              <a:rPr lang="en-US" sz="3100" b="1">
                <a:solidFill>
                  <a:srgbClr val="FF0000"/>
                </a:solidFill>
              </a:rPr>
              <a:t>at twilight</a:t>
            </a:r>
            <a:r>
              <a:rPr lang="en-US" sz="3100"/>
              <a:t> is the LORD'S Passover.</a:t>
            </a:r>
          </a:p>
        </p:txBody>
      </p:sp>
    </p:spTree>
    <p:extLst>
      <p:ext uri="{BB962C8B-B14F-4D97-AF65-F5344CB8AC3E}">
        <p14:creationId xmlns:p14="http://schemas.microsoft.com/office/powerpoint/2010/main" val="3697533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63B341-1CAF-91B8-21DE-46E001B38F5B}"/>
              </a:ext>
            </a:extLst>
          </p:cNvPr>
          <p:cNvSpPr txBox="1"/>
          <p:nvPr/>
        </p:nvSpPr>
        <p:spPr>
          <a:xfrm>
            <a:off x="127000" y="127000"/>
            <a:ext cx="7315200" cy="276999"/>
          </a:xfrm>
          <a:prstGeom prst="rect">
            <a:avLst/>
          </a:prstGeom>
          <a:noFill/>
        </p:spPr>
        <p:txBody>
          <a:bodyPr vert="horz" lIns="0" tIns="0" rIns="0" bIns="0" rtlCol="0">
            <a:spAutoFit/>
          </a:bodyPr>
          <a:lstStyle/>
          <a:p>
            <a:r>
              <a:rPr lang="en-US"/>
              <a:t>Passover (14th day of the 1st month)</a:t>
            </a:r>
          </a:p>
        </p:txBody>
      </p:sp>
      <p:sp>
        <p:nvSpPr>
          <p:cNvPr id="3" name="TextBox 2">
            <a:extLst>
              <a:ext uri="{FF2B5EF4-FFF2-40B4-BE49-F238E27FC236}">
                <a16:creationId xmlns:a16="http://schemas.microsoft.com/office/drawing/2014/main" id="{1DC483B1-C817-98ED-3399-0B70B55086DC}"/>
              </a:ext>
            </a:extLst>
          </p:cNvPr>
          <p:cNvSpPr txBox="1"/>
          <p:nvPr/>
        </p:nvSpPr>
        <p:spPr>
          <a:xfrm>
            <a:off x="0" y="762000"/>
            <a:ext cx="12192000" cy="646331"/>
          </a:xfrm>
          <a:prstGeom prst="rect">
            <a:avLst/>
          </a:prstGeom>
          <a:noFill/>
        </p:spPr>
        <p:txBody>
          <a:bodyPr vert="horz" rtlCol="0">
            <a:spAutoFit/>
          </a:bodyPr>
          <a:lstStyle/>
          <a:p>
            <a:pPr algn="ctr"/>
            <a:r>
              <a:rPr lang="en-US" sz="3600"/>
              <a:t>Numbers 33:3</a:t>
            </a:r>
          </a:p>
        </p:txBody>
      </p:sp>
      <p:sp>
        <p:nvSpPr>
          <p:cNvPr id="4" name="TextBox 3">
            <a:extLst>
              <a:ext uri="{FF2B5EF4-FFF2-40B4-BE49-F238E27FC236}">
                <a16:creationId xmlns:a16="http://schemas.microsoft.com/office/drawing/2014/main" id="{B293C107-6CDA-C3EE-9DB7-57612B2A78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25B7C9-19FA-20E3-87C1-602FBD588EE0}"/>
              </a:ext>
            </a:extLst>
          </p:cNvPr>
          <p:cNvSpPr txBox="1"/>
          <p:nvPr/>
        </p:nvSpPr>
        <p:spPr>
          <a:xfrm>
            <a:off x="1016000" y="1905000"/>
            <a:ext cx="10160000" cy="2000548"/>
          </a:xfrm>
          <a:prstGeom prst="rect">
            <a:avLst/>
          </a:prstGeom>
          <a:noFill/>
        </p:spPr>
        <p:txBody>
          <a:bodyPr vert="horz" rtlCol="0">
            <a:spAutoFit/>
          </a:bodyPr>
          <a:lstStyle/>
          <a:p>
            <a:pPr algn="ctr"/>
            <a:r>
              <a:rPr lang="en-US" sz="3100"/>
              <a:t>They journeyed from Rameses in the first month, </a:t>
            </a:r>
            <a:r>
              <a:rPr lang="en-US" sz="3100" b="1">
                <a:solidFill>
                  <a:srgbClr val="FF0000"/>
                </a:solidFill>
              </a:rPr>
              <a:t>on the fifteenth day of the first month</a:t>
            </a:r>
            <a:r>
              <a:rPr lang="en-US" sz="3100"/>
              <a:t>; on the next day after the Passover the sons of Israel started out boldly in the sight of all the Egyptians,</a:t>
            </a:r>
          </a:p>
        </p:txBody>
      </p:sp>
    </p:spTree>
    <p:extLst>
      <p:ext uri="{BB962C8B-B14F-4D97-AF65-F5344CB8AC3E}">
        <p14:creationId xmlns:p14="http://schemas.microsoft.com/office/powerpoint/2010/main" val="4162538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014236-A2E9-37FD-FE79-D628CC538FAF}"/>
              </a:ext>
            </a:extLst>
          </p:cNvPr>
          <p:cNvSpPr txBox="1"/>
          <p:nvPr/>
        </p:nvSpPr>
        <p:spPr>
          <a:xfrm>
            <a:off x="127000" y="127000"/>
            <a:ext cx="7315200" cy="276999"/>
          </a:xfrm>
          <a:prstGeom prst="rect">
            <a:avLst/>
          </a:prstGeom>
          <a:noFill/>
        </p:spPr>
        <p:txBody>
          <a:bodyPr vert="horz" lIns="0" tIns="0" rIns="0" bIns="0" rtlCol="0">
            <a:spAutoFit/>
          </a:bodyPr>
          <a:lstStyle/>
          <a:p>
            <a:r>
              <a:rPr lang="en-US"/>
              <a:t>Passover (14th day of the 1st month)</a:t>
            </a:r>
          </a:p>
        </p:txBody>
      </p:sp>
      <p:sp>
        <p:nvSpPr>
          <p:cNvPr id="3" name="TextBox 2">
            <a:extLst>
              <a:ext uri="{FF2B5EF4-FFF2-40B4-BE49-F238E27FC236}">
                <a16:creationId xmlns:a16="http://schemas.microsoft.com/office/drawing/2014/main" id="{C9E1530E-3F7E-3591-2ACA-C17621C0DA74}"/>
              </a:ext>
            </a:extLst>
          </p:cNvPr>
          <p:cNvSpPr txBox="1"/>
          <p:nvPr/>
        </p:nvSpPr>
        <p:spPr>
          <a:xfrm>
            <a:off x="0" y="762000"/>
            <a:ext cx="12192000" cy="646331"/>
          </a:xfrm>
          <a:prstGeom prst="rect">
            <a:avLst/>
          </a:prstGeom>
          <a:noFill/>
        </p:spPr>
        <p:txBody>
          <a:bodyPr vert="horz" rtlCol="0">
            <a:spAutoFit/>
          </a:bodyPr>
          <a:lstStyle/>
          <a:p>
            <a:pPr algn="ctr"/>
            <a:r>
              <a:rPr lang="en-US" sz="3600"/>
              <a:t>Numbers 9:2-3</a:t>
            </a:r>
          </a:p>
        </p:txBody>
      </p:sp>
      <p:sp>
        <p:nvSpPr>
          <p:cNvPr id="4" name="TextBox 3">
            <a:extLst>
              <a:ext uri="{FF2B5EF4-FFF2-40B4-BE49-F238E27FC236}">
                <a16:creationId xmlns:a16="http://schemas.microsoft.com/office/drawing/2014/main" id="{7CE1DB05-CFE6-2E33-DE70-4438762DAE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7F1464-1A8B-2165-4ACF-BF1E34D62199}"/>
              </a:ext>
            </a:extLst>
          </p:cNvPr>
          <p:cNvSpPr txBox="1"/>
          <p:nvPr/>
        </p:nvSpPr>
        <p:spPr>
          <a:xfrm>
            <a:off x="1016000" y="1905000"/>
            <a:ext cx="10160000" cy="2477601"/>
          </a:xfrm>
          <a:prstGeom prst="rect">
            <a:avLst/>
          </a:prstGeom>
          <a:noFill/>
        </p:spPr>
        <p:txBody>
          <a:bodyPr vert="horz" rtlCol="0">
            <a:spAutoFit/>
          </a:bodyPr>
          <a:lstStyle/>
          <a:p>
            <a:pPr algn="ctr"/>
            <a:r>
              <a:rPr lang="en-US" sz="3100"/>
              <a:t>"Now, let the sons of Israel observe the Passover at its appointed time. "</a:t>
            </a:r>
            <a:r>
              <a:rPr lang="en-US" sz="3100" b="1">
                <a:solidFill>
                  <a:srgbClr val="FF0000"/>
                </a:solidFill>
              </a:rPr>
              <a:t>On the fourteenth day of this month, at twilight</a:t>
            </a:r>
            <a:r>
              <a:rPr lang="en-US" sz="3100"/>
              <a:t>, you shall observe it at its appointed time; you shall observe it according to all its statutes and according to all its ordinances."</a:t>
            </a:r>
          </a:p>
        </p:txBody>
      </p:sp>
    </p:spTree>
    <p:extLst>
      <p:ext uri="{BB962C8B-B14F-4D97-AF65-F5344CB8AC3E}">
        <p14:creationId xmlns:p14="http://schemas.microsoft.com/office/powerpoint/2010/main" val="9145010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D494D-CAF1-5186-3A76-2FAC7FA4E12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Unleavened Bread (14th to the 21st days of the 1st month)</a:t>
            </a:r>
          </a:p>
        </p:txBody>
      </p:sp>
      <p:sp>
        <p:nvSpPr>
          <p:cNvPr id="3" name="Subtitle 2">
            <a:extLst>
              <a:ext uri="{FF2B5EF4-FFF2-40B4-BE49-F238E27FC236}">
                <a16:creationId xmlns:a16="http://schemas.microsoft.com/office/drawing/2014/main" id="{9953A5FB-4776-241E-7BA3-5C9D743CF0A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44844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61F873-7E10-4F80-B394-A4560D090F8D}"/>
              </a:ext>
            </a:extLst>
          </p:cNvPr>
          <p:cNvSpPr txBox="1"/>
          <p:nvPr/>
        </p:nvSpPr>
        <p:spPr>
          <a:xfrm>
            <a:off x="127000" y="127000"/>
            <a:ext cx="7315200" cy="276999"/>
          </a:xfrm>
          <a:prstGeom prst="rect">
            <a:avLst/>
          </a:prstGeom>
          <a:noFill/>
        </p:spPr>
        <p:txBody>
          <a:bodyPr vert="horz" lIns="0" tIns="0" rIns="0" bIns="0" rtlCol="0">
            <a:spAutoFit/>
          </a:bodyPr>
          <a:lstStyle/>
          <a:p>
            <a:r>
              <a:rPr lang="en-US"/>
              <a:t>Unleavened Bread (14th to the 21st days of the 1st month)</a:t>
            </a:r>
          </a:p>
        </p:txBody>
      </p:sp>
      <p:sp>
        <p:nvSpPr>
          <p:cNvPr id="3" name="TextBox 2">
            <a:extLst>
              <a:ext uri="{FF2B5EF4-FFF2-40B4-BE49-F238E27FC236}">
                <a16:creationId xmlns:a16="http://schemas.microsoft.com/office/drawing/2014/main" id="{F60EAA80-77C5-D58A-FABD-1D1CE74E4265}"/>
              </a:ext>
            </a:extLst>
          </p:cNvPr>
          <p:cNvSpPr txBox="1"/>
          <p:nvPr/>
        </p:nvSpPr>
        <p:spPr>
          <a:xfrm>
            <a:off x="0" y="762000"/>
            <a:ext cx="12192000" cy="646331"/>
          </a:xfrm>
          <a:prstGeom prst="rect">
            <a:avLst/>
          </a:prstGeom>
          <a:noFill/>
        </p:spPr>
        <p:txBody>
          <a:bodyPr vert="horz" rtlCol="0">
            <a:spAutoFit/>
          </a:bodyPr>
          <a:lstStyle/>
          <a:p>
            <a:pPr algn="ctr"/>
            <a:r>
              <a:rPr lang="en-US" sz="3600"/>
              <a:t>Exodus 12:18</a:t>
            </a:r>
          </a:p>
        </p:txBody>
      </p:sp>
      <p:sp>
        <p:nvSpPr>
          <p:cNvPr id="4" name="TextBox 3">
            <a:extLst>
              <a:ext uri="{FF2B5EF4-FFF2-40B4-BE49-F238E27FC236}">
                <a16:creationId xmlns:a16="http://schemas.microsoft.com/office/drawing/2014/main" id="{1FAF1B3F-1FEC-9759-B7B6-8E518E5410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AB7B4F-F541-6F7D-487E-336DAB8B81F8}"/>
              </a:ext>
            </a:extLst>
          </p:cNvPr>
          <p:cNvSpPr txBox="1"/>
          <p:nvPr/>
        </p:nvSpPr>
        <p:spPr>
          <a:xfrm>
            <a:off x="1016000" y="1905000"/>
            <a:ext cx="10160000" cy="1523494"/>
          </a:xfrm>
          <a:prstGeom prst="rect">
            <a:avLst/>
          </a:prstGeom>
          <a:noFill/>
        </p:spPr>
        <p:txBody>
          <a:bodyPr vert="horz" rtlCol="0">
            <a:spAutoFit/>
          </a:bodyPr>
          <a:lstStyle/>
          <a:p>
            <a:pPr algn="ctr"/>
            <a:r>
              <a:rPr lang="en-US" sz="3100"/>
              <a:t>In the </a:t>
            </a:r>
            <a:r>
              <a:rPr lang="en-US" sz="3100" b="1">
                <a:solidFill>
                  <a:srgbClr val="FF0000"/>
                </a:solidFill>
              </a:rPr>
              <a:t>first month</a:t>
            </a:r>
            <a:r>
              <a:rPr lang="en-US" sz="3100"/>
              <a:t>, on the </a:t>
            </a:r>
            <a:r>
              <a:rPr lang="en-US" sz="3100" b="1">
                <a:solidFill>
                  <a:srgbClr val="FF0000"/>
                </a:solidFill>
              </a:rPr>
              <a:t>fourteenth day of the month at evening</a:t>
            </a:r>
            <a:r>
              <a:rPr lang="en-US" sz="3100"/>
              <a:t>, you shall eat unleavened bread</a:t>
            </a:r>
            <a:r>
              <a:rPr lang="en-US" sz="3100" b="1">
                <a:solidFill>
                  <a:srgbClr val="FF0000"/>
                </a:solidFill>
              </a:rPr>
              <a:t>, until the twenty-first day of the month at evening</a:t>
            </a:r>
            <a:r>
              <a:rPr lang="en-US" sz="3100"/>
              <a:t>.</a:t>
            </a:r>
          </a:p>
        </p:txBody>
      </p:sp>
    </p:spTree>
    <p:extLst>
      <p:ext uri="{BB962C8B-B14F-4D97-AF65-F5344CB8AC3E}">
        <p14:creationId xmlns:p14="http://schemas.microsoft.com/office/powerpoint/2010/main" val="2351549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5E9AFC-46D7-001E-C7C8-0FCF39DBD835}"/>
              </a:ext>
            </a:extLst>
          </p:cNvPr>
          <p:cNvSpPr txBox="1"/>
          <p:nvPr/>
        </p:nvSpPr>
        <p:spPr>
          <a:xfrm>
            <a:off x="127000" y="127000"/>
            <a:ext cx="7315200" cy="276999"/>
          </a:xfrm>
          <a:prstGeom prst="rect">
            <a:avLst/>
          </a:prstGeom>
          <a:noFill/>
        </p:spPr>
        <p:txBody>
          <a:bodyPr vert="horz" lIns="0" tIns="0" rIns="0" bIns="0" rtlCol="0">
            <a:spAutoFit/>
          </a:bodyPr>
          <a:lstStyle/>
          <a:p>
            <a:r>
              <a:rPr lang="en-US"/>
              <a:t>Unleavened Bread (14th to the 21st days of the 1st month)</a:t>
            </a:r>
          </a:p>
        </p:txBody>
      </p:sp>
      <p:sp>
        <p:nvSpPr>
          <p:cNvPr id="3" name="TextBox 2">
            <a:extLst>
              <a:ext uri="{FF2B5EF4-FFF2-40B4-BE49-F238E27FC236}">
                <a16:creationId xmlns:a16="http://schemas.microsoft.com/office/drawing/2014/main" id="{90F39623-6660-12DF-1DE7-42EE759F52FE}"/>
              </a:ext>
            </a:extLst>
          </p:cNvPr>
          <p:cNvSpPr txBox="1"/>
          <p:nvPr/>
        </p:nvSpPr>
        <p:spPr>
          <a:xfrm>
            <a:off x="0" y="762000"/>
            <a:ext cx="12192000" cy="646331"/>
          </a:xfrm>
          <a:prstGeom prst="rect">
            <a:avLst/>
          </a:prstGeom>
          <a:noFill/>
        </p:spPr>
        <p:txBody>
          <a:bodyPr vert="horz" rtlCol="0">
            <a:spAutoFit/>
          </a:bodyPr>
          <a:lstStyle/>
          <a:p>
            <a:pPr algn="ctr"/>
            <a:r>
              <a:rPr lang="en-US" sz="3600"/>
              <a:t>Exodus 34:18</a:t>
            </a:r>
          </a:p>
        </p:txBody>
      </p:sp>
      <p:sp>
        <p:nvSpPr>
          <p:cNvPr id="4" name="TextBox 3">
            <a:extLst>
              <a:ext uri="{FF2B5EF4-FFF2-40B4-BE49-F238E27FC236}">
                <a16:creationId xmlns:a16="http://schemas.microsoft.com/office/drawing/2014/main" id="{DA8ACF1D-E842-DA1F-037C-A58071D6A4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A82752-257E-F65C-71D0-DBEBA1A777D2}"/>
              </a:ext>
            </a:extLst>
          </p:cNvPr>
          <p:cNvSpPr txBox="1"/>
          <p:nvPr/>
        </p:nvSpPr>
        <p:spPr>
          <a:xfrm>
            <a:off x="1016000" y="1905000"/>
            <a:ext cx="10160000" cy="2000548"/>
          </a:xfrm>
          <a:prstGeom prst="rect">
            <a:avLst/>
          </a:prstGeom>
          <a:noFill/>
        </p:spPr>
        <p:txBody>
          <a:bodyPr vert="horz" rtlCol="0">
            <a:spAutoFit/>
          </a:bodyPr>
          <a:lstStyle/>
          <a:p>
            <a:pPr algn="ctr"/>
            <a:r>
              <a:rPr lang="en-US" sz="3100"/>
              <a:t>"You shall observe the Feast of Unleavened Bread. For seven days you are to eat unleavened bread, as I commanded you, at the appointed time </a:t>
            </a:r>
            <a:r>
              <a:rPr lang="en-US" sz="3100" b="1">
                <a:solidFill>
                  <a:srgbClr val="FF0000"/>
                </a:solidFill>
              </a:rPr>
              <a:t>in the month of Abib</a:t>
            </a:r>
            <a:r>
              <a:rPr lang="en-US" sz="3100"/>
              <a:t>, for </a:t>
            </a:r>
            <a:r>
              <a:rPr lang="en-US" sz="3100" b="1">
                <a:solidFill>
                  <a:srgbClr val="FF0000"/>
                </a:solidFill>
              </a:rPr>
              <a:t>in the month of Abib</a:t>
            </a:r>
            <a:r>
              <a:rPr lang="en-US" sz="3100"/>
              <a:t> you came out of Egypt.</a:t>
            </a:r>
          </a:p>
        </p:txBody>
      </p:sp>
    </p:spTree>
    <p:extLst>
      <p:ext uri="{BB962C8B-B14F-4D97-AF65-F5344CB8AC3E}">
        <p14:creationId xmlns:p14="http://schemas.microsoft.com/office/powerpoint/2010/main" val="3470725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41ACF-1EA1-E489-ECFC-7CC53D3F2C5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Weeks (15th day of the 3rd month)</a:t>
            </a:r>
          </a:p>
        </p:txBody>
      </p:sp>
      <p:sp>
        <p:nvSpPr>
          <p:cNvPr id="3" name="Subtitle 2">
            <a:extLst>
              <a:ext uri="{FF2B5EF4-FFF2-40B4-BE49-F238E27FC236}">
                <a16:creationId xmlns:a16="http://schemas.microsoft.com/office/drawing/2014/main" id="{30364152-8EE4-1B12-DF7D-A3606926C41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006206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57520D-9138-529D-72AF-C184EC1F5988}"/>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Weeks (15th day of the 3rd month)</a:t>
            </a:r>
          </a:p>
        </p:txBody>
      </p:sp>
      <p:sp>
        <p:nvSpPr>
          <p:cNvPr id="3" name="TextBox 2">
            <a:extLst>
              <a:ext uri="{FF2B5EF4-FFF2-40B4-BE49-F238E27FC236}">
                <a16:creationId xmlns:a16="http://schemas.microsoft.com/office/drawing/2014/main" id="{65C4CE93-6775-DB69-6739-270AFCE2F198}"/>
              </a:ext>
            </a:extLst>
          </p:cNvPr>
          <p:cNvSpPr txBox="1"/>
          <p:nvPr/>
        </p:nvSpPr>
        <p:spPr>
          <a:xfrm>
            <a:off x="0" y="762000"/>
            <a:ext cx="12192000" cy="646331"/>
          </a:xfrm>
          <a:prstGeom prst="rect">
            <a:avLst/>
          </a:prstGeom>
          <a:noFill/>
        </p:spPr>
        <p:txBody>
          <a:bodyPr vert="horz" rtlCol="0">
            <a:spAutoFit/>
          </a:bodyPr>
          <a:lstStyle/>
          <a:p>
            <a:pPr algn="ctr"/>
            <a:r>
              <a:rPr lang="en-US" sz="3600"/>
              <a:t>Deuteronomy 16:9</a:t>
            </a:r>
          </a:p>
        </p:txBody>
      </p:sp>
      <p:sp>
        <p:nvSpPr>
          <p:cNvPr id="4" name="TextBox 3">
            <a:extLst>
              <a:ext uri="{FF2B5EF4-FFF2-40B4-BE49-F238E27FC236}">
                <a16:creationId xmlns:a16="http://schemas.microsoft.com/office/drawing/2014/main" id="{3CB67BA8-257B-8A7D-6CD5-D2786917AE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45299F6-10AD-5E52-F94D-ABB5627749C5}"/>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a:t>
            </a:r>
            <a:r>
              <a:rPr lang="en-US" sz="3100" b="1">
                <a:solidFill>
                  <a:srgbClr val="FF0000"/>
                </a:solidFill>
              </a:rPr>
              <a:t>count seven weeks</a:t>
            </a:r>
            <a:r>
              <a:rPr lang="en-US" sz="3100"/>
              <a:t> for yourself; you shall begin to </a:t>
            </a:r>
            <a:r>
              <a:rPr lang="en-US" sz="3100" b="1">
                <a:solidFill>
                  <a:srgbClr val="FF0000"/>
                </a:solidFill>
              </a:rPr>
              <a:t>count seven weeks</a:t>
            </a:r>
            <a:r>
              <a:rPr lang="en-US" sz="3100"/>
              <a:t> from the time you begin to put the sickle to the standing grain.</a:t>
            </a:r>
          </a:p>
        </p:txBody>
      </p:sp>
    </p:spTree>
    <p:extLst>
      <p:ext uri="{BB962C8B-B14F-4D97-AF65-F5344CB8AC3E}">
        <p14:creationId xmlns:p14="http://schemas.microsoft.com/office/powerpoint/2010/main" val="2080347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9A6EDC-226A-8D0B-C288-5979D3B24752}"/>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Weeks (15th day of the 3rd month)</a:t>
            </a:r>
          </a:p>
        </p:txBody>
      </p:sp>
      <p:sp>
        <p:nvSpPr>
          <p:cNvPr id="3" name="TextBox 2">
            <a:extLst>
              <a:ext uri="{FF2B5EF4-FFF2-40B4-BE49-F238E27FC236}">
                <a16:creationId xmlns:a16="http://schemas.microsoft.com/office/drawing/2014/main" id="{821CC5EE-6B40-8DD3-B9CE-FEE8069B679B}"/>
              </a:ext>
            </a:extLst>
          </p:cNvPr>
          <p:cNvSpPr txBox="1"/>
          <p:nvPr/>
        </p:nvSpPr>
        <p:spPr>
          <a:xfrm>
            <a:off x="0" y="762000"/>
            <a:ext cx="12192000" cy="646331"/>
          </a:xfrm>
          <a:prstGeom prst="rect">
            <a:avLst/>
          </a:prstGeom>
          <a:noFill/>
        </p:spPr>
        <p:txBody>
          <a:bodyPr vert="horz" rtlCol="0">
            <a:spAutoFit/>
          </a:bodyPr>
          <a:lstStyle/>
          <a:p>
            <a:pPr algn="ctr"/>
            <a:r>
              <a:rPr lang="en-US" sz="3600"/>
              <a:t>Leviticus 23:15</a:t>
            </a:r>
          </a:p>
        </p:txBody>
      </p:sp>
      <p:sp>
        <p:nvSpPr>
          <p:cNvPr id="4" name="TextBox 3">
            <a:extLst>
              <a:ext uri="{FF2B5EF4-FFF2-40B4-BE49-F238E27FC236}">
                <a16:creationId xmlns:a16="http://schemas.microsoft.com/office/drawing/2014/main" id="{F1247CA9-9488-866A-97ED-267DD17C1A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E9FEEB-932A-6C18-2DE8-0D3CC46C74DD}"/>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also </a:t>
            </a:r>
            <a:r>
              <a:rPr lang="en-US" sz="3100" b="1">
                <a:solidFill>
                  <a:srgbClr val="FF0000"/>
                </a:solidFill>
              </a:rPr>
              <a:t>count for yourselves from the day after the sabbath</a:t>
            </a:r>
            <a:r>
              <a:rPr lang="en-US" sz="3100"/>
              <a:t>, from the day when you brought in the sheaf of the wave offering; </a:t>
            </a:r>
            <a:r>
              <a:rPr lang="en-US" sz="3100" b="1">
                <a:solidFill>
                  <a:srgbClr val="FF0000"/>
                </a:solidFill>
              </a:rPr>
              <a:t>there shall be seven complete sabbaths</a:t>
            </a:r>
            <a:r>
              <a:rPr lang="en-US" sz="3100"/>
              <a:t>.</a:t>
            </a:r>
          </a:p>
        </p:txBody>
      </p:sp>
    </p:spTree>
    <p:extLst>
      <p:ext uri="{BB962C8B-B14F-4D97-AF65-F5344CB8AC3E}">
        <p14:creationId xmlns:p14="http://schemas.microsoft.com/office/powerpoint/2010/main" val="30225017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DEC11-E6ED-D0A1-7872-3DD87C51414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Trumpets (1st day of the 7th month)</a:t>
            </a:r>
          </a:p>
        </p:txBody>
      </p:sp>
      <p:sp>
        <p:nvSpPr>
          <p:cNvPr id="3" name="Subtitle 2">
            <a:extLst>
              <a:ext uri="{FF2B5EF4-FFF2-40B4-BE49-F238E27FC236}">
                <a16:creationId xmlns:a16="http://schemas.microsoft.com/office/drawing/2014/main" id="{3CCC7BA8-9844-9479-65B4-B287146DD42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368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731D87-772C-7641-67CC-2A536EBF1834}"/>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Trumpets (1st day of the 7th month)</a:t>
            </a:r>
          </a:p>
        </p:txBody>
      </p:sp>
      <p:sp>
        <p:nvSpPr>
          <p:cNvPr id="3" name="TextBox 2">
            <a:extLst>
              <a:ext uri="{FF2B5EF4-FFF2-40B4-BE49-F238E27FC236}">
                <a16:creationId xmlns:a16="http://schemas.microsoft.com/office/drawing/2014/main" id="{87E94525-C608-07AA-B94F-02DC7F4AA8B4}"/>
              </a:ext>
            </a:extLst>
          </p:cNvPr>
          <p:cNvSpPr txBox="1"/>
          <p:nvPr/>
        </p:nvSpPr>
        <p:spPr>
          <a:xfrm>
            <a:off x="0" y="762000"/>
            <a:ext cx="12192000" cy="646331"/>
          </a:xfrm>
          <a:prstGeom prst="rect">
            <a:avLst/>
          </a:prstGeom>
          <a:noFill/>
        </p:spPr>
        <p:txBody>
          <a:bodyPr vert="horz" rtlCol="0">
            <a:spAutoFit/>
          </a:bodyPr>
          <a:lstStyle/>
          <a:p>
            <a:pPr algn="ctr"/>
            <a:r>
              <a:rPr lang="en-US" sz="3600"/>
              <a:t>Leviticus 23:24</a:t>
            </a:r>
          </a:p>
        </p:txBody>
      </p:sp>
      <p:sp>
        <p:nvSpPr>
          <p:cNvPr id="4" name="TextBox 3">
            <a:extLst>
              <a:ext uri="{FF2B5EF4-FFF2-40B4-BE49-F238E27FC236}">
                <a16:creationId xmlns:a16="http://schemas.microsoft.com/office/drawing/2014/main" id="{182225B1-1431-AD82-E757-947D42B4F7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5A584E-4CC2-0538-91E8-6009151C7E38}"/>
              </a:ext>
            </a:extLst>
          </p:cNvPr>
          <p:cNvSpPr txBox="1"/>
          <p:nvPr/>
        </p:nvSpPr>
        <p:spPr>
          <a:xfrm>
            <a:off x="1016000" y="1905000"/>
            <a:ext cx="10160000" cy="1523494"/>
          </a:xfrm>
          <a:prstGeom prst="rect">
            <a:avLst/>
          </a:prstGeom>
          <a:noFill/>
        </p:spPr>
        <p:txBody>
          <a:bodyPr vert="horz" rtlCol="0">
            <a:spAutoFit/>
          </a:bodyPr>
          <a:lstStyle/>
          <a:p>
            <a:pPr algn="ctr"/>
            <a:r>
              <a:rPr lang="en-US" sz="3100"/>
              <a:t>"Speak to the sons of Israel, saying, '</a:t>
            </a:r>
            <a:r>
              <a:rPr lang="en-US" sz="3100" b="1">
                <a:solidFill>
                  <a:srgbClr val="FF0000"/>
                </a:solidFill>
              </a:rPr>
              <a:t>In the seventh month on the first of the month</a:t>
            </a:r>
            <a:r>
              <a:rPr lang="en-US" sz="3100"/>
              <a:t> you shall have a rest, a reminder by blowing of trumpets, a holy convocation.</a:t>
            </a:r>
          </a:p>
        </p:txBody>
      </p:sp>
    </p:spTree>
    <p:extLst>
      <p:ext uri="{BB962C8B-B14F-4D97-AF65-F5344CB8AC3E}">
        <p14:creationId xmlns:p14="http://schemas.microsoft.com/office/powerpoint/2010/main" val="344000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649EE-AEA2-A2E1-C7B1-AE500FC08B2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Atonement (10th day of the 7th month)</a:t>
            </a:r>
          </a:p>
        </p:txBody>
      </p:sp>
      <p:sp>
        <p:nvSpPr>
          <p:cNvPr id="3" name="Subtitle 2">
            <a:extLst>
              <a:ext uri="{FF2B5EF4-FFF2-40B4-BE49-F238E27FC236}">
                <a16:creationId xmlns:a16="http://schemas.microsoft.com/office/drawing/2014/main" id="{0C34FD3D-F2AB-0A0E-3F73-85BF860C0A8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75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44C51D-D431-5BCC-658E-20D25C1EB236}"/>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Atonement (10th day of the 7th month)</a:t>
            </a:r>
          </a:p>
        </p:txBody>
      </p:sp>
      <p:sp>
        <p:nvSpPr>
          <p:cNvPr id="3" name="TextBox 2">
            <a:extLst>
              <a:ext uri="{FF2B5EF4-FFF2-40B4-BE49-F238E27FC236}">
                <a16:creationId xmlns:a16="http://schemas.microsoft.com/office/drawing/2014/main" id="{D928AA69-6233-D5AA-C80F-CD3FDB9475A3}"/>
              </a:ext>
            </a:extLst>
          </p:cNvPr>
          <p:cNvSpPr txBox="1"/>
          <p:nvPr/>
        </p:nvSpPr>
        <p:spPr>
          <a:xfrm>
            <a:off x="0" y="762000"/>
            <a:ext cx="12192000" cy="646331"/>
          </a:xfrm>
          <a:prstGeom prst="rect">
            <a:avLst/>
          </a:prstGeom>
          <a:noFill/>
        </p:spPr>
        <p:txBody>
          <a:bodyPr vert="horz" rtlCol="0">
            <a:spAutoFit/>
          </a:bodyPr>
          <a:lstStyle/>
          <a:p>
            <a:pPr algn="ctr"/>
            <a:r>
              <a:rPr lang="en-US" sz="3600"/>
              <a:t>Leviticus 16:29</a:t>
            </a:r>
          </a:p>
        </p:txBody>
      </p:sp>
      <p:sp>
        <p:nvSpPr>
          <p:cNvPr id="4" name="TextBox 3">
            <a:extLst>
              <a:ext uri="{FF2B5EF4-FFF2-40B4-BE49-F238E27FC236}">
                <a16:creationId xmlns:a16="http://schemas.microsoft.com/office/drawing/2014/main" id="{BD213FF6-482C-42F1-6155-BBC1F0B7B6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D6D7495-254C-14BA-9B25-C852969D37A5}"/>
              </a:ext>
            </a:extLst>
          </p:cNvPr>
          <p:cNvSpPr txBox="1"/>
          <p:nvPr/>
        </p:nvSpPr>
        <p:spPr>
          <a:xfrm>
            <a:off x="1016000" y="1905000"/>
            <a:ext cx="10160000" cy="2000548"/>
          </a:xfrm>
          <a:prstGeom prst="rect">
            <a:avLst/>
          </a:prstGeom>
          <a:noFill/>
        </p:spPr>
        <p:txBody>
          <a:bodyPr vert="horz" rtlCol="0">
            <a:spAutoFit/>
          </a:bodyPr>
          <a:lstStyle/>
          <a:p>
            <a:pPr algn="ctr"/>
            <a:r>
              <a:rPr lang="en-US" sz="3100"/>
              <a:t>"This shall be a permanent statute for you: </a:t>
            </a:r>
            <a:r>
              <a:rPr lang="en-US" sz="3100" b="1">
                <a:solidFill>
                  <a:srgbClr val="FF0000"/>
                </a:solidFill>
              </a:rPr>
              <a:t>in the seventh month, on the tenth day of the month</a:t>
            </a:r>
            <a:r>
              <a:rPr lang="en-US" sz="3100"/>
              <a:t>, you shall humble your souls and not do any work, whether the native, or the alien who sojourns among you;</a:t>
            </a:r>
          </a:p>
        </p:txBody>
      </p:sp>
    </p:spTree>
    <p:extLst>
      <p:ext uri="{BB962C8B-B14F-4D97-AF65-F5344CB8AC3E}">
        <p14:creationId xmlns:p14="http://schemas.microsoft.com/office/powerpoint/2010/main" val="1427806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CD2FDA-DC3D-7B49-4455-64EAC6CF2566}"/>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Atonement (10th day of the 7th month)</a:t>
            </a:r>
          </a:p>
        </p:txBody>
      </p:sp>
      <p:sp>
        <p:nvSpPr>
          <p:cNvPr id="3" name="TextBox 2">
            <a:extLst>
              <a:ext uri="{FF2B5EF4-FFF2-40B4-BE49-F238E27FC236}">
                <a16:creationId xmlns:a16="http://schemas.microsoft.com/office/drawing/2014/main" id="{B5397CE6-33B8-A48B-7F4F-C423A82E9436}"/>
              </a:ext>
            </a:extLst>
          </p:cNvPr>
          <p:cNvSpPr txBox="1"/>
          <p:nvPr/>
        </p:nvSpPr>
        <p:spPr>
          <a:xfrm>
            <a:off x="0" y="762000"/>
            <a:ext cx="12192000" cy="646331"/>
          </a:xfrm>
          <a:prstGeom prst="rect">
            <a:avLst/>
          </a:prstGeom>
          <a:noFill/>
        </p:spPr>
        <p:txBody>
          <a:bodyPr vert="horz" rtlCol="0">
            <a:spAutoFit/>
          </a:bodyPr>
          <a:lstStyle/>
          <a:p>
            <a:pPr algn="ctr"/>
            <a:r>
              <a:rPr lang="en-US" sz="3600"/>
              <a:t>Leviticus 23:27</a:t>
            </a:r>
          </a:p>
        </p:txBody>
      </p:sp>
      <p:sp>
        <p:nvSpPr>
          <p:cNvPr id="4" name="TextBox 3">
            <a:extLst>
              <a:ext uri="{FF2B5EF4-FFF2-40B4-BE49-F238E27FC236}">
                <a16:creationId xmlns:a16="http://schemas.microsoft.com/office/drawing/2014/main" id="{F9E0537F-8551-8388-FA3B-A65216206F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78D340-88EB-DEB0-E926-20984DBD58D3}"/>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On exactly the tenth day of this seventh month is the day of atonement</a:t>
            </a:r>
            <a:r>
              <a:rPr lang="en-US" sz="3100"/>
              <a:t>; it shall be a holy convocation for you, and you shall humble your souls and present an offering by fire to the LORD.</a:t>
            </a:r>
          </a:p>
        </p:txBody>
      </p:sp>
    </p:spTree>
    <p:extLst>
      <p:ext uri="{BB962C8B-B14F-4D97-AF65-F5344CB8AC3E}">
        <p14:creationId xmlns:p14="http://schemas.microsoft.com/office/powerpoint/2010/main" val="40829428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7F0229-25C0-FB92-034D-36DA1A931AD8}"/>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Atonement (10th day of the 7th month)</a:t>
            </a:r>
          </a:p>
        </p:txBody>
      </p:sp>
      <p:sp>
        <p:nvSpPr>
          <p:cNvPr id="3" name="TextBox 2">
            <a:extLst>
              <a:ext uri="{FF2B5EF4-FFF2-40B4-BE49-F238E27FC236}">
                <a16:creationId xmlns:a16="http://schemas.microsoft.com/office/drawing/2014/main" id="{D8822C69-2ABD-1902-3BF3-DADB13BAEAE1}"/>
              </a:ext>
            </a:extLst>
          </p:cNvPr>
          <p:cNvSpPr txBox="1"/>
          <p:nvPr/>
        </p:nvSpPr>
        <p:spPr>
          <a:xfrm>
            <a:off x="0" y="762000"/>
            <a:ext cx="12192000" cy="646331"/>
          </a:xfrm>
          <a:prstGeom prst="rect">
            <a:avLst/>
          </a:prstGeom>
          <a:noFill/>
        </p:spPr>
        <p:txBody>
          <a:bodyPr vert="horz" rtlCol="0">
            <a:spAutoFit/>
          </a:bodyPr>
          <a:lstStyle/>
          <a:p>
            <a:pPr algn="ctr"/>
            <a:r>
              <a:rPr lang="en-US" sz="3600"/>
              <a:t>Leviticus 25:9</a:t>
            </a:r>
          </a:p>
        </p:txBody>
      </p:sp>
      <p:sp>
        <p:nvSpPr>
          <p:cNvPr id="4" name="TextBox 3">
            <a:extLst>
              <a:ext uri="{FF2B5EF4-FFF2-40B4-BE49-F238E27FC236}">
                <a16:creationId xmlns:a16="http://schemas.microsoft.com/office/drawing/2014/main" id="{69A5FDCF-D3AD-5193-6549-F0231CA82FF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1728F84-7F47-75FF-9E97-9F70514B7819}"/>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then sound a ram's horn abroad on the </a:t>
            </a:r>
            <a:r>
              <a:rPr lang="en-US" sz="3100" b="1">
                <a:solidFill>
                  <a:srgbClr val="FF0000"/>
                </a:solidFill>
              </a:rPr>
              <a:t>tenth day of the seventh month</a:t>
            </a:r>
            <a:r>
              <a:rPr lang="en-US" sz="3100"/>
              <a:t>; on the day of atonement you shall sound a horn all through your land.</a:t>
            </a:r>
          </a:p>
        </p:txBody>
      </p:sp>
    </p:spTree>
    <p:extLst>
      <p:ext uri="{BB962C8B-B14F-4D97-AF65-F5344CB8AC3E}">
        <p14:creationId xmlns:p14="http://schemas.microsoft.com/office/powerpoint/2010/main" val="6757009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35E55-1C30-52DF-C0E5-EEEA0ECC953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Tabernacles (15th to the 21st days of the 7th month)</a:t>
            </a:r>
          </a:p>
        </p:txBody>
      </p:sp>
      <p:sp>
        <p:nvSpPr>
          <p:cNvPr id="3" name="Subtitle 2">
            <a:extLst>
              <a:ext uri="{FF2B5EF4-FFF2-40B4-BE49-F238E27FC236}">
                <a16:creationId xmlns:a16="http://schemas.microsoft.com/office/drawing/2014/main" id="{C7BE4248-50A5-9E6F-3DDB-8F296A1E047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54073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EE884C-BD46-5E6B-35E4-4E393F2730A3}"/>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Tabernacles (15th to the 21st days of the 7th month)</a:t>
            </a:r>
          </a:p>
        </p:txBody>
      </p:sp>
      <p:sp>
        <p:nvSpPr>
          <p:cNvPr id="3" name="TextBox 2">
            <a:extLst>
              <a:ext uri="{FF2B5EF4-FFF2-40B4-BE49-F238E27FC236}">
                <a16:creationId xmlns:a16="http://schemas.microsoft.com/office/drawing/2014/main" id="{BCB32A16-B265-C516-41BB-4A1D07934421}"/>
              </a:ext>
            </a:extLst>
          </p:cNvPr>
          <p:cNvSpPr txBox="1"/>
          <p:nvPr/>
        </p:nvSpPr>
        <p:spPr>
          <a:xfrm>
            <a:off x="0" y="762000"/>
            <a:ext cx="12192000" cy="646331"/>
          </a:xfrm>
          <a:prstGeom prst="rect">
            <a:avLst/>
          </a:prstGeom>
          <a:noFill/>
        </p:spPr>
        <p:txBody>
          <a:bodyPr vert="horz" rtlCol="0">
            <a:spAutoFit/>
          </a:bodyPr>
          <a:lstStyle/>
          <a:p>
            <a:pPr algn="ctr"/>
            <a:r>
              <a:rPr lang="en-US" sz="3600"/>
              <a:t>Leviticus 23:34</a:t>
            </a:r>
          </a:p>
        </p:txBody>
      </p:sp>
      <p:sp>
        <p:nvSpPr>
          <p:cNvPr id="4" name="TextBox 3">
            <a:extLst>
              <a:ext uri="{FF2B5EF4-FFF2-40B4-BE49-F238E27FC236}">
                <a16:creationId xmlns:a16="http://schemas.microsoft.com/office/drawing/2014/main" id="{552DC967-6C69-F494-5141-FC934BBF65F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2816B1B-AD72-CB6F-EFAC-DD27C3BE337C}"/>
              </a:ext>
            </a:extLst>
          </p:cNvPr>
          <p:cNvSpPr txBox="1"/>
          <p:nvPr/>
        </p:nvSpPr>
        <p:spPr>
          <a:xfrm>
            <a:off x="1016000" y="1905000"/>
            <a:ext cx="10160000" cy="1523494"/>
          </a:xfrm>
          <a:prstGeom prst="rect">
            <a:avLst/>
          </a:prstGeom>
          <a:noFill/>
        </p:spPr>
        <p:txBody>
          <a:bodyPr vert="horz" rtlCol="0">
            <a:spAutoFit/>
          </a:bodyPr>
          <a:lstStyle/>
          <a:p>
            <a:pPr algn="ctr"/>
            <a:r>
              <a:rPr lang="en-US" sz="3100"/>
              <a:t>"Speak to the sons of Israel, saying, '</a:t>
            </a:r>
            <a:r>
              <a:rPr lang="en-US" sz="3100" b="1">
                <a:solidFill>
                  <a:srgbClr val="FF0000"/>
                </a:solidFill>
              </a:rPr>
              <a:t>On the fifteenth of this seventh month is the Feast of Booths for seven days to the LORD</a:t>
            </a:r>
            <a:r>
              <a:rPr lang="en-US" sz="3100"/>
              <a:t>.</a:t>
            </a:r>
          </a:p>
        </p:txBody>
      </p:sp>
    </p:spTree>
    <p:extLst>
      <p:ext uri="{BB962C8B-B14F-4D97-AF65-F5344CB8AC3E}">
        <p14:creationId xmlns:p14="http://schemas.microsoft.com/office/powerpoint/2010/main" val="27695439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7CD1C-2AEF-407A-FE3D-F3BE21D5ADC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Sabbath</a:t>
            </a:r>
          </a:p>
        </p:txBody>
      </p:sp>
      <p:sp>
        <p:nvSpPr>
          <p:cNvPr id="3" name="Subtitle 2">
            <a:extLst>
              <a:ext uri="{FF2B5EF4-FFF2-40B4-BE49-F238E27FC236}">
                <a16:creationId xmlns:a16="http://schemas.microsoft.com/office/drawing/2014/main" id="{E4C19127-D404-2DBD-6FAB-3B16812F4D5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382225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295F15-F97E-F666-577C-E2EBEF80DE49}"/>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127FB8BB-5A87-6E53-14EE-B9FB8241821B}"/>
              </a:ext>
            </a:extLst>
          </p:cNvPr>
          <p:cNvSpPr txBox="1"/>
          <p:nvPr/>
        </p:nvSpPr>
        <p:spPr>
          <a:xfrm>
            <a:off x="0" y="762000"/>
            <a:ext cx="12192000" cy="646331"/>
          </a:xfrm>
          <a:prstGeom prst="rect">
            <a:avLst/>
          </a:prstGeom>
          <a:noFill/>
        </p:spPr>
        <p:txBody>
          <a:bodyPr vert="horz" rtlCol="0">
            <a:spAutoFit/>
          </a:bodyPr>
          <a:lstStyle/>
          <a:p>
            <a:pPr algn="ctr"/>
            <a:r>
              <a:rPr lang="en-US" sz="3600"/>
              <a:t>Hebrews 4:1-11</a:t>
            </a:r>
          </a:p>
        </p:txBody>
      </p:sp>
      <p:sp>
        <p:nvSpPr>
          <p:cNvPr id="4" name="TextBox 3">
            <a:extLst>
              <a:ext uri="{FF2B5EF4-FFF2-40B4-BE49-F238E27FC236}">
                <a16:creationId xmlns:a16="http://schemas.microsoft.com/office/drawing/2014/main" id="{FA3851B5-067E-79B0-66BD-141CF088195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AD21D82-8A01-BBE0-8B9C-EE0C58298D26}"/>
              </a:ext>
            </a:extLst>
          </p:cNvPr>
          <p:cNvSpPr txBox="1"/>
          <p:nvPr/>
        </p:nvSpPr>
        <p:spPr>
          <a:xfrm>
            <a:off x="1016000" y="1905000"/>
            <a:ext cx="10160000" cy="3908762"/>
          </a:xfrm>
          <a:prstGeom prst="rect">
            <a:avLst/>
          </a:prstGeom>
          <a:noFill/>
        </p:spPr>
        <p:txBody>
          <a:bodyPr vert="horz" rtlCol="0">
            <a:spAutoFit/>
          </a:bodyPr>
          <a:lstStyle/>
          <a:p>
            <a:pPr algn="ctr"/>
            <a:r>
              <a:rPr lang="en-US" sz="3100"/>
              <a:t>Let us fear therefore, lest haply, a promise being left of entering into his rest, any one of you should seem to have come short of it. For indeed we have had good tidings preached unto us, even as also they: but the word of hearing did not profit them, because it was not united by faith with them that heard. For we who have believed do enter into that rest; even as he hath said, As I sware in my wrath, They shall not enter into my rest: (Continued...)</a:t>
            </a:r>
          </a:p>
        </p:txBody>
      </p:sp>
    </p:spTree>
    <p:extLst>
      <p:ext uri="{BB962C8B-B14F-4D97-AF65-F5344CB8AC3E}">
        <p14:creationId xmlns:p14="http://schemas.microsoft.com/office/powerpoint/2010/main" val="1052104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6FDE6C-3686-65CF-24A6-BCF6D0EA5F47}"/>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3956E068-A2FB-F773-8755-3A2984185198}"/>
              </a:ext>
            </a:extLst>
          </p:cNvPr>
          <p:cNvSpPr txBox="1"/>
          <p:nvPr/>
        </p:nvSpPr>
        <p:spPr>
          <a:xfrm>
            <a:off x="1016000" y="635000"/>
            <a:ext cx="10160000" cy="2477601"/>
          </a:xfrm>
          <a:prstGeom prst="rect">
            <a:avLst/>
          </a:prstGeom>
          <a:noFill/>
        </p:spPr>
        <p:txBody>
          <a:bodyPr vert="horz" rtlCol="0">
            <a:spAutoFit/>
          </a:bodyPr>
          <a:lstStyle/>
          <a:p>
            <a:pPr algn="ctr"/>
            <a:r>
              <a:rPr lang="en-US" sz="3100"/>
              <a:t>although the works were finished from the foundation of the world. For he hath said somewhere of the seventh day on this wise, And God rested on the seventh day from all his works; and in this place again, They shall not enter into my rest. (Continued...)</a:t>
            </a:r>
          </a:p>
        </p:txBody>
      </p:sp>
    </p:spTree>
    <p:extLst>
      <p:ext uri="{BB962C8B-B14F-4D97-AF65-F5344CB8AC3E}">
        <p14:creationId xmlns:p14="http://schemas.microsoft.com/office/powerpoint/2010/main" val="35610888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687946-B423-FB36-1D8D-C5C3989D0CE2}"/>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BCADA9B6-FA74-738D-D645-D102893B6726}"/>
              </a:ext>
            </a:extLst>
          </p:cNvPr>
          <p:cNvSpPr txBox="1"/>
          <p:nvPr/>
        </p:nvSpPr>
        <p:spPr>
          <a:xfrm>
            <a:off x="1016000" y="635000"/>
            <a:ext cx="10160000" cy="3908762"/>
          </a:xfrm>
          <a:prstGeom prst="rect">
            <a:avLst/>
          </a:prstGeom>
          <a:noFill/>
        </p:spPr>
        <p:txBody>
          <a:bodyPr vert="horz" rtlCol="0">
            <a:spAutoFit/>
          </a:bodyPr>
          <a:lstStyle/>
          <a:p>
            <a:pPr algn="ctr"/>
            <a:r>
              <a:rPr lang="en-US" sz="3100"/>
              <a:t>Seeing therefore it remaineth that some should enter thereinto, and they to whom the good tidings were before preached failed to enter in because of disobedience, he again defineth a certain day, To-day, saying in David so long a time afterward (even as hath been said before), To-day if ye shall hear his voice, Harden not your hearts. For if Joshua had given them rest, he would not have spoken afterward of another day. (Continued...)</a:t>
            </a:r>
          </a:p>
        </p:txBody>
      </p:sp>
    </p:spTree>
    <p:extLst>
      <p:ext uri="{BB962C8B-B14F-4D97-AF65-F5344CB8AC3E}">
        <p14:creationId xmlns:p14="http://schemas.microsoft.com/office/powerpoint/2010/main" val="1120033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B06AAD-71D5-9BD9-14C9-26A2C219ED13}"/>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35671A45-654C-691E-61A5-FC7827647E78}"/>
              </a:ext>
            </a:extLst>
          </p:cNvPr>
          <p:cNvSpPr txBox="1"/>
          <p:nvPr/>
        </p:nvSpPr>
        <p:spPr>
          <a:xfrm>
            <a:off x="1016000" y="635000"/>
            <a:ext cx="10160000" cy="2477601"/>
          </a:xfrm>
          <a:prstGeom prst="rect">
            <a:avLst/>
          </a:prstGeom>
          <a:noFill/>
        </p:spPr>
        <p:txBody>
          <a:bodyPr vert="horz" rtlCol="0">
            <a:spAutoFit/>
          </a:bodyPr>
          <a:lstStyle/>
          <a:p>
            <a:pPr algn="ctr"/>
            <a:r>
              <a:rPr lang="en-US" sz="3100"/>
              <a:t>There r</a:t>
            </a:r>
            <a:r>
              <a:rPr lang="en-US" sz="3100" b="1">
                <a:solidFill>
                  <a:srgbClr val="FF0000"/>
                </a:solidFill>
              </a:rPr>
              <a:t>emaineth therefore a sabbath rest for the people of God.</a:t>
            </a:r>
            <a:r>
              <a:rPr lang="en-US" sz="3100"/>
              <a:t> For he that is entered into his rest hath himself also rested from his works, as God did from his. Let us therefore give diligence to enter into that rest, that no man fall after the same example of disobedience.</a:t>
            </a:r>
          </a:p>
        </p:txBody>
      </p:sp>
    </p:spTree>
    <p:extLst>
      <p:ext uri="{BB962C8B-B14F-4D97-AF65-F5344CB8AC3E}">
        <p14:creationId xmlns:p14="http://schemas.microsoft.com/office/powerpoint/2010/main" val="8669317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9B270F-B0F0-AAA5-0438-38865445A4BC}"/>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90198084-1EB9-24A6-3755-15499D38D1F5}"/>
              </a:ext>
            </a:extLst>
          </p:cNvPr>
          <p:cNvSpPr txBox="1"/>
          <p:nvPr/>
        </p:nvSpPr>
        <p:spPr>
          <a:xfrm>
            <a:off x="0" y="762000"/>
            <a:ext cx="12192000" cy="646331"/>
          </a:xfrm>
          <a:prstGeom prst="rect">
            <a:avLst/>
          </a:prstGeom>
          <a:noFill/>
        </p:spPr>
        <p:txBody>
          <a:bodyPr vert="horz" rtlCol="0">
            <a:spAutoFit/>
          </a:bodyPr>
          <a:lstStyle/>
          <a:p>
            <a:pPr algn="ctr"/>
            <a:r>
              <a:rPr lang="en-US" sz="3600"/>
              <a:t>John 9:13-16</a:t>
            </a:r>
          </a:p>
        </p:txBody>
      </p:sp>
      <p:sp>
        <p:nvSpPr>
          <p:cNvPr id="4" name="TextBox 3">
            <a:extLst>
              <a:ext uri="{FF2B5EF4-FFF2-40B4-BE49-F238E27FC236}">
                <a16:creationId xmlns:a16="http://schemas.microsoft.com/office/drawing/2014/main" id="{532AD271-8FD3-0957-F663-16C9B878097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05765D4-EFFC-6598-D7B4-E37E86331ACD}"/>
              </a:ext>
            </a:extLst>
          </p:cNvPr>
          <p:cNvSpPr txBox="1"/>
          <p:nvPr/>
        </p:nvSpPr>
        <p:spPr>
          <a:xfrm>
            <a:off x="1016000" y="1905000"/>
            <a:ext cx="10160000" cy="4385816"/>
          </a:xfrm>
          <a:prstGeom prst="rect">
            <a:avLst/>
          </a:prstGeom>
          <a:noFill/>
        </p:spPr>
        <p:txBody>
          <a:bodyPr vert="horz" rtlCol="0">
            <a:spAutoFit/>
          </a:bodyPr>
          <a:lstStyle/>
          <a:p>
            <a:pPr algn="ctr"/>
            <a:r>
              <a:rPr lang="en-US" sz="3100"/>
              <a:t>They bring to the Pharisees him that aforetime was blind. Now </a:t>
            </a:r>
            <a:r>
              <a:rPr lang="en-US" sz="3100" b="1">
                <a:solidFill>
                  <a:srgbClr val="FF0000"/>
                </a:solidFill>
              </a:rPr>
              <a:t>it was the sabbath on the day when Jesus made the clay, and opened his eyes</a:t>
            </a:r>
            <a:r>
              <a:rPr lang="en-US" sz="3100"/>
              <a:t>. Again therefore the Pharisees also asked him how he received his sight. And he said unto them, He put clay upon mine eyes, and I washed, and I see. Some therefore of the Pharisees said, This man is not from God, </a:t>
            </a:r>
            <a:r>
              <a:rPr lang="en-US" sz="3100" b="1">
                <a:solidFill>
                  <a:srgbClr val="FF0000"/>
                </a:solidFill>
              </a:rPr>
              <a:t>because he keepeth not the sabbath</a:t>
            </a:r>
            <a:r>
              <a:rPr lang="en-US" sz="3100"/>
              <a:t>. But others said, How can a man that is a sinner do such signs? (Continued...)</a:t>
            </a:r>
          </a:p>
        </p:txBody>
      </p:sp>
    </p:spTree>
    <p:extLst>
      <p:ext uri="{BB962C8B-B14F-4D97-AF65-F5344CB8AC3E}">
        <p14:creationId xmlns:p14="http://schemas.microsoft.com/office/powerpoint/2010/main" val="37804279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A318AA-0F6C-6B5C-99E8-E8D2435A6B0E}"/>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36CD65EA-7921-84C9-CDBC-5405CEE13942}"/>
              </a:ext>
            </a:extLst>
          </p:cNvPr>
          <p:cNvSpPr txBox="1"/>
          <p:nvPr/>
        </p:nvSpPr>
        <p:spPr>
          <a:xfrm>
            <a:off x="1016000" y="635000"/>
            <a:ext cx="10160000" cy="569387"/>
          </a:xfrm>
          <a:prstGeom prst="rect">
            <a:avLst/>
          </a:prstGeom>
          <a:noFill/>
        </p:spPr>
        <p:txBody>
          <a:bodyPr vert="horz" rtlCol="0">
            <a:spAutoFit/>
          </a:bodyPr>
          <a:lstStyle/>
          <a:p>
            <a:pPr algn="ctr"/>
            <a:r>
              <a:rPr lang="en-US" sz="3100"/>
              <a:t>And there was a division among them.</a:t>
            </a:r>
          </a:p>
        </p:txBody>
      </p:sp>
    </p:spTree>
    <p:extLst>
      <p:ext uri="{BB962C8B-B14F-4D97-AF65-F5344CB8AC3E}">
        <p14:creationId xmlns:p14="http://schemas.microsoft.com/office/powerpoint/2010/main" val="20383872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6850DC-B48D-42A2-583D-127105E684CB}"/>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D2D6941A-3BA8-68D4-6700-B448DB0E7E82}"/>
              </a:ext>
            </a:extLst>
          </p:cNvPr>
          <p:cNvSpPr txBox="1"/>
          <p:nvPr/>
        </p:nvSpPr>
        <p:spPr>
          <a:xfrm>
            <a:off x="0" y="762000"/>
            <a:ext cx="12192000" cy="646331"/>
          </a:xfrm>
          <a:prstGeom prst="rect">
            <a:avLst/>
          </a:prstGeom>
          <a:noFill/>
        </p:spPr>
        <p:txBody>
          <a:bodyPr vert="horz" rtlCol="0">
            <a:spAutoFit/>
          </a:bodyPr>
          <a:lstStyle/>
          <a:p>
            <a:pPr algn="ctr"/>
            <a:r>
              <a:rPr lang="en-US" sz="3600"/>
              <a:t>Luke 13:10</a:t>
            </a:r>
          </a:p>
        </p:txBody>
      </p:sp>
      <p:sp>
        <p:nvSpPr>
          <p:cNvPr id="4" name="TextBox 3">
            <a:extLst>
              <a:ext uri="{FF2B5EF4-FFF2-40B4-BE49-F238E27FC236}">
                <a16:creationId xmlns:a16="http://schemas.microsoft.com/office/drawing/2014/main" id="{664695DE-756B-23E3-7A59-A2C78B21345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6AA8306-527F-2BDA-B3DF-2E621DD4C335}"/>
              </a:ext>
            </a:extLst>
          </p:cNvPr>
          <p:cNvSpPr txBox="1"/>
          <p:nvPr/>
        </p:nvSpPr>
        <p:spPr>
          <a:xfrm>
            <a:off x="1016000" y="1905000"/>
            <a:ext cx="10160000" cy="1046440"/>
          </a:xfrm>
          <a:prstGeom prst="rect">
            <a:avLst/>
          </a:prstGeom>
          <a:noFill/>
        </p:spPr>
        <p:txBody>
          <a:bodyPr vert="horz" rtlCol="0">
            <a:spAutoFit/>
          </a:bodyPr>
          <a:lstStyle/>
          <a:p>
            <a:pPr algn="ctr"/>
            <a:r>
              <a:rPr lang="en-US" sz="3100"/>
              <a:t>And he was teaching in one of the synagogues </a:t>
            </a:r>
            <a:r>
              <a:rPr lang="en-US" sz="3100" b="1">
                <a:solidFill>
                  <a:srgbClr val="FF0000"/>
                </a:solidFill>
              </a:rPr>
              <a:t>on the sabbath day</a:t>
            </a:r>
            <a:r>
              <a:rPr lang="en-US" sz="3100"/>
              <a:t>.</a:t>
            </a:r>
          </a:p>
        </p:txBody>
      </p:sp>
    </p:spTree>
    <p:extLst>
      <p:ext uri="{BB962C8B-B14F-4D97-AF65-F5344CB8AC3E}">
        <p14:creationId xmlns:p14="http://schemas.microsoft.com/office/powerpoint/2010/main" val="13036394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E6EF8D-8B1D-0BCD-B204-AF0BC55C9D9F}"/>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AE2855B4-6182-29FC-367B-8CF8CAA59653}"/>
              </a:ext>
            </a:extLst>
          </p:cNvPr>
          <p:cNvSpPr txBox="1"/>
          <p:nvPr/>
        </p:nvSpPr>
        <p:spPr>
          <a:xfrm>
            <a:off x="0" y="762000"/>
            <a:ext cx="12192000" cy="646331"/>
          </a:xfrm>
          <a:prstGeom prst="rect">
            <a:avLst/>
          </a:prstGeom>
          <a:noFill/>
        </p:spPr>
        <p:txBody>
          <a:bodyPr vert="horz" rtlCol="0">
            <a:spAutoFit/>
          </a:bodyPr>
          <a:lstStyle/>
          <a:p>
            <a:pPr algn="ctr"/>
            <a:r>
              <a:rPr lang="en-US" sz="3600"/>
              <a:t>Luke 14:3-4</a:t>
            </a:r>
          </a:p>
        </p:txBody>
      </p:sp>
      <p:sp>
        <p:nvSpPr>
          <p:cNvPr id="4" name="TextBox 3">
            <a:extLst>
              <a:ext uri="{FF2B5EF4-FFF2-40B4-BE49-F238E27FC236}">
                <a16:creationId xmlns:a16="http://schemas.microsoft.com/office/drawing/2014/main" id="{D787C3F5-FD6D-4DF1-AA0B-C75F94295D0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B6A0AE3-23D1-5309-F3CF-1C25C609881B}"/>
              </a:ext>
            </a:extLst>
          </p:cNvPr>
          <p:cNvSpPr txBox="1"/>
          <p:nvPr/>
        </p:nvSpPr>
        <p:spPr>
          <a:xfrm>
            <a:off x="1016000" y="1905000"/>
            <a:ext cx="10160000" cy="2000548"/>
          </a:xfrm>
          <a:prstGeom prst="rect">
            <a:avLst/>
          </a:prstGeom>
          <a:noFill/>
        </p:spPr>
        <p:txBody>
          <a:bodyPr vert="horz" rtlCol="0">
            <a:spAutoFit/>
          </a:bodyPr>
          <a:lstStyle/>
          <a:p>
            <a:pPr algn="ctr"/>
            <a:r>
              <a:rPr lang="en-US" sz="3100"/>
              <a:t>And Jesus answering spake unto the lawyers and Pharisees, saying, </a:t>
            </a:r>
            <a:r>
              <a:rPr lang="en-US" sz="3100" b="1">
                <a:solidFill>
                  <a:srgbClr val="FF0000"/>
                </a:solidFill>
              </a:rPr>
              <a:t>Is it lawful to heal on the sabbath, or not</a:t>
            </a:r>
            <a:r>
              <a:rPr lang="en-US" sz="3100"/>
              <a:t>? But they held their peace. And he took him, and healed him, and let him go.</a:t>
            </a:r>
          </a:p>
        </p:txBody>
      </p:sp>
    </p:spTree>
    <p:extLst>
      <p:ext uri="{BB962C8B-B14F-4D97-AF65-F5344CB8AC3E}">
        <p14:creationId xmlns:p14="http://schemas.microsoft.com/office/powerpoint/2010/main" val="360740964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4B2DB9-5CB4-8CC3-5F75-59BE81A84FDD}"/>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0277ED77-829F-FAD2-E347-7ACFEC99B195}"/>
              </a:ext>
            </a:extLst>
          </p:cNvPr>
          <p:cNvSpPr txBox="1"/>
          <p:nvPr/>
        </p:nvSpPr>
        <p:spPr>
          <a:xfrm>
            <a:off x="0" y="762000"/>
            <a:ext cx="12192000" cy="646331"/>
          </a:xfrm>
          <a:prstGeom prst="rect">
            <a:avLst/>
          </a:prstGeom>
          <a:noFill/>
        </p:spPr>
        <p:txBody>
          <a:bodyPr vert="horz" rtlCol="0">
            <a:spAutoFit/>
          </a:bodyPr>
          <a:lstStyle/>
          <a:p>
            <a:pPr algn="ctr"/>
            <a:r>
              <a:rPr lang="en-US" sz="3600"/>
              <a:t>Luke 6:1-11</a:t>
            </a:r>
          </a:p>
        </p:txBody>
      </p:sp>
      <p:sp>
        <p:nvSpPr>
          <p:cNvPr id="4" name="TextBox 3">
            <a:extLst>
              <a:ext uri="{FF2B5EF4-FFF2-40B4-BE49-F238E27FC236}">
                <a16:creationId xmlns:a16="http://schemas.microsoft.com/office/drawing/2014/main" id="{C54A9454-3921-6E68-AADC-EB30E300484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546EB57-2CC5-8980-18B7-3B4BEE976848}"/>
              </a:ext>
            </a:extLst>
          </p:cNvPr>
          <p:cNvSpPr txBox="1"/>
          <p:nvPr/>
        </p:nvSpPr>
        <p:spPr>
          <a:xfrm>
            <a:off x="1016000" y="1905000"/>
            <a:ext cx="10160000" cy="3431709"/>
          </a:xfrm>
          <a:prstGeom prst="rect">
            <a:avLst/>
          </a:prstGeom>
          <a:noFill/>
        </p:spPr>
        <p:txBody>
          <a:bodyPr vert="horz" rtlCol="0">
            <a:spAutoFit/>
          </a:bodyPr>
          <a:lstStyle/>
          <a:p>
            <a:pPr algn="ctr"/>
            <a:r>
              <a:rPr lang="en-US" sz="3100"/>
              <a:t>Now it came to pass </a:t>
            </a:r>
            <a:r>
              <a:rPr lang="en-US" sz="3100" b="1">
                <a:solidFill>
                  <a:srgbClr val="FF0000"/>
                </a:solidFill>
              </a:rPr>
              <a:t>on a sabbath</a:t>
            </a:r>
            <a:r>
              <a:rPr lang="en-US" sz="3100"/>
              <a:t>, that he was going through the grainfields; and his disciples plucked the ears, and did eat, rubbing them in their hands. But certain of the Pharisees said, </a:t>
            </a:r>
            <a:r>
              <a:rPr lang="en-US" sz="3100" b="1">
                <a:solidFill>
                  <a:srgbClr val="FF0000"/>
                </a:solidFill>
              </a:rPr>
              <a:t>Why do ye that which it is not lawful to do on the sabbath day</a:t>
            </a:r>
            <a:r>
              <a:rPr lang="en-US" sz="3100"/>
              <a:t>? And Jesus answering them said, Have ye not read even this, what David did, when he was hungry, he, and they that were with him; (Continued...)</a:t>
            </a:r>
          </a:p>
        </p:txBody>
      </p:sp>
    </p:spTree>
    <p:extLst>
      <p:ext uri="{BB962C8B-B14F-4D97-AF65-F5344CB8AC3E}">
        <p14:creationId xmlns:p14="http://schemas.microsoft.com/office/powerpoint/2010/main" val="20252854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57D481-7973-695A-F614-2D72861697BE}"/>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710453A3-A222-B3F2-3225-B14DA363BAB2}"/>
              </a:ext>
            </a:extLst>
          </p:cNvPr>
          <p:cNvSpPr txBox="1"/>
          <p:nvPr/>
        </p:nvSpPr>
        <p:spPr>
          <a:xfrm>
            <a:off x="1016000" y="635000"/>
            <a:ext cx="10160000" cy="4385816"/>
          </a:xfrm>
          <a:prstGeom prst="rect">
            <a:avLst/>
          </a:prstGeom>
          <a:noFill/>
        </p:spPr>
        <p:txBody>
          <a:bodyPr vert="horz" rtlCol="0">
            <a:spAutoFit/>
          </a:bodyPr>
          <a:lstStyle/>
          <a:p>
            <a:pPr algn="ctr"/>
            <a:r>
              <a:rPr lang="en-US" sz="3100"/>
              <a:t>how he entered into the house of God, and took and ate the showbread, and gave also to them that were with him; which it is not lawful to eat save for the priests alone? And he said unto them, The Son of man is lord of the sabbath. And it came to pass on another sabbath, that he entered into the synagogue and taught: and there was a man there, and his right hand was withered. And the scribes and the Pharisees watched him, </a:t>
            </a:r>
            <a:r>
              <a:rPr lang="en-US" sz="3100" b="1">
                <a:solidFill>
                  <a:srgbClr val="FF0000"/>
                </a:solidFill>
              </a:rPr>
              <a:t>whether he would heal on the sabbath</a:t>
            </a:r>
            <a:r>
              <a:rPr lang="en-US" sz="3100"/>
              <a:t>; (Continued...)</a:t>
            </a:r>
          </a:p>
        </p:txBody>
      </p:sp>
    </p:spTree>
    <p:extLst>
      <p:ext uri="{BB962C8B-B14F-4D97-AF65-F5344CB8AC3E}">
        <p14:creationId xmlns:p14="http://schemas.microsoft.com/office/powerpoint/2010/main" val="38899117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EB9C7B-83C1-7732-C3B2-47E672449176}"/>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7FE539E8-417A-5D42-AE7D-8C167D4F3124}"/>
              </a:ext>
            </a:extLst>
          </p:cNvPr>
          <p:cNvSpPr txBox="1"/>
          <p:nvPr/>
        </p:nvSpPr>
        <p:spPr>
          <a:xfrm>
            <a:off x="1016000" y="635000"/>
            <a:ext cx="10160000" cy="4385816"/>
          </a:xfrm>
          <a:prstGeom prst="rect">
            <a:avLst/>
          </a:prstGeom>
          <a:noFill/>
        </p:spPr>
        <p:txBody>
          <a:bodyPr vert="horz" rtlCol="0">
            <a:spAutoFit/>
          </a:bodyPr>
          <a:lstStyle/>
          <a:p>
            <a:pPr algn="ctr"/>
            <a:r>
              <a:rPr lang="en-US" sz="3100"/>
              <a:t>that they might find how to accuse him. But he knew their thoughts; and he said to the man that had his hand withered. Rise up, and stand forth in the midst. And he arose and stood forth. And Jesus said unto them, I ask you, i</a:t>
            </a:r>
            <a:r>
              <a:rPr lang="en-US" sz="3100" b="1">
                <a:solidFill>
                  <a:srgbClr val="FF0000"/>
                </a:solidFill>
              </a:rPr>
              <a:t>s it lawful on the sabbath to do good, or to do harm?</a:t>
            </a:r>
            <a:r>
              <a:rPr lang="en-US" sz="3100"/>
              <a:t> to save a life, or to destroy it? And he looked round about on them all, and said unto him, Stretch forth thy hand. And he did so: and his hand was restored. But they were filled with madness; (Continued...)</a:t>
            </a:r>
          </a:p>
        </p:txBody>
      </p:sp>
    </p:spTree>
    <p:extLst>
      <p:ext uri="{BB962C8B-B14F-4D97-AF65-F5344CB8AC3E}">
        <p14:creationId xmlns:p14="http://schemas.microsoft.com/office/powerpoint/2010/main" val="27590980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3F5D6B-199C-EBDD-B84B-C156CD77B9AD}"/>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53861DC8-A678-8945-75F0-78ADF64382F5}"/>
              </a:ext>
            </a:extLst>
          </p:cNvPr>
          <p:cNvSpPr txBox="1"/>
          <p:nvPr/>
        </p:nvSpPr>
        <p:spPr>
          <a:xfrm>
            <a:off x="1016000" y="635000"/>
            <a:ext cx="10160000" cy="1046440"/>
          </a:xfrm>
          <a:prstGeom prst="rect">
            <a:avLst/>
          </a:prstGeom>
          <a:noFill/>
        </p:spPr>
        <p:txBody>
          <a:bodyPr vert="horz" rtlCol="0">
            <a:spAutoFit/>
          </a:bodyPr>
          <a:lstStyle/>
          <a:p>
            <a:pPr algn="ctr"/>
            <a:r>
              <a:rPr lang="en-US" sz="3100"/>
              <a:t>and communed one with another what they might do to Jesus.</a:t>
            </a:r>
          </a:p>
        </p:txBody>
      </p:sp>
    </p:spTree>
    <p:extLst>
      <p:ext uri="{BB962C8B-B14F-4D97-AF65-F5344CB8AC3E}">
        <p14:creationId xmlns:p14="http://schemas.microsoft.com/office/powerpoint/2010/main" val="18172351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D104B7-6F62-3971-02BD-57FC68E90B1A}"/>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A77F3B88-5166-1AA5-B4BE-19B0D941B962}"/>
              </a:ext>
            </a:extLst>
          </p:cNvPr>
          <p:cNvSpPr txBox="1"/>
          <p:nvPr/>
        </p:nvSpPr>
        <p:spPr>
          <a:xfrm>
            <a:off x="0" y="762000"/>
            <a:ext cx="12192000" cy="646331"/>
          </a:xfrm>
          <a:prstGeom prst="rect">
            <a:avLst/>
          </a:prstGeom>
          <a:noFill/>
        </p:spPr>
        <p:txBody>
          <a:bodyPr vert="horz" rtlCol="0">
            <a:spAutoFit/>
          </a:bodyPr>
          <a:lstStyle/>
          <a:p>
            <a:pPr algn="ctr"/>
            <a:r>
              <a:rPr lang="en-US" sz="3600"/>
              <a:t>Jubilees 2:24</a:t>
            </a:r>
          </a:p>
        </p:txBody>
      </p:sp>
      <p:sp>
        <p:nvSpPr>
          <p:cNvPr id="4" name="TextBox 3">
            <a:extLst>
              <a:ext uri="{FF2B5EF4-FFF2-40B4-BE49-F238E27FC236}">
                <a16:creationId xmlns:a16="http://schemas.microsoft.com/office/drawing/2014/main" id="{26AFDBBC-62AA-6FD9-1067-C6BB740EC9F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071A913-6BD7-8AEC-4075-43BC71469E42}"/>
              </a:ext>
            </a:extLst>
          </p:cNvPr>
          <p:cNvSpPr txBox="1"/>
          <p:nvPr/>
        </p:nvSpPr>
        <p:spPr>
          <a:xfrm>
            <a:off x="1016000" y="1905000"/>
            <a:ext cx="10160000" cy="2000548"/>
          </a:xfrm>
          <a:prstGeom prst="rect">
            <a:avLst/>
          </a:prstGeom>
          <a:noFill/>
        </p:spPr>
        <p:txBody>
          <a:bodyPr vert="horz" rtlCol="0">
            <a:spAutoFit/>
          </a:bodyPr>
          <a:lstStyle/>
          <a:p>
            <a:pPr algn="ctr"/>
            <a:r>
              <a:rPr lang="en-US" sz="3100"/>
              <a:t>And to this (Jacob and his seed) it was granted that they should always be the blessed and holy ones of the first testimony and law, even as </a:t>
            </a:r>
            <a:r>
              <a:rPr lang="en-US" sz="3100" b="1">
                <a:solidFill>
                  <a:srgbClr val="FF0000"/>
                </a:solidFill>
              </a:rPr>
              <a:t>He had sanctified and blessed the Sabbath day on the seventh day</a:t>
            </a:r>
            <a:r>
              <a:rPr lang="en-US" sz="3100"/>
              <a:t>.</a:t>
            </a:r>
          </a:p>
        </p:txBody>
      </p:sp>
    </p:spTree>
    <p:extLst>
      <p:ext uri="{BB962C8B-B14F-4D97-AF65-F5344CB8AC3E}">
        <p14:creationId xmlns:p14="http://schemas.microsoft.com/office/powerpoint/2010/main" val="20444385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7B8FA2-6AA9-FA2E-EBCF-269E7EA7ED00}"/>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06DB7104-681F-AD06-FAE0-BD17C96D5131}"/>
              </a:ext>
            </a:extLst>
          </p:cNvPr>
          <p:cNvSpPr txBox="1"/>
          <p:nvPr/>
        </p:nvSpPr>
        <p:spPr>
          <a:xfrm>
            <a:off x="0" y="762000"/>
            <a:ext cx="12192000" cy="646331"/>
          </a:xfrm>
          <a:prstGeom prst="rect">
            <a:avLst/>
          </a:prstGeom>
          <a:noFill/>
        </p:spPr>
        <p:txBody>
          <a:bodyPr vert="horz" rtlCol="0">
            <a:spAutoFit/>
          </a:bodyPr>
          <a:lstStyle/>
          <a:p>
            <a:pPr algn="ctr"/>
            <a:r>
              <a:rPr lang="en-US" sz="3600"/>
              <a:t>Jubilees 2:1</a:t>
            </a:r>
          </a:p>
        </p:txBody>
      </p:sp>
      <p:sp>
        <p:nvSpPr>
          <p:cNvPr id="4" name="TextBox 3">
            <a:extLst>
              <a:ext uri="{FF2B5EF4-FFF2-40B4-BE49-F238E27FC236}">
                <a16:creationId xmlns:a16="http://schemas.microsoft.com/office/drawing/2014/main" id="{40B7C41F-1846-4BE6-CC75-04A54C62954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5A8AA3A-3899-5618-FB60-D6D1718D719D}"/>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angel of the presence spake to Moses according to the word of the Lord, saying: Write the complete history of the creation, how in six days the Lord God finished all His works and all that He created, and </a:t>
            </a:r>
            <a:r>
              <a:rPr lang="en-US" sz="3100" b="1">
                <a:solidFill>
                  <a:srgbClr val="FF0000"/>
                </a:solidFill>
              </a:rPr>
              <a:t>kept Sabbath on the seventh day and hallowed it for all ages</a:t>
            </a:r>
            <a:r>
              <a:rPr lang="en-US" sz="3100"/>
              <a:t>, and appointed it as a sign for all His works.</a:t>
            </a:r>
          </a:p>
        </p:txBody>
      </p:sp>
    </p:spTree>
    <p:extLst>
      <p:ext uri="{BB962C8B-B14F-4D97-AF65-F5344CB8AC3E}">
        <p14:creationId xmlns:p14="http://schemas.microsoft.com/office/powerpoint/2010/main" val="21865265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C4C4EA-5FBC-B6D0-623B-993BCB5C9659}"/>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B7710E8B-6281-D8C2-FBDF-903C930E117A}"/>
              </a:ext>
            </a:extLst>
          </p:cNvPr>
          <p:cNvSpPr txBox="1"/>
          <p:nvPr/>
        </p:nvSpPr>
        <p:spPr>
          <a:xfrm>
            <a:off x="0" y="762000"/>
            <a:ext cx="12192000" cy="646331"/>
          </a:xfrm>
          <a:prstGeom prst="rect">
            <a:avLst/>
          </a:prstGeom>
          <a:noFill/>
        </p:spPr>
        <p:txBody>
          <a:bodyPr vert="horz" rtlCol="0">
            <a:spAutoFit/>
          </a:bodyPr>
          <a:lstStyle/>
          <a:p>
            <a:pPr algn="ctr"/>
            <a:r>
              <a:rPr lang="en-US" sz="3600"/>
              <a:t>Jubilees 2:16</a:t>
            </a:r>
          </a:p>
        </p:txBody>
      </p:sp>
      <p:sp>
        <p:nvSpPr>
          <p:cNvPr id="4" name="TextBox 3">
            <a:extLst>
              <a:ext uri="{FF2B5EF4-FFF2-40B4-BE49-F238E27FC236}">
                <a16:creationId xmlns:a16="http://schemas.microsoft.com/office/drawing/2014/main" id="{EC02C8DD-0268-238F-6C60-8F730E91382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BA8A538-E20E-B9A3-F3BE-BFE8C38702E2}"/>
              </a:ext>
            </a:extLst>
          </p:cNvPr>
          <p:cNvSpPr txBox="1"/>
          <p:nvPr/>
        </p:nvSpPr>
        <p:spPr>
          <a:xfrm>
            <a:off x="1016000" y="1905000"/>
            <a:ext cx="10160000" cy="2000548"/>
          </a:xfrm>
          <a:prstGeom prst="rect">
            <a:avLst/>
          </a:prstGeom>
          <a:noFill/>
        </p:spPr>
        <p:txBody>
          <a:bodyPr vert="horz" rtlCol="0">
            <a:spAutoFit/>
          </a:bodyPr>
          <a:lstStyle/>
          <a:p>
            <a:pPr algn="ctr"/>
            <a:r>
              <a:rPr lang="en-US" sz="3100"/>
              <a:t>And </a:t>
            </a:r>
            <a:r>
              <a:rPr lang="en-US" sz="3100" b="1">
                <a:solidFill>
                  <a:srgbClr val="FF0000"/>
                </a:solidFill>
              </a:rPr>
              <a:t>He finished all his work on the sixth day</a:t>
            </a:r>
            <a:r>
              <a:rPr lang="en-US" sz="3100"/>
              <a:t> -all that is in the heavens and on the earth, and in the seas and in the abysses, and in the light and in the darkness, and in everything.</a:t>
            </a:r>
          </a:p>
        </p:txBody>
      </p:sp>
    </p:spTree>
    <p:extLst>
      <p:ext uri="{BB962C8B-B14F-4D97-AF65-F5344CB8AC3E}">
        <p14:creationId xmlns:p14="http://schemas.microsoft.com/office/powerpoint/2010/main" val="7743089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2A7A25-894E-C81C-A9AD-D602AD68ED48}"/>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5B02E58A-8B45-B8FD-6DA7-BF670D6D352C}"/>
              </a:ext>
            </a:extLst>
          </p:cNvPr>
          <p:cNvSpPr txBox="1"/>
          <p:nvPr/>
        </p:nvSpPr>
        <p:spPr>
          <a:xfrm>
            <a:off x="0" y="762000"/>
            <a:ext cx="12192000" cy="646331"/>
          </a:xfrm>
          <a:prstGeom prst="rect">
            <a:avLst/>
          </a:prstGeom>
          <a:noFill/>
        </p:spPr>
        <p:txBody>
          <a:bodyPr vert="horz" rtlCol="0">
            <a:spAutoFit/>
          </a:bodyPr>
          <a:lstStyle/>
          <a:p>
            <a:pPr algn="ctr"/>
            <a:r>
              <a:rPr lang="en-US" sz="3600"/>
              <a:t>Jubilees 2:19</a:t>
            </a:r>
          </a:p>
        </p:txBody>
      </p:sp>
      <p:sp>
        <p:nvSpPr>
          <p:cNvPr id="4" name="TextBox 3">
            <a:extLst>
              <a:ext uri="{FF2B5EF4-FFF2-40B4-BE49-F238E27FC236}">
                <a16:creationId xmlns:a16="http://schemas.microsoft.com/office/drawing/2014/main" id="{0F0D7209-DE29-11B9-47B0-DC5979F3923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A3C4B06-ED91-8DFE-76BD-70082037527A}"/>
              </a:ext>
            </a:extLst>
          </p:cNvPr>
          <p:cNvSpPr txBox="1"/>
          <p:nvPr/>
        </p:nvSpPr>
        <p:spPr>
          <a:xfrm>
            <a:off x="1016000" y="1905000"/>
            <a:ext cx="10160000" cy="3431709"/>
          </a:xfrm>
          <a:prstGeom prst="rect">
            <a:avLst/>
          </a:prstGeom>
          <a:noFill/>
        </p:spPr>
        <p:txBody>
          <a:bodyPr vert="horz" rtlCol="0">
            <a:spAutoFit/>
          </a:bodyPr>
          <a:lstStyle/>
          <a:p>
            <a:pPr algn="ctr"/>
            <a:r>
              <a:rPr lang="en-US" sz="3100"/>
              <a:t>And He said unto us: 'Behold, I will separate unto Myself a people from among all the peoples, and these </a:t>
            </a:r>
            <a:r>
              <a:rPr lang="en-US" sz="3100" b="1">
                <a:solidFill>
                  <a:srgbClr val="FF0000"/>
                </a:solidFill>
              </a:rPr>
              <a:t>shall keep the Sabbath day</a:t>
            </a:r>
            <a:r>
              <a:rPr lang="en-US" sz="3100"/>
              <a:t>, and I will sanctify them unto Myself as My people, and will bless them; as I have sanctified </a:t>
            </a:r>
            <a:r>
              <a:rPr lang="en-US" sz="3100" b="1">
                <a:solidFill>
                  <a:srgbClr val="FF0000"/>
                </a:solidFill>
              </a:rPr>
              <a:t>the Sabbath day</a:t>
            </a:r>
            <a:r>
              <a:rPr lang="en-US" sz="3100"/>
              <a:t> and do sanctify (it) unto Myself, even so will I bless them, and they shall be My people and I will be their God.</a:t>
            </a:r>
          </a:p>
        </p:txBody>
      </p:sp>
    </p:spTree>
    <p:extLst>
      <p:ext uri="{BB962C8B-B14F-4D97-AF65-F5344CB8AC3E}">
        <p14:creationId xmlns:p14="http://schemas.microsoft.com/office/powerpoint/2010/main" val="24836908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9F6F69-4B49-1567-7E4C-C97F253AF12E}"/>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895E6835-525B-61E7-464D-7D9F3E5D431B}"/>
              </a:ext>
            </a:extLst>
          </p:cNvPr>
          <p:cNvSpPr txBox="1"/>
          <p:nvPr/>
        </p:nvSpPr>
        <p:spPr>
          <a:xfrm>
            <a:off x="0" y="762000"/>
            <a:ext cx="12192000" cy="646331"/>
          </a:xfrm>
          <a:prstGeom prst="rect">
            <a:avLst/>
          </a:prstGeom>
          <a:noFill/>
        </p:spPr>
        <p:txBody>
          <a:bodyPr vert="horz" rtlCol="0">
            <a:spAutoFit/>
          </a:bodyPr>
          <a:lstStyle/>
          <a:p>
            <a:pPr algn="ctr"/>
            <a:r>
              <a:rPr lang="en-US" sz="3600"/>
              <a:t>Jubilees 2:20</a:t>
            </a:r>
          </a:p>
        </p:txBody>
      </p:sp>
      <p:sp>
        <p:nvSpPr>
          <p:cNvPr id="4" name="TextBox 3">
            <a:extLst>
              <a:ext uri="{FF2B5EF4-FFF2-40B4-BE49-F238E27FC236}">
                <a16:creationId xmlns:a16="http://schemas.microsoft.com/office/drawing/2014/main" id="{632C02AD-6CED-6D72-6EB7-DFD39DBCE87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1D2B257-4799-6BD9-E648-AAE12FCBA88B}"/>
              </a:ext>
            </a:extLst>
          </p:cNvPr>
          <p:cNvSpPr txBox="1"/>
          <p:nvPr/>
        </p:nvSpPr>
        <p:spPr>
          <a:xfrm>
            <a:off x="1016000" y="1905000"/>
            <a:ext cx="10160000" cy="2477601"/>
          </a:xfrm>
          <a:prstGeom prst="rect">
            <a:avLst/>
          </a:prstGeom>
          <a:noFill/>
        </p:spPr>
        <p:txBody>
          <a:bodyPr vert="horz" rtlCol="0">
            <a:spAutoFit/>
          </a:bodyPr>
          <a:lstStyle/>
          <a:p>
            <a:pPr algn="ctr"/>
            <a:r>
              <a:rPr lang="en-US" sz="3100"/>
              <a:t>And I have chosen the seed of Jacob from amongst all that I have seen, and have written him down as My first-born son,and have sanctified him unto Myself for ever and ever; and </a:t>
            </a:r>
            <a:r>
              <a:rPr lang="en-US" sz="3100" b="1">
                <a:solidFill>
                  <a:srgbClr val="FF0000"/>
                </a:solidFill>
              </a:rPr>
              <a:t>I will teach them the Sabbath day, that they may keep Sabbath thereon</a:t>
            </a:r>
            <a:r>
              <a:rPr lang="en-US" sz="3100"/>
              <a:t> from all work.'</a:t>
            </a:r>
          </a:p>
        </p:txBody>
      </p:sp>
    </p:spTree>
    <p:extLst>
      <p:ext uri="{BB962C8B-B14F-4D97-AF65-F5344CB8AC3E}">
        <p14:creationId xmlns:p14="http://schemas.microsoft.com/office/powerpoint/2010/main" val="18041829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10BB16-906D-18B5-AA3C-70C034F2F84D}"/>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E6FBF180-D5E8-F2E6-10C7-805266F436F0}"/>
              </a:ext>
            </a:extLst>
          </p:cNvPr>
          <p:cNvSpPr txBox="1"/>
          <p:nvPr/>
        </p:nvSpPr>
        <p:spPr>
          <a:xfrm>
            <a:off x="0" y="762000"/>
            <a:ext cx="12192000" cy="646331"/>
          </a:xfrm>
          <a:prstGeom prst="rect">
            <a:avLst/>
          </a:prstGeom>
          <a:noFill/>
        </p:spPr>
        <p:txBody>
          <a:bodyPr vert="horz" rtlCol="0">
            <a:spAutoFit/>
          </a:bodyPr>
          <a:lstStyle/>
          <a:p>
            <a:pPr algn="ctr"/>
            <a:r>
              <a:rPr lang="en-US" sz="3600"/>
              <a:t>Jubilees 2:21</a:t>
            </a:r>
          </a:p>
        </p:txBody>
      </p:sp>
      <p:sp>
        <p:nvSpPr>
          <p:cNvPr id="4" name="TextBox 3">
            <a:extLst>
              <a:ext uri="{FF2B5EF4-FFF2-40B4-BE49-F238E27FC236}">
                <a16:creationId xmlns:a16="http://schemas.microsoft.com/office/drawing/2014/main" id="{977EA691-698F-80E8-B00F-4164C721A5B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558252C-8218-0168-6863-2A419CA31C68}"/>
              </a:ext>
            </a:extLst>
          </p:cNvPr>
          <p:cNvSpPr txBox="1"/>
          <p:nvPr/>
        </p:nvSpPr>
        <p:spPr>
          <a:xfrm>
            <a:off x="1016000" y="1905000"/>
            <a:ext cx="10160000" cy="2954655"/>
          </a:xfrm>
          <a:prstGeom prst="rect">
            <a:avLst/>
          </a:prstGeom>
          <a:noFill/>
        </p:spPr>
        <p:txBody>
          <a:bodyPr vert="horz" rtlCol="0">
            <a:spAutoFit/>
          </a:bodyPr>
          <a:lstStyle/>
          <a:p>
            <a:pPr algn="ctr"/>
            <a:r>
              <a:rPr lang="en-US" sz="3100"/>
              <a:t>And thus He created therein a sign in accordance with which </a:t>
            </a:r>
            <a:r>
              <a:rPr lang="en-US" sz="3100" b="1">
                <a:solidFill>
                  <a:srgbClr val="FF0000"/>
                </a:solidFill>
              </a:rPr>
              <a:t>they should keep Sabbath with us on the seventh day</a:t>
            </a:r>
            <a:r>
              <a:rPr lang="en-US" sz="3100"/>
              <a:t>, to eat and to drink, and to bless Him who has created all things as He has blessed and sanctified unto Himself a peculiar people above all peoples, and that </a:t>
            </a:r>
            <a:r>
              <a:rPr lang="en-US" sz="3100" b="1">
                <a:solidFill>
                  <a:srgbClr val="FF0000"/>
                </a:solidFill>
              </a:rPr>
              <a:t>they should keep Sabbath together with us</a:t>
            </a:r>
            <a:r>
              <a:rPr lang="en-US" sz="3100"/>
              <a:t>.</a:t>
            </a:r>
          </a:p>
        </p:txBody>
      </p:sp>
    </p:spTree>
    <p:extLst>
      <p:ext uri="{BB962C8B-B14F-4D97-AF65-F5344CB8AC3E}">
        <p14:creationId xmlns:p14="http://schemas.microsoft.com/office/powerpoint/2010/main" val="34878875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09ECF2-B92E-A4B2-628D-C3F72B1ECD01}"/>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CB15ECE5-0F36-B2B8-102B-84567127DD2F}"/>
              </a:ext>
            </a:extLst>
          </p:cNvPr>
          <p:cNvSpPr txBox="1"/>
          <p:nvPr/>
        </p:nvSpPr>
        <p:spPr>
          <a:xfrm>
            <a:off x="0" y="762000"/>
            <a:ext cx="12192000" cy="646331"/>
          </a:xfrm>
          <a:prstGeom prst="rect">
            <a:avLst/>
          </a:prstGeom>
          <a:noFill/>
        </p:spPr>
        <p:txBody>
          <a:bodyPr vert="horz" rtlCol="0">
            <a:spAutoFit/>
          </a:bodyPr>
          <a:lstStyle/>
          <a:p>
            <a:pPr algn="ctr"/>
            <a:r>
              <a:rPr lang="en-US" sz="3600"/>
              <a:t>Jubilees 50:6-13</a:t>
            </a:r>
          </a:p>
        </p:txBody>
      </p:sp>
      <p:sp>
        <p:nvSpPr>
          <p:cNvPr id="4" name="TextBox 3">
            <a:extLst>
              <a:ext uri="{FF2B5EF4-FFF2-40B4-BE49-F238E27FC236}">
                <a16:creationId xmlns:a16="http://schemas.microsoft.com/office/drawing/2014/main" id="{456DF9F7-F6BD-C85B-0891-8F62289E98E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DE39DA4-1DE6-2D8E-9CB1-D602DEFC300A}"/>
              </a:ext>
            </a:extLst>
          </p:cNvPr>
          <p:cNvSpPr txBox="1"/>
          <p:nvPr/>
        </p:nvSpPr>
        <p:spPr>
          <a:xfrm>
            <a:off x="1016000" y="1905000"/>
            <a:ext cx="10160000" cy="3908762"/>
          </a:xfrm>
          <a:prstGeom prst="rect">
            <a:avLst/>
          </a:prstGeom>
          <a:noFill/>
        </p:spPr>
        <p:txBody>
          <a:bodyPr vert="horz" rtlCol="0">
            <a:spAutoFit/>
          </a:bodyPr>
          <a:lstStyle/>
          <a:p>
            <a:pPr algn="ctr"/>
            <a:r>
              <a:rPr lang="en-US" sz="3100"/>
              <a:t>And behold </a:t>
            </a:r>
            <a:r>
              <a:rPr lang="en-US" sz="3100" b="1">
                <a:solidFill>
                  <a:srgbClr val="FF0000"/>
                </a:solidFill>
              </a:rPr>
              <a:t>the commandment regarding the Sabbaths</a:t>
            </a:r>
            <a:r>
              <a:rPr lang="en-US" sz="3100"/>
              <a:t> -I have written (them) down for thee- and all the judgments of its laws. Six days shalt thou labour, but on the seventh day is the Sabbath of the Lord your God. In it ye shall do no manner of work, ye and your sons, and your men- servants and your maid-servants, and all your cattle and the sojourner also who is with you. And the man that does any work on it shall die: (Continued...)</a:t>
            </a:r>
          </a:p>
        </p:txBody>
      </p:sp>
    </p:spTree>
    <p:extLst>
      <p:ext uri="{BB962C8B-B14F-4D97-AF65-F5344CB8AC3E}">
        <p14:creationId xmlns:p14="http://schemas.microsoft.com/office/powerpoint/2010/main" val="29884076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4EEA6F-C782-6C53-A315-B616E55AA69C}"/>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E13AA859-F9D8-1DF2-F66F-D9A63F9CDDDC}"/>
              </a:ext>
            </a:extLst>
          </p:cNvPr>
          <p:cNvSpPr txBox="1"/>
          <p:nvPr/>
        </p:nvSpPr>
        <p:spPr>
          <a:xfrm>
            <a:off x="1016000" y="635000"/>
            <a:ext cx="10160000" cy="3431709"/>
          </a:xfrm>
          <a:prstGeom prst="rect">
            <a:avLst/>
          </a:prstGeom>
          <a:noFill/>
        </p:spPr>
        <p:txBody>
          <a:bodyPr vert="horz" rtlCol="0">
            <a:spAutoFit/>
          </a:bodyPr>
          <a:lstStyle/>
          <a:p>
            <a:pPr algn="ctr"/>
            <a:r>
              <a:rPr lang="en-US" sz="3100"/>
              <a:t>whoever desecrates that day, whoever lies with (his) wife, or whoever says he will do something on it, that he will set out on a journey thereon in regard to any buying or selling: and whoever draws water thereon which he had not prepared for himself on the sixth day, and whoever takes up any burden to carry it out of his tent or out of his house shall die. (Continued...)</a:t>
            </a:r>
          </a:p>
        </p:txBody>
      </p:sp>
    </p:spTree>
    <p:extLst>
      <p:ext uri="{BB962C8B-B14F-4D97-AF65-F5344CB8AC3E}">
        <p14:creationId xmlns:p14="http://schemas.microsoft.com/office/powerpoint/2010/main" val="32906720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C49D19-D5A7-005A-E5C1-9DE892702FD2}"/>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22D07F97-6393-8D4F-C803-E7FBC55A15E5}"/>
              </a:ext>
            </a:extLst>
          </p:cNvPr>
          <p:cNvSpPr txBox="1"/>
          <p:nvPr/>
        </p:nvSpPr>
        <p:spPr>
          <a:xfrm>
            <a:off x="1016000" y="635000"/>
            <a:ext cx="10160000" cy="3431709"/>
          </a:xfrm>
          <a:prstGeom prst="rect">
            <a:avLst/>
          </a:prstGeom>
          <a:noFill/>
        </p:spPr>
        <p:txBody>
          <a:bodyPr vert="horz" rtlCol="0">
            <a:spAutoFit/>
          </a:bodyPr>
          <a:lstStyle/>
          <a:p>
            <a:pPr algn="ctr"/>
            <a:r>
              <a:rPr lang="en-US" sz="3100"/>
              <a:t>Ye shall do no work whatever on the Sabbath day save what ye have prepared for yourselves on the sixth day, so as to eat, and drink, and rest, and keep Sabbath from all work on that day, and to bless the Lord your God, who has given you a day of festival and a holy day: and a day of the holy kingdom for all Israel is this day among their days for ever. (Continued...)</a:t>
            </a:r>
          </a:p>
        </p:txBody>
      </p:sp>
    </p:spTree>
    <p:extLst>
      <p:ext uri="{BB962C8B-B14F-4D97-AF65-F5344CB8AC3E}">
        <p14:creationId xmlns:p14="http://schemas.microsoft.com/office/powerpoint/2010/main" val="26641431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A076D9-9F67-A23A-78B4-A8AD587BC684}"/>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7C1FA070-EDC9-AA0D-FDD7-A156878052F7}"/>
              </a:ext>
            </a:extLst>
          </p:cNvPr>
          <p:cNvSpPr txBox="1"/>
          <p:nvPr/>
        </p:nvSpPr>
        <p:spPr>
          <a:xfrm>
            <a:off x="1016000" y="635000"/>
            <a:ext cx="10160000" cy="3908762"/>
          </a:xfrm>
          <a:prstGeom prst="rect">
            <a:avLst/>
          </a:prstGeom>
          <a:noFill/>
        </p:spPr>
        <p:txBody>
          <a:bodyPr vert="horz" rtlCol="0">
            <a:spAutoFit/>
          </a:bodyPr>
          <a:lstStyle/>
          <a:p>
            <a:pPr algn="ctr"/>
            <a:r>
              <a:rPr lang="en-US" sz="3100"/>
              <a:t>For great is the honour which the Lord has given to Israel that they should eat and drink and be satisfied on this festival day, and rest thereon from all labour which belongs to the labour of the children of men save burning frankincense and bringing oblations and sacrifices before the Lord for days and for Sabbaths. This work alone shall be done on the Sabbath-days in the sanctuary of the Lord your God; (Continued...)</a:t>
            </a:r>
          </a:p>
        </p:txBody>
      </p:sp>
    </p:spTree>
    <p:extLst>
      <p:ext uri="{BB962C8B-B14F-4D97-AF65-F5344CB8AC3E}">
        <p14:creationId xmlns:p14="http://schemas.microsoft.com/office/powerpoint/2010/main" val="35149158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54CF7A-DEFA-7BC2-1997-6F80239E02D5}"/>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926D52A5-5937-8DFA-47DF-7E8639F85BA8}"/>
              </a:ext>
            </a:extLst>
          </p:cNvPr>
          <p:cNvSpPr txBox="1"/>
          <p:nvPr/>
        </p:nvSpPr>
        <p:spPr>
          <a:xfrm>
            <a:off x="1016000" y="635000"/>
            <a:ext cx="10160000" cy="2000548"/>
          </a:xfrm>
          <a:prstGeom prst="rect">
            <a:avLst/>
          </a:prstGeom>
          <a:noFill/>
        </p:spPr>
        <p:txBody>
          <a:bodyPr vert="horz" rtlCol="0">
            <a:spAutoFit/>
          </a:bodyPr>
          <a:lstStyle/>
          <a:p>
            <a:pPr algn="ctr"/>
            <a:r>
              <a:rPr lang="en-US" sz="3100"/>
              <a:t>that they may atone for Israel with sacrifice continually from day to day for a memorial well-pleasing before the Lord, and that He may receive them always from day to day according as thou hast been commanded. (Continued...)</a:t>
            </a:r>
          </a:p>
        </p:txBody>
      </p:sp>
    </p:spTree>
    <p:extLst>
      <p:ext uri="{BB962C8B-B14F-4D97-AF65-F5344CB8AC3E}">
        <p14:creationId xmlns:p14="http://schemas.microsoft.com/office/powerpoint/2010/main" val="374903586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DD4046-D644-55FF-36F1-AF8B2FC0C1FC}"/>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244A77E7-D3AD-C1CD-4DA4-67B1C7A3356D}"/>
              </a:ext>
            </a:extLst>
          </p:cNvPr>
          <p:cNvSpPr txBox="1"/>
          <p:nvPr/>
        </p:nvSpPr>
        <p:spPr>
          <a:xfrm>
            <a:off x="1016000" y="635000"/>
            <a:ext cx="10160000" cy="3431709"/>
          </a:xfrm>
          <a:prstGeom prst="rect">
            <a:avLst/>
          </a:prstGeom>
          <a:noFill/>
        </p:spPr>
        <p:txBody>
          <a:bodyPr vert="horz" rtlCol="0">
            <a:spAutoFit/>
          </a:bodyPr>
          <a:lstStyle/>
          <a:p>
            <a:pPr algn="ctr"/>
            <a:r>
              <a:rPr lang="en-US" sz="3100"/>
              <a:t>And every man who does any work thereon, or goes a journey, or tills (his) farm, whether in his house or any other place, and whoever lights a fire, or rides on any beast, or travels by ship on the sea, and whoever strikes or kills anything, or slaughters a beast or a bird, or whoever catches an animal or a bird or a fish, or whoever fasts or makes war on the Sabbaths: (Continued...)</a:t>
            </a:r>
          </a:p>
        </p:txBody>
      </p:sp>
    </p:spTree>
    <p:extLst>
      <p:ext uri="{BB962C8B-B14F-4D97-AF65-F5344CB8AC3E}">
        <p14:creationId xmlns:p14="http://schemas.microsoft.com/office/powerpoint/2010/main" val="5387565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13D6E8-D329-32D4-02D1-C40C86E70AC4}"/>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241C203C-246F-307A-8B91-21280AC0C0B3}"/>
              </a:ext>
            </a:extLst>
          </p:cNvPr>
          <p:cNvSpPr txBox="1"/>
          <p:nvPr/>
        </p:nvSpPr>
        <p:spPr>
          <a:xfrm>
            <a:off x="1016000" y="635000"/>
            <a:ext cx="10160000" cy="3908762"/>
          </a:xfrm>
          <a:prstGeom prst="rect">
            <a:avLst/>
          </a:prstGeom>
          <a:noFill/>
        </p:spPr>
        <p:txBody>
          <a:bodyPr vert="horz" rtlCol="0">
            <a:spAutoFit/>
          </a:bodyPr>
          <a:lstStyle/>
          <a:p>
            <a:pPr algn="ctr"/>
            <a:r>
              <a:rPr lang="en-US" sz="3100"/>
              <a:t>The man who does any of these things on the Sabbath shall die, so that the children of Israel shall observe the Sabbaths according to the commandments regarding the Sabbaths of the land, as it is written in the tablets, which He gave into my hands that I should write out for thee the laws of the seasons, and the seasons according to the division of their days. Herewith is completed the account of the division of the days.</a:t>
            </a:r>
          </a:p>
        </p:txBody>
      </p:sp>
    </p:spTree>
    <p:extLst>
      <p:ext uri="{BB962C8B-B14F-4D97-AF65-F5344CB8AC3E}">
        <p14:creationId xmlns:p14="http://schemas.microsoft.com/office/powerpoint/2010/main" val="8855454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F638C8-A6BB-F144-7996-977A6A7338F2}"/>
              </a:ext>
            </a:extLst>
          </p:cNvPr>
          <p:cNvSpPr txBox="1"/>
          <p:nvPr/>
        </p:nvSpPr>
        <p:spPr>
          <a:xfrm>
            <a:off x="127000" y="127000"/>
            <a:ext cx="7315200" cy="276999"/>
          </a:xfrm>
          <a:prstGeom prst="rect">
            <a:avLst/>
          </a:prstGeom>
          <a:noFill/>
        </p:spPr>
        <p:txBody>
          <a:bodyPr vert="horz" lIns="0" tIns="0" rIns="0" bIns="0" rtlCol="0">
            <a:spAutoFit/>
          </a:bodyPr>
          <a:lstStyle/>
          <a:p>
            <a:r>
              <a:rPr lang="en-US"/>
              <a:t>SABBATH</a:t>
            </a:r>
          </a:p>
        </p:txBody>
      </p:sp>
      <p:sp>
        <p:nvSpPr>
          <p:cNvPr id="3" name="TextBox 2">
            <a:extLst>
              <a:ext uri="{FF2B5EF4-FFF2-40B4-BE49-F238E27FC236}">
                <a16:creationId xmlns:a16="http://schemas.microsoft.com/office/drawing/2014/main" id="{FD58C82B-9877-5000-8C65-86DE776DBE9C}"/>
              </a:ext>
            </a:extLst>
          </p:cNvPr>
          <p:cNvSpPr txBox="1"/>
          <p:nvPr/>
        </p:nvSpPr>
        <p:spPr>
          <a:xfrm>
            <a:off x="0" y="762000"/>
            <a:ext cx="12192000" cy="646331"/>
          </a:xfrm>
          <a:prstGeom prst="rect">
            <a:avLst/>
          </a:prstGeom>
          <a:noFill/>
        </p:spPr>
        <p:txBody>
          <a:bodyPr vert="horz" rtlCol="0">
            <a:spAutoFit/>
          </a:bodyPr>
          <a:lstStyle/>
          <a:p>
            <a:pPr algn="ctr"/>
            <a:r>
              <a:rPr lang="en-US" sz="3600"/>
              <a:t>Acts 13:27</a:t>
            </a:r>
          </a:p>
        </p:txBody>
      </p:sp>
      <p:sp>
        <p:nvSpPr>
          <p:cNvPr id="4" name="TextBox 3">
            <a:extLst>
              <a:ext uri="{FF2B5EF4-FFF2-40B4-BE49-F238E27FC236}">
                <a16:creationId xmlns:a16="http://schemas.microsoft.com/office/drawing/2014/main" id="{B7BB97C9-ECA5-6377-27A5-8707DF1001A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0ACD5CE-A62E-C374-325E-8A2F3D8604E0}"/>
              </a:ext>
            </a:extLst>
          </p:cNvPr>
          <p:cNvSpPr txBox="1"/>
          <p:nvPr/>
        </p:nvSpPr>
        <p:spPr>
          <a:xfrm>
            <a:off x="1016000" y="1905000"/>
            <a:ext cx="10160000" cy="1523494"/>
          </a:xfrm>
          <a:prstGeom prst="rect">
            <a:avLst/>
          </a:prstGeom>
          <a:noFill/>
        </p:spPr>
        <p:txBody>
          <a:bodyPr vert="horz" rtlCol="0">
            <a:spAutoFit/>
          </a:bodyPr>
          <a:lstStyle/>
          <a:p>
            <a:pPr algn="ctr"/>
            <a:r>
              <a:rPr lang="en-US" sz="3100"/>
              <a:t>For they that dwell in Jerusalem, and their rulers, because they knew him not, nor the voices of the prophets </a:t>
            </a:r>
            <a:r>
              <a:rPr lang="en-US" sz="3100" b="1">
                <a:solidFill>
                  <a:srgbClr val="FF0000"/>
                </a:solidFill>
              </a:rPr>
              <a:t>which are read every</a:t>
            </a:r>
            <a:r>
              <a:rPr lang="en-US" sz="3100"/>
              <a:t> sabbath, fulfilled them by condemning him.</a:t>
            </a:r>
          </a:p>
        </p:txBody>
      </p:sp>
    </p:spTree>
    <p:extLst>
      <p:ext uri="{BB962C8B-B14F-4D97-AF65-F5344CB8AC3E}">
        <p14:creationId xmlns:p14="http://schemas.microsoft.com/office/powerpoint/2010/main" val="42947626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0AC29-F3F5-1123-FF91-3A84BE890DF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Pesach &amp; Unleavened Bread</a:t>
            </a:r>
          </a:p>
        </p:txBody>
      </p:sp>
      <p:sp>
        <p:nvSpPr>
          <p:cNvPr id="3" name="Subtitle 2">
            <a:extLst>
              <a:ext uri="{FF2B5EF4-FFF2-40B4-BE49-F238E27FC236}">
                <a16:creationId xmlns:a16="http://schemas.microsoft.com/office/drawing/2014/main" id="{BE832C6A-17F2-2223-BC1B-FF3067CE046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368149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762BA-5645-BAFD-A007-99C4926D041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Pesach</a:t>
            </a:r>
          </a:p>
        </p:txBody>
      </p:sp>
      <p:sp>
        <p:nvSpPr>
          <p:cNvPr id="3" name="Subtitle 2">
            <a:extLst>
              <a:ext uri="{FF2B5EF4-FFF2-40B4-BE49-F238E27FC236}">
                <a16:creationId xmlns:a16="http://schemas.microsoft.com/office/drawing/2014/main" id="{AFABAFE9-681F-9A70-4ABA-DE1476B2BB3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080553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7BF988-EEE5-22D3-7A24-5F758DA57336}"/>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3BEBBCC1-28DF-72DF-0C62-870D4960027C}"/>
              </a:ext>
            </a:extLst>
          </p:cNvPr>
          <p:cNvSpPr txBox="1"/>
          <p:nvPr/>
        </p:nvSpPr>
        <p:spPr>
          <a:xfrm>
            <a:off x="0" y="762000"/>
            <a:ext cx="12192000" cy="646331"/>
          </a:xfrm>
          <a:prstGeom prst="rect">
            <a:avLst/>
          </a:prstGeom>
          <a:noFill/>
        </p:spPr>
        <p:txBody>
          <a:bodyPr vert="horz" rtlCol="0">
            <a:spAutoFit/>
          </a:bodyPr>
          <a:lstStyle/>
          <a:p>
            <a:pPr algn="ctr"/>
            <a:r>
              <a:rPr lang="en-US" sz="3600"/>
              <a:t>Jubilees 49:1-23</a:t>
            </a:r>
          </a:p>
        </p:txBody>
      </p:sp>
      <p:sp>
        <p:nvSpPr>
          <p:cNvPr id="4" name="TextBox 3">
            <a:extLst>
              <a:ext uri="{FF2B5EF4-FFF2-40B4-BE49-F238E27FC236}">
                <a16:creationId xmlns:a16="http://schemas.microsoft.com/office/drawing/2014/main" id="{C82A3916-F750-CCD9-B6BB-4409A73827E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EDD8AD1-CFE1-0808-600A-92ED716A6B41}"/>
              </a:ext>
            </a:extLst>
          </p:cNvPr>
          <p:cNvSpPr txBox="1"/>
          <p:nvPr/>
        </p:nvSpPr>
        <p:spPr>
          <a:xfrm>
            <a:off x="1016000" y="1905000"/>
            <a:ext cx="10160000" cy="3431709"/>
          </a:xfrm>
          <a:prstGeom prst="rect">
            <a:avLst/>
          </a:prstGeom>
          <a:noFill/>
        </p:spPr>
        <p:txBody>
          <a:bodyPr vert="horz" rtlCol="0">
            <a:spAutoFit/>
          </a:bodyPr>
          <a:lstStyle/>
          <a:p>
            <a:pPr algn="ctr"/>
            <a:r>
              <a:rPr lang="en-US" sz="3100"/>
              <a:t>Remember the commandment which the Lord commanded thee concerning the passover, that </a:t>
            </a:r>
            <a:r>
              <a:rPr lang="en-US" sz="3100" b="1">
                <a:solidFill>
                  <a:srgbClr val="FF0000"/>
                </a:solidFill>
              </a:rPr>
              <a:t>thou shouldst celebrate it in its season on the fourteenth of the first month</a:t>
            </a:r>
            <a:r>
              <a:rPr lang="en-US" sz="3100"/>
              <a:t>, that thou shouldst kill it before it is evening, and that they should eat it by night on the evening of the fifteenth from the time of the setting of the sun. (Continued...)</a:t>
            </a:r>
          </a:p>
        </p:txBody>
      </p:sp>
    </p:spTree>
    <p:extLst>
      <p:ext uri="{BB962C8B-B14F-4D97-AF65-F5344CB8AC3E}">
        <p14:creationId xmlns:p14="http://schemas.microsoft.com/office/powerpoint/2010/main" val="280597767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70B3CC-ABAE-6955-857C-D01456B73CDF}"/>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9F5612B0-AF0E-A852-ADC4-B59C5DFAB09A}"/>
              </a:ext>
            </a:extLst>
          </p:cNvPr>
          <p:cNvSpPr txBox="1"/>
          <p:nvPr/>
        </p:nvSpPr>
        <p:spPr>
          <a:xfrm>
            <a:off x="1016000" y="635000"/>
            <a:ext cx="10160000" cy="3431709"/>
          </a:xfrm>
          <a:prstGeom prst="rect">
            <a:avLst/>
          </a:prstGeom>
          <a:noFill/>
        </p:spPr>
        <p:txBody>
          <a:bodyPr vert="horz" rtlCol="0">
            <a:spAutoFit/>
          </a:bodyPr>
          <a:lstStyle/>
          <a:p>
            <a:pPr algn="ctr"/>
            <a:r>
              <a:rPr lang="en-US" sz="3100"/>
              <a:t>For on this night -the beginning of the festival and the beginning of the joy- ye were eating the passover in Egypt, when all the powers of Mastema had been let loose to slay all the first-born in the land of Egypt, from the first-born of Pharaoh to the first-born of the captive maid-servant in the mill, and to the cattle. And this is the sign which the Lord gave them: (Continued...)</a:t>
            </a:r>
          </a:p>
        </p:txBody>
      </p:sp>
    </p:spTree>
    <p:extLst>
      <p:ext uri="{BB962C8B-B14F-4D97-AF65-F5344CB8AC3E}">
        <p14:creationId xmlns:p14="http://schemas.microsoft.com/office/powerpoint/2010/main" val="353384557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F10664-2726-5318-010E-5F69BA4A4C20}"/>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0AB29079-2EFA-7F95-A04B-F337FD3111EC}"/>
              </a:ext>
            </a:extLst>
          </p:cNvPr>
          <p:cNvSpPr txBox="1"/>
          <p:nvPr/>
        </p:nvSpPr>
        <p:spPr>
          <a:xfrm>
            <a:off x="1016000" y="635000"/>
            <a:ext cx="10160000" cy="2477601"/>
          </a:xfrm>
          <a:prstGeom prst="rect">
            <a:avLst/>
          </a:prstGeom>
          <a:noFill/>
        </p:spPr>
        <p:txBody>
          <a:bodyPr vert="horz" rtlCol="0">
            <a:spAutoFit/>
          </a:bodyPr>
          <a:lstStyle/>
          <a:p>
            <a:pPr algn="ctr"/>
            <a:r>
              <a:rPr lang="en-US" sz="3100"/>
              <a:t>Into every house on the lintels of which they saw the blood of a lamb of the first year, into (that) house they should not enter to slay, but should pass by (it), that all those should be saved that were in the house because the sign of the blood was on its lintels. (Continued...)</a:t>
            </a:r>
          </a:p>
        </p:txBody>
      </p:sp>
    </p:spTree>
    <p:extLst>
      <p:ext uri="{BB962C8B-B14F-4D97-AF65-F5344CB8AC3E}">
        <p14:creationId xmlns:p14="http://schemas.microsoft.com/office/powerpoint/2010/main" val="13449087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925FAF-3EAD-45E6-46E5-530A83A0972F}"/>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01687F8A-E8BD-C74E-CB6E-943ACC2ED6BF}"/>
              </a:ext>
            </a:extLst>
          </p:cNvPr>
          <p:cNvSpPr txBox="1"/>
          <p:nvPr/>
        </p:nvSpPr>
        <p:spPr>
          <a:xfrm>
            <a:off x="1016000" y="635000"/>
            <a:ext cx="10160000" cy="3431709"/>
          </a:xfrm>
          <a:prstGeom prst="rect">
            <a:avLst/>
          </a:prstGeom>
          <a:noFill/>
        </p:spPr>
        <p:txBody>
          <a:bodyPr vert="horz" rtlCol="0">
            <a:spAutoFit/>
          </a:bodyPr>
          <a:lstStyle/>
          <a:p>
            <a:pPr algn="ctr"/>
            <a:r>
              <a:rPr lang="en-US" sz="3100"/>
              <a:t>And the powers of the Lord did everything according as the Lord commanded them, and they passed by all the children of Israel, and the plague came not upon them to destroy from amongst them any soul either of cattle, or man, or dog. And the plague was very grievous in Egypt, and there was no house in Egypt where there was not one dead, and weeping and lamentation. (Continued...)</a:t>
            </a:r>
          </a:p>
        </p:txBody>
      </p:sp>
    </p:spTree>
    <p:extLst>
      <p:ext uri="{BB962C8B-B14F-4D97-AF65-F5344CB8AC3E}">
        <p14:creationId xmlns:p14="http://schemas.microsoft.com/office/powerpoint/2010/main" val="220554633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A0AFEA-1F39-7360-7004-95ADB2C5A2A3}"/>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4EC5446D-0682-C380-39C9-5932EE268410}"/>
              </a:ext>
            </a:extLst>
          </p:cNvPr>
          <p:cNvSpPr txBox="1"/>
          <p:nvPr/>
        </p:nvSpPr>
        <p:spPr>
          <a:xfrm>
            <a:off x="1016000" y="635000"/>
            <a:ext cx="10160000" cy="2477601"/>
          </a:xfrm>
          <a:prstGeom prst="rect">
            <a:avLst/>
          </a:prstGeom>
          <a:noFill/>
        </p:spPr>
        <p:txBody>
          <a:bodyPr vert="horz" rtlCol="0">
            <a:spAutoFit/>
          </a:bodyPr>
          <a:lstStyle/>
          <a:p>
            <a:pPr algn="ctr"/>
            <a:r>
              <a:rPr lang="en-US" sz="3100"/>
              <a:t>And all Israel was eating the flesh of the paschal lamb, and drinking the wine, and was lauding, and blessing, and giving thanks to the Lord God of their fathers, and was ready to go forth from under the yoke of Egypt, and from the evil bondage. (Continued...)</a:t>
            </a:r>
          </a:p>
        </p:txBody>
      </p:sp>
    </p:spTree>
    <p:extLst>
      <p:ext uri="{BB962C8B-B14F-4D97-AF65-F5344CB8AC3E}">
        <p14:creationId xmlns:p14="http://schemas.microsoft.com/office/powerpoint/2010/main" val="8020957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9AAD59-E0F5-DB0D-BAA0-3C6B1D7C6154}"/>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EE767575-4709-3276-351D-8785E0B6DFC1}"/>
              </a:ext>
            </a:extLst>
          </p:cNvPr>
          <p:cNvSpPr txBox="1"/>
          <p:nvPr/>
        </p:nvSpPr>
        <p:spPr>
          <a:xfrm>
            <a:off x="1016000" y="635000"/>
            <a:ext cx="10160000" cy="3908762"/>
          </a:xfrm>
          <a:prstGeom prst="rect">
            <a:avLst/>
          </a:prstGeom>
          <a:noFill/>
        </p:spPr>
        <p:txBody>
          <a:bodyPr vert="horz" rtlCol="0">
            <a:spAutoFit/>
          </a:bodyPr>
          <a:lstStyle/>
          <a:p>
            <a:pPr algn="ctr"/>
            <a:r>
              <a:rPr lang="en-US" sz="3100"/>
              <a:t>And remember thou this day all the days of thy life, and observe it from year to year all the days of thy life, once a year, on its day, according to all the law thereof, and do not adjourn (it) from day to day, or from month to month. For it is an eternal ordinance, and engraven on the heavenly tablets regarding all the children of Israel that they should observe it every year on its day once a year, throughout all their generations; (Continued...)</a:t>
            </a:r>
          </a:p>
        </p:txBody>
      </p:sp>
    </p:spTree>
    <p:extLst>
      <p:ext uri="{BB962C8B-B14F-4D97-AF65-F5344CB8AC3E}">
        <p14:creationId xmlns:p14="http://schemas.microsoft.com/office/powerpoint/2010/main" val="16693098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D799D9-E20B-1F84-7527-AF90D9515D03}"/>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F0531963-4743-BAC3-9D77-26243B46FF1F}"/>
              </a:ext>
            </a:extLst>
          </p:cNvPr>
          <p:cNvSpPr txBox="1"/>
          <p:nvPr/>
        </p:nvSpPr>
        <p:spPr>
          <a:xfrm>
            <a:off x="1016000" y="635000"/>
            <a:ext cx="10160000" cy="3908762"/>
          </a:xfrm>
          <a:prstGeom prst="rect">
            <a:avLst/>
          </a:prstGeom>
          <a:noFill/>
        </p:spPr>
        <p:txBody>
          <a:bodyPr vert="horz" rtlCol="0">
            <a:spAutoFit/>
          </a:bodyPr>
          <a:lstStyle/>
          <a:p>
            <a:pPr algn="ctr"/>
            <a:r>
              <a:rPr lang="en-US" sz="3100"/>
              <a:t>and there is no limit of days, for this is ordained for ever. And the man who is free from uncleanness, and does not come to observe it on occasion of its day, so as to bring an acceptable offering before the Lord, and to eat and to drink before the Lord on the day of its festival, that man who is clean and close at hand shall be cut off: because he offered not the oblation of the Lord in its appointed season, he shall take the guilt upon himself. (Continued...)</a:t>
            </a:r>
          </a:p>
        </p:txBody>
      </p:sp>
    </p:spTree>
    <p:extLst>
      <p:ext uri="{BB962C8B-B14F-4D97-AF65-F5344CB8AC3E}">
        <p14:creationId xmlns:p14="http://schemas.microsoft.com/office/powerpoint/2010/main" val="80911657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3A0D7B-B95B-2FE0-EFF0-1665EBC8FD06}"/>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CF9A5C32-AE13-4FD3-0EE3-27C1B45E5286}"/>
              </a:ext>
            </a:extLst>
          </p:cNvPr>
          <p:cNvSpPr txBox="1"/>
          <p:nvPr/>
        </p:nvSpPr>
        <p:spPr>
          <a:xfrm>
            <a:off x="1016000" y="635000"/>
            <a:ext cx="10160000" cy="3431709"/>
          </a:xfrm>
          <a:prstGeom prst="rect">
            <a:avLst/>
          </a:prstGeom>
          <a:noFill/>
        </p:spPr>
        <p:txBody>
          <a:bodyPr vert="horz" rtlCol="0">
            <a:spAutoFit/>
          </a:bodyPr>
          <a:lstStyle/>
          <a:p>
            <a:pPr algn="ctr"/>
            <a:r>
              <a:rPr lang="en-US" sz="3100"/>
              <a:t>Let the children of Israel come and observe the passover on the day of its fixed time, on the fourteenth day of the first month, between the evenings, from the third part of the day to the third part of the night, for two portions of the day are given to the light, and a third part to the evening. This is that which the Lord commanded thee that thou shouldst observe it between the evenings. (Continued...)</a:t>
            </a:r>
          </a:p>
        </p:txBody>
      </p:sp>
    </p:spTree>
    <p:extLst>
      <p:ext uri="{BB962C8B-B14F-4D97-AF65-F5344CB8AC3E}">
        <p14:creationId xmlns:p14="http://schemas.microsoft.com/office/powerpoint/2010/main" val="334341318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51725C-39F8-77AF-CD6B-4D7AA9FE0C51}"/>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42441080-23C9-B162-A6F5-0766B2EED23D}"/>
              </a:ext>
            </a:extLst>
          </p:cNvPr>
          <p:cNvSpPr txBox="1"/>
          <p:nvPr/>
        </p:nvSpPr>
        <p:spPr>
          <a:xfrm>
            <a:off x="1016000" y="635000"/>
            <a:ext cx="10160000" cy="3431709"/>
          </a:xfrm>
          <a:prstGeom prst="rect">
            <a:avLst/>
          </a:prstGeom>
          <a:noFill/>
        </p:spPr>
        <p:txBody>
          <a:bodyPr vert="horz" rtlCol="0">
            <a:spAutoFit/>
          </a:bodyPr>
          <a:lstStyle/>
          <a:p>
            <a:pPr algn="ctr"/>
            <a:r>
              <a:rPr lang="en-US" sz="3100"/>
              <a:t>And it is not permissible to slay it during any period of the light, but during the period bordering on the evening, and let them eat it at the time of the evening, until the third part of the night, and whatever is left over of all its flesh from the third part of the night and onwards, let them burn it with fire. And they shall not cook it with water, nor shall they eat it raw, but roast on the fire: (Continued...)</a:t>
            </a:r>
          </a:p>
        </p:txBody>
      </p:sp>
    </p:spTree>
    <p:extLst>
      <p:ext uri="{BB962C8B-B14F-4D97-AF65-F5344CB8AC3E}">
        <p14:creationId xmlns:p14="http://schemas.microsoft.com/office/powerpoint/2010/main" val="389854897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9B880E-F913-752C-4E92-FA396DB51D2D}"/>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949483E3-A874-B1C4-DF10-3182FE4E91E3}"/>
              </a:ext>
            </a:extLst>
          </p:cNvPr>
          <p:cNvSpPr txBox="1"/>
          <p:nvPr/>
        </p:nvSpPr>
        <p:spPr>
          <a:xfrm>
            <a:off x="1016000" y="635000"/>
            <a:ext cx="10160000" cy="3431709"/>
          </a:xfrm>
          <a:prstGeom prst="rect">
            <a:avLst/>
          </a:prstGeom>
          <a:noFill/>
        </p:spPr>
        <p:txBody>
          <a:bodyPr vert="horz" rtlCol="0">
            <a:spAutoFit/>
          </a:bodyPr>
          <a:lstStyle/>
          <a:p>
            <a:pPr algn="ctr"/>
            <a:r>
              <a:rPr lang="en-US" sz="3100"/>
              <a:t>they shall eat it with diligence, its head with the inwards thereof and its feet they shall roast with fire, and not break any bone thereof; for of the children of Israel no bone shall be crushed. For this reason the Lord commanded the children of Israel to observe the passover on the day of its fixed time, and they shall not break a bone thereof; (Continued...)</a:t>
            </a:r>
          </a:p>
        </p:txBody>
      </p:sp>
    </p:spTree>
    <p:extLst>
      <p:ext uri="{BB962C8B-B14F-4D97-AF65-F5344CB8AC3E}">
        <p14:creationId xmlns:p14="http://schemas.microsoft.com/office/powerpoint/2010/main" val="42616350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06E243-A41D-65DE-FE3C-D0BF68F04036}"/>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1D5E88B2-C872-BBC3-2164-5CD0AE5E7D40}"/>
              </a:ext>
            </a:extLst>
          </p:cNvPr>
          <p:cNvSpPr txBox="1"/>
          <p:nvPr/>
        </p:nvSpPr>
        <p:spPr>
          <a:xfrm>
            <a:off x="1016000" y="635000"/>
            <a:ext cx="10160000" cy="2000548"/>
          </a:xfrm>
          <a:prstGeom prst="rect">
            <a:avLst/>
          </a:prstGeom>
          <a:noFill/>
        </p:spPr>
        <p:txBody>
          <a:bodyPr vert="horz" rtlCol="0">
            <a:spAutoFit/>
          </a:bodyPr>
          <a:lstStyle/>
          <a:p>
            <a:pPr algn="ctr"/>
            <a:r>
              <a:rPr lang="en-US" sz="3100"/>
              <a:t>for it is a festival day, and a day commanded, and there may be no passing over from day to day, and month to month, but on the day of its festival let it be observed. (Continued...)</a:t>
            </a:r>
          </a:p>
        </p:txBody>
      </p:sp>
    </p:spTree>
    <p:extLst>
      <p:ext uri="{BB962C8B-B14F-4D97-AF65-F5344CB8AC3E}">
        <p14:creationId xmlns:p14="http://schemas.microsoft.com/office/powerpoint/2010/main" val="426375865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950F7C-8B14-F25A-3DF9-614AA177D2AA}"/>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BF312D16-AB51-978E-1486-70E34F77F3F2}"/>
              </a:ext>
            </a:extLst>
          </p:cNvPr>
          <p:cNvSpPr txBox="1"/>
          <p:nvPr/>
        </p:nvSpPr>
        <p:spPr>
          <a:xfrm>
            <a:off x="1016000" y="635000"/>
            <a:ext cx="10160000" cy="3431709"/>
          </a:xfrm>
          <a:prstGeom prst="rect">
            <a:avLst/>
          </a:prstGeom>
          <a:noFill/>
        </p:spPr>
        <p:txBody>
          <a:bodyPr vert="horz" rtlCol="0">
            <a:spAutoFit/>
          </a:bodyPr>
          <a:lstStyle/>
          <a:p>
            <a:pPr algn="ctr"/>
            <a:r>
              <a:rPr lang="en-US" sz="3100"/>
              <a:t>And do thou command the children of Israel to observe the passover throughout their days, every year, once a year on the day of its fixed time, and it shall come for a memorial well pleasing before the Lord, and no plague shall come upon them to slay or to smite in that year in which they celebrate the passover in its season in every respect according to His command. (Continued...)</a:t>
            </a:r>
          </a:p>
        </p:txBody>
      </p:sp>
    </p:spTree>
    <p:extLst>
      <p:ext uri="{BB962C8B-B14F-4D97-AF65-F5344CB8AC3E}">
        <p14:creationId xmlns:p14="http://schemas.microsoft.com/office/powerpoint/2010/main" val="359586217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2561E8-38D7-3620-5181-8DCF6454BAF0}"/>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E833B885-03F7-5D94-E4B7-1D8A067C1BB6}"/>
              </a:ext>
            </a:extLst>
          </p:cNvPr>
          <p:cNvSpPr txBox="1"/>
          <p:nvPr/>
        </p:nvSpPr>
        <p:spPr>
          <a:xfrm>
            <a:off x="1016000" y="635000"/>
            <a:ext cx="10160000" cy="3908762"/>
          </a:xfrm>
          <a:prstGeom prst="rect">
            <a:avLst/>
          </a:prstGeom>
          <a:noFill/>
        </p:spPr>
        <p:txBody>
          <a:bodyPr vert="horz" rtlCol="0">
            <a:spAutoFit/>
          </a:bodyPr>
          <a:lstStyle/>
          <a:p>
            <a:pPr algn="ctr"/>
            <a:r>
              <a:rPr lang="en-US" sz="3100"/>
              <a:t>And they shall not eat it outside the sanctuary of the Lord, but before the sanctuary of the Lord, and all the people of the congregation of Israel shall celebrate it in its appointed season. And every man who has come upon its day shall eat it in the sanctuary of your God before the Lord from twenty years old and upward; for thus is it written and ordained that they should eat it in the sanctuary of the Lord. (Continued...)</a:t>
            </a:r>
          </a:p>
        </p:txBody>
      </p:sp>
    </p:spTree>
    <p:extLst>
      <p:ext uri="{BB962C8B-B14F-4D97-AF65-F5344CB8AC3E}">
        <p14:creationId xmlns:p14="http://schemas.microsoft.com/office/powerpoint/2010/main" val="39380296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636802-A3AC-02F6-E390-BC733085F525}"/>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7DDAE8DF-18A1-9FB2-C7BD-611745F10048}"/>
              </a:ext>
            </a:extLst>
          </p:cNvPr>
          <p:cNvSpPr txBox="1"/>
          <p:nvPr/>
        </p:nvSpPr>
        <p:spPr>
          <a:xfrm>
            <a:off x="1016000" y="635000"/>
            <a:ext cx="10160000" cy="3431709"/>
          </a:xfrm>
          <a:prstGeom prst="rect">
            <a:avLst/>
          </a:prstGeom>
          <a:noFill/>
        </p:spPr>
        <p:txBody>
          <a:bodyPr vert="horz" rtlCol="0">
            <a:spAutoFit/>
          </a:bodyPr>
          <a:lstStyle/>
          <a:p>
            <a:pPr algn="ctr"/>
            <a:r>
              <a:rPr lang="en-US" sz="3100"/>
              <a:t>And when the children of Israel come into the land which they are to possess, into the land of Canaan, and set up the tabernacle of the Lord in the midst of the land in one of their tribes until the sanctuary of the Lord has been built in the land, let them come and celebrate the passover in the midst of the tabernacle of the Lord, and let them slay it before the Lord from year to year. (Continued...)</a:t>
            </a:r>
          </a:p>
        </p:txBody>
      </p:sp>
    </p:spTree>
    <p:extLst>
      <p:ext uri="{BB962C8B-B14F-4D97-AF65-F5344CB8AC3E}">
        <p14:creationId xmlns:p14="http://schemas.microsoft.com/office/powerpoint/2010/main" val="124007861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38DB1D-BC83-7A73-2448-FB7FC02D390C}"/>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9634DB91-431A-A9D7-1991-8AE49D76060C}"/>
              </a:ext>
            </a:extLst>
          </p:cNvPr>
          <p:cNvSpPr txBox="1"/>
          <p:nvPr/>
        </p:nvSpPr>
        <p:spPr>
          <a:xfrm>
            <a:off x="1016000" y="635000"/>
            <a:ext cx="10160000" cy="3908762"/>
          </a:xfrm>
          <a:prstGeom prst="rect">
            <a:avLst/>
          </a:prstGeom>
          <a:noFill/>
        </p:spPr>
        <p:txBody>
          <a:bodyPr vert="horz" rtlCol="0">
            <a:spAutoFit/>
          </a:bodyPr>
          <a:lstStyle/>
          <a:p>
            <a:pPr algn="ctr"/>
            <a:r>
              <a:rPr lang="en-US" sz="3100"/>
              <a:t>And in the days when the house has been built in the name of the Lord in the land of their inheritance, they shall go there and slay the passover in the evening, at sunset, at the third part of the day. And they shall offer its blood on the threshold of the altar, and shall place its fat on the fire which is upon the altar, and they shall eat its flesh roasted with fire in the court of the house which has been sanctified in the name of the Lord. (Continued...)</a:t>
            </a:r>
          </a:p>
        </p:txBody>
      </p:sp>
    </p:spTree>
    <p:extLst>
      <p:ext uri="{BB962C8B-B14F-4D97-AF65-F5344CB8AC3E}">
        <p14:creationId xmlns:p14="http://schemas.microsoft.com/office/powerpoint/2010/main" val="27998785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1E5D87-04BD-D409-15CF-84FF7AA2D9CB}"/>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D4537453-8EF0-ECBB-4B00-D9F32BE4F508}"/>
              </a:ext>
            </a:extLst>
          </p:cNvPr>
          <p:cNvSpPr txBox="1"/>
          <p:nvPr/>
        </p:nvSpPr>
        <p:spPr>
          <a:xfrm>
            <a:off x="1016000" y="635000"/>
            <a:ext cx="10160000" cy="3431709"/>
          </a:xfrm>
          <a:prstGeom prst="rect">
            <a:avLst/>
          </a:prstGeom>
          <a:noFill/>
        </p:spPr>
        <p:txBody>
          <a:bodyPr vert="horz" rtlCol="0">
            <a:spAutoFit/>
          </a:bodyPr>
          <a:lstStyle/>
          <a:p>
            <a:pPr algn="ctr"/>
            <a:r>
              <a:rPr lang="en-US" sz="3100"/>
              <a:t>And they may not celebrate the passover in their cities, nor in any place save before the tabernacle of the Lord, or before His house where His name hath dwelt; and they shall not go astray from the Lord. And do thou, Moses, command the children of Israel to observe the ordinances of the passover, as it was commanded unto thee; (Continued...)</a:t>
            </a:r>
          </a:p>
        </p:txBody>
      </p:sp>
    </p:spTree>
    <p:extLst>
      <p:ext uri="{BB962C8B-B14F-4D97-AF65-F5344CB8AC3E}">
        <p14:creationId xmlns:p14="http://schemas.microsoft.com/office/powerpoint/2010/main" val="314365170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E2FCDB-1563-1506-ACEC-F40C312EE23E}"/>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2449BD02-B343-8F09-CC5E-C85C37A90559}"/>
              </a:ext>
            </a:extLst>
          </p:cNvPr>
          <p:cNvSpPr txBox="1"/>
          <p:nvPr/>
        </p:nvSpPr>
        <p:spPr>
          <a:xfrm>
            <a:off x="1016000" y="635000"/>
            <a:ext cx="10160000" cy="4385816"/>
          </a:xfrm>
          <a:prstGeom prst="rect">
            <a:avLst/>
          </a:prstGeom>
          <a:noFill/>
        </p:spPr>
        <p:txBody>
          <a:bodyPr vert="horz" rtlCol="0">
            <a:spAutoFit/>
          </a:bodyPr>
          <a:lstStyle/>
          <a:p>
            <a:pPr algn="ctr"/>
            <a:r>
              <a:rPr lang="en-US" sz="3100"/>
              <a:t>declare thou unto them every year and the day of its days, and the festival of unleavened bread, that they should eat unleavened bread seven days, (and) that they should observe its festival, and that they bring an oblation every day during those seven days of joy before the Lord on the altar of your God. For ye celebrated this festival with haste when ye went forth from Egypt till ye entered into the wilderness of Shur; for on the shore of the sea ye completed it.</a:t>
            </a:r>
          </a:p>
        </p:txBody>
      </p:sp>
    </p:spTree>
    <p:extLst>
      <p:ext uri="{BB962C8B-B14F-4D97-AF65-F5344CB8AC3E}">
        <p14:creationId xmlns:p14="http://schemas.microsoft.com/office/powerpoint/2010/main" val="426221407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A38527-6FB1-C0B0-71FC-E437D1D0E0FA}"/>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B394D6C2-0EAD-1147-064D-60A9D905CA6C}"/>
              </a:ext>
            </a:extLst>
          </p:cNvPr>
          <p:cNvSpPr txBox="1"/>
          <p:nvPr/>
        </p:nvSpPr>
        <p:spPr>
          <a:xfrm>
            <a:off x="0" y="762000"/>
            <a:ext cx="12192000" cy="646331"/>
          </a:xfrm>
          <a:prstGeom prst="rect">
            <a:avLst/>
          </a:prstGeom>
          <a:noFill/>
        </p:spPr>
        <p:txBody>
          <a:bodyPr vert="horz" rtlCol="0">
            <a:spAutoFit/>
          </a:bodyPr>
          <a:lstStyle/>
          <a:p>
            <a:pPr algn="ctr"/>
            <a:r>
              <a:rPr lang="en-US" sz="3600"/>
              <a:t>Jubilees 49:2</a:t>
            </a:r>
          </a:p>
        </p:txBody>
      </p:sp>
      <p:sp>
        <p:nvSpPr>
          <p:cNvPr id="4" name="TextBox 3">
            <a:extLst>
              <a:ext uri="{FF2B5EF4-FFF2-40B4-BE49-F238E27FC236}">
                <a16:creationId xmlns:a16="http://schemas.microsoft.com/office/drawing/2014/main" id="{0C3CAE49-BB73-D513-BF73-8DDF163204F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8FE2B8B-48A3-848B-FE10-66C3DC8669CC}"/>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For on this night</a:t>
            </a:r>
            <a:r>
              <a:rPr lang="en-US" sz="3100"/>
              <a:t> -the beginning of the festival and the beginning of the joy- </a:t>
            </a:r>
            <a:r>
              <a:rPr lang="en-US" sz="3100" b="1">
                <a:solidFill>
                  <a:srgbClr val="FF0000"/>
                </a:solidFill>
              </a:rPr>
              <a:t>ye were eating the passover</a:t>
            </a:r>
            <a:r>
              <a:rPr lang="en-US" sz="3100"/>
              <a:t> in Egypt, when all the powers of Mastema had been let loose to slay all the first-born in the land of Egypt, from the first-born of Pharaoh to the first-born of the captive maid-servant in the mill, and to the cattle.</a:t>
            </a:r>
          </a:p>
        </p:txBody>
      </p:sp>
    </p:spTree>
    <p:extLst>
      <p:ext uri="{BB962C8B-B14F-4D97-AF65-F5344CB8AC3E}">
        <p14:creationId xmlns:p14="http://schemas.microsoft.com/office/powerpoint/2010/main" val="98738328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F87469-3636-3EB3-74B7-374E2955994D}"/>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EE9008E0-B904-1EBB-0A5E-3FD481C58B0E}"/>
              </a:ext>
            </a:extLst>
          </p:cNvPr>
          <p:cNvSpPr txBox="1"/>
          <p:nvPr/>
        </p:nvSpPr>
        <p:spPr>
          <a:xfrm>
            <a:off x="0" y="762000"/>
            <a:ext cx="12192000" cy="646331"/>
          </a:xfrm>
          <a:prstGeom prst="rect">
            <a:avLst/>
          </a:prstGeom>
          <a:noFill/>
        </p:spPr>
        <p:txBody>
          <a:bodyPr vert="horz" rtlCol="0">
            <a:spAutoFit/>
          </a:bodyPr>
          <a:lstStyle/>
          <a:p>
            <a:pPr algn="ctr"/>
            <a:r>
              <a:rPr lang="en-US" sz="3600"/>
              <a:t>Jubilees 49:6</a:t>
            </a:r>
          </a:p>
        </p:txBody>
      </p:sp>
      <p:sp>
        <p:nvSpPr>
          <p:cNvPr id="4" name="TextBox 3">
            <a:extLst>
              <a:ext uri="{FF2B5EF4-FFF2-40B4-BE49-F238E27FC236}">
                <a16:creationId xmlns:a16="http://schemas.microsoft.com/office/drawing/2014/main" id="{4725CF55-D20A-9BA6-B2FC-A359D304A4A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6B8F6FD-B2CC-BD8C-B702-C8964207B2B9}"/>
              </a:ext>
            </a:extLst>
          </p:cNvPr>
          <p:cNvSpPr txBox="1"/>
          <p:nvPr/>
        </p:nvSpPr>
        <p:spPr>
          <a:xfrm>
            <a:off x="1016000" y="1905000"/>
            <a:ext cx="10160000" cy="2477601"/>
          </a:xfrm>
          <a:prstGeom prst="rect">
            <a:avLst/>
          </a:prstGeom>
          <a:noFill/>
        </p:spPr>
        <p:txBody>
          <a:bodyPr vert="horz" rtlCol="0">
            <a:spAutoFit/>
          </a:bodyPr>
          <a:lstStyle/>
          <a:p>
            <a:pPr algn="ctr"/>
            <a:r>
              <a:rPr lang="en-US" sz="3100"/>
              <a:t>And all Israel was </a:t>
            </a:r>
            <a:r>
              <a:rPr lang="en-US" sz="3100" b="1">
                <a:solidFill>
                  <a:srgbClr val="FF0000"/>
                </a:solidFill>
              </a:rPr>
              <a:t>eating the flesh of the paschal lamb</a:t>
            </a:r>
            <a:r>
              <a:rPr lang="en-US" sz="3100"/>
              <a:t>, and drinking the wine, and was lauding, and blessing, and giving thanks to the Lord God of their fathers, and was ready to go forth from under the yoke of Egypt, and from the evil bondage.</a:t>
            </a:r>
          </a:p>
        </p:txBody>
      </p:sp>
    </p:spTree>
    <p:extLst>
      <p:ext uri="{BB962C8B-B14F-4D97-AF65-F5344CB8AC3E}">
        <p14:creationId xmlns:p14="http://schemas.microsoft.com/office/powerpoint/2010/main" val="119316176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0777CA-2881-9134-153B-16AE15948B3F}"/>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83401C5D-0B36-6626-B471-3F50556E68E3}"/>
              </a:ext>
            </a:extLst>
          </p:cNvPr>
          <p:cNvSpPr txBox="1"/>
          <p:nvPr/>
        </p:nvSpPr>
        <p:spPr>
          <a:xfrm>
            <a:off x="0" y="762000"/>
            <a:ext cx="12192000" cy="646331"/>
          </a:xfrm>
          <a:prstGeom prst="rect">
            <a:avLst/>
          </a:prstGeom>
          <a:noFill/>
        </p:spPr>
        <p:txBody>
          <a:bodyPr vert="horz" rtlCol="0">
            <a:spAutoFit/>
          </a:bodyPr>
          <a:lstStyle/>
          <a:p>
            <a:pPr algn="ctr"/>
            <a:r>
              <a:rPr lang="en-US" sz="3600"/>
              <a:t>John 11:55</a:t>
            </a:r>
          </a:p>
        </p:txBody>
      </p:sp>
      <p:sp>
        <p:nvSpPr>
          <p:cNvPr id="4" name="TextBox 3">
            <a:extLst>
              <a:ext uri="{FF2B5EF4-FFF2-40B4-BE49-F238E27FC236}">
                <a16:creationId xmlns:a16="http://schemas.microsoft.com/office/drawing/2014/main" id="{037B914B-B1C6-A404-7AE7-2D06D20A4FA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16508B2-4628-B982-2BF0-AA242A8BD886}"/>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Now the passover of the Jews was at hand</a:t>
            </a:r>
            <a:r>
              <a:rPr lang="en-US" sz="3100"/>
              <a:t>: and many went up to Jerusalem out of the country </a:t>
            </a:r>
            <a:r>
              <a:rPr lang="en-US" sz="3100" b="1">
                <a:solidFill>
                  <a:srgbClr val="FF0000"/>
                </a:solidFill>
              </a:rPr>
              <a:t>before the passover</a:t>
            </a:r>
            <a:r>
              <a:rPr lang="en-US" sz="3100"/>
              <a:t>, to purify themselves.</a:t>
            </a:r>
          </a:p>
        </p:txBody>
      </p:sp>
    </p:spTree>
    <p:extLst>
      <p:ext uri="{BB962C8B-B14F-4D97-AF65-F5344CB8AC3E}">
        <p14:creationId xmlns:p14="http://schemas.microsoft.com/office/powerpoint/2010/main" val="143677323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C36E10-BF99-547E-4DBD-4917DAF1602F}"/>
              </a:ext>
            </a:extLst>
          </p:cNvPr>
          <p:cNvSpPr txBox="1"/>
          <p:nvPr/>
        </p:nvSpPr>
        <p:spPr>
          <a:xfrm>
            <a:off x="127000" y="127000"/>
            <a:ext cx="7315200" cy="276999"/>
          </a:xfrm>
          <a:prstGeom prst="rect">
            <a:avLst/>
          </a:prstGeom>
          <a:noFill/>
        </p:spPr>
        <p:txBody>
          <a:bodyPr vert="horz" lIns="0" tIns="0" rIns="0" bIns="0" rtlCol="0">
            <a:spAutoFit/>
          </a:bodyPr>
          <a:lstStyle/>
          <a:p>
            <a:r>
              <a:rPr lang="en-US"/>
              <a:t>Pesach</a:t>
            </a:r>
          </a:p>
        </p:txBody>
      </p:sp>
      <p:sp>
        <p:nvSpPr>
          <p:cNvPr id="3" name="TextBox 2">
            <a:extLst>
              <a:ext uri="{FF2B5EF4-FFF2-40B4-BE49-F238E27FC236}">
                <a16:creationId xmlns:a16="http://schemas.microsoft.com/office/drawing/2014/main" id="{39B7E8DE-30E7-5A51-D90D-A0AE4F8CB6C5}"/>
              </a:ext>
            </a:extLst>
          </p:cNvPr>
          <p:cNvSpPr txBox="1"/>
          <p:nvPr/>
        </p:nvSpPr>
        <p:spPr>
          <a:xfrm>
            <a:off x="0" y="762000"/>
            <a:ext cx="12192000" cy="646331"/>
          </a:xfrm>
          <a:prstGeom prst="rect">
            <a:avLst/>
          </a:prstGeom>
          <a:noFill/>
        </p:spPr>
        <p:txBody>
          <a:bodyPr vert="horz" rtlCol="0">
            <a:spAutoFit/>
          </a:bodyPr>
          <a:lstStyle/>
          <a:p>
            <a:pPr algn="ctr"/>
            <a:r>
              <a:rPr lang="en-US" sz="3600"/>
              <a:t>Acts 12:1-4</a:t>
            </a:r>
          </a:p>
        </p:txBody>
      </p:sp>
      <p:sp>
        <p:nvSpPr>
          <p:cNvPr id="4" name="TextBox 3">
            <a:extLst>
              <a:ext uri="{FF2B5EF4-FFF2-40B4-BE49-F238E27FC236}">
                <a16:creationId xmlns:a16="http://schemas.microsoft.com/office/drawing/2014/main" id="{32A1AF1A-E050-5B4B-3457-75CD743D539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8465A5C-6B5F-AEC5-CF17-4680D179CB5D}"/>
              </a:ext>
            </a:extLst>
          </p:cNvPr>
          <p:cNvSpPr txBox="1"/>
          <p:nvPr/>
        </p:nvSpPr>
        <p:spPr>
          <a:xfrm>
            <a:off x="1016000" y="1905000"/>
            <a:ext cx="10160000" cy="3908762"/>
          </a:xfrm>
          <a:prstGeom prst="rect">
            <a:avLst/>
          </a:prstGeom>
          <a:noFill/>
        </p:spPr>
        <p:txBody>
          <a:bodyPr vert="horz" rtlCol="0">
            <a:spAutoFit/>
          </a:bodyPr>
          <a:lstStyle/>
          <a:p>
            <a:pPr algn="ctr"/>
            <a:r>
              <a:rPr lang="en-US" sz="3100"/>
              <a:t>Now about that time Herod the king put forth his hands to afflict certain of the church. And he killed James the brother of John with the sword. And when he saw that it pleased the Jews, he proceeded to seize Peter also. </a:t>
            </a:r>
            <a:r>
              <a:rPr lang="en-US" sz="3100" b="1">
                <a:solidFill>
                  <a:srgbClr val="FF0000"/>
                </a:solidFill>
              </a:rPr>
              <a:t>And those were the days of unleavened bread.</a:t>
            </a:r>
            <a:r>
              <a:rPr lang="en-US" sz="3100"/>
              <a:t> And when he had taken him, he put him in prison, and delivered him to four quaternions of soldiers to guard him; intending after the Passover to bring him forth to the people.</a:t>
            </a:r>
          </a:p>
        </p:txBody>
      </p:sp>
    </p:spTree>
    <p:extLst>
      <p:ext uri="{BB962C8B-B14F-4D97-AF65-F5344CB8AC3E}">
        <p14:creationId xmlns:p14="http://schemas.microsoft.com/office/powerpoint/2010/main" val="367919929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E0861-2D12-D9BF-445F-A8AB298CACF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Weeks (Shavuot/Firstfruits)</a:t>
            </a:r>
          </a:p>
        </p:txBody>
      </p:sp>
      <p:sp>
        <p:nvSpPr>
          <p:cNvPr id="3" name="Subtitle 2">
            <a:extLst>
              <a:ext uri="{FF2B5EF4-FFF2-40B4-BE49-F238E27FC236}">
                <a16:creationId xmlns:a16="http://schemas.microsoft.com/office/drawing/2014/main" id="{8A8687FC-6157-DA3A-11F9-4D042B7537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0732990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28A6C-9AC5-A52F-D9D7-94BE075C422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When is Feast of Weeks?</a:t>
            </a:r>
          </a:p>
        </p:txBody>
      </p:sp>
      <p:sp>
        <p:nvSpPr>
          <p:cNvPr id="3" name="Subtitle 2">
            <a:extLst>
              <a:ext uri="{FF2B5EF4-FFF2-40B4-BE49-F238E27FC236}">
                <a16:creationId xmlns:a16="http://schemas.microsoft.com/office/drawing/2014/main" id="{96A4D21B-E23F-2C5D-88CA-990261058AF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455161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127557-B169-08D4-498A-9DFD768A10AC}"/>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Feast of Weeks?</a:t>
            </a:r>
          </a:p>
        </p:txBody>
      </p:sp>
      <p:sp>
        <p:nvSpPr>
          <p:cNvPr id="3" name="TextBox 2">
            <a:extLst>
              <a:ext uri="{FF2B5EF4-FFF2-40B4-BE49-F238E27FC236}">
                <a16:creationId xmlns:a16="http://schemas.microsoft.com/office/drawing/2014/main" id="{48151BA0-0968-D93C-D582-E2B08CEFB15D}"/>
              </a:ext>
            </a:extLst>
          </p:cNvPr>
          <p:cNvSpPr txBox="1"/>
          <p:nvPr/>
        </p:nvSpPr>
        <p:spPr>
          <a:xfrm>
            <a:off x="0" y="762000"/>
            <a:ext cx="12192000" cy="646331"/>
          </a:xfrm>
          <a:prstGeom prst="rect">
            <a:avLst/>
          </a:prstGeom>
          <a:noFill/>
        </p:spPr>
        <p:txBody>
          <a:bodyPr vert="horz" rtlCol="0">
            <a:spAutoFit/>
          </a:bodyPr>
          <a:lstStyle/>
          <a:p>
            <a:pPr algn="ctr"/>
            <a:r>
              <a:rPr lang="en-US" sz="3600"/>
              <a:t>Jubilees 6:17</a:t>
            </a:r>
          </a:p>
        </p:txBody>
      </p:sp>
      <p:sp>
        <p:nvSpPr>
          <p:cNvPr id="4" name="TextBox 3">
            <a:extLst>
              <a:ext uri="{FF2B5EF4-FFF2-40B4-BE49-F238E27FC236}">
                <a16:creationId xmlns:a16="http://schemas.microsoft.com/office/drawing/2014/main" id="{4AAFDF91-36F9-AB9E-603D-2235C66A125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5EE615-6A8F-DD34-AE67-BEBD8553F5B5}"/>
              </a:ext>
            </a:extLst>
          </p:cNvPr>
          <p:cNvSpPr txBox="1"/>
          <p:nvPr/>
        </p:nvSpPr>
        <p:spPr>
          <a:xfrm>
            <a:off x="1016000" y="1905000"/>
            <a:ext cx="10160000" cy="1523494"/>
          </a:xfrm>
          <a:prstGeom prst="rect">
            <a:avLst/>
          </a:prstGeom>
          <a:noFill/>
        </p:spPr>
        <p:txBody>
          <a:bodyPr vert="horz" rtlCol="0">
            <a:spAutoFit/>
          </a:bodyPr>
          <a:lstStyle/>
          <a:p>
            <a:pPr algn="ctr"/>
            <a:r>
              <a:rPr lang="en-US" sz="3100"/>
              <a:t>For this reason it is ordained and written on the heavenly tablets, that they </a:t>
            </a:r>
            <a:r>
              <a:rPr lang="en-US" sz="3100" b="1">
                <a:solidFill>
                  <a:srgbClr val="FF0000"/>
                </a:solidFill>
              </a:rPr>
              <a:t>should celebrate the feast of weeks in this month</a:t>
            </a:r>
            <a:r>
              <a:rPr lang="en-US" sz="3100"/>
              <a:t> once a year, to renew the covenant every year.</a:t>
            </a:r>
          </a:p>
        </p:txBody>
      </p:sp>
    </p:spTree>
    <p:extLst>
      <p:ext uri="{BB962C8B-B14F-4D97-AF65-F5344CB8AC3E}">
        <p14:creationId xmlns:p14="http://schemas.microsoft.com/office/powerpoint/2010/main" val="383392763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6C16-2737-6541-CCFE-33B5083B1E9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Atonement (Yom Kippur)</a:t>
            </a:r>
          </a:p>
        </p:txBody>
      </p:sp>
      <p:sp>
        <p:nvSpPr>
          <p:cNvPr id="3" name="Subtitle 2">
            <a:extLst>
              <a:ext uri="{FF2B5EF4-FFF2-40B4-BE49-F238E27FC236}">
                <a16:creationId xmlns:a16="http://schemas.microsoft.com/office/drawing/2014/main" id="{9D22454E-5955-DDDB-09BC-C48B593A08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0074256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6B62F-2AB6-7AEC-5D8F-8840DFF079F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Fasting</a:t>
            </a:r>
          </a:p>
        </p:txBody>
      </p:sp>
      <p:sp>
        <p:nvSpPr>
          <p:cNvPr id="3" name="Subtitle 2">
            <a:extLst>
              <a:ext uri="{FF2B5EF4-FFF2-40B4-BE49-F238E27FC236}">
                <a16:creationId xmlns:a16="http://schemas.microsoft.com/office/drawing/2014/main" id="{0070797C-3EC5-E1FE-14C2-94DBCBF261F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5878453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C00A42-564B-3A1E-8103-DE89EAD5920E}"/>
              </a:ext>
            </a:extLst>
          </p:cNvPr>
          <p:cNvSpPr txBox="1"/>
          <p:nvPr/>
        </p:nvSpPr>
        <p:spPr>
          <a:xfrm>
            <a:off x="127000" y="127000"/>
            <a:ext cx="7315200" cy="276999"/>
          </a:xfrm>
          <a:prstGeom prst="rect">
            <a:avLst/>
          </a:prstGeom>
          <a:noFill/>
        </p:spPr>
        <p:txBody>
          <a:bodyPr vert="horz" lIns="0" tIns="0" rIns="0" bIns="0" rtlCol="0">
            <a:spAutoFit/>
          </a:bodyPr>
          <a:lstStyle/>
          <a:p>
            <a:r>
              <a:rPr lang="en-US"/>
              <a:t>Fasting</a:t>
            </a:r>
          </a:p>
        </p:txBody>
      </p:sp>
      <p:sp>
        <p:nvSpPr>
          <p:cNvPr id="3" name="TextBox 2">
            <a:extLst>
              <a:ext uri="{FF2B5EF4-FFF2-40B4-BE49-F238E27FC236}">
                <a16:creationId xmlns:a16="http://schemas.microsoft.com/office/drawing/2014/main" id="{1D9AE048-A969-1278-7B03-3F66405C4E70}"/>
              </a:ext>
            </a:extLst>
          </p:cNvPr>
          <p:cNvSpPr txBox="1"/>
          <p:nvPr/>
        </p:nvSpPr>
        <p:spPr>
          <a:xfrm>
            <a:off x="0" y="762000"/>
            <a:ext cx="12192000" cy="646331"/>
          </a:xfrm>
          <a:prstGeom prst="rect">
            <a:avLst/>
          </a:prstGeom>
          <a:noFill/>
        </p:spPr>
        <p:txBody>
          <a:bodyPr vert="horz" rtlCol="0">
            <a:spAutoFit/>
          </a:bodyPr>
          <a:lstStyle/>
          <a:p>
            <a:pPr algn="ctr"/>
            <a:r>
              <a:rPr lang="en-US" sz="3600"/>
              <a:t>Acts 27:9</a:t>
            </a:r>
          </a:p>
        </p:txBody>
      </p:sp>
      <p:sp>
        <p:nvSpPr>
          <p:cNvPr id="4" name="TextBox 3">
            <a:extLst>
              <a:ext uri="{FF2B5EF4-FFF2-40B4-BE49-F238E27FC236}">
                <a16:creationId xmlns:a16="http://schemas.microsoft.com/office/drawing/2014/main" id="{FCE31088-230F-9446-0A95-229BD7BAC7F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0A7FCC3-5D73-64AC-C850-3F409D4EC1CF}"/>
              </a:ext>
            </a:extLst>
          </p:cNvPr>
          <p:cNvSpPr txBox="1"/>
          <p:nvPr/>
        </p:nvSpPr>
        <p:spPr>
          <a:xfrm>
            <a:off x="1016000" y="1905000"/>
            <a:ext cx="10160000" cy="1523494"/>
          </a:xfrm>
          <a:prstGeom prst="rect">
            <a:avLst/>
          </a:prstGeom>
          <a:noFill/>
        </p:spPr>
        <p:txBody>
          <a:bodyPr vert="horz" rtlCol="0">
            <a:spAutoFit/>
          </a:bodyPr>
          <a:lstStyle/>
          <a:p>
            <a:pPr algn="ctr"/>
            <a:r>
              <a:rPr lang="en-US" sz="3100"/>
              <a:t>And when much time was spent, and the voyage was now dangerous, because </a:t>
            </a:r>
            <a:r>
              <a:rPr lang="en-US" sz="3100" b="1">
                <a:solidFill>
                  <a:srgbClr val="FF0000"/>
                </a:solidFill>
              </a:rPr>
              <a:t>the Fast was now already gone by</a:t>
            </a:r>
            <a:r>
              <a:rPr lang="en-US" sz="3100"/>
              <a:t>, Paul admonished them,</a:t>
            </a:r>
          </a:p>
        </p:txBody>
      </p:sp>
    </p:spTree>
    <p:extLst>
      <p:ext uri="{BB962C8B-B14F-4D97-AF65-F5344CB8AC3E}">
        <p14:creationId xmlns:p14="http://schemas.microsoft.com/office/powerpoint/2010/main" val="41729182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BFC00-7DAD-A5C6-79B8-ABCC0B31137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Purpose of the Feast of Atonement</a:t>
            </a:r>
          </a:p>
        </p:txBody>
      </p:sp>
      <p:sp>
        <p:nvSpPr>
          <p:cNvPr id="3" name="Subtitle 2">
            <a:extLst>
              <a:ext uri="{FF2B5EF4-FFF2-40B4-BE49-F238E27FC236}">
                <a16:creationId xmlns:a16="http://schemas.microsoft.com/office/drawing/2014/main" id="{91D9730E-0CCA-FB3C-ECD9-5022AA216E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1749689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182353-E300-3006-A522-8CC7FD9BDF52}"/>
              </a:ext>
            </a:extLst>
          </p:cNvPr>
          <p:cNvSpPr txBox="1"/>
          <p:nvPr/>
        </p:nvSpPr>
        <p:spPr>
          <a:xfrm>
            <a:off x="127000" y="127000"/>
            <a:ext cx="7315200" cy="276999"/>
          </a:xfrm>
          <a:prstGeom prst="rect">
            <a:avLst/>
          </a:prstGeom>
          <a:noFill/>
        </p:spPr>
        <p:txBody>
          <a:bodyPr vert="horz" lIns="0" tIns="0" rIns="0" bIns="0" rtlCol="0">
            <a:spAutoFit/>
          </a:bodyPr>
          <a:lstStyle/>
          <a:p>
            <a:r>
              <a:rPr lang="en-US"/>
              <a:t>Purpose of the Feast of Atonement</a:t>
            </a:r>
          </a:p>
        </p:txBody>
      </p:sp>
      <p:sp>
        <p:nvSpPr>
          <p:cNvPr id="3" name="TextBox 2">
            <a:extLst>
              <a:ext uri="{FF2B5EF4-FFF2-40B4-BE49-F238E27FC236}">
                <a16:creationId xmlns:a16="http://schemas.microsoft.com/office/drawing/2014/main" id="{0ADA517A-DF3D-B5AE-F54C-207DE4FD06FD}"/>
              </a:ext>
            </a:extLst>
          </p:cNvPr>
          <p:cNvSpPr txBox="1"/>
          <p:nvPr/>
        </p:nvSpPr>
        <p:spPr>
          <a:xfrm>
            <a:off x="0" y="762000"/>
            <a:ext cx="12192000" cy="646331"/>
          </a:xfrm>
          <a:prstGeom prst="rect">
            <a:avLst/>
          </a:prstGeom>
          <a:noFill/>
        </p:spPr>
        <p:txBody>
          <a:bodyPr vert="horz" rtlCol="0">
            <a:spAutoFit/>
          </a:bodyPr>
          <a:lstStyle/>
          <a:p>
            <a:pPr algn="ctr"/>
            <a:r>
              <a:rPr lang="en-US" sz="3600"/>
              <a:t>Jubilees 34:19</a:t>
            </a:r>
          </a:p>
        </p:txBody>
      </p:sp>
      <p:sp>
        <p:nvSpPr>
          <p:cNvPr id="4" name="TextBox 3">
            <a:extLst>
              <a:ext uri="{FF2B5EF4-FFF2-40B4-BE49-F238E27FC236}">
                <a16:creationId xmlns:a16="http://schemas.microsoft.com/office/drawing/2014/main" id="{EF2860EB-1FC1-0F39-4034-F4CA147FE00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FB79C3E-F7E5-12B6-2115-6D9AB9E04435}"/>
              </a:ext>
            </a:extLst>
          </p:cNvPr>
          <p:cNvSpPr txBox="1"/>
          <p:nvPr/>
        </p:nvSpPr>
        <p:spPr>
          <a:xfrm>
            <a:off x="1016000" y="1905000"/>
            <a:ext cx="10160000" cy="2000548"/>
          </a:xfrm>
          <a:prstGeom prst="rect">
            <a:avLst/>
          </a:prstGeom>
          <a:noFill/>
        </p:spPr>
        <p:txBody>
          <a:bodyPr vert="horz" rtlCol="0">
            <a:spAutoFit/>
          </a:bodyPr>
          <a:lstStyle/>
          <a:p>
            <a:pPr algn="ctr"/>
            <a:r>
              <a:rPr lang="en-US" sz="3100"/>
              <a:t>And this day has been ordained that </a:t>
            </a:r>
            <a:r>
              <a:rPr lang="en-US" sz="3100" b="1">
                <a:solidFill>
                  <a:srgbClr val="FF0000"/>
                </a:solidFill>
              </a:rPr>
              <a:t>they should grieve thereon for their sins</a:t>
            </a:r>
            <a:r>
              <a:rPr lang="en-US" sz="3100"/>
              <a:t>, and for all their transgressions and for all their errors, </a:t>
            </a:r>
            <a:r>
              <a:rPr lang="en-US" sz="3100" b="1">
                <a:solidFill>
                  <a:srgbClr val="FF0000"/>
                </a:solidFill>
              </a:rPr>
              <a:t>so that they might cleanse themselves</a:t>
            </a:r>
            <a:r>
              <a:rPr lang="en-US" sz="3100"/>
              <a:t> on that day once a year.</a:t>
            </a:r>
          </a:p>
        </p:txBody>
      </p:sp>
    </p:spTree>
    <p:extLst>
      <p:ext uri="{BB962C8B-B14F-4D97-AF65-F5344CB8AC3E}">
        <p14:creationId xmlns:p14="http://schemas.microsoft.com/office/powerpoint/2010/main" val="169597698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53F1E2-AAD1-1077-81B7-B999A2E59DFB}"/>
              </a:ext>
            </a:extLst>
          </p:cNvPr>
          <p:cNvSpPr txBox="1"/>
          <p:nvPr/>
        </p:nvSpPr>
        <p:spPr>
          <a:xfrm>
            <a:off x="127000" y="127000"/>
            <a:ext cx="7315200" cy="276999"/>
          </a:xfrm>
          <a:prstGeom prst="rect">
            <a:avLst/>
          </a:prstGeom>
          <a:noFill/>
        </p:spPr>
        <p:txBody>
          <a:bodyPr vert="horz" lIns="0" tIns="0" rIns="0" bIns="0" rtlCol="0">
            <a:spAutoFit/>
          </a:bodyPr>
          <a:lstStyle/>
          <a:p>
            <a:r>
              <a:rPr lang="en-US"/>
              <a:t>Purpose of the Feast of Atonement</a:t>
            </a:r>
          </a:p>
        </p:txBody>
      </p:sp>
      <p:sp>
        <p:nvSpPr>
          <p:cNvPr id="3" name="TextBox 2">
            <a:extLst>
              <a:ext uri="{FF2B5EF4-FFF2-40B4-BE49-F238E27FC236}">
                <a16:creationId xmlns:a16="http://schemas.microsoft.com/office/drawing/2014/main" id="{A30B0C1A-8A75-EB02-7A47-9039B7A84092}"/>
              </a:ext>
            </a:extLst>
          </p:cNvPr>
          <p:cNvSpPr txBox="1"/>
          <p:nvPr/>
        </p:nvSpPr>
        <p:spPr>
          <a:xfrm>
            <a:off x="0" y="762000"/>
            <a:ext cx="12192000" cy="646331"/>
          </a:xfrm>
          <a:prstGeom prst="rect">
            <a:avLst/>
          </a:prstGeom>
          <a:noFill/>
        </p:spPr>
        <p:txBody>
          <a:bodyPr vert="horz" rtlCol="0">
            <a:spAutoFit/>
          </a:bodyPr>
          <a:lstStyle/>
          <a:p>
            <a:pPr algn="ctr"/>
            <a:r>
              <a:rPr lang="en-US" sz="3600"/>
              <a:t>Jubilees 5:18</a:t>
            </a:r>
          </a:p>
        </p:txBody>
      </p:sp>
      <p:sp>
        <p:nvSpPr>
          <p:cNvPr id="4" name="TextBox 3">
            <a:extLst>
              <a:ext uri="{FF2B5EF4-FFF2-40B4-BE49-F238E27FC236}">
                <a16:creationId xmlns:a16="http://schemas.microsoft.com/office/drawing/2014/main" id="{ADF8859D-80A7-CA10-ECEC-EFD397FC30C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2EE56EE-2B17-BC28-B309-02532701B1A9}"/>
              </a:ext>
            </a:extLst>
          </p:cNvPr>
          <p:cNvSpPr txBox="1"/>
          <p:nvPr/>
        </p:nvSpPr>
        <p:spPr>
          <a:xfrm>
            <a:off x="1016000" y="1905000"/>
            <a:ext cx="10160000" cy="1046440"/>
          </a:xfrm>
          <a:prstGeom prst="rect">
            <a:avLst/>
          </a:prstGeom>
          <a:noFill/>
        </p:spPr>
        <p:txBody>
          <a:bodyPr vert="horz" rtlCol="0">
            <a:spAutoFit/>
          </a:bodyPr>
          <a:lstStyle/>
          <a:p>
            <a:pPr algn="ctr"/>
            <a:r>
              <a:rPr lang="en-US" sz="3100"/>
              <a:t>It is written and ordained that </a:t>
            </a:r>
            <a:r>
              <a:rPr lang="en-US" sz="3100" b="1">
                <a:solidFill>
                  <a:srgbClr val="FF0000"/>
                </a:solidFill>
              </a:rPr>
              <a:t>He will show mercy to all who turn from all their guilt</a:t>
            </a:r>
            <a:r>
              <a:rPr lang="en-US" sz="3100"/>
              <a:t> once each year.]</a:t>
            </a:r>
          </a:p>
        </p:txBody>
      </p:sp>
    </p:spTree>
    <p:extLst>
      <p:ext uri="{BB962C8B-B14F-4D97-AF65-F5344CB8AC3E}">
        <p14:creationId xmlns:p14="http://schemas.microsoft.com/office/powerpoint/2010/main" val="36488975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1B3E4-8C43-89F2-3E41-444E4EC1674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Tabernacles (Sukkot)</a:t>
            </a:r>
          </a:p>
        </p:txBody>
      </p:sp>
      <p:sp>
        <p:nvSpPr>
          <p:cNvPr id="3" name="Subtitle 2">
            <a:extLst>
              <a:ext uri="{FF2B5EF4-FFF2-40B4-BE49-F238E27FC236}">
                <a16:creationId xmlns:a16="http://schemas.microsoft.com/office/drawing/2014/main" id="{15119281-83C8-95CE-933A-70EB7E4E8F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7729051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16A63-63DC-56A8-1868-9756FD846B1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Day of Addition</a:t>
            </a:r>
          </a:p>
        </p:txBody>
      </p:sp>
      <p:sp>
        <p:nvSpPr>
          <p:cNvPr id="3" name="Subtitle 2">
            <a:extLst>
              <a:ext uri="{FF2B5EF4-FFF2-40B4-BE49-F238E27FC236}">
                <a16:creationId xmlns:a16="http://schemas.microsoft.com/office/drawing/2014/main" id="{FE898376-6F82-A043-2097-8B6779B2B33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0132597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C2F18F-873B-70EC-9AD9-95295124B2AF}"/>
              </a:ext>
            </a:extLst>
          </p:cNvPr>
          <p:cNvSpPr txBox="1"/>
          <p:nvPr/>
        </p:nvSpPr>
        <p:spPr>
          <a:xfrm>
            <a:off x="127000" y="127000"/>
            <a:ext cx="7315200" cy="276999"/>
          </a:xfrm>
          <a:prstGeom prst="rect">
            <a:avLst/>
          </a:prstGeom>
          <a:noFill/>
        </p:spPr>
        <p:txBody>
          <a:bodyPr vert="horz" lIns="0" tIns="0" rIns="0" bIns="0" rtlCol="0">
            <a:spAutoFit/>
          </a:bodyPr>
          <a:lstStyle/>
          <a:p>
            <a:r>
              <a:rPr lang="en-US"/>
              <a:t>Day of Addition</a:t>
            </a:r>
          </a:p>
        </p:txBody>
      </p:sp>
      <p:sp>
        <p:nvSpPr>
          <p:cNvPr id="3" name="TextBox 2">
            <a:extLst>
              <a:ext uri="{FF2B5EF4-FFF2-40B4-BE49-F238E27FC236}">
                <a16:creationId xmlns:a16="http://schemas.microsoft.com/office/drawing/2014/main" id="{ECE117F3-D3D6-0CCB-A252-F5401FA73F88}"/>
              </a:ext>
            </a:extLst>
          </p:cNvPr>
          <p:cNvSpPr txBox="1"/>
          <p:nvPr/>
        </p:nvSpPr>
        <p:spPr>
          <a:xfrm>
            <a:off x="0" y="762000"/>
            <a:ext cx="12192000" cy="646331"/>
          </a:xfrm>
          <a:prstGeom prst="rect">
            <a:avLst/>
          </a:prstGeom>
          <a:noFill/>
        </p:spPr>
        <p:txBody>
          <a:bodyPr vert="horz" rtlCol="0">
            <a:spAutoFit/>
          </a:bodyPr>
          <a:lstStyle/>
          <a:p>
            <a:pPr algn="ctr"/>
            <a:r>
              <a:rPr lang="en-US" sz="3600"/>
              <a:t>Jubilees 32:27-29</a:t>
            </a:r>
          </a:p>
        </p:txBody>
      </p:sp>
      <p:sp>
        <p:nvSpPr>
          <p:cNvPr id="4" name="TextBox 3">
            <a:extLst>
              <a:ext uri="{FF2B5EF4-FFF2-40B4-BE49-F238E27FC236}">
                <a16:creationId xmlns:a16="http://schemas.microsoft.com/office/drawing/2014/main" id="{E6E54800-1C85-6FB1-C0BC-403D633C8D0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F64235A-A20D-E026-466D-CD277409CBD5}"/>
              </a:ext>
            </a:extLst>
          </p:cNvPr>
          <p:cNvSpPr txBox="1"/>
          <p:nvPr/>
        </p:nvSpPr>
        <p:spPr>
          <a:xfrm>
            <a:off x="1016000" y="1905000"/>
            <a:ext cx="10160000" cy="3908762"/>
          </a:xfrm>
          <a:prstGeom prst="rect">
            <a:avLst/>
          </a:prstGeom>
          <a:noFill/>
        </p:spPr>
        <p:txBody>
          <a:bodyPr vert="horz" rtlCol="0">
            <a:spAutoFit/>
          </a:bodyPr>
          <a:lstStyle/>
          <a:p>
            <a:pPr algn="ctr"/>
            <a:r>
              <a:rPr lang="en-US" sz="3100"/>
              <a:t>And he celebrated there yet another day, and he sacrificed thereon according to all that he sacrificed on the former days, and called its name '</a:t>
            </a:r>
            <a:r>
              <a:rPr lang="en-US" sz="3100" b="1">
                <a:solidFill>
                  <a:srgbClr val="FF0000"/>
                </a:solidFill>
              </a:rPr>
              <a:t>Addition</a:t>
            </a:r>
            <a:r>
              <a:rPr lang="en-US" sz="3100"/>
              <a:t>,' for this day was added and the former days he called '</a:t>
            </a:r>
            <a:r>
              <a:rPr lang="en-US" sz="3100" b="1">
                <a:solidFill>
                  <a:srgbClr val="FF0000"/>
                </a:solidFill>
              </a:rPr>
              <a:t>The Feast</a:t>
            </a:r>
            <a:r>
              <a:rPr lang="en-US" sz="3100"/>
              <a:t> '. And thus it was manifested that it should be, and it is written on the heavenly tablets: wherefore it was revealed to him that he should celebrate it, and add it to the seven days of </a:t>
            </a:r>
            <a:r>
              <a:rPr lang="en-US" sz="3100" b="1">
                <a:solidFill>
                  <a:srgbClr val="FF0000"/>
                </a:solidFill>
              </a:rPr>
              <a:t>the feast</a:t>
            </a:r>
            <a:r>
              <a:rPr lang="en-US" sz="3100"/>
              <a:t>. (Continued...)</a:t>
            </a:r>
          </a:p>
        </p:txBody>
      </p:sp>
    </p:spTree>
    <p:extLst>
      <p:ext uri="{BB962C8B-B14F-4D97-AF65-F5344CB8AC3E}">
        <p14:creationId xmlns:p14="http://schemas.microsoft.com/office/powerpoint/2010/main" val="218648033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E46C09-3571-6657-42F5-75CE833E922C}"/>
              </a:ext>
            </a:extLst>
          </p:cNvPr>
          <p:cNvSpPr txBox="1"/>
          <p:nvPr/>
        </p:nvSpPr>
        <p:spPr>
          <a:xfrm>
            <a:off x="127000" y="127000"/>
            <a:ext cx="7315200" cy="276999"/>
          </a:xfrm>
          <a:prstGeom prst="rect">
            <a:avLst/>
          </a:prstGeom>
          <a:noFill/>
        </p:spPr>
        <p:txBody>
          <a:bodyPr vert="horz" lIns="0" tIns="0" rIns="0" bIns="0" rtlCol="0">
            <a:spAutoFit/>
          </a:bodyPr>
          <a:lstStyle/>
          <a:p>
            <a:r>
              <a:rPr lang="en-US"/>
              <a:t>Day of Addition</a:t>
            </a:r>
          </a:p>
        </p:txBody>
      </p:sp>
      <p:sp>
        <p:nvSpPr>
          <p:cNvPr id="3" name="TextBox 2">
            <a:extLst>
              <a:ext uri="{FF2B5EF4-FFF2-40B4-BE49-F238E27FC236}">
                <a16:creationId xmlns:a16="http://schemas.microsoft.com/office/drawing/2014/main" id="{A3080B72-700E-42D1-A6B7-21D215A2838A}"/>
              </a:ext>
            </a:extLst>
          </p:cNvPr>
          <p:cNvSpPr txBox="1"/>
          <p:nvPr/>
        </p:nvSpPr>
        <p:spPr>
          <a:xfrm>
            <a:off x="1016000" y="635000"/>
            <a:ext cx="10160000" cy="1523494"/>
          </a:xfrm>
          <a:prstGeom prst="rect">
            <a:avLst/>
          </a:prstGeom>
          <a:noFill/>
        </p:spPr>
        <p:txBody>
          <a:bodyPr vert="horz" rtlCol="0">
            <a:spAutoFit/>
          </a:bodyPr>
          <a:lstStyle/>
          <a:p>
            <a:pPr algn="ctr"/>
            <a:r>
              <a:rPr lang="en-US" sz="3100"/>
              <a:t>And its name was called '</a:t>
            </a:r>
            <a:r>
              <a:rPr lang="en-US" sz="3100" b="1">
                <a:solidFill>
                  <a:srgbClr val="FF0000"/>
                </a:solidFill>
              </a:rPr>
              <a:t>Addition</a:t>
            </a:r>
            <a:r>
              <a:rPr lang="en-US" sz="3100"/>
              <a:t>,' because that it was recorded amongst the days of </a:t>
            </a:r>
            <a:r>
              <a:rPr lang="en-US" sz="3100" b="1">
                <a:solidFill>
                  <a:srgbClr val="FF0000"/>
                </a:solidFill>
              </a:rPr>
              <a:t>the feast</a:t>
            </a:r>
            <a:r>
              <a:rPr lang="en-US" sz="3100"/>
              <a:t> days, according to the number of the days of the year.</a:t>
            </a:r>
          </a:p>
        </p:txBody>
      </p:sp>
    </p:spTree>
    <p:extLst>
      <p:ext uri="{BB962C8B-B14F-4D97-AF65-F5344CB8AC3E}">
        <p14:creationId xmlns:p14="http://schemas.microsoft.com/office/powerpoint/2010/main" val="125083431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DC14E-CEA3-F2B3-6129-AE52F3A5242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Tabernacles</a:t>
            </a:r>
          </a:p>
        </p:txBody>
      </p:sp>
      <p:sp>
        <p:nvSpPr>
          <p:cNvPr id="3" name="Subtitle 2">
            <a:extLst>
              <a:ext uri="{FF2B5EF4-FFF2-40B4-BE49-F238E27FC236}">
                <a16:creationId xmlns:a16="http://schemas.microsoft.com/office/drawing/2014/main" id="{8F852C17-1872-8A5E-70DF-1137DA41B17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7908750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4F4E9-F596-3D94-8444-9C38A9AF990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When is Feast of Tabernacles?</a:t>
            </a:r>
          </a:p>
        </p:txBody>
      </p:sp>
      <p:sp>
        <p:nvSpPr>
          <p:cNvPr id="3" name="Subtitle 2">
            <a:extLst>
              <a:ext uri="{FF2B5EF4-FFF2-40B4-BE49-F238E27FC236}">
                <a16:creationId xmlns:a16="http://schemas.microsoft.com/office/drawing/2014/main" id="{9BBF2DDE-1B8C-6B14-E224-68B9EF1046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3603894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AFD9BF-7608-8737-D2B6-1E7D5DE8FF30}"/>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Feast of Tabernacles?</a:t>
            </a:r>
          </a:p>
        </p:txBody>
      </p:sp>
      <p:sp>
        <p:nvSpPr>
          <p:cNvPr id="3" name="TextBox 2">
            <a:extLst>
              <a:ext uri="{FF2B5EF4-FFF2-40B4-BE49-F238E27FC236}">
                <a16:creationId xmlns:a16="http://schemas.microsoft.com/office/drawing/2014/main" id="{B8231F63-32A0-960C-4520-1A3E4DBBF600}"/>
              </a:ext>
            </a:extLst>
          </p:cNvPr>
          <p:cNvSpPr txBox="1"/>
          <p:nvPr/>
        </p:nvSpPr>
        <p:spPr>
          <a:xfrm>
            <a:off x="0" y="762000"/>
            <a:ext cx="12192000" cy="646331"/>
          </a:xfrm>
          <a:prstGeom prst="rect">
            <a:avLst/>
          </a:prstGeom>
          <a:noFill/>
        </p:spPr>
        <p:txBody>
          <a:bodyPr vert="horz" rtlCol="0">
            <a:spAutoFit/>
          </a:bodyPr>
          <a:lstStyle/>
          <a:p>
            <a:pPr algn="ctr"/>
            <a:r>
              <a:rPr lang="en-US" sz="3600"/>
              <a:t>Jubilees 16:29</a:t>
            </a:r>
          </a:p>
        </p:txBody>
      </p:sp>
      <p:sp>
        <p:nvSpPr>
          <p:cNvPr id="4" name="TextBox 3">
            <a:extLst>
              <a:ext uri="{FF2B5EF4-FFF2-40B4-BE49-F238E27FC236}">
                <a16:creationId xmlns:a16="http://schemas.microsoft.com/office/drawing/2014/main" id="{8B703E0F-873A-F496-1A8F-5B78A1F25DD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60DA0A8-C684-0997-8E87-B6511B237127}"/>
              </a:ext>
            </a:extLst>
          </p:cNvPr>
          <p:cNvSpPr txBox="1"/>
          <p:nvPr/>
        </p:nvSpPr>
        <p:spPr>
          <a:xfrm>
            <a:off x="1016000" y="1905000"/>
            <a:ext cx="10160000" cy="2477601"/>
          </a:xfrm>
          <a:prstGeom prst="rect">
            <a:avLst/>
          </a:prstGeom>
          <a:noFill/>
        </p:spPr>
        <p:txBody>
          <a:bodyPr vert="horz" rtlCol="0">
            <a:spAutoFit/>
          </a:bodyPr>
          <a:lstStyle/>
          <a:p>
            <a:pPr algn="ctr"/>
            <a:r>
              <a:rPr lang="en-US" sz="3100"/>
              <a:t>For this reason it is ordained on the heavenly tablets concerning Israel, that </a:t>
            </a:r>
            <a:r>
              <a:rPr lang="en-US" sz="3100" b="1">
                <a:solidFill>
                  <a:srgbClr val="FF0000"/>
                </a:solidFill>
              </a:rPr>
              <a:t>they shall celebrate the feast of tabernacles seven days with joy, in the seventh month</a:t>
            </a:r>
            <a:r>
              <a:rPr lang="en-US" sz="3100"/>
              <a:t>, acceptable before the Lord -a statute for ever throughout their generations every year.</a:t>
            </a:r>
          </a:p>
        </p:txBody>
      </p:sp>
    </p:spTree>
    <p:extLst>
      <p:ext uri="{BB962C8B-B14F-4D97-AF65-F5344CB8AC3E}">
        <p14:creationId xmlns:p14="http://schemas.microsoft.com/office/powerpoint/2010/main" val="18753791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98BA9-0C42-2072-BFB2-81A04ED5206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Festival of Lights (Hannukah)</a:t>
            </a:r>
          </a:p>
        </p:txBody>
      </p:sp>
      <p:sp>
        <p:nvSpPr>
          <p:cNvPr id="3" name="Subtitle 2">
            <a:extLst>
              <a:ext uri="{FF2B5EF4-FFF2-40B4-BE49-F238E27FC236}">
                <a16:creationId xmlns:a16="http://schemas.microsoft.com/office/drawing/2014/main" id="{F2ADB82B-31E1-22F4-1A5F-C57EF76DCD4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5353437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2ADC3-6D06-4EA3-6C9C-CABDDF0D84DA}"/>
              </a:ext>
            </a:extLst>
          </p:cNvPr>
          <p:cNvSpPr txBox="1"/>
          <p:nvPr/>
        </p:nvSpPr>
        <p:spPr>
          <a:xfrm>
            <a:off x="127000" y="127000"/>
            <a:ext cx="7315200" cy="276999"/>
          </a:xfrm>
          <a:prstGeom prst="rect">
            <a:avLst/>
          </a:prstGeom>
          <a:noFill/>
        </p:spPr>
        <p:txBody>
          <a:bodyPr vert="horz" lIns="0" tIns="0" rIns="0" bIns="0" rtlCol="0">
            <a:spAutoFit/>
          </a:bodyPr>
          <a:lstStyle/>
          <a:p>
            <a:r>
              <a:rPr lang="en-US"/>
              <a:t>FESTIVAL OF LIGHTS (HANNUKAH)</a:t>
            </a:r>
          </a:p>
        </p:txBody>
      </p:sp>
      <p:sp>
        <p:nvSpPr>
          <p:cNvPr id="3" name="TextBox 2">
            <a:extLst>
              <a:ext uri="{FF2B5EF4-FFF2-40B4-BE49-F238E27FC236}">
                <a16:creationId xmlns:a16="http://schemas.microsoft.com/office/drawing/2014/main" id="{F173D08D-54B4-474E-0F9A-E9E774231E2E}"/>
              </a:ext>
            </a:extLst>
          </p:cNvPr>
          <p:cNvSpPr txBox="1"/>
          <p:nvPr/>
        </p:nvSpPr>
        <p:spPr>
          <a:xfrm>
            <a:off x="0" y="762000"/>
            <a:ext cx="12192000" cy="646331"/>
          </a:xfrm>
          <a:prstGeom prst="rect">
            <a:avLst/>
          </a:prstGeom>
          <a:noFill/>
        </p:spPr>
        <p:txBody>
          <a:bodyPr vert="horz" rtlCol="0">
            <a:spAutoFit/>
          </a:bodyPr>
          <a:lstStyle/>
          <a:p>
            <a:pPr algn="ctr"/>
            <a:r>
              <a:rPr lang="en-US" sz="3600"/>
              <a:t>John 10:22-23</a:t>
            </a:r>
          </a:p>
        </p:txBody>
      </p:sp>
      <p:sp>
        <p:nvSpPr>
          <p:cNvPr id="4" name="TextBox 3">
            <a:extLst>
              <a:ext uri="{FF2B5EF4-FFF2-40B4-BE49-F238E27FC236}">
                <a16:creationId xmlns:a16="http://schemas.microsoft.com/office/drawing/2014/main" id="{489E2534-824E-6A5B-5E27-6AAE8D68EE6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550FB85-19C7-86E7-0E65-5D8C0A714418}"/>
              </a:ext>
            </a:extLst>
          </p:cNvPr>
          <p:cNvSpPr txBox="1"/>
          <p:nvPr/>
        </p:nvSpPr>
        <p:spPr>
          <a:xfrm>
            <a:off x="1016000" y="1905000"/>
            <a:ext cx="10160000" cy="1523494"/>
          </a:xfrm>
          <a:prstGeom prst="rect">
            <a:avLst/>
          </a:prstGeom>
          <a:noFill/>
        </p:spPr>
        <p:txBody>
          <a:bodyPr vert="horz" rtlCol="0">
            <a:spAutoFit/>
          </a:bodyPr>
          <a:lstStyle/>
          <a:p>
            <a:pPr algn="ctr"/>
            <a:r>
              <a:rPr lang="en-US" sz="3100"/>
              <a:t>And it was </a:t>
            </a:r>
            <a:r>
              <a:rPr lang="en-US" sz="3100" b="1">
                <a:solidFill>
                  <a:srgbClr val="FF0000"/>
                </a:solidFill>
              </a:rPr>
              <a:t>the feast of the dedication</a:t>
            </a:r>
            <a:r>
              <a:rPr lang="en-US" sz="3100"/>
              <a:t> at Jerusalem: it was winter; and Jesus was walking in the temple in Solomon's porch.</a:t>
            </a:r>
          </a:p>
        </p:txBody>
      </p:sp>
    </p:spTree>
    <p:extLst>
      <p:ext uri="{BB962C8B-B14F-4D97-AF65-F5344CB8AC3E}">
        <p14:creationId xmlns:p14="http://schemas.microsoft.com/office/powerpoint/2010/main" val="148489290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AB4E5-B407-75EC-ED27-29596AEF4DA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Jubilee</a:t>
            </a:r>
          </a:p>
        </p:txBody>
      </p:sp>
      <p:sp>
        <p:nvSpPr>
          <p:cNvPr id="3" name="Subtitle 2">
            <a:extLst>
              <a:ext uri="{FF2B5EF4-FFF2-40B4-BE49-F238E27FC236}">
                <a16:creationId xmlns:a16="http://schemas.microsoft.com/office/drawing/2014/main" id="{470BDC17-2B44-BFE5-604B-985B2C967FB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0009665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8E6E31-CEEE-15A4-9928-D426C4267104}"/>
              </a:ext>
            </a:extLst>
          </p:cNvPr>
          <p:cNvSpPr txBox="1"/>
          <p:nvPr/>
        </p:nvSpPr>
        <p:spPr>
          <a:xfrm>
            <a:off x="127000" y="127000"/>
            <a:ext cx="7315200" cy="276999"/>
          </a:xfrm>
          <a:prstGeom prst="rect">
            <a:avLst/>
          </a:prstGeom>
          <a:noFill/>
        </p:spPr>
        <p:txBody>
          <a:bodyPr vert="horz" lIns="0" tIns="0" rIns="0" bIns="0" rtlCol="0">
            <a:spAutoFit/>
          </a:bodyPr>
          <a:lstStyle/>
          <a:p>
            <a:r>
              <a:rPr lang="en-US"/>
              <a:t>JUBILEE</a:t>
            </a:r>
          </a:p>
        </p:txBody>
      </p:sp>
      <p:sp>
        <p:nvSpPr>
          <p:cNvPr id="3" name="TextBox 2">
            <a:extLst>
              <a:ext uri="{FF2B5EF4-FFF2-40B4-BE49-F238E27FC236}">
                <a16:creationId xmlns:a16="http://schemas.microsoft.com/office/drawing/2014/main" id="{A43DB712-8F85-B57F-2C44-D91D8D6553FC}"/>
              </a:ext>
            </a:extLst>
          </p:cNvPr>
          <p:cNvSpPr txBox="1"/>
          <p:nvPr/>
        </p:nvSpPr>
        <p:spPr>
          <a:xfrm>
            <a:off x="0" y="762000"/>
            <a:ext cx="12192000" cy="646331"/>
          </a:xfrm>
          <a:prstGeom prst="rect">
            <a:avLst/>
          </a:prstGeom>
          <a:noFill/>
        </p:spPr>
        <p:txBody>
          <a:bodyPr vert="horz" rtlCol="0">
            <a:spAutoFit/>
          </a:bodyPr>
          <a:lstStyle/>
          <a:p>
            <a:pPr algn="ctr"/>
            <a:r>
              <a:rPr lang="en-US" sz="3600"/>
              <a:t>Jubilees 50:3</a:t>
            </a:r>
          </a:p>
        </p:txBody>
      </p:sp>
      <p:sp>
        <p:nvSpPr>
          <p:cNvPr id="4" name="TextBox 3">
            <a:extLst>
              <a:ext uri="{FF2B5EF4-FFF2-40B4-BE49-F238E27FC236}">
                <a16:creationId xmlns:a16="http://schemas.microsoft.com/office/drawing/2014/main" id="{D4C2EF1D-4A61-C7D0-8F30-88966A31620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382F5A8-84ED-FACE-9905-050552E073AF}"/>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land also shall keep its sabbaths while they dwell upon it, and they shall know </a:t>
            </a:r>
            <a:r>
              <a:rPr lang="en-US" sz="3100" b="1">
                <a:solidFill>
                  <a:srgbClr val="FF0000"/>
                </a:solidFill>
              </a:rPr>
              <a:t>the jubilee year</a:t>
            </a:r>
            <a:r>
              <a:rPr lang="en-US" sz="3100"/>
              <a:t>.</a:t>
            </a:r>
          </a:p>
        </p:txBody>
      </p:sp>
    </p:spTree>
    <p:extLst>
      <p:ext uri="{BB962C8B-B14F-4D97-AF65-F5344CB8AC3E}">
        <p14:creationId xmlns:p14="http://schemas.microsoft.com/office/powerpoint/2010/main" val="427646705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92AE3-CAEA-1157-B379-FF8B1F83A0E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Keeping the feast days in Zion</a:t>
            </a:r>
          </a:p>
        </p:txBody>
      </p:sp>
      <p:sp>
        <p:nvSpPr>
          <p:cNvPr id="3" name="Subtitle 2">
            <a:extLst>
              <a:ext uri="{FF2B5EF4-FFF2-40B4-BE49-F238E27FC236}">
                <a16:creationId xmlns:a16="http://schemas.microsoft.com/office/drawing/2014/main" id="{45561973-9EEC-92A0-38DE-44C98BE605F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281363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D38A75-493E-77FD-538E-521F26875AEA}"/>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F13E56B9-CDA6-5E59-D9C2-0BE49CE1CDDB}"/>
              </a:ext>
            </a:extLst>
          </p:cNvPr>
          <p:cNvSpPr txBox="1"/>
          <p:nvPr/>
        </p:nvSpPr>
        <p:spPr>
          <a:xfrm>
            <a:off x="0" y="762000"/>
            <a:ext cx="12192000" cy="646331"/>
          </a:xfrm>
          <a:prstGeom prst="rect">
            <a:avLst/>
          </a:prstGeom>
          <a:noFill/>
        </p:spPr>
        <p:txBody>
          <a:bodyPr vert="horz" rtlCol="0">
            <a:spAutoFit/>
          </a:bodyPr>
          <a:lstStyle/>
          <a:p>
            <a:pPr algn="ctr"/>
            <a:r>
              <a:rPr lang="en-US" sz="3600"/>
              <a:t>Isaiah 33:20</a:t>
            </a:r>
          </a:p>
        </p:txBody>
      </p:sp>
      <p:sp>
        <p:nvSpPr>
          <p:cNvPr id="4" name="TextBox 3">
            <a:extLst>
              <a:ext uri="{FF2B5EF4-FFF2-40B4-BE49-F238E27FC236}">
                <a16:creationId xmlns:a16="http://schemas.microsoft.com/office/drawing/2014/main" id="{CD7C3691-22D7-F475-2783-B6F7FFE6E64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70FC93-2AFA-929A-51A9-FA808387C8B3}"/>
              </a:ext>
            </a:extLst>
          </p:cNvPr>
          <p:cNvSpPr txBox="1"/>
          <p:nvPr/>
        </p:nvSpPr>
        <p:spPr>
          <a:xfrm>
            <a:off x="1016000" y="1905000"/>
            <a:ext cx="10160000" cy="2000548"/>
          </a:xfrm>
          <a:prstGeom prst="rect">
            <a:avLst/>
          </a:prstGeom>
          <a:noFill/>
        </p:spPr>
        <p:txBody>
          <a:bodyPr vert="horz" rtlCol="0">
            <a:spAutoFit/>
          </a:bodyPr>
          <a:lstStyle/>
          <a:p>
            <a:pPr algn="ctr"/>
            <a:r>
              <a:rPr lang="en-US" sz="3100"/>
              <a:t>Look upon Zion, </a:t>
            </a:r>
            <a:r>
              <a:rPr lang="en-US" sz="3100" b="1">
                <a:solidFill>
                  <a:srgbClr val="FF0000"/>
                </a:solidFill>
              </a:rPr>
              <a:t>the city of our appointed feasts;</a:t>
            </a:r>
            <a:r>
              <a:rPr lang="en-US" sz="3100"/>
              <a:t> Your eyes will see Jerusalem, an undisturbed habitation, A tent which will not be folded; Its stakes will never be pulled up, Nor any of its cords be torn apart.</a:t>
            </a:r>
          </a:p>
        </p:txBody>
      </p:sp>
    </p:spTree>
    <p:extLst>
      <p:ext uri="{BB962C8B-B14F-4D97-AF65-F5344CB8AC3E}">
        <p14:creationId xmlns:p14="http://schemas.microsoft.com/office/powerpoint/2010/main" val="314954928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35CF6C-1F67-2F64-7602-9ECA3777507C}"/>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B00BAD15-5A36-8725-BD03-C5A3BDC33432}"/>
              </a:ext>
            </a:extLst>
          </p:cNvPr>
          <p:cNvSpPr txBox="1"/>
          <p:nvPr/>
        </p:nvSpPr>
        <p:spPr>
          <a:xfrm>
            <a:off x="0" y="762000"/>
            <a:ext cx="12192000" cy="646331"/>
          </a:xfrm>
          <a:prstGeom prst="rect">
            <a:avLst/>
          </a:prstGeom>
          <a:noFill/>
        </p:spPr>
        <p:txBody>
          <a:bodyPr vert="horz" rtlCol="0">
            <a:spAutoFit/>
          </a:bodyPr>
          <a:lstStyle/>
          <a:p>
            <a:pPr algn="ctr"/>
            <a:r>
              <a:rPr lang="en-US" sz="3600"/>
              <a:t>Isaiah 61:6</a:t>
            </a:r>
          </a:p>
        </p:txBody>
      </p:sp>
      <p:sp>
        <p:nvSpPr>
          <p:cNvPr id="4" name="TextBox 3">
            <a:extLst>
              <a:ext uri="{FF2B5EF4-FFF2-40B4-BE49-F238E27FC236}">
                <a16:creationId xmlns:a16="http://schemas.microsoft.com/office/drawing/2014/main" id="{1AEAAC3F-8D9C-25C7-4BF1-DDD2A09C18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3E0839-5B3C-B273-3AA3-7CF5AE3A768C}"/>
              </a:ext>
            </a:extLst>
          </p:cNvPr>
          <p:cNvSpPr txBox="1"/>
          <p:nvPr/>
        </p:nvSpPr>
        <p:spPr>
          <a:xfrm>
            <a:off x="1016000" y="1905000"/>
            <a:ext cx="10160000" cy="1523494"/>
          </a:xfrm>
          <a:prstGeom prst="rect">
            <a:avLst/>
          </a:prstGeom>
          <a:noFill/>
        </p:spPr>
        <p:txBody>
          <a:bodyPr vert="horz" rtlCol="0">
            <a:spAutoFit/>
          </a:bodyPr>
          <a:lstStyle/>
          <a:p>
            <a:pPr algn="ctr"/>
            <a:r>
              <a:rPr lang="en-US" sz="3100"/>
              <a:t>But you will be called </a:t>
            </a:r>
            <a:r>
              <a:rPr lang="en-US" sz="3100" b="1">
                <a:solidFill>
                  <a:srgbClr val="FF0000"/>
                </a:solidFill>
              </a:rPr>
              <a:t>the priests of the LORD;</a:t>
            </a:r>
            <a:r>
              <a:rPr lang="en-US" sz="3100"/>
              <a:t> You will be spoken of as ministers of our God. You will eat the wealth of nations, And in their riches you will boast.</a:t>
            </a:r>
          </a:p>
        </p:txBody>
      </p:sp>
    </p:spTree>
    <p:extLst>
      <p:ext uri="{BB962C8B-B14F-4D97-AF65-F5344CB8AC3E}">
        <p14:creationId xmlns:p14="http://schemas.microsoft.com/office/powerpoint/2010/main" val="406053319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813296-7670-2A81-2469-06714E28C581}"/>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037EF740-E644-CDD0-FA2E-F6D630DA38DE}"/>
              </a:ext>
            </a:extLst>
          </p:cNvPr>
          <p:cNvSpPr txBox="1"/>
          <p:nvPr/>
        </p:nvSpPr>
        <p:spPr>
          <a:xfrm>
            <a:off x="0" y="762000"/>
            <a:ext cx="12192000" cy="646331"/>
          </a:xfrm>
          <a:prstGeom prst="rect">
            <a:avLst/>
          </a:prstGeom>
          <a:noFill/>
        </p:spPr>
        <p:txBody>
          <a:bodyPr vert="horz" rtlCol="0">
            <a:spAutoFit/>
          </a:bodyPr>
          <a:lstStyle/>
          <a:p>
            <a:pPr algn="ctr"/>
            <a:r>
              <a:rPr lang="en-US" sz="3600"/>
              <a:t>Jeremiah 31:4-8</a:t>
            </a:r>
          </a:p>
        </p:txBody>
      </p:sp>
      <p:sp>
        <p:nvSpPr>
          <p:cNvPr id="4" name="TextBox 3">
            <a:extLst>
              <a:ext uri="{FF2B5EF4-FFF2-40B4-BE49-F238E27FC236}">
                <a16:creationId xmlns:a16="http://schemas.microsoft.com/office/drawing/2014/main" id="{830352C5-673F-FC65-45CB-A5D2FDD2C798}"/>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E1E216DB-F775-7B40-5069-ADA1906FD45F}"/>
              </a:ext>
            </a:extLst>
          </p:cNvPr>
          <p:cNvSpPr txBox="1"/>
          <p:nvPr/>
        </p:nvSpPr>
        <p:spPr>
          <a:xfrm>
            <a:off x="1016000" y="1905000"/>
            <a:ext cx="10160000" cy="4385816"/>
          </a:xfrm>
          <a:prstGeom prst="rect">
            <a:avLst/>
          </a:prstGeom>
          <a:noFill/>
        </p:spPr>
        <p:txBody>
          <a:bodyPr vert="horz" rtlCol="0">
            <a:spAutoFit/>
          </a:bodyPr>
          <a:lstStyle/>
          <a:p>
            <a:pPr algn="ctr"/>
            <a:r>
              <a:rPr lang="en-US" sz="3100"/>
              <a:t>For I will build thee, and thou shalt be built, O virgin of Israel: thou shalt yet take thy timbrel, and go forth with the party of them that make merry. </a:t>
            </a:r>
            <a:r>
              <a:rPr lang="en-US" sz="3100" b="1">
                <a:solidFill>
                  <a:srgbClr val="FF0000"/>
                </a:solidFill>
              </a:rPr>
              <a:t>For ye have planted vineyards</a:t>
            </a:r>
            <a:r>
              <a:rPr lang="en-US" sz="3100"/>
              <a:t> on the mountains of Samaria: plant ye, and praise. For it is a day when those that plead on the mountains of Ephraim shall call, saying, Arise ye, and go up to Sion to the Lord your God. For thus saith the Lord to Jacob; Rejoice ye, and exult over the head of the nations: (Continued...)</a:t>
            </a:r>
          </a:p>
        </p:txBody>
      </p:sp>
    </p:spTree>
    <p:extLst>
      <p:ext uri="{BB962C8B-B14F-4D97-AF65-F5344CB8AC3E}">
        <p14:creationId xmlns:p14="http://schemas.microsoft.com/office/powerpoint/2010/main" val="150884168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75A1F6-2078-DB64-99F8-11C3FA292CFE}"/>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CD3B9C0E-6214-BEA9-88EE-4564CCDFA674}"/>
              </a:ext>
            </a:extLst>
          </p:cNvPr>
          <p:cNvSpPr txBox="1"/>
          <p:nvPr/>
        </p:nvSpPr>
        <p:spPr>
          <a:xfrm>
            <a:off x="1016000" y="635000"/>
            <a:ext cx="10160000" cy="2477601"/>
          </a:xfrm>
          <a:prstGeom prst="rect">
            <a:avLst/>
          </a:prstGeom>
          <a:noFill/>
        </p:spPr>
        <p:txBody>
          <a:bodyPr vert="horz" rtlCol="0">
            <a:spAutoFit/>
          </a:bodyPr>
          <a:lstStyle/>
          <a:p>
            <a:pPr algn="ctr"/>
            <a:r>
              <a:rPr lang="en-US" sz="3100"/>
              <a:t>make proclamation, and praise ye: say, The Lord has delivered his people, the remnant of Israel. Behold, I bring them from the north, and will gather them from the end of the earth </a:t>
            </a:r>
            <a:r>
              <a:rPr lang="en-US" sz="3100" b="1">
                <a:solidFill>
                  <a:srgbClr val="FF0000"/>
                </a:solidFill>
              </a:rPr>
              <a:t>to the feast of the Passover</a:t>
            </a:r>
            <a:r>
              <a:rPr lang="en-US" sz="3100"/>
              <a:t>: and the people shall beget a great multitude, and they shall return hither.</a:t>
            </a:r>
          </a:p>
        </p:txBody>
      </p:sp>
    </p:spTree>
    <p:extLst>
      <p:ext uri="{BB962C8B-B14F-4D97-AF65-F5344CB8AC3E}">
        <p14:creationId xmlns:p14="http://schemas.microsoft.com/office/powerpoint/2010/main" val="387006929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2E83DE-6EB5-793F-5D38-A578EE49A90E}"/>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3DFF674F-3675-72EF-7FC2-7B92B4BA79A2}"/>
              </a:ext>
            </a:extLst>
          </p:cNvPr>
          <p:cNvSpPr txBox="1"/>
          <p:nvPr/>
        </p:nvSpPr>
        <p:spPr>
          <a:xfrm>
            <a:off x="0" y="762000"/>
            <a:ext cx="12192000" cy="646331"/>
          </a:xfrm>
          <a:prstGeom prst="rect">
            <a:avLst/>
          </a:prstGeom>
          <a:noFill/>
        </p:spPr>
        <p:txBody>
          <a:bodyPr vert="horz" rtlCol="0">
            <a:spAutoFit/>
          </a:bodyPr>
          <a:lstStyle/>
          <a:p>
            <a:pPr algn="ctr"/>
            <a:r>
              <a:rPr lang="en-US" sz="3600"/>
              <a:t>Jubilees 6:14-17</a:t>
            </a:r>
          </a:p>
        </p:txBody>
      </p:sp>
      <p:sp>
        <p:nvSpPr>
          <p:cNvPr id="4" name="TextBox 3">
            <a:extLst>
              <a:ext uri="{FF2B5EF4-FFF2-40B4-BE49-F238E27FC236}">
                <a16:creationId xmlns:a16="http://schemas.microsoft.com/office/drawing/2014/main" id="{E706CF67-4FDB-93DD-E1B5-F7F5C0183E2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7C85A24-8AEA-1060-3062-CC5967E3362A}"/>
              </a:ext>
            </a:extLst>
          </p:cNvPr>
          <p:cNvSpPr txBox="1"/>
          <p:nvPr/>
        </p:nvSpPr>
        <p:spPr>
          <a:xfrm>
            <a:off x="1016000" y="1905000"/>
            <a:ext cx="10160000" cy="4385816"/>
          </a:xfrm>
          <a:prstGeom prst="rect">
            <a:avLst/>
          </a:prstGeom>
          <a:noFill/>
        </p:spPr>
        <p:txBody>
          <a:bodyPr vert="horz" rtlCol="0">
            <a:spAutoFit/>
          </a:bodyPr>
          <a:lstStyle/>
          <a:p>
            <a:pPr algn="ctr"/>
            <a:r>
              <a:rPr lang="en-US" sz="3100"/>
              <a:t>And for this law there is no limit of days, for it is for ever. They shall observe it throughout their generations, so that they may continue supplicating on your behalf with blood before the altar; every day and at the time of morning and evening they shall seek forgiveness on your behalf perpetually before the Lord that they may keep it and not be rooted out. And He gave to Noah and his sons a sign that there should not again be a flood on the earth. (Continued...)</a:t>
            </a:r>
          </a:p>
        </p:txBody>
      </p:sp>
    </p:spTree>
    <p:extLst>
      <p:ext uri="{BB962C8B-B14F-4D97-AF65-F5344CB8AC3E}">
        <p14:creationId xmlns:p14="http://schemas.microsoft.com/office/powerpoint/2010/main" val="37657846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E206BB-17C5-8C75-710F-D42186F325AD}"/>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820048A4-08B6-92F0-C5B4-BC317AE9362D}"/>
              </a:ext>
            </a:extLst>
          </p:cNvPr>
          <p:cNvSpPr txBox="1"/>
          <p:nvPr/>
        </p:nvSpPr>
        <p:spPr>
          <a:xfrm>
            <a:off x="1016000" y="635000"/>
            <a:ext cx="10160000" cy="2954655"/>
          </a:xfrm>
          <a:prstGeom prst="rect">
            <a:avLst/>
          </a:prstGeom>
          <a:noFill/>
        </p:spPr>
        <p:txBody>
          <a:bodyPr vert="horz" rtlCol="0">
            <a:spAutoFit/>
          </a:bodyPr>
          <a:lstStyle/>
          <a:p>
            <a:pPr algn="ctr"/>
            <a:r>
              <a:rPr lang="en-US" sz="3100"/>
              <a:t>He set His bow in the cloud for a sign of the eternal covenant that there should not again be a flood on the earth to destroy it all the days of the earth. For this reason it is ordained and written on the heavenly tablets, that they should </a:t>
            </a:r>
            <a:r>
              <a:rPr lang="en-US" sz="3100" b="1">
                <a:solidFill>
                  <a:srgbClr val="FF0000"/>
                </a:solidFill>
              </a:rPr>
              <a:t>celebrate the feast of weeks</a:t>
            </a:r>
            <a:r>
              <a:rPr lang="en-US" sz="3100"/>
              <a:t> in this month once a year, to renew the covenant every year.</a:t>
            </a:r>
          </a:p>
        </p:txBody>
      </p:sp>
    </p:spTree>
    <p:extLst>
      <p:ext uri="{BB962C8B-B14F-4D97-AF65-F5344CB8AC3E}">
        <p14:creationId xmlns:p14="http://schemas.microsoft.com/office/powerpoint/2010/main" val="107057085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1F4248-16D1-8BB1-5382-3B8826E8CBB0}"/>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ABA41A00-3C35-E772-A673-A025224B9C5D}"/>
              </a:ext>
            </a:extLst>
          </p:cNvPr>
          <p:cNvSpPr txBox="1"/>
          <p:nvPr/>
        </p:nvSpPr>
        <p:spPr>
          <a:xfrm>
            <a:off x="0" y="762000"/>
            <a:ext cx="12192000" cy="646331"/>
          </a:xfrm>
          <a:prstGeom prst="rect">
            <a:avLst/>
          </a:prstGeom>
          <a:noFill/>
        </p:spPr>
        <p:txBody>
          <a:bodyPr vert="horz" rtlCol="0">
            <a:spAutoFit/>
          </a:bodyPr>
          <a:lstStyle/>
          <a:p>
            <a:pPr algn="ctr"/>
            <a:r>
              <a:rPr lang="en-US" sz="3600"/>
              <a:t>Nahum 1:15</a:t>
            </a:r>
          </a:p>
        </p:txBody>
      </p:sp>
      <p:sp>
        <p:nvSpPr>
          <p:cNvPr id="4" name="TextBox 3">
            <a:extLst>
              <a:ext uri="{FF2B5EF4-FFF2-40B4-BE49-F238E27FC236}">
                <a16:creationId xmlns:a16="http://schemas.microsoft.com/office/drawing/2014/main" id="{7B1A027D-4BF7-889F-D6F0-D1FD1A85E17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74010B-B32E-8180-F7D6-E92C72B99411}"/>
              </a:ext>
            </a:extLst>
          </p:cNvPr>
          <p:cNvSpPr txBox="1"/>
          <p:nvPr/>
        </p:nvSpPr>
        <p:spPr>
          <a:xfrm>
            <a:off x="1016000" y="1905000"/>
            <a:ext cx="10160000" cy="2000548"/>
          </a:xfrm>
          <a:prstGeom prst="rect">
            <a:avLst/>
          </a:prstGeom>
          <a:noFill/>
        </p:spPr>
        <p:txBody>
          <a:bodyPr vert="horz" rtlCol="0">
            <a:spAutoFit/>
          </a:bodyPr>
          <a:lstStyle/>
          <a:p>
            <a:pPr algn="ctr"/>
            <a:r>
              <a:rPr lang="en-US" sz="3100"/>
              <a:t>Behold, on the mountains the feet of him who brings good news, Who announces peace! </a:t>
            </a:r>
            <a:r>
              <a:rPr lang="en-US" sz="3100" b="1">
                <a:solidFill>
                  <a:srgbClr val="FF0000"/>
                </a:solidFill>
              </a:rPr>
              <a:t>Celebrate your feasts, O Judah; Pay your vows.</a:t>
            </a:r>
            <a:r>
              <a:rPr lang="en-US" sz="3100"/>
              <a:t> For never again will the wicked one pass through you; He is cut off completely.</a:t>
            </a:r>
          </a:p>
        </p:txBody>
      </p:sp>
    </p:spTree>
    <p:extLst>
      <p:ext uri="{BB962C8B-B14F-4D97-AF65-F5344CB8AC3E}">
        <p14:creationId xmlns:p14="http://schemas.microsoft.com/office/powerpoint/2010/main" val="72424786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069D4F-2DBA-7D82-FF5A-DDBF85053EE6}"/>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A92A9A88-054F-454A-F733-9C16183AA9B3}"/>
              </a:ext>
            </a:extLst>
          </p:cNvPr>
          <p:cNvSpPr txBox="1"/>
          <p:nvPr/>
        </p:nvSpPr>
        <p:spPr>
          <a:xfrm>
            <a:off x="0" y="762000"/>
            <a:ext cx="12192000" cy="646331"/>
          </a:xfrm>
          <a:prstGeom prst="rect">
            <a:avLst/>
          </a:prstGeom>
          <a:noFill/>
        </p:spPr>
        <p:txBody>
          <a:bodyPr vert="horz" rtlCol="0">
            <a:spAutoFit/>
          </a:bodyPr>
          <a:lstStyle/>
          <a:p>
            <a:pPr algn="ctr"/>
            <a:r>
              <a:rPr lang="en-US" sz="3600"/>
              <a:t>Zechariah 14:16-19</a:t>
            </a:r>
          </a:p>
        </p:txBody>
      </p:sp>
      <p:sp>
        <p:nvSpPr>
          <p:cNvPr id="4" name="TextBox 3">
            <a:extLst>
              <a:ext uri="{FF2B5EF4-FFF2-40B4-BE49-F238E27FC236}">
                <a16:creationId xmlns:a16="http://schemas.microsoft.com/office/drawing/2014/main" id="{3DA90844-2DBB-E68C-C9F9-91AD4A515B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8C682D-314A-7754-7089-89047D3BEABB}"/>
              </a:ext>
            </a:extLst>
          </p:cNvPr>
          <p:cNvSpPr txBox="1"/>
          <p:nvPr/>
        </p:nvSpPr>
        <p:spPr>
          <a:xfrm>
            <a:off x="1016000" y="1905000"/>
            <a:ext cx="10160000" cy="3908762"/>
          </a:xfrm>
          <a:prstGeom prst="rect">
            <a:avLst/>
          </a:prstGeom>
          <a:noFill/>
        </p:spPr>
        <p:txBody>
          <a:bodyPr vert="horz" rtlCol="0">
            <a:spAutoFit/>
          </a:bodyPr>
          <a:lstStyle/>
          <a:p>
            <a:pPr algn="ctr"/>
            <a:r>
              <a:rPr lang="en-US" sz="3100"/>
              <a:t>Then it will come about that any who are left of all the nations that went against Jerusalem will go up from year to year to worship the King, the LORD of hosts, and </a:t>
            </a:r>
            <a:r>
              <a:rPr lang="en-US" sz="3100" b="1">
                <a:solidFill>
                  <a:srgbClr val="FF0000"/>
                </a:solidFill>
              </a:rPr>
              <a:t>to celebrate the Feast of Booths.</a:t>
            </a:r>
            <a:r>
              <a:rPr lang="en-US" sz="3100"/>
              <a:t> And it will be that whichever of the families of the earth does not go up to Jerusalem to worship the King, the LORD of hosts, there will be no rain on them. If the family of Egypt does not go up or enter, then no rain will fall on them; (Continued...)</a:t>
            </a:r>
          </a:p>
        </p:txBody>
      </p:sp>
    </p:spTree>
    <p:extLst>
      <p:ext uri="{BB962C8B-B14F-4D97-AF65-F5344CB8AC3E}">
        <p14:creationId xmlns:p14="http://schemas.microsoft.com/office/powerpoint/2010/main" val="373706076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1CE874-2FE1-392F-56F1-3ACABEFA7871}"/>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FEAST DAYS IN ZION</a:t>
            </a:r>
          </a:p>
        </p:txBody>
      </p:sp>
      <p:sp>
        <p:nvSpPr>
          <p:cNvPr id="3" name="TextBox 2">
            <a:extLst>
              <a:ext uri="{FF2B5EF4-FFF2-40B4-BE49-F238E27FC236}">
                <a16:creationId xmlns:a16="http://schemas.microsoft.com/office/drawing/2014/main" id="{39EF8EB1-C874-86C7-A704-3C3D9C03ECEF}"/>
              </a:ext>
            </a:extLst>
          </p:cNvPr>
          <p:cNvSpPr txBox="1"/>
          <p:nvPr/>
        </p:nvSpPr>
        <p:spPr>
          <a:xfrm>
            <a:off x="1016000" y="635000"/>
            <a:ext cx="10160000" cy="2477601"/>
          </a:xfrm>
          <a:prstGeom prst="rect">
            <a:avLst/>
          </a:prstGeom>
          <a:noFill/>
        </p:spPr>
        <p:txBody>
          <a:bodyPr vert="horz" rtlCol="0">
            <a:spAutoFit/>
          </a:bodyPr>
          <a:lstStyle/>
          <a:p>
            <a:pPr algn="ctr"/>
            <a:r>
              <a:rPr lang="en-US" sz="3100"/>
              <a:t>it will be the plague with which the LORD smites the nations who do not go up </a:t>
            </a:r>
            <a:r>
              <a:rPr lang="en-US" sz="3100" b="1">
                <a:solidFill>
                  <a:srgbClr val="FF0000"/>
                </a:solidFill>
              </a:rPr>
              <a:t>to celebrate the Feast of Booths.</a:t>
            </a:r>
            <a:r>
              <a:rPr lang="en-US" sz="3100"/>
              <a:t> This will be the punishment of Egypt, and the punishment of all the nations who do not go up to celebrate the Feast of Booths.</a:t>
            </a:r>
          </a:p>
        </p:txBody>
      </p:sp>
    </p:spTree>
    <p:extLst>
      <p:ext uri="{BB962C8B-B14F-4D97-AF65-F5344CB8AC3E}">
        <p14:creationId xmlns:p14="http://schemas.microsoft.com/office/powerpoint/2010/main" val="35464113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7522</Words>
  <Application>Microsoft Office PowerPoint</Application>
  <PresentationFormat>Widescreen</PresentationFormat>
  <Paragraphs>323</Paragraphs>
  <Slides>124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124</vt:i4>
      </vt:variant>
    </vt:vector>
  </HeadingPairs>
  <TitlesOfParts>
    <vt:vector size="128" baseType="lpstr">
      <vt:lpstr>Aptos</vt:lpstr>
      <vt:lpstr>Aptos Display</vt:lpstr>
      <vt:lpstr>Arial</vt:lpstr>
      <vt:lpstr>Office Theme</vt:lpstr>
      <vt:lpstr>FEAST DAYS OF YHVH</vt:lpstr>
      <vt:lpstr>What are the feast days of YHVH?</vt:lpstr>
      <vt:lpstr>PowerPoint Presentation</vt:lpstr>
      <vt:lpstr>PowerPoint Presentation</vt:lpstr>
      <vt:lpstr>PowerPoint Presentation</vt:lpstr>
      <vt:lpstr>PowerPoint Presentation</vt:lpstr>
      <vt:lpstr>Holy Convocations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are the Feasts of YHVH?</vt:lpstr>
      <vt:lpstr>Passover (14th day of the 1st month)</vt:lpstr>
      <vt:lpstr>PowerPoint Presentation</vt:lpstr>
      <vt:lpstr>PowerPoint Presentation</vt:lpstr>
      <vt:lpstr>PowerPoint Presentation</vt:lpstr>
      <vt:lpstr>PowerPoint Presentation</vt:lpstr>
      <vt:lpstr>Unleavened Bread (14th to the 21st days of the 1st month)</vt:lpstr>
      <vt:lpstr>PowerPoint Presentation</vt:lpstr>
      <vt:lpstr>PowerPoint Presentation</vt:lpstr>
      <vt:lpstr>Feast of Weeks (15th day of the 3rd month)</vt:lpstr>
      <vt:lpstr>PowerPoint Presentation</vt:lpstr>
      <vt:lpstr>PowerPoint Presentation</vt:lpstr>
      <vt:lpstr>Feast of Trumpets (1st day of the 7th month)</vt:lpstr>
      <vt:lpstr>PowerPoint Presentation</vt:lpstr>
      <vt:lpstr>Feast of Atonement (10th day of the 7th month)</vt:lpstr>
      <vt:lpstr>PowerPoint Presentation</vt:lpstr>
      <vt:lpstr>PowerPoint Presentation</vt:lpstr>
      <vt:lpstr>PowerPoint Presentation</vt:lpstr>
      <vt:lpstr>Feast of Tabernacles (15th to the 21st days of the 7th month)</vt:lpstr>
      <vt:lpstr>PowerPoint Presentation</vt:lpstr>
      <vt:lpstr>Sabbath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Pesach &amp; Unleavened Bread</vt:lpstr>
      <vt:lpstr>Pesach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Feast of Weeks (Shavuot/Firstfruits)</vt:lpstr>
      <vt:lpstr>When is Feast of Weeks?</vt:lpstr>
      <vt:lpstr>PowerPoint Presentation</vt:lpstr>
      <vt:lpstr>Feast of Atonement (Yom Kippur)</vt:lpstr>
      <vt:lpstr>Fasting</vt:lpstr>
      <vt:lpstr>PowerPoint Presentation</vt:lpstr>
      <vt:lpstr>Purpose of the Feast of Atonement</vt:lpstr>
      <vt:lpstr>PowerPoint Presentation</vt:lpstr>
      <vt:lpstr>PowerPoint Presentation</vt:lpstr>
      <vt:lpstr>Feast of Tabernacles (Sukkot)</vt:lpstr>
      <vt:lpstr>Day of Addition</vt:lpstr>
      <vt:lpstr>PowerPoint Presentation</vt:lpstr>
      <vt:lpstr>PowerPoint Presentation</vt:lpstr>
      <vt:lpstr>Feast of Tabernacles</vt:lpstr>
      <vt:lpstr>When is Feast of Tabernacles?</vt:lpstr>
      <vt:lpstr>PowerPoint Presentation</vt:lpstr>
      <vt:lpstr>Festival of Lights (Hannukah)</vt:lpstr>
      <vt:lpstr>PowerPoint Presentation</vt:lpstr>
      <vt:lpstr>Jubilee</vt:lpstr>
      <vt:lpstr>PowerPoint Presentation</vt:lpstr>
      <vt:lpstr>Keeping the feast days in Zion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1</cp:revision>
  <dcterms:created xsi:type="dcterms:W3CDTF">2026-07-08T01:03:54Z</dcterms:created>
  <dcterms:modified xsi:type="dcterms:W3CDTF">2026-07-08T01:03:54Z</dcterms:modified>
</cp:coreProperties>
</file>