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3"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6727039-33E1-4145-A300-240C60F84299}">
          <p14:sldIdLst>
            <p14:sldId id="256"/>
          </p14:sldIdLst>
        </p14:section>
        <p14:section name="PESACH &amp; UNLEAVENED BREAD" id="{05D0A010-C817-4926-96C0-9494EF9F3799}">
          <p14:sldIdLst>
            <p14:sldId id="257"/>
          </p14:sldIdLst>
        </p14:section>
        <p14:section name="1st Day of Unleavened Bread, Abraham offers a ram instead of Issac" id="{049DFA81-627A-49D8-8C6F-245BA1403DF6}">
          <p14:sldIdLst>
            <p14:sldId id="258"/>
            <p14:sldId id="259"/>
            <p14:sldId id="260"/>
            <p14:sldId id="261"/>
            <p14:sldId id="262"/>
          </p14:sldIdLst>
        </p14:section>
        <p14:section name="7th Day of Unleavened Bread" id="{F92FB50E-11AA-4119-BE6D-E663DE98E18A}">
          <p14:sldIdLst>
            <p14:sldId id="263"/>
            <p14:sldId id="264"/>
            <p14:sldId id="265"/>
            <p14:sldId id="266"/>
            <p14:sldId id="267"/>
          </p14:sldIdLst>
        </p14:section>
        <p14:section name="FEAST OF WEEKS (SHAVUOT/FIRSTFRUITS)" id="{36208035-128C-4303-9198-4ABF2AA6FD81}">
          <p14:sldIdLst>
            <p14:sldId id="268"/>
          </p14:sldIdLst>
        </p14:section>
        <p14:section name="Cain &amp; Abel give First Fruits Offerings" id="{C70861E9-93C8-4318-B480-9E433366EE7A}">
          <p14:sldIdLst>
            <p14:sldId id="269"/>
            <p14:sldId id="270"/>
            <p14:sldId id="271"/>
            <p14:sldId id="272"/>
            <p14:sldId id="273"/>
            <p14:sldId id="274"/>
            <p14:sldId id="275"/>
            <p14:sldId id="276"/>
            <p14:sldId id="277"/>
            <p14:sldId id="278"/>
          </p14:sldIdLst>
        </p14:section>
        <p14:section name="The Flood" id="{CAFC3939-F56E-4A01-B7AB-CD81ADB38C13}">
          <p14:sldIdLst>
            <p14:sldId id="279"/>
            <p14:sldId id="280"/>
          </p14:sldIdLst>
        </p14:section>
        <p14:section name="Noah gives offerings after stepping off the ark on Shavuot" id="{66630697-EE34-43DE-829B-8568F0C4C07B}">
          <p14:sldIdLst>
            <p14:sldId id="281"/>
            <p14:sldId id="282"/>
            <p14:sldId id="283"/>
            <p14:sldId id="284"/>
            <p14:sldId id="285"/>
            <p14:sldId id="286"/>
            <p14:sldId id="287"/>
            <p14:sldId id="288"/>
            <p14:sldId id="289"/>
            <p14:sldId id="290"/>
          </p14:sldIdLst>
        </p14:section>
        <p14:section name="Angel of YHVH changes Abraham's name on Shavuot" id="{C259DBD6-A8D8-4276-8B33-0B9DB4568411}">
          <p14:sldIdLst>
            <p14:sldId id="291"/>
            <p14:sldId id="292"/>
            <p14:sldId id="293"/>
            <p14:sldId id="294"/>
            <p14:sldId id="295"/>
            <p14:sldId id="296"/>
            <p14:sldId id="297"/>
            <p14:sldId id="298"/>
            <p14:sldId id="299"/>
            <p14:sldId id="300"/>
            <p14:sldId id="301"/>
            <p14:sldId id="302"/>
          </p14:sldIdLst>
        </p14:section>
        <p14:section name="Angel of YHVH meets with Abraham to offer a covenant on Shavuot" id="{BFDF0B84-DAE9-49C9-B6BB-5654E7C07428}">
          <p14:sldIdLst>
            <p14:sldId id="303"/>
            <p14:sldId id="304"/>
            <p14:sldId id="305"/>
            <p14:sldId id="306"/>
            <p14:sldId id="307"/>
            <p14:sldId id="308"/>
            <p14:sldId id="309"/>
          </p14:sldIdLst>
        </p14:section>
        <p14:section name="Issac was born on Shavuot" id="{6250FC67-4A14-4F8F-98BA-425530A65081}">
          <p14:sldIdLst>
            <p14:sldId id="310"/>
            <p14:sldId id="311"/>
            <p14:sldId id="312"/>
            <p14:sldId id="313"/>
            <p14:sldId id="314"/>
          </p14:sldIdLst>
        </p14:section>
        <p14:section name="Abraham, Issac &amp; Ishmael celebrate Shavuot before Abraham dies" id="{164FFACF-BF7A-4D12-8E3A-4C8E5F6ADD63}">
          <p14:sldIdLst>
            <p14:sldId id="315"/>
            <p14:sldId id="316"/>
            <p14:sldId id="317"/>
            <p14:sldId id="318"/>
          </p14:sldIdLst>
        </p14:section>
        <p14:section name="Israel came to Mount Sinai to receive the law on Shavuot" id="{2D4FF62E-51E5-4642-9DB3-C70D1F5ADB65}">
          <p14:sldIdLst>
            <p14:sldId id="319"/>
            <p14:sldId id="320"/>
            <p14:sldId id="321"/>
            <p14:sldId id="322"/>
            <p14:sldId id="323"/>
            <p14:sldId id="324"/>
            <p14:sldId id="325"/>
          </p14:sldIdLst>
        </p14:section>
        <p14:section name="Angel appears to Jacob amongst a famine on Shavuot" id="{1B121541-460E-4C47-85A2-81D64A3DEA94}">
          <p14:sldIdLst>
            <p14:sldId id="326"/>
            <p14:sldId id="327"/>
            <p14:sldId id="328"/>
            <p14:sldId id="329"/>
            <p14:sldId id="330"/>
            <p14:sldId id="331"/>
            <p14:sldId id="332"/>
            <p14:sldId id="333"/>
            <p14:sldId id="334"/>
            <p14:sldId id="335"/>
            <p14:sldId id="336"/>
            <p14:sldId id="337"/>
            <p14:sldId id="338"/>
            <p14:sldId id="339"/>
            <p14:sldId id="340"/>
          </p14:sldIdLst>
        </p14:section>
        <p14:section name="FEAST OF TRUMPETS" id="{B5B4B0D5-AD4D-41B7-B983-119BE9E1D22E}">
          <p14:sldIdLst>
            <p14:sldId id="341"/>
          </p14:sldIdLst>
        </p14:section>
        <p14:section name="Season" id="{921C8D82-9860-4BE1-9405-B25E2FE509BF}">
          <p14:sldIdLst>
            <p14:sldId id="342"/>
            <p14:sldId id="343"/>
          </p14:sldIdLst>
        </p14:section>
        <p14:section name="Jacob builds an altar at Bethel" id="{80E2651C-0262-4B80-A8E2-CB5D71EA24CA}">
          <p14:sldIdLst>
            <p14:sldId id="344"/>
            <p14:sldId id="345"/>
            <p14:sldId id="346"/>
            <p14:sldId id="347"/>
            <p14:sldId id="348"/>
            <p14:sldId id="349"/>
            <p14:sldId id="350"/>
            <p14:sldId id="351"/>
            <p14:sldId id="352"/>
          </p14:sldIdLst>
        </p14:section>
        <p14:section name="FEAST OF ATONEMENT (YOM KIPPUR)" id="{E48FCAB9-2B8C-4B94-992E-2B9D4CA4EF10}">
          <p14:sldIdLst>
            <p14:sldId id="353"/>
            <p14:sldId id="354"/>
            <p14:sldId id="355"/>
          </p14:sldIdLst>
        </p14:section>
        <p14:section name="FEAST OF TABERNACLES (SUKKOT)" id="{7CA24B17-1732-4B10-8025-76CAD80DFAF8}">
          <p14:sldIdLst>
            <p14:sldId id="356"/>
          </p14:sldIdLst>
        </p14:section>
        <p14:section name="Abraham was the first man to celebrate the Feast of Tabernacles" id="{2BC34D2C-004E-4090-B37B-82A97C82FB79}">
          <p14:sldIdLst>
            <p14:sldId id="357"/>
            <p14:sldId id="358"/>
            <p14:sldId id="359"/>
            <p14:sldId id="360"/>
          </p14:sldIdLst>
        </p14:section>
        <p14:section name="Jacob passes the priesthood to Levi during Tabernacles" id="{136D60FE-1CE2-4305-8165-CBED40B7C199}">
          <p14:sldIdLst>
            <p14:sldId id="361"/>
            <p14:sldId id="362"/>
            <p14:sldId id="363"/>
            <p14:sldId id="364"/>
            <p14:sldId id="365"/>
            <p14:sldId id="366"/>
            <p14:sldId id="367"/>
            <p14:sldId id="368"/>
            <p14:sldId id="369"/>
            <p14:sldId id="370"/>
            <p14:sldId id="371"/>
            <p14:sldId id="372"/>
            <p14:sldId id="373"/>
            <p14:sldId id="374"/>
            <p14:sldId id="375"/>
            <p14:sldId id="376"/>
            <p14:sldId id="377"/>
            <p14:sldId id="378"/>
            <p14:sldId id="379"/>
          </p14:sldIdLst>
        </p14:section>
        <p14:section name="HEADS OF THE SEASONS (NEW MOONS OF THE 1ST, 4TH, 7TH &amp; 10TH MONTH)" id="{11090070-9F1B-4C8B-87A2-457AE5AD91B3}">
          <p14:sldIdLst>
            <p14:sldId id="380"/>
          </p14:sldIdLst>
        </p14:section>
        <p14:section name="Noah celebrate the Heads of the Seasons" id="{AE48D202-E3AF-40AF-87EB-004BDB43A65C}">
          <p14:sldIdLst>
            <p14:sldId id="381"/>
            <p14:sldId id="382"/>
            <p14:sldId id="383"/>
            <p14:sldId id="384"/>
          </p14:sldIdLst>
        </p14:section>
        <p14:section name="Issac gives offerings" id="{A115A635-1B5A-435A-86AB-45FC2CD90866}">
          <p14:sldIdLst>
            <p14:sldId id="385"/>
            <p14:sldId id="386"/>
            <p14:sldId id="387"/>
          </p14:sldIdLst>
        </p14:section>
        <p14:section name="Jacob's stairway to heaven" id="{BEAB6804-085F-453F-A25C-257753AC5153}">
          <p14:sldIdLst>
            <p14:sldId id="388"/>
            <p14:sldId id="389"/>
            <p14:sldId id="390"/>
            <p14:sldId id="391"/>
            <p14:sldId id="392"/>
            <p14:sldId id="393"/>
            <p14:sldId id="394"/>
            <p14:sldId id="395"/>
          </p14:sldIdLst>
        </p14:section>
        <p14:section name="Levi is born" id="{C5631FEE-68EF-45BC-A587-03869AEF7D11}">
          <p14:sldIdLst>
            <p14:sldId id="396"/>
            <p14:sldId id="397"/>
          </p14:sldIdLst>
        </p14:section>
        <p14:section name="NEW MOON" id="{70CDB243-D994-44A3-9D31-816A7167953B}">
          <p14:sldIdLst>
            <p14:sldId id="398"/>
          </p14:sldIdLst>
        </p14:section>
        <p14:section name="New Moon of Second Month" id="{8D5174BA-DDC2-4C35-9A9D-3C7FD35F1363}">
          <p14:sldIdLst>
            <p14:sldId id="399"/>
            <p14:sldId id="400"/>
          </p14:sldIdLst>
        </p14:section>
        <p14:section name="New Moon of Seventh Month" id="{3E3AEDB6-D903-4266-844A-39079ECAB6C7}">
          <p14:sldIdLst>
            <p14:sldId id="401"/>
            <p14:sldId id="402"/>
          </p14:sldIdLst>
        </p14:section>
        <p14:section name="New Moon of Tenth Month" id="{E2AACCAE-51EB-4617-9E6B-77BB8F716550}">
          <p14:sldIdLst>
            <p14:sldId id="403"/>
            <p14:sldId id="404"/>
            <p14:sldId id="405"/>
          </p14:sldIdLst>
        </p14:section>
        <p14:section name="New Moon of the Fourth Month" id="{D2056C1E-3D46-489E-91BC-64C98D5DC751}">
          <p14:sldIdLst>
            <p14:sldId id="406"/>
            <p14:sldId id="407"/>
            <p14:sldId id="408"/>
            <p14:sldId id="409"/>
          </p14:sldIdLst>
        </p14:section>
        <p14:section name="New Moon of the Third Month" id="{356AF6D2-BB7F-4647-9962-142E07552EF6}">
          <p14:sldIdLst>
            <p14:sldId id="410"/>
            <p14:sldId id="411"/>
            <p14:sldId id="412"/>
          </p14:sldIdLst>
        </p14:section>
        <p14:section name="NEW YEAR" id="{C5E739F1-2378-46F2-8AF8-C6E2B573F082}">
          <p14:sldIdLst>
            <p14:sldId id="413"/>
            <p14:sldId id="414"/>
            <p14:sldId id="415"/>
            <p14:sldId id="416"/>
            <p14:sldId id="417"/>
            <p14:sldId id="418"/>
          </p14:sldIdLst>
        </p14:section>
        <p14:section name="FASTING DAYS" id="{A9971F16-CE1E-43CD-9AE0-BC9F8030D75A}">
          <p14:sldIdLst>
            <p14:sldId id="419"/>
            <p14:sldId id="420"/>
            <p14:sldId id="421"/>
          </p14:sldIdLst>
        </p14:section>
        <p14:section name="OTHER MEMORABLE DATES" id="{77398EC3-8EBA-49D5-899C-0797AACC9287}">
          <p14:sldIdLst>
            <p14:sldId id="422"/>
          </p14:sldIdLst>
        </p14:section>
        <p14:section name="17th Day of the Second Month" id="{A907DA39-84F8-4C79-B4FA-F679668CAEE5}">
          <p14:sldIdLst>
            <p14:sldId id="423"/>
            <p14:sldId id="424"/>
          </p14:sldIdLst>
        </p14:section>
        <p14:section name="The Fall" id="{1D55CC04-7E11-480E-AE78-9F17C383F37B}">
          <p14:sldIdLst>
            <p14:sldId id="425"/>
            <p14:sldId id="426"/>
            <p14:sldId id="427"/>
            <p14:sldId id="428"/>
            <p14:sldId id="429"/>
          </p14:sldIdLst>
        </p14:section>
        <p14:section name="The Flood" id="{EBACA79D-AF9B-4CB5-AF1C-3954A2D983AC}">
          <p14:sldIdLst>
            <p14:sldId id="430"/>
            <p14:sldId id="431"/>
            <p14:sldId id="432"/>
            <p14:sldId id="433"/>
            <p14:sldId id="434"/>
            <p14:sldId id="435"/>
            <p14:sldId id="436"/>
            <p14:sldId id="437"/>
            <p14:sldId id="438"/>
            <p14:sldId id="439"/>
            <p14:sldId id="440"/>
            <p14:sldId id="441"/>
            <p14:sldId id="442"/>
            <p14:sldId id="44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02E082-0A57-46DE-80F9-75417D5FDCAC}" v="1" dt="2025-08-06T04:12:24.6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viewProps" Target="view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theme" Target="theme/theme1.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tableStyles" Target="tableStyles.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0" Type="http://schemas.openxmlformats.org/officeDocument/2006/relationships/presProps" Target="presProps.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7CE37E-3047-47DA-852A-9B415504E8C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50A5AB6-DEB2-3F45-A563-F21B0F41640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97153C0-F928-7F4D-09FB-343E4CF1F065}"/>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5" name="Footer Placeholder 4">
            <a:extLst>
              <a:ext uri="{FF2B5EF4-FFF2-40B4-BE49-F238E27FC236}">
                <a16:creationId xmlns:a16="http://schemas.microsoft.com/office/drawing/2014/main" id="{F69D3932-D3A4-AD02-C2EB-703821EAE2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0CF5F8-108A-0BAC-9B28-24C1EEABABE4}"/>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372813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6ACB4-A0F3-DF77-542F-A26F0F60D08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1CD78B3-2764-7613-81CC-B27E426D929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731D25-3C0C-77DE-2AFF-AE3A9AF855F5}"/>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5" name="Footer Placeholder 4">
            <a:extLst>
              <a:ext uri="{FF2B5EF4-FFF2-40B4-BE49-F238E27FC236}">
                <a16:creationId xmlns:a16="http://schemas.microsoft.com/office/drawing/2014/main" id="{CC2DEB7F-DFF9-28C9-BFAC-E919AFF1DB3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AFCDC9-7DCB-D493-B62D-44D341E4AEEB}"/>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1774897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65F2BE-417C-6FCB-65F4-04C31CC88B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27F7B74-09F5-25C3-6D5C-FC6D6922B69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A359798-78A5-78C4-F629-92A53FC3A3B4}"/>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5" name="Footer Placeholder 4">
            <a:extLst>
              <a:ext uri="{FF2B5EF4-FFF2-40B4-BE49-F238E27FC236}">
                <a16:creationId xmlns:a16="http://schemas.microsoft.com/office/drawing/2014/main" id="{7B1B741E-74A6-BA2C-2C47-8232B9BBED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AF9BE5-5763-02FA-E739-A7BFBF46E832}"/>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12698088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F243F-2F58-E153-2A60-E9C27E7EE0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32ACA73-E1FD-598C-F205-56432A97EBB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7335BC7-A740-4D50-8FA4-23BDC5C911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63382-5D90-4836-46D9-9C4A5632D934}"/>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6" name="Footer Placeholder 5">
            <a:extLst>
              <a:ext uri="{FF2B5EF4-FFF2-40B4-BE49-F238E27FC236}">
                <a16:creationId xmlns:a16="http://schemas.microsoft.com/office/drawing/2014/main" id="{D3F4E68B-DCEF-AED0-CE31-B078ABC6B4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711B176-E2A4-2A4B-E5E8-1A3E81B820E8}"/>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620770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32B9B-02A1-C508-105B-BF0D1A2F693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2846DCB-D053-AA19-AA0F-13F3BF8581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0835570-FDAC-C57D-AF56-19D7EAD83F6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989D942-A799-251E-E25B-85CA11481F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B8D42D0-7E62-53A7-87D7-72D167D83C0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D9160FA-32CB-9A32-2EEE-FE530E3D3105}"/>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8" name="Footer Placeholder 7">
            <a:extLst>
              <a:ext uri="{FF2B5EF4-FFF2-40B4-BE49-F238E27FC236}">
                <a16:creationId xmlns:a16="http://schemas.microsoft.com/office/drawing/2014/main" id="{2C0FED8C-6F37-D646-DA2D-C49D5F20D59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70F53CC-EB0C-4385-7456-387DC3EA7708}"/>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19320059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C968DB-5350-97F9-F6E5-0870820C12E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EE88E38-FFD8-E4BF-378F-C7DBA9C8421C}"/>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4" name="Footer Placeholder 3">
            <a:extLst>
              <a:ext uri="{FF2B5EF4-FFF2-40B4-BE49-F238E27FC236}">
                <a16:creationId xmlns:a16="http://schemas.microsoft.com/office/drawing/2014/main" id="{2CF38F51-F567-D151-DB26-A68AE5A19E4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F7EA0B7-F1B1-BDAC-058D-D3FCF9E18180}"/>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2661915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2602DBF-7E2C-46BC-2E7F-EB994D64EA8F}"/>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3" name="Footer Placeholder 2">
            <a:extLst>
              <a:ext uri="{FF2B5EF4-FFF2-40B4-BE49-F238E27FC236}">
                <a16:creationId xmlns:a16="http://schemas.microsoft.com/office/drawing/2014/main" id="{BA754474-B821-F30D-1545-FFB44763493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5F1AA25-455B-0B63-8F9F-55593B60C428}"/>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1155946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9409C-AB62-2DFD-1C7F-4EC0D4F293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35ED49E-3E18-69A7-D916-B99BEEB96DB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E4F0B87-0D54-1006-6864-7C7F3E2105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2D9726-3FAD-F094-AB7E-7759E28C07C3}"/>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6" name="Footer Placeholder 5">
            <a:extLst>
              <a:ext uri="{FF2B5EF4-FFF2-40B4-BE49-F238E27FC236}">
                <a16:creationId xmlns:a16="http://schemas.microsoft.com/office/drawing/2014/main" id="{96518265-FDFD-EAD4-E1B6-373C760C02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CAFAA5-A099-3671-91B5-3C1F4113B1BD}"/>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318914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488DB-534F-6DDE-A8F5-EA73AD745A6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C48F41D-6A46-FD76-49D3-60987468B04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1846E3D-92CA-09E4-A48D-F41262947F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12F85B0-5829-21D9-00CC-64E9224BE66A}"/>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6" name="Footer Placeholder 5">
            <a:extLst>
              <a:ext uri="{FF2B5EF4-FFF2-40B4-BE49-F238E27FC236}">
                <a16:creationId xmlns:a16="http://schemas.microsoft.com/office/drawing/2014/main" id="{C7A14EE0-F187-B99F-6038-05C3AAB01BD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9A5BEB-A327-9D5E-E9A6-EA36877DDC63}"/>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3723735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951BF-0095-E281-4D8D-720707192F0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8806CD0-60F6-58BD-C109-A0954546879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9341E2B-804D-08CB-F94D-46EC85CA5397}"/>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5" name="Footer Placeholder 4">
            <a:extLst>
              <a:ext uri="{FF2B5EF4-FFF2-40B4-BE49-F238E27FC236}">
                <a16:creationId xmlns:a16="http://schemas.microsoft.com/office/drawing/2014/main" id="{FC482A8D-50E6-F5A9-FAF0-585C5F2C3A9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2FEE2D-BF3A-5BD3-7AE1-5B2DE6219095}"/>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1189358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61C2F0-4DD8-4B2F-4115-351CA3C2966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83B841A-096E-35BE-9CBD-E466A01C0AA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AAD231-1B1C-DAE9-40B5-324A5D0DD377}"/>
              </a:ext>
            </a:extLst>
          </p:cNvPr>
          <p:cNvSpPr>
            <a:spLocks noGrp="1"/>
          </p:cNvSpPr>
          <p:nvPr>
            <p:ph type="dt" sz="half" idx="10"/>
          </p:nvPr>
        </p:nvSpPr>
        <p:spPr/>
        <p:txBody>
          <a:bodyPr/>
          <a:lstStyle/>
          <a:p>
            <a:fld id="{1C8322F6-1C60-46CF-968C-BC20E470F443}" type="datetimeFigureOut">
              <a:rPr lang="en-US" smtClean="0"/>
              <a:t>7/7/2026</a:t>
            </a:fld>
            <a:endParaRPr lang="en-US"/>
          </a:p>
        </p:txBody>
      </p:sp>
      <p:sp>
        <p:nvSpPr>
          <p:cNvPr id="5" name="Footer Placeholder 4">
            <a:extLst>
              <a:ext uri="{FF2B5EF4-FFF2-40B4-BE49-F238E27FC236}">
                <a16:creationId xmlns:a16="http://schemas.microsoft.com/office/drawing/2014/main" id="{6C4A11A6-AB32-A47D-D09F-B8ED1BFE94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C182671-A1F0-867B-D104-69DDD30BC0B3}"/>
              </a:ext>
            </a:extLst>
          </p:cNvPr>
          <p:cNvSpPr>
            <a:spLocks noGrp="1"/>
          </p:cNvSpPr>
          <p:nvPr>
            <p:ph type="sldNum" sz="quarter" idx="12"/>
          </p:nvPr>
        </p:nvSpPr>
        <p:spPr/>
        <p:txBody>
          <a:bodyPr/>
          <a:lstStyle/>
          <a:p>
            <a:fld id="{5EEB83C2-341F-4C28-A243-1C56DDDA54D3}" type="slidenum">
              <a:rPr lang="en-US" smtClean="0"/>
              <a:t>‹#›</a:t>
            </a:fld>
            <a:endParaRPr lang="en-US"/>
          </a:p>
        </p:txBody>
      </p:sp>
    </p:spTree>
    <p:extLst>
      <p:ext uri="{BB962C8B-B14F-4D97-AF65-F5344CB8AC3E}">
        <p14:creationId xmlns:p14="http://schemas.microsoft.com/office/powerpoint/2010/main" val="15771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943D891-2F2F-F719-35FB-F715A4F1FC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C793C1A-572F-8F2D-CE6B-97D296137D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365FFA-54DA-D5C5-F569-DACAAECEC46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C8322F6-1C60-46CF-968C-BC20E470F443}" type="datetimeFigureOut">
              <a:rPr lang="en-US" smtClean="0"/>
              <a:t>7/7/2026</a:t>
            </a:fld>
            <a:endParaRPr lang="en-US"/>
          </a:p>
        </p:txBody>
      </p:sp>
      <p:sp>
        <p:nvSpPr>
          <p:cNvPr id="5" name="Footer Placeholder 4">
            <a:extLst>
              <a:ext uri="{FF2B5EF4-FFF2-40B4-BE49-F238E27FC236}">
                <a16:creationId xmlns:a16="http://schemas.microsoft.com/office/drawing/2014/main" id="{8F45367F-5B3F-C57C-4ABC-7E71F6FD97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674D5BBE-3A79-4565-A2C4-21EA240DDBE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EB83C2-341F-4C28-A243-1C56DDDA54D3}" type="slidenum">
              <a:rPr lang="en-US" smtClean="0"/>
              <a:t>‹#›</a:t>
            </a:fld>
            <a:endParaRPr lang="en-US"/>
          </a:p>
        </p:txBody>
      </p:sp>
    </p:spTree>
    <p:extLst>
      <p:ext uri="{BB962C8B-B14F-4D97-AF65-F5344CB8AC3E}">
        <p14:creationId xmlns:p14="http://schemas.microsoft.com/office/powerpoint/2010/main" val="2108609949"/>
      </p:ext>
    </p:extLst>
  </p:cSld>
  <p:clrMap bg1="lt1" tx1="dk1" bg2="lt2" tx2="dk2" accent1="accent1" accent2="accent2" accent3="accent3" accent4="accent4" accent5="accent5" accent6="accent6" hlink="hlink" folHlink="folHlink"/>
  <p:sldLayoutIdLst>
    <p:sldLayoutId id="2147483924" r:id="rId1"/>
    <p:sldLayoutId id="2147483925" r:id="rId2"/>
    <p:sldLayoutId id="2147483926" r:id="rId3"/>
    <p:sldLayoutId id="2147483927" r:id="rId4"/>
    <p:sldLayoutId id="2147483928" r:id="rId5"/>
    <p:sldLayoutId id="2147483929" r:id="rId6"/>
    <p:sldLayoutId id="2147483930" r:id="rId7"/>
    <p:sldLayoutId id="2147483931" r:id="rId8"/>
    <p:sldLayoutId id="2147483932" r:id="rId9"/>
    <p:sldLayoutId id="2147483933" r:id="rId10"/>
    <p:sldLayoutId id="21474839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wo men standing next to a fire with sheep&#10;&#10;AI-generated content may be incorrect.">
            <a:extLst>
              <a:ext uri="{FF2B5EF4-FFF2-40B4-BE49-F238E27FC236}">
                <a16:creationId xmlns:a16="http://schemas.microsoft.com/office/drawing/2014/main" id="{0665316E-3E8A-6339-265A-61818C725CB0}"/>
              </a:ext>
            </a:extLst>
          </p:cNvPr>
          <p:cNvPicPr>
            <a:picLocks noChangeAspect="1"/>
          </p:cNvPicPr>
          <p:nvPr/>
        </p:nvPicPr>
        <p:blipFill>
          <a:blip r:embed="rId2"/>
          <a:srcRect t="14540" b="14537"/>
          <a:stretch>
            <a:fillRect/>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178FB36B-5BFE-42CA-BC60-1115E0D95E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7935402" y="743447"/>
            <a:ext cx="3445765" cy="3692028"/>
          </a:xfrm>
          <a:noFill/>
        </p:spPr>
        <p:txBody>
          <a:bodyPr>
            <a:normAutofit/>
          </a:bodyPr>
          <a:lstStyle/>
          <a:p>
            <a:pPr algn="l"/>
            <a:r>
              <a:rPr lang="en-US" sz="5200"/>
              <a:t>Important events that occurred on Feast Days</a:t>
            </a: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C80BB-23C9-12CB-D939-AC573D6464C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Pesach &amp; Unleavened Bread</a:t>
            </a:r>
          </a:p>
        </p:txBody>
      </p:sp>
      <p:sp>
        <p:nvSpPr>
          <p:cNvPr id="3" name="Subtitle 2">
            <a:extLst>
              <a:ext uri="{FF2B5EF4-FFF2-40B4-BE49-F238E27FC236}">
                <a16:creationId xmlns:a16="http://schemas.microsoft.com/office/drawing/2014/main" id="{3831A9C3-DAF7-1320-CFB0-FBF0981DC6B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308295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2C2B5-A863-2746-2B99-D2053B76176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1st Day of Unleavened Bread, Abraham offers a ram instead of Issac</a:t>
            </a:r>
          </a:p>
        </p:txBody>
      </p:sp>
      <p:sp>
        <p:nvSpPr>
          <p:cNvPr id="3" name="Subtitle 2">
            <a:extLst>
              <a:ext uri="{FF2B5EF4-FFF2-40B4-BE49-F238E27FC236}">
                <a16:creationId xmlns:a16="http://schemas.microsoft.com/office/drawing/2014/main" id="{3F7A2722-72D0-E988-831A-29695F7A192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743432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8C7511-4758-5009-A792-B7F6A00125C3}"/>
              </a:ext>
            </a:extLst>
          </p:cNvPr>
          <p:cNvSpPr txBox="1"/>
          <p:nvPr/>
        </p:nvSpPr>
        <p:spPr>
          <a:xfrm>
            <a:off x="127000" y="127000"/>
            <a:ext cx="7315200" cy="276999"/>
          </a:xfrm>
          <a:prstGeom prst="rect">
            <a:avLst/>
          </a:prstGeom>
          <a:noFill/>
        </p:spPr>
        <p:txBody>
          <a:bodyPr vert="horz" lIns="0" tIns="0" rIns="0" bIns="0" rtlCol="0">
            <a:spAutoFit/>
          </a:bodyPr>
          <a:lstStyle/>
          <a:p>
            <a:r>
              <a:rPr lang="en-US"/>
              <a:t>1st Day of Unleavened Bread, Abraham offers a ram instead of Issac</a:t>
            </a:r>
          </a:p>
        </p:txBody>
      </p:sp>
      <p:sp>
        <p:nvSpPr>
          <p:cNvPr id="3" name="TextBox 2">
            <a:extLst>
              <a:ext uri="{FF2B5EF4-FFF2-40B4-BE49-F238E27FC236}">
                <a16:creationId xmlns:a16="http://schemas.microsoft.com/office/drawing/2014/main" id="{84F94B6A-6877-3ED4-36CC-C6A664C22326}"/>
              </a:ext>
            </a:extLst>
          </p:cNvPr>
          <p:cNvSpPr txBox="1"/>
          <p:nvPr/>
        </p:nvSpPr>
        <p:spPr>
          <a:xfrm>
            <a:off x="0" y="762000"/>
            <a:ext cx="12192000" cy="646331"/>
          </a:xfrm>
          <a:prstGeom prst="rect">
            <a:avLst/>
          </a:prstGeom>
          <a:noFill/>
        </p:spPr>
        <p:txBody>
          <a:bodyPr vert="horz" rtlCol="0">
            <a:spAutoFit/>
          </a:bodyPr>
          <a:lstStyle/>
          <a:p>
            <a:pPr algn="ctr"/>
            <a:r>
              <a:rPr lang="en-US" sz="3600"/>
              <a:t>Jubilees 17:15-16</a:t>
            </a:r>
          </a:p>
        </p:txBody>
      </p:sp>
      <p:sp>
        <p:nvSpPr>
          <p:cNvPr id="4" name="TextBox 3">
            <a:extLst>
              <a:ext uri="{FF2B5EF4-FFF2-40B4-BE49-F238E27FC236}">
                <a16:creationId xmlns:a16="http://schemas.microsoft.com/office/drawing/2014/main" id="{8229B0DA-7797-AFD7-85F8-8879C4692C1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9E816B2-A88C-6807-E8DD-523DA9FD9CE2}"/>
              </a:ext>
            </a:extLst>
          </p:cNvPr>
          <p:cNvSpPr txBox="1"/>
          <p:nvPr/>
        </p:nvSpPr>
        <p:spPr>
          <a:xfrm>
            <a:off x="1016000" y="1905000"/>
            <a:ext cx="10160000" cy="3908762"/>
          </a:xfrm>
          <a:prstGeom prst="rect">
            <a:avLst/>
          </a:prstGeom>
          <a:noFill/>
        </p:spPr>
        <p:txBody>
          <a:bodyPr vert="horz" rtlCol="0">
            <a:spAutoFit/>
          </a:bodyPr>
          <a:lstStyle/>
          <a:p>
            <a:pPr algn="ctr"/>
            <a:r>
              <a:rPr lang="en-US" sz="3100"/>
              <a:t>And it came to pass in the seventh week, in the first year thereof, [2003 A.M.] </a:t>
            </a:r>
            <a:r>
              <a:rPr lang="en-US" sz="3100" b="1">
                <a:solidFill>
                  <a:srgbClr val="FF0000"/>
                </a:solidFill>
              </a:rPr>
              <a:t>in the first month</a:t>
            </a:r>
            <a:r>
              <a:rPr lang="en-US" sz="3100"/>
              <a:t> in this jubilee, </a:t>
            </a:r>
            <a:r>
              <a:rPr lang="en-US" sz="3100" b="1">
                <a:solidFill>
                  <a:srgbClr val="FF0000"/>
                </a:solidFill>
              </a:rPr>
              <a:t>on the twelfth of this month</a:t>
            </a:r>
            <a:r>
              <a:rPr lang="en-US" sz="3100"/>
              <a:t>, there were voices in heaven regarding Abraham, that he was faithful in all that He told him, and that he loved the Lord, and that in every affliction he was faithful. And the prince Mastema came and said before God, 'Behold, Abraham loves Isaac his son, and he delights in him above all things else; (Continued...)</a:t>
            </a:r>
          </a:p>
        </p:txBody>
      </p:sp>
    </p:spTree>
    <p:extLst>
      <p:ext uri="{BB962C8B-B14F-4D97-AF65-F5344CB8AC3E}">
        <p14:creationId xmlns:p14="http://schemas.microsoft.com/office/powerpoint/2010/main" val="1133214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C6FA35A-5D42-624B-7F9E-6C28AB649893}"/>
              </a:ext>
            </a:extLst>
          </p:cNvPr>
          <p:cNvSpPr txBox="1"/>
          <p:nvPr/>
        </p:nvSpPr>
        <p:spPr>
          <a:xfrm>
            <a:off x="127000" y="127000"/>
            <a:ext cx="7315200" cy="276999"/>
          </a:xfrm>
          <a:prstGeom prst="rect">
            <a:avLst/>
          </a:prstGeom>
          <a:noFill/>
        </p:spPr>
        <p:txBody>
          <a:bodyPr vert="horz" lIns="0" tIns="0" rIns="0" bIns="0" rtlCol="0">
            <a:spAutoFit/>
          </a:bodyPr>
          <a:lstStyle/>
          <a:p>
            <a:r>
              <a:rPr lang="en-US"/>
              <a:t>1st Day of Unleavened Bread, Abraham offers a ram instead of Issac</a:t>
            </a:r>
          </a:p>
        </p:txBody>
      </p:sp>
      <p:sp>
        <p:nvSpPr>
          <p:cNvPr id="3" name="TextBox 2">
            <a:extLst>
              <a:ext uri="{FF2B5EF4-FFF2-40B4-BE49-F238E27FC236}">
                <a16:creationId xmlns:a16="http://schemas.microsoft.com/office/drawing/2014/main" id="{7C4A8598-05C1-14CD-8BA3-0C117DDC84F8}"/>
              </a:ext>
            </a:extLst>
          </p:cNvPr>
          <p:cNvSpPr txBox="1"/>
          <p:nvPr/>
        </p:nvSpPr>
        <p:spPr>
          <a:xfrm>
            <a:off x="1016000" y="635000"/>
            <a:ext cx="10160000" cy="2000548"/>
          </a:xfrm>
          <a:prstGeom prst="rect">
            <a:avLst/>
          </a:prstGeom>
          <a:noFill/>
        </p:spPr>
        <p:txBody>
          <a:bodyPr vert="horz" rtlCol="0">
            <a:spAutoFit/>
          </a:bodyPr>
          <a:lstStyle/>
          <a:p>
            <a:pPr algn="ctr"/>
            <a:r>
              <a:rPr lang="en-US" sz="3100"/>
              <a:t>bid him </a:t>
            </a:r>
            <a:r>
              <a:rPr lang="en-US" sz="3100" b="1">
                <a:solidFill>
                  <a:srgbClr val="FF0000"/>
                </a:solidFill>
              </a:rPr>
              <a:t>offer him as a burnt-offering</a:t>
            </a:r>
            <a:r>
              <a:rPr lang="en-US" sz="3100"/>
              <a:t> on the altar, and Thou wilt see if he will do this command, and Thou wilt know if he is faithful in everything wherein Thou dost try him.</a:t>
            </a:r>
          </a:p>
        </p:txBody>
      </p:sp>
    </p:spTree>
    <p:extLst>
      <p:ext uri="{BB962C8B-B14F-4D97-AF65-F5344CB8AC3E}">
        <p14:creationId xmlns:p14="http://schemas.microsoft.com/office/powerpoint/2010/main" val="3856710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A97D80-FEA6-B372-1B74-A560A3D7D8F0}"/>
              </a:ext>
            </a:extLst>
          </p:cNvPr>
          <p:cNvSpPr txBox="1"/>
          <p:nvPr/>
        </p:nvSpPr>
        <p:spPr>
          <a:xfrm>
            <a:off x="127000" y="127000"/>
            <a:ext cx="7315200" cy="276999"/>
          </a:xfrm>
          <a:prstGeom prst="rect">
            <a:avLst/>
          </a:prstGeom>
          <a:noFill/>
        </p:spPr>
        <p:txBody>
          <a:bodyPr vert="horz" lIns="0" tIns="0" rIns="0" bIns="0" rtlCol="0">
            <a:spAutoFit/>
          </a:bodyPr>
          <a:lstStyle/>
          <a:p>
            <a:r>
              <a:rPr lang="en-US"/>
              <a:t>1st Day of Unleavened Bread, Abraham offers a ram instead of Issac</a:t>
            </a:r>
          </a:p>
        </p:txBody>
      </p:sp>
      <p:sp>
        <p:nvSpPr>
          <p:cNvPr id="3" name="TextBox 2">
            <a:extLst>
              <a:ext uri="{FF2B5EF4-FFF2-40B4-BE49-F238E27FC236}">
                <a16:creationId xmlns:a16="http://schemas.microsoft.com/office/drawing/2014/main" id="{D9DFC40E-37F5-D4DB-2550-373FCEF06E31}"/>
              </a:ext>
            </a:extLst>
          </p:cNvPr>
          <p:cNvSpPr txBox="1"/>
          <p:nvPr/>
        </p:nvSpPr>
        <p:spPr>
          <a:xfrm>
            <a:off x="0" y="762000"/>
            <a:ext cx="12192000" cy="646331"/>
          </a:xfrm>
          <a:prstGeom prst="rect">
            <a:avLst/>
          </a:prstGeom>
          <a:noFill/>
        </p:spPr>
        <p:txBody>
          <a:bodyPr vert="horz" rtlCol="0">
            <a:spAutoFit/>
          </a:bodyPr>
          <a:lstStyle/>
          <a:p>
            <a:pPr algn="ctr"/>
            <a:r>
              <a:rPr lang="en-US" sz="3600"/>
              <a:t>Jubilees 18:18-19</a:t>
            </a:r>
          </a:p>
        </p:txBody>
      </p:sp>
      <p:sp>
        <p:nvSpPr>
          <p:cNvPr id="4" name="TextBox 3">
            <a:extLst>
              <a:ext uri="{FF2B5EF4-FFF2-40B4-BE49-F238E27FC236}">
                <a16:creationId xmlns:a16="http://schemas.microsoft.com/office/drawing/2014/main" id="{89589E89-7BE6-2DC7-8F98-26D201F04B7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F855550-4211-CFA6-AD42-62F49E64C3FF}"/>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And he celebrated this festival every year, seven days with joy</a:t>
            </a:r>
            <a:r>
              <a:rPr lang="en-US" sz="3100"/>
              <a:t>, and he called it the festival of the Lord according to the seven days during which he went and returned in peace. And accordingly has it been ordained and written on the heavenly tablets regarding Israel and its seed that </a:t>
            </a:r>
            <a:r>
              <a:rPr lang="en-US" sz="3100" b="1">
                <a:solidFill>
                  <a:srgbClr val="FF0000"/>
                </a:solidFill>
              </a:rPr>
              <a:t>they should observe this festival seven days</a:t>
            </a:r>
            <a:r>
              <a:rPr lang="en-US" sz="3100"/>
              <a:t> with the joy of festival.</a:t>
            </a:r>
          </a:p>
        </p:txBody>
      </p:sp>
    </p:spTree>
    <p:extLst>
      <p:ext uri="{BB962C8B-B14F-4D97-AF65-F5344CB8AC3E}">
        <p14:creationId xmlns:p14="http://schemas.microsoft.com/office/powerpoint/2010/main" val="25832056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0758D4-307D-6DAA-DFFD-708E50BF8FEA}"/>
              </a:ext>
            </a:extLst>
          </p:cNvPr>
          <p:cNvSpPr txBox="1"/>
          <p:nvPr/>
        </p:nvSpPr>
        <p:spPr>
          <a:xfrm>
            <a:off x="127000" y="127000"/>
            <a:ext cx="7315200" cy="276999"/>
          </a:xfrm>
          <a:prstGeom prst="rect">
            <a:avLst/>
          </a:prstGeom>
          <a:noFill/>
        </p:spPr>
        <p:txBody>
          <a:bodyPr vert="horz" lIns="0" tIns="0" rIns="0" bIns="0" rtlCol="0">
            <a:spAutoFit/>
          </a:bodyPr>
          <a:lstStyle/>
          <a:p>
            <a:r>
              <a:rPr lang="en-US"/>
              <a:t>1st Day of Unleavened Bread, Abraham offers a ram instead of Issac</a:t>
            </a:r>
          </a:p>
        </p:txBody>
      </p:sp>
      <p:sp>
        <p:nvSpPr>
          <p:cNvPr id="3" name="TextBox 2">
            <a:extLst>
              <a:ext uri="{FF2B5EF4-FFF2-40B4-BE49-F238E27FC236}">
                <a16:creationId xmlns:a16="http://schemas.microsoft.com/office/drawing/2014/main" id="{3C2489A5-E342-2139-5062-C9C470C27308}"/>
              </a:ext>
            </a:extLst>
          </p:cNvPr>
          <p:cNvSpPr txBox="1"/>
          <p:nvPr/>
        </p:nvSpPr>
        <p:spPr>
          <a:xfrm>
            <a:off x="0" y="762000"/>
            <a:ext cx="12192000" cy="646331"/>
          </a:xfrm>
          <a:prstGeom prst="rect">
            <a:avLst/>
          </a:prstGeom>
          <a:noFill/>
        </p:spPr>
        <p:txBody>
          <a:bodyPr vert="horz" rtlCol="0">
            <a:spAutoFit/>
          </a:bodyPr>
          <a:lstStyle/>
          <a:p>
            <a:pPr algn="ctr"/>
            <a:r>
              <a:rPr lang="en-US" sz="3600"/>
              <a:t>Jubilees 18:1-3</a:t>
            </a:r>
          </a:p>
        </p:txBody>
      </p:sp>
      <p:sp>
        <p:nvSpPr>
          <p:cNvPr id="4" name="TextBox 3">
            <a:extLst>
              <a:ext uri="{FF2B5EF4-FFF2-40B4-BE49-F238E27FC236}">
                <a16:creationId xmlns:a16="http://schemas.microsoft.com/office/drawing/2014/main" id="{4E5B19AF-CD3B-832C-05FB-A6A35C2140B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5F147D6-4A15-2682-A9DE-C014A5CC0633}"/>
              </a:ext>
            </a:extLst>
          </p:cNvPr>
          <p:cNvSpPr txBox="1"/>
          <p:nvPr/>
        </p:nvSpPr>
        <p:spPr>
          <a:xfrm>
            <a:off x="1016000" y="1905000"/>
            <a:ext cx="10160000" cy="4385816"/>
          </a:xfrm>
          <a:prstGeom prst="rect">
            <a:avLst/>
          </a:prstGeom>
          <a:noFill/>
        </p:spPr>
        <p:txBody>
          <a:bodyPr vert="horz" rtlCol="0">
            <a:spAutoFit/>
          </a:bodyPr>
          <a:lstStyle/>
          <a:p>
            <a:pPr algn="ctr"/>
            <a:r>
              <a:rPr lang="en-US" sz="3100"/>
              <a:t>And God said to him, 'Abraham, Abraham'; and he said, Behold, (here) am I.' And he said, Take thy beloved son whom thou lovest, (even) Isaac, and go unto the high country, and offer him on one of the mountains which I will point out unto thee.' And he rose early in the morning and saddled his ass, and took his two young men with him, and Isaac his son, and clave the wood of the </a:t>
            </a:r>
            <a:r>
              <a:rPr lang="en-US" sz="3100" b="1">
                <a:solidFill>
                  <a:srgbClr val="FF0000"/>
                </a:solidFill>
              </a:rPr>
              <a:t>burnt offering</a:t>
            </a:r>
            <a:r>
              <a:rPr lang="en-US" sz="3100"/>
              <a:t>, </a:t>
            </a:r>
            <a:r>
              <a:rPr lang="en-US" sz="3100" b="1">
                <a:solidFill>
                  <a:srgbClr val="FF0000"/>
                </a:solidFill>
              </a:rPr>
              <a:t>and he went to the place on the third day</a:t>
            </a:r>
            <a:r>
              <a:rPr lang="en-US" sz="3100"/>
              <a:t>, and he saw the place afar off.</a:t>
            </a:r>
          </a:p>
        </p:txBody>
      </p:sp>
    </p:spTree>
    <p:extLst>
      <p:ext uri="{BB962C8B-B14F-4D97-AF65-F5344CB8AC3E}">
        <p14:creationId xmlns:p14="http://schemas.microsoft.com/office/powerpoint/2010/main" val="6233791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E380B-54BD-5A08-CB24-260512C7F6A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7th Day of Unleavened Bread</a:t>
            </a:r>
          </a:p>
        </p:txBody>
      </p:sp>
      <p:sp>
        <p:nvSpPr>
          <p:cNvPr id="3" name="Subtitle 2">
            <a:extLst>
              <a:ext uri="{FF2B5EF4-FFF2-40B4-BE49-F238E27FC236}">
                <a16:creationId xmlns:a16="http://schemas.microsoft.com/office/drawing/2014/main" id="{0FD2E5BC-3B7F-2EC2-6EA8-24CDCBDA138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95017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631A7B-8984-7056-746E-4C9B9BF14303}"/>
              </a:ext>
            </a:extLst>
          </p:cNvPr>
          <p:cNvSpPr txBox="1"/>
          <p:nvPr/>
        </p:nvSpPr>
        <p:spPr>
          <a:xfrm>
            <a:off x="127000" y="127000"/>
            <a:ext cx="7315200" cy="276999"/>
          </a:xfrm>
          <a:prstGeom prst="rect">
            <a:avLst/>
          </a:prstGeom>
          <a:noFill/>
        </p:spPr>
        <p:txBody>
          <a:bodyPr vert="horz" lIns="0" tIns="0" rIns="0" bIns="0" rtlCol="0">
            <a:spAutoFit/>
          </a:bodyPr>
          <a:lstStyle/>
          <a:p>
            <a:r>
              <a:rPr lang="en-US"/>
              <a:t>7th Day of Unleavened Bread</a:t>
            </a:r>
          </a:p>
        </p:txBody>
      </p:sp>
      <p:sp>
        <p:nvSpPr>
          <p:cNvPr id="3" name="TextBox 2">
            <a:extLst>
              <a:ext uri="{FF2B5EF4-FFF2-40B4-BE49-F238E27FC236}">
                <a16:creationId xmlns:a16="http://schemas.microsoft.com/office/drawing/2014/main" id="{5E97C231-90A8-EF0D-9C8A-7450BDC06707}"/>
              </a:ext>
            </a:extLst>
          </p:cNvPr>
          <p:cNvSpPr txBox="1"/>
          <p:nvPr/>
        </p:nvSpPr>
        <p:spPr>
          <a:xfrm>
            <a:off x="0" y="762000"/>
            <a:ext cx="12192000" cy="646331"/>
          </a:xfrm>
          <a:prstGeom prst="rect">
            <a:avLst/>
          </a:prstGeom>
          <a:noFill/>
        </p:spPr>
        <p:txBody>
          <a:bodyPr vert="horz" rtlCol="0">
            <a:spAutoFit/>
          </a:bodyPr>
          <a:lstStyle/>
          <a:p>
            <a:pPr algn="ctr"/>
            <a:r>
              <a:rPr lang="en-US" sz="3600"/>
              <a:t>Jubilees 29:5</a:t>
            </a:r>
          </a:p>
        </p:txBody>
      </p:sp>
      <p:sp>
        <p:nvSpPr>
          <p:cNvPr id="4" name="TextBox 3">
            <a:extLst>
              <a:ext uri="{FF2B5EF4-FFF2-40B4-BE49-F238E27FC236}">
                <a16:creationId xmlns:a16="http://schemas.microsoft.com/office/drawing/2014/main" id="{F6A42421-397B-6FA1-B303-A2390B99FCA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317F345-4CDC-33F5-AFF2-EFAFC24D99E0}"/>
              </a:ext>
            </a:extLst>
          </p:cNvPr>
          <p:cNvSpPr txBox="1"/>
          <p:nvPr/>
        </p:nvSpPr>
        <p:spPr>
          <a:xfrm>
            <a:off x="1016000" y="1905000"/>
            <a:ext cx="10160000" cy="2477601"/>
          </a:xfrm>
          <a:prstGeom prst="rect">
            <a:avLst/>
          </a:prstGeom>
          <a:noFill/>
        </p:spPr>
        <p:txBody>
          <a:bodyPr vert="horz" rtlCol="0">
            <a:spAutoFit/>
          </a:bodyPr>
          <a:lstStyle/>
          <a:p>
            <a:pPr algn="ctr"/>
            <a:r>
              <a:rPr lang="en-US" sz="3100"/>
              <a:t>And in the seventh year of the fourth week Jacob turned (his face) toward Gilead in the </a:t>
            </a:r>
            <a:r>
              <a:rPr lang="en-US" sz="3100" b="1">
                <a:solidFill>
                  <a:srgbClr val="FF0000"/>
                </a:solidFill>
              </a:rPr>
              <a:t>first month, on the twenty-first thereof</a:t>
            </a:r>
            <a:r>
              <a:rPr lang="en-US" sz="3100"/>
              <a:t>. [2135 A.M.] And Laban pursued after him and overtook Jacob in the mountain of Gilead in the third month, on the thirteenth thereof.</a:t>
            </a:r>
          </a:p>
        </p:txBody>
      </p:sp>
    </p:spTree>
    <p:extLst>
      <p:ext uri="{BB962C8B-B14F-4D97-AF65-F5344CB8AC3E}">
        <p14:creationId xmlns:p14="http://schemas.microsoft.com/office/powerpoint/2010/main" val="2566427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805831-0FA1-2DC6-F01C-7224F7F122EB}"/>
              </a:ext>
            </a:extLst>
          </p:cNvPr>
          <p:cNvSpPr txBox="1"/>
          <p:nvPr/>
        </p:nvSpPr>
        <p:spPr>
          <a:xfrm>
            <a:off x="127000" y="127000"/>
            <a:ext cx="7315200" cy="276999"/>
          </a:xfrm>
          <a:prstGeom prst="rect">
            <a:avLst/>
          </a:prstGeom>
          <a:noFill/>
        </p:spPr>
        <p:txBody>
          <a:bodyPr vert="horz" lIns="0" tIns="0" rIns="0" bIns="0" rtlCol="0">
            <a:spAutoFit/>
          </a:bodyPr>
          <a:lstStyle/>
          <a:p>
            <a:r>
              <a:rPr lang="en-US"/>
              <a:t>7th Day of Unleavened Bread</a:t>
            </a:r>
          </a:p>
        </p:txBody>
      </p:sp>
      <p:sp>
        <p:nvSpPr>
          <p:cNvPr id="3" name="TextBox 2">
            <a:extLst>
              <a:ext uri="{FF2B5EF4-FFF2-40B4-BE49-F238E27FC236}">
                <a16:creationId xmlns:a16="http://schemas.microsoft.com/office/drawing/2014/main" id="{7C898894-BC4D-91B6-2855-E52EA01E483D}"/>
              </a:ext>
            </a:extLst>
          </p:cNvPr>
          <p:cNvSpPr txBox="1"/>
          <p:nvPr/>
        </p:nvSpPr>
        <p:spPr>
          <a:xfrm>
            <a:off x="0" y="762000"/>
            <a:ext cx="12192000" cy="646331"/>
          </a:xfrm>
          <a:prstGeom prst="rect">
            <a:avLst/>
          </a:prstGeom>
          <a:noFill/>
        </p:spPr>
        <p:txBody>
          <a:bodyPr vert="horz" rtlCol="0">
            <a:spAutoFit/>
          </a:bodyPr>
          <a:lstStyle/>
          <a:p>
            <a:pPr algn="ctr"/>
            <a:r>
              <a:rPr lang="en-US" sz="3600"/>
              <a:t>Jubilees 18:18</a:t>
            </a:r>
          </a:p>
        </p:txBody>
      </p:sp>
      <p:sp>
        <p:nvSpPr>
          <p:cNvPr id="4" name="TextBox 3">
            <a:extLst>
              <a:ext uri="{FF2B5EF4-FFF2-40B4-BE49-F238E27FC236}">
                <a16:creationId xmlns:a16="http://schemas.microsoft.com/office/drawing/2014/main" id="{9EA0172A-999B-7742-D67B-C0BD023F72A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EBCF96C-C752-8C2D-79D4-1B0F6C5FF5A6}"/>
              </a:ext>
            </a:extLst>
          </p:cNvPr>
          <p:cNvSpPr txBox="1"/>
          <p:nvPr/>
        </p:nvSpPr>
        <p:spPr>
          <a:xfrm>
            <a:off x="1016000" y="1905000"/>
            <a:ext cx="10160000" cy="2000548"/>
          </a:xfrm>
          <a:prstGeom prst="rect">
            <a:avLst/>
          </a:prstGeom>
          <a:noFill/>
        </p:spPr>
        <p:txBody>
          <a:bodyPr vert="horz" rtlCol="0">
            <a:spAutoFit/>
          </a:bodyPr>
          <a:lstStyle/>
          <a:p>
            <a:pPr algn="ctr"/>
            <a:r>
              <a:rPr lang="en-US" sz="3100"/>
              <a:t>And he celebrated this festival every year, seven days with joy, and he called it </a:t>
            </a:r>
            <a:r>
              <a:rPr lang="en-US" sz="3100" b="1">
                <a:solidFill>
                  <a:srgbClr val="FF0000"/>
                </a:solidFill>
              </a:rPr>
              <a:t>the festival of the Lord according to the seven days</a:t>
            </a:r>
            <a:r>
              <a:rPr lang="en-US" sz="3100"/>
              <a:t> during which he went and returned in peace.</a:t>
            </a:r>
          </a:p>
        </p:txBody>
      </p:sp>
    </p:spTree>
    <p:extLst>
      <p:ext uri="{BB962C8B-B14F-4D97-AF65-F5344CB8AC3E}">
        <p14:creationId xmlns:p14="http://schemas.microsoft.com/office/powerpoint/2010/main" val="824600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FE59BF-6BE4-21FE-C4BD-4C675DAB4C61}"/>
              </a:ext>
            </a:extLst>
          </p:cNvPr>
          <p:cNvSpPr txBox="1"/>
          <p:nvPr/>
        </p:nvSpPr>
        <p:spPr>
          <a:xfrm>
            <a:off x="127000" y="127000"/>
            <a:ext cx="7315200" cy="276999"/>
          </a:xfrm>
          <a:prstGeom prst="rect">
            <a:avLst/>
          </a:prstGeom>
          <a:noFill/>
        </p:spPr>
        <p:txBody>
          <a:bodyPr vert="horz" lIns="0" tIns="0" rIns="0" bIns="0" rtlCol="0">
            <a:spAutoFit/>
          </a:bodyPr>
          <a:lstStyle/>
          <a:p>
            <a:r>
              <a:rPr lang="en-US"/>
              <a:t>7th Day of Unleavened Bread</a:t>
            </a:r>
          </a:p>
        </p:txBody>
      </p:sp>
      <p:sp>
        <p:nvSpPr>
          <p:cNvPr id="3" name="TextBox 2">
            <a:extLst>
              <a:ext uri="{FF2B5EF4-FFF2-40B4-BE49-F238E27FC236}">
                <a16:creationId xmlns:a16="http://schemas.microsoft.com/office/drawing/2014/main" id="{CA7B99D4-20DA-4CAF-32A4-6A54D4F7D4BE}"/>
              </a:ext>
            </a:extLst>
          </p:cNvPr>
          <p:cNvSpPr txBox="1"/>
          <p:nvPr/>
        </p:nvSpPr>
        <p:spPr>
          <a:xfrm>
            <a:off x="0" y="762000"/>
            <a:ext cx="12192000" cy="646331"/>
          </a:xfrm>
          <a:prstGeom prst="rect">
            <a:avLst/>
          </a:prstGeom>
          <a:noFill/>
        </p:spPr>
        <p:txBody>
          <a:bodyPr vert="horz" rtlCol="0">
            <a:spAutoFit/>
          </a:bodyPr>
          <a:lstStyle/>
          <a:p>
            <a:pPr algn="ctr"/>
            <a:r>
              <a:rPr lang="en-US" sz="3600"/>
              <a:t>Jubilees 48:15-18</a:t>
            </a:r>
          </a:p>
        </p:txBody>
      </p:sp>
      <p:sp>
        <p:nvSpPr>
          <p:cNvPr id="4" name="TextBox 3">
            <a:extLst>
              <a:ext uri="{FF2B5EF4-FFF2-40B4-BE49-F238E27FC236}">
                <a16:creationId xmlns:a16="http://schemas.microsoft.com/office/drawing/2014/main" id="{7A1482AB-CE21-DB6B-911C-76EE84036CF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18D16AE-57F3-9790-1AF9-4F5B4A5EEB60}"/>
              </a:ext>
            </a:extLst>
          </p:cNvPr>
          <p:cNvSpPr txBox="1"/>
          <p:nvPr/>
        </p:nvSpPr>
        <p:spPr>
          <a:xfrm>
            <a:off x="1016000" y="1905000"/>
            <a:ext cx="10160000" cy="3431709"/>
          </a:xfrm>
          <a:prstGeom prst="rect">
            <a:avLst/>
          </a:prstGeom>
          <a:noFill/>
        </p:spPr>
        <p:txBody>
          <a:bodyPr vert="horz" rtlCol="0">
            <a:spAutoFit/>
          </a:bodyPr>
          <a:lstStyle/>
          <a:p>
            <a:pPr algn="ctr"/>
            <a:r>
              <a:rPr lang="en-US" sz="3100"/>
              <a:t>And </a:t>
            </a:r>
            <a:r>
              <a:rPr lang="en-US" sz="3100" b="1">
                <a:solidFill>
                  <a:srgbClr val="FF0000"/>
                </a:solidFill>
              </a:rPr>
              <a:t>on the fourteenth day and on the fifteenth and on the sixteenth and on the seventeenth and on the eighteenth</a:t>
            </a:r>
            <a:r>
              <a:rPr lang="en-US" sz="3100"/>
              <a:t> the prince Mastema was bound and imprisoned behind the children of Israel that he might not accuse them. And </a:t>
            </a:r>
            <a:r>
              <a:rPr lang="en-US" sz="3100" b="1">
                <a:solidFill>
                  <a:srgbClr val="FF0000"/>
                </a:solidFill>
              </a:rPr>
              <a:t>on the nineteenth</a:t>
            </a:r>
            <a:r>
              <a:rPr lang="en-US" sz="3100"/>
              <a:t> we let them loose that they might help the Egyptians and pursue the children of Israel. (Continued...)</a:t>
            </a:r>
          </a:p>
        </p:txBody>
      </p:sp>
    </p:spTree>
    <p:extLst>
      <p:ext uri="{BB962C8B-B14F-4D97-AF65-F5344CB8AC3E}">
        <p14:creationId xmlns:p14="http://schemas.microsoft.com/office/powerpoint/2010/main" val="3986069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6238C5-FE29-8C30-C512-EDBF006A8C1D}"/>
              </a:ext>
            </a:extLst>
          </p:cNvPr>
          <p:cNvSpPr txBox="1"/>
          <p:nvPr/>
        </p:nvSpPr>
        <p:spPr>
          <a:xfrm>
            <a:off x="127000" y="127000"/>
            <a:ext cx="7315200" cy="276999"/>
          </a:xfrm>
          <a:prstGeom prst="rect">
            <a:avLst/>
          </a:prstGeom>
          <a:noFill/>
        </p:spPr>
        <p:txBody>
          <a:bodyPr vert="horz" lIns="0" tIns="0" rIns="0" bIns="0" rtlCol="0">
            <a:spAutoFit/>
          </a:bodyPr>
          <a:lstStyle/>
          <a:p>
            <a:r>
              <a:rPr lang="en-US"/>
              <a:t>7th Day of Unleavened Bread</a:t>
            </a:r>
          </a:p>
        </p:txBody>
      </p:sp>
      <p:sp>
        <p:nvSpPr>
          <p:cNvPr id="3" name="TextBox 2">
            <a:extLst>
              <a:ext uri="{FF2B5EF4-FFF2-40B4-BE49-F238E27FC236}">
                <a16:creationId xmlns:a16="http://schemas.microsoft.com/office/drawing/2014/main" id="{87CDEB74-0642-A28D-928B-D8C2CC6F5A9C}"/>
              </a:ext>
            </a:extLst>
          </p:cNvPr>
          <p:cNvSpPr txBox="1"/>
          <p:nvPr/>
        </p:nvSpPr>
        <p:spPr>
          <a:xfrm>
            <a:off x="1016000" y="635000"/>
            <a:ext cx="10160000" cy="4385816"/>
          </a:xfrm>
          <a:prstGeom prst="rect">
            <a:avLst/>
          </a:prstGeom>
          <a:noFill/>
        </p:spPr>
        <p:txBody>
          <a:bodyPr vert="horz" rtlCol="0">
            <a:spAutoFit/>
          </a:bodyPr>
          <a:lstStyle/>
          <a:p>
            <a:pPr algn="ctr"/>
            <a:r>
              <a:rPr lang="en-US" sz="3100"/>
              <a:t>And he hardened their hearts and made them stubborn, and the device was devised by the Lord our God that He might smite the Egyptians and cast them into the sea. And on the fourteenth we bound him that he might not accuse the children of Israel on the day when they asked the Egyptians for vessels and garments, vessels of silver, and vessels of gold, and vessels of bronze, in order to despoil the Egyptians in return for the bondage in which they had forced them to serve.</a:t>
            </a:r>
          </a:p>
        </p:txBody>
      </p:sp>
    </p:spTree>
    <p:extLst>
      <p:ext uri="{BB962C8B-B14F-4D97-AF65-F5344CB8AC3E}">
        <p14:creationId xmlns:p14="http://schemas.microsoft.com/office/powerpoint/2010/main" val="546078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2D5497-1AA6-208E-5589-79E8AF976FA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Weeks (Shavuot/Firstfruits)</a:t>
            </a:r>
          </a:p>
        </p:txBody>
      </p:sp>
      <p:sp>
        <p:nvSpPr>
          <p:cNvPr id="3" name="Subtitle 2">
            <a:extLst>
              <a:ext uri="{FF2B5EF4-FFF2-40B4-BE49-F238E27FC236}">
                <a16:creationId xmlns:a16="http://schemas.microsoft.com/office/drawing/2014/main" id="{24CD3F70-F80F-74A0-4B3D-7429F33B8B9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997983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716D7-A2E4-AAEF-633B-8D2F5C8BC19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Cain &amp; Abel give First Fruits Offerings</a:t>
            </a:r>
          </a:p>
        </p:txBody>
      </p:sp>
      <p:sp>
        <p:nvSpPr>
          <p:cNvPr id="3" name="Subtitle 2">
            <a:extLst>
              <a:ext uri="{FF2B5EF4-FFF2-40B4-BE49-F238E27FC236}">
                <a16:creationId xmlns:a16="http://schemas.microsoft.com/office/drawing/2014/main" id="{23D87970-5708-2777-F6B1-F04091893BE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785601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4E6888-8102-8717-C5FA-4F1F77C532FF}"/>
              </a:ext>
            </a:extLst>
          </p:cNvPr>
          <p:cNvSpPr txBox="1"/>
          <p:nvPr/>
        </p:nvSpPr>
        <p:spPr>
          <a:xfrm>
            <a:off x="127000" y="127000"/>
            <a:ext cx="7315200" cy="276999"/>
          </a:xfrm>
          <a:prstGeom prst="rect">
            <a:avLst/>
          </a:prstGeom>
          <a:noFill/>
        </p:spPr>
        <p:txBody>
          <a:bodyPr vert="horz" lIns="0" tIns="0" rIns="0" bIns="0" rtlCol="0">
            <a:spAutoFit/>
          </a:bodyPr>
          <a:lstStyle/>
          <a:p>
            <a:r>
              <a:rPr lang="en-US"/>
              <a:t>Cain &amp; Abel give First Fruits Offerings</a:t>
            </a:r>
          </a:p>
        </p:txBody>
      </p:sp>
      <p:sp>
        <p:nvSpPr>
          <p:cNvPr id="3" name="TextBox 2">
            <a:extLst>
              <a:ext uri="{FF2B5EF4-FFF2-40B4-BE49-F238E27FC236}">
                <a16:creationId xmlns:a16="http://schemas.microsoft.com/office/drawing/2014/main" id="{2FC18BD2-9CBC-DCA7-86BD-B41494594A59}"/>
              </a:ext>
            </a:extLst>
          </p:cNvPr>
          <p:cNvSpPr txBox="1"/>
          <p:nvPr/>
        </p:nvSpPr>
        <p:spPr>
          <a:xfrm>
            <a:off x="0" y="762000"/>
            <a:ext cx="12192000" cy="646331"/>
          </a:xfrm>
          <a:prstGeom prst="rect">
            <a:avLst/>
          </a:prstGeom>
          <a:noFill/>
        </p:spPr>
        <p:txBody>
          <a:bodyPr vert="horz" rtlCol="0">
            <a:spAutoFit/>
          </a:bodyPr>
          <a:lstStyle/>
          <a:p>
            <a:pPr algn="ctr"/>
            <a:r>
              <a:rPr lang="en-US" sz="3600"/>
              <a:t>Genesis 4:3-5</a:t>
            </a:r>
          </a:p>
        </p:txBody>
      </p:sp>
      <p:sp>
        <p:nvSpPr>
          <p:cNvPr id="4" name="TextBox 3">
            <a:extLst>
              <a:ext uri="{FF2B5EF4-FFF2-40B4-BE49-F238E27FC236}">
                <a16:creationId xmlns:a16="http://schemas.microsoft.com/office/drawing/2014/main" id="{9FA91207-E8E9-E038-EE92-F8B7861FAD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B63B7CB-7B9A-F6E2-BF21-9C72CEED48F6}"/>
              </a:ext>
            </a:extLst>
          </p:cNvPr>
          <p:cNvSpPr txBox="1"/>
          <p:nvPr/>
        </p:nvSpPr>
        <p:spPr>
          <a:xfrm>
            <a:off x="1016000" y="1905000"/>
            <a:ext cx="10160000" cy="2954655"/>
          </a:xfrm>
          <a:prstGeom prst="rect">
            <a:avLst/>
          </a:prstGeom>
          <a:noFill/>
        </p:spPr>
        <p:txBody>
          <a:bodyPr vert="horz" rtlCol="0">
            <a:spAutoFit/>
          </a:bodyPr>
          <a:lstStyle/>
          <a:p>
            <a:pPr algn="ctr"/>
            <a:r>
              <a:rPr lang="en-US" sz="3100"/>
              <a:t>So it came about in the course of time that Cain brought an offering to the LORD of the fruit of the ground. Abel, on his part also </a:t>
            </a:r>
            <a:r>
              <a:rPr lang="en-US" sz="3100" b="1">
                <a:solidFill>
                  <a:srgbClr val="FF0000"/>
                </a:solidFill>
              </a:rPr>
              <a:t>brought of the firstlings of his flock and of their fat portions</a:t>
            </a:r>
            <a:r>
              <a:rPr lang="en-US" sz="3100"/>
              <a:t>. And the LORD had regard for Abel and for his offering; but for Cain and for his offering He had no regard. So Cain became very angry and his countenance fell.</a:t>
            </a:r>
          </a:p>
        </p:txBody>
      </p:sp>
    </p:spTree>
    <p:extLst>
      <p:ext uri="{BB962C8B-B14F-4D97-AF65-F5344CB8AC3E}">
        <p14:creationId xmlns:p14="http://schemas.microsoft.com/office/powerpoint/2010/main" val="24943203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182FB15-383E-5355-D6B2-12B66B9B0F7D}"/>
              </a:ext>
            </a:extLst>
          </p:cNvPr>
          <p:cNvSpPr txBox="1"/>
          <p:nvPr/>
        </p:nvSpPr>
        <p:spPr>
          <a:xfrm>
            <a:off x="127000" y="127000"/>
            <a:ext cx="7315200" cy="276999"/>
          </a:xfrm>
          <a:prstGeom prst="rect">
            <a:avLst/>
          </a:prstGeom>
          <a:noFill/>
        </p:spPr>
        <p:txBody>
          <a:bodyPr vert="horz" lIns="0" tIns="0" rIns="0" bIns="0" rtlCol="0">
            <a:spAutoFit/>
          </a:bodyPr>
          <a:lstStyle/>
          <a:p>
            <a:r>
              <a:rPr lang="en-US"/>
              <a:t>Cain &amp; Abel give First Fruits Offerings</a:t>
            </a:r>
          </a:p>
        </p:txBody>
      </p:sp>
      <p:sp>
        <p:nvSpPr>
          <p:cNvPr id="3" name="TextBox 2">
            <a:extLst>
              <a:ext uri="{FF2B5EF4-FFF2-40B4-BE49-F238E27FC236}">
                <a16:creationId xmlns:a16="http://schemas.microsoft.com/office/drawing/2014/main" id="{9BD4815A-0B4A-39F7-257C-69E1146A36B3}"/>
              </a:ext>
            </a:extLst>
          </p:cNvPr>
          <p:cNvSpPr txBox="1"/>
          <p:nvPr/>
        </p:nvSpPr>
        <p:spPr>
          <a:xfrm>
            <a:off x="0" y="762000"/>
            <a:ext cx="12192000" cy="646331"/>
          </a:xfrm>
          <a:prstGeom prst="rect">
            <a:avLst/>
          </a:prstGeom>
          <a:noFill/>
        </p:spPr>
        <p:txBody>
          <a:bodyPr vert="horz" rtlCol="0">
            <a:spAutoFit/>
          </a:bodyPr>
          <a:lstStyle/>
          <a:p>
            <a:pPr algn="ctr"/>
            <a:r>
              <a:rPr lang="en-US" sz="3600"/>
              <a:t>Hebrews 11:4</a:t>
            </a:r>
          </a:p>
        </p:txBody>
      </p:sp>
      <p:sp>
        <p:nvSpPr>
          <p:cNvPr id="4" name="TextBox 3">
            <a:extLst>
              <a:ext uri="{FF2B5EF4-FFF2-40B4-BE49-F238E27FC236}">
                <a16:creationId xmlns:a16="http://schemas.microsoft.com/office/drawing/2014/main" id="{298653EE-4E6E-55EA-0A08-D1293FA7B68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4BF9E07F-8562-6F97-C522-03D1B3D6FEF7}"/>
              </a:ext>
            </a:extLst>
          </p:cNvPr>
          <p:cNvSpPr txBox="1"/>
          <p:nvPr/>
        </p:nvSpPr>
        <p:spPr>
          <a:xfrm>
            <a:off x="1016000" y="1905000"/>
            <a:ext cx="10160000" cy="2000548"/>
          </a:xfrm>
          <a:prstGeom prst="rect">
            <a:avLst/>
          </a:prstGeom>
          <a:noFill/>
        </p:spPr>
        <p:txBody>
          <a:bodyPr vert="horz" rtlCol="0">
            <a:spAutoFit/>
          </a:bodyPr>
          <a:lstStyle/>
          <a:p>
            <a:pPr algn="ctr"/>
            <a:r>
              <a:rPr lang="en-US" sz="3100"/>
              <a:t>By faith </a:t>
            </a:r>
            <a:r>
              <a:rPr lang="en-US" sz="3100" b="1">
                <a:solidFill>
                  <a:srgbClr val="FF0000"/>
                </a:solidFill>
              </a:rPr>
              <a:t>Abel offered unto God a more excellent sacrifice than Cain</a:t>
            </a:r>
            <a:r>
              <a:rPr lang="en-US" sz="3100"/>
              <a:t>, through which he had witness borne to him that he was righteous, God bearing witness in respect of his gifts: and through it he being dead yet speaketh.</a:t>
            </a:r>
          </a:p>
        </p:txBody>
      </p:sp>
    </p:spTree>
    <p:extLst>
      <p:ext uri="{BB962C8B-B14F-4D97-AF65-F5344CB8AC3E}">
        <p14:creationId xmlns:p14="http://schemas.microsoft.com/office/powerpoint/2010/main" val="3620290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82D720-114B-65B6-A450-0CBE84051FA8}"/>
              </a:ext>
            </a:extLst>
          </p:cNvPr>
          <p:cNvSpPr txBox="1"/>
          <p:nvPr/>
        </p:nvSpPr>
        <p:spPr>
          <a:xfrm>
            <a:off x="127000" y="127000"/>
            <a:ext cx="7315200" cy="276999"/>
          </a:xfrm>
          <a:prstGeom prst="rect">
            <a:avLst/>
          </a:prstGeom>
          <a:noFill/>
        </p:spPr>
        <p:txBody>
          <a:bodyPr vert="horz" lIns="0" tIns="0" rIns="0" bIns="0" rtlCol="0">
            <a:spAutoFit/>
          </a:bodyPr>
          <a:lstStyle/>
          <a:p>
            <a:r>
              <a:rPr lang="en-US"/>
              <a:t>Cain &amp; Abel give First Fruits Offerings</a:t>
            </a:r>
          </a:p>
        </p:txBody>
      </p:sp>
      <p:sp>
        <p:nvSpPr>
          <p:cNvPr id="3" name="TextBox 2">
            <a:extLst>
              <a:ext uri="{FF2B5EF4-FFF2-40B4-BE49-F238E27FC236}">
                <a16:creationId xmlns:a16="http://schemas.microsoft.com/office/drawing/2014/main" id="{BAA04255-37D7-82CF-9892-1768EDCC1C65}"/>
              </a:ext>
            </a:extLst>
          </p:cNvPr>
          <p:cNvSpPr txBox="1"/>
          <p:nvPr/>
        </p:nvSpPr>
        <p:spPr>
          <a:xfrm>
            <a:off x="0" y="762000"/>
            <a:ext cx="12192000" cy="646331"/>
          </a:xfrm>
          <a:prstGeom prst="rect">
            <a:avLst/>
          </a:prstGeom>
          <a:noFill/>
        </p:spPr>
        <p:txBody>
          <a:bodyPr vert="horz" rtlCol="0">
            <a:spAutoFit/>
          </a:bodyPr>
          <a:lstStyle/>
          <a:p>
            <a:pPr algn="ctr"/>
            <a:r>
              <a:rPr lang="en-US" sz="3600"/>
              <a:t>Leviticus 23:10-14</a:t>
            </a:r>
          </a:p>
        </p:txBody>
      </p:sp>
      <p:sp>
        <p:nvSpPr>
          <p:cNvPr id="4" name="TextBox 3">
            <a:extLst>
              <a:ext uri="{FF2B5EF4-FFF2-40B4-BE49-F238E27FC236}">
                <a16:creationId xmlns:a16="http://schemas.microsoft.com/office/drawing/2014/main" id="{964A95FA-6E8F-E273-D921-327D5D53B80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EA9ABD3-C6BA-AC01-A94A-266546ACD955}"/>
              </a:ext>
            </a:extLst>
          </p:cNvPr>
          <p:cNvSpPr txBox="1"/>
          <p:nvPr/>
        </p:nvSpPr>
        <p:spPr>
          <a:xfrm>
            <a:off x="1016000" y="1905000"/>
            <a:ext cx="10160000" cy="4385816"/>
          </a:xfrm>
          <a:prstGeom prst="rect">
            <a:avLst/>
          </a:prstGeom>
          <a:noFill/>
        </p:spPr>
        <p:txBody>
          <a:bodyPr vert="horz" rtlCol="0">
            <a:spAutoFit/>
          </a:bodyPr>
          <a:lstStyle/>
          <a:p>
            <a:pPr algn="ctr"/>
            <a:r>
              <a:rPr lang="en-US" sz="3100"/>
              <a:t>"Speak to the sons of Israel and say to them, 'When you enter the land which I am going to give to you and reap its harvest, then you shall bring in the sheaf of the </a:t>
            </a:r>
            <a:r>
              <a:rPr lang="en-US" sz="3100" b="1">
                <a:solidFill>
                  <a:srgbClr val="FF0000"/>
                </a:solidFill>
              </a:rPr>
              <a:t>first fruits of</a:t>
            </a:r>
            <a:r>
              <a:rPr lang="en-US" sz="3100"/>
              <a:t> your harvest to the priest. He shall wave the sheaf before the LORD for you to be accepted; on the day after the sabbath the priest shall wave it. Now on the day when you wave the sheaf, </a:t>
            </a:r>
            <a:r>
              <a:rPr lang="en-US" sz="3100" b="1">
                <a:solidFill>
                  <a:srgbClr val="FF0000"/>
                </a:solidFill>
              </a:rPr>
              <a:t>you shall offer a male lamb one year old without defect for a burnt offering to the LORD</a:t>
            </a:r>
            <a:r>
              <a:rPr lang="en-US" sz="3100"/>
              <a:t>. (Continued...)</a:t>
            </a:r>
          </a:p>
        </p:txBody>
      </p:sp>
    </p:spTree>
    <p:extLst>
      <p:ext uri="{BB962C8B-B14F-4D97-AF65-F5344CB8AC3E}">
        <p14:creationId xmlns:p14="http://schemas.microsoft.com/office/powerpoint/2010/main" val="17619224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D505EE-9B68-B401-A28E-80E0734FDC9C}"/>
              </a:ext>
            </a:extLst>
          </p:cNvPr>
          <p:cNvSpPr txBox="1"/>
          <p:nvPr/>
        </p:nvSpPr>
        <p:spPr>
          <a:xfrm>
            <a:off x="127000" y="127000"/>
            <a:ext cx="7315200" cy="276999"/>
          </a:xfrm>
          <a:prstGeom prst="rect">
            <a:avLst/>
          </a:prstGeom>
          <a:noFill/>
        </p:spPr>
        <p:txBody>
          <a:bodyPr vert="horz" lIns="0" tIns="0" rIns="0" bIns="0" rtlCol="0">
            <a:spAutoFit/>
          </a:bodyPr>
          <a:lstStyle/>
          <a:p>
            <a:r>
              <a:rPr lang="en-US"/>
              <a:t>Cain &amp; Abel give First Fruits Offerings</a:t>
            </a:r>
          </a:p>
        </p:txBody>
      </p:sp>
      <p:sp>
        <p:nvSpPr>
          <p:cNvPr id="3" name="TextBox 2">
            <a:extLst>
              <a:ext uri="{FF2B5EF4-FFF2-40B4-BE49-F238E27FC236}">
                <a16:creationId xmlns:a16="http://schemas.microsoft.com/office/drawing/2014/main" id="{CAEE6B24-F537-0F3E-7881-E3D28CFFB09E}"/>
              </a:ext>
            </a:extLst>
          </p:cNvPr>
          <p:cNvSpPr txBox="1"/>
          <p:nvPr/>
        </p:nvSpPr>
        <p:spPr>
          <a:xfrm>
            <a:off x="1016000" y="635000"/>
            <a:ext cx="10160000" cy="3431709"/>
          </a:xfrm>
          <a:prstGeom prst="rect">
            <a:avLst/>
          </a:prstGeom>
          <a:noFill/>
        </p:spPr>
        <p:txBody>
          <a:bodyPr vert="horz" rtlCol="0">
            <a:spAutoFit/>
          </a:bodyPr>
          <a:lstStyle/>
          <a:p>
            <a:pPr algn="ctr"/>
            <a:r>
              <a:rPr lang="en-US" sz="3100"/>
              <a:t>Its grain offering shall then be two-tenths of an ephah of fine flour mixed with oil, an offering by fire to the LORD for a soothing aroma, with its drink offering, a fourth of a hin of wine. Until this same day, until you have brought in the offering of your God, you shall eat neither bread nor roasted grain nor new growth. It is to be a perpetual statute throughout your generations in all your dwelling places.</a:t>
            </a:r>
          </a:p>
        </p:txBody>
      </p:sp>
    </p:spTree>
    <p:extLst>
      <p:ext uri="{BB962C8B-B14F-4D97-AF65-F5344CB8AC3E}">
        <p14:creationId xmlns:p14="http://schemas.microsoft.com/office/powerpoint/2010/main" val="21249113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FDA91E-4DE1-AE8D-562C-24146D084B18}"/>
              </a:ext>
            </a:extLst>
          </p:cNvPr>
          <p:cNvSpPr txBox="1"/>
          <p:nvPr/>
        </p:nvSpPr>
        <p:spPr>
          <a:xfrm>
            <a:off x="127000" y="127000"/>
            <a:ext cx="7315200" cy="276999"/>
          </a:xfrm>
          <a:prstGeom prst="rect">
            <a:avLst/>
          </a:prstGeom>
          <a:noFill/>
        </p:spPr>
        <p:txBody>
          <a:bodyPr vert="horz" lIns="0" tIns="0" rIns="0" bIns="0" rtlCol="0">
            <a:spAutoFit/>
          </a:bodyPr>
          <a:lstStyle/>
          <a:p>
            <a:r>
              <a:rPr lang="en-US"/>
              <a:t>Cain &amp; Abel give First Fruits Offerings</a:t>
            </a:r>
          </a:p>
        </p:txBody>
      </p:sp>
      <p:sp>
        <p:nvSpPr>
          <p:cNvPr id="3" name="TextBox 2">
            <a:extLst>
              <a:ext uri="{FF2B5EF4-FFF2-40B4-BE49-F238E27FC236}">
                <a16:creationId xmlns:a16="http://schemas.microsoft.com/office/drawing/2014/main" id="{C7FA9006-97C7-DE74-830E-9F711D426991}"/>
              </a:ext>
            </a:extLst>
          </p:cNvPr>
          <p:cNvSpPr txBox="1"/>
          <p:nvPr/>
        </p:nvSpPr>
        <p:spPr>
          <a:xfrm>
            <a:off x="0" y="762000"/>
            <a:ext cx="12192000" cy="646331"/>
          </a:xfrm>
          <a:prstGeom prst="rect">
            <a:avLst/>
          </a:prstGeom>
          <a:noFill/>
        </p:spPr>
        <p:txBody>
          <a:bodyPr vert="horz" rtlCol="0">
            <a:spAutoFit/>
          </a:bodyPr>
          <a:lstStyle/>
          <a:p>
            <a:pPr algn="ctr"/>
            <a:r>
              <a:rPr lang="en-US" sz="3600"/>
              <a:t>Testament of Issachar 5:1</a:t>
            </a:r>
          </a:p>
        </p:txBody>
      </p:sp>
      <p:sp>
        <p:nvSpPr>
          <p:cNvPr id="4" name="TextBox 3">
            <a:extLst>
              <a:ext uri="{FF2B5EF4-FFF2-40B4-BE49-F238E27FC236}">
                <a16:creationId xmlns:a16="http://schemas.microsoft.com/office/drawing/2014/main" id="{BBF2B43D-CCED-3962-ED0B-D1F2AC88CDD9}"/>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01832E04-E878-9C2F-ABBA-F10F44AD8BF3}"/>
              </a:ext>
            </a:extLst>
          </p:cNvPr>
          <p:cNvSpPr txBox="1"/>
          <p:nvPr/>
        </p:nvSpPr>
        <p:spPr>
          <a:xfrm>
            <a:off x="1016000" y="1905000"/>
            <a:ext cx="10160000" cy="3908762"/>
          </a:xfrm>
          <a:prstGeom prst="rect">
            <a:avLst/>
          </a:prstGeom>
          <a:noFill/>
        </p:spPr>
        <p:txBody>
          <a:bodyPr vert="horz" rtlCol="0">
            <a:spAutoFit/>
          </a:bodyPr>
          <a:lstStyle/>
          <a:p>
            <a:pPr algn="ctr"/>
            <a:r>
              <a:rPr lang="en-US" sz="3100"/>
              <a:t>Work hard and offer gifts unto the Lord with Thanksgiving. For the Lord blessed me with the </a:t>
            </a:r>
            <a:r>
              <a:rPr lang="en-US" sz="3100" b="1">
                <a:solidFill>
                  <a:srgbClr val="FF0000"/>
                </a:solidFill>
              </a:rPr>
              <a:t>first fruits of the earth</a:t>
            </a:r>
            <a:r>
              <a:rPr lang="en-US" sz="3100"/>
              <a:t>, as he blessed all the Saints from Abel even until now. </a:t>
            </a:r>
            <a:r>
              <a:rPr lang="en-US" sz="3100" b="1">
                <a:solidFill>
                  <a:srgbClr val="FF0000"/>
                </a:solidFill>
              </a:rPr>
              <a:t>The portion God gave you is the fatness of the earth whose fruits are raised by toil.</a:t>
            </a:r>
            <a:r>
              <a:rPr lang="en-US" sz="3100"/>
              <a:t> For our Father Jacob blessed me with blessings of the earth. </a:t>
            </a:r>
            <a:r>
              <a:rPr lang="en-US" sz="3100" b="1">
                <a:solidFill>
                  <a:srgbClr val="FF0000"/>
                </a:solidFill>
              </a:rPr>
              <a:t>The end of First Fruits</a:t>
            </a:r>
            <a:r>
              <a:rPr lang="en-US" sz="3100"/>
              <a:t>. The Lord glorified Levi and Judah among the sons of Jacob, for the Lord made choice of them. (Continued...)</a:t>
            </a:r>
          </a:p>
        </p:txBody>
      </p:sp>
    </p:spTree>
    <p:extLst>
      <p:ext uri="{BB962C8B-B14F-4D97-AF65-F5344CB8AC3E}">
        <p14:creationId xmlns:p14="http://schemas.microsoft.com/office/powerpoint/2010/main" val="22134759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FB64710-D003-B138-BF8D-727C267A1693}"/>
              </a:ext>
            </a:extLst>
          </p:cNvPr>
          <p:cNvSpPr txBox="1"/>
          <p:nvPr/>
        </p:nvSpPr>
        <p:spPr>
          <a:xfrm>
            <a:off x="127000" y="127000"/>
            <a:ext cx="7315200" cy="276999"/>
          </a:xfrm>
          <a:prstGeom prst="rect">
            <a:avLst/>
          </a:prstGeom>
          <a:noFill/>
        </p:spPr>
        <p:txBody>
          <a:bodyPr vert="horz" lIns="0" tIns="0" rIns="0" bIns="0" rtlCol="0">
            <a:spAutoFit/>
          </a:bodyPr>
          <a:lstStyle/>
          <a:p>
            <a:r>
              <a:rPr lang="en-US"/>
              <a:t>Cain &amp; Abel give First Fruits Offerings</a:t>
            </a:r>
          </a:p>
        </p:txBody>
      </p:sp>
      <p:sp>
        <p:nvSpPr>
          <p:cNvPr id="3" name="TextBox 2">
            <a:extLst>
              <a:ext uri="{FF2B5EF4-FFF2-40B4-BE49-F238E27FC236}">
                <a16:creationId xmlns:a16="http://schemas.microsoft.com/office/drawing/2014/main" id="{854DCFC2-03FA-F843-108A-36ADABC37C31}"/>
              </a:ext>
            </a:extLst>
          </p:cNvPr>
          <p:cNvSpPr txBox="1"/>
          <p:nvPr/>
        </p:nvSpPr>
        <p:spPr>
          <a:xfrm>
            <a:off x="1016000" y="635000"/>
            <a:ext cx="10160000" cy="1046440"/>
          </a:xfrm>
          <a:prstGeom prst="rect">
            <a:avLst/>
          </a:prstGeom>
          <a:noFill/>
        </p:spPr>
        <p:txBody>
          <a:bodyPr vert="horz" rtlCol="0">
            <a:spAutoFit/>
          </a:bodyPr>
          <a:lstStyle/>
          <a:p>
            <a:pPr algn="ctr"/>
            <a:r>
              <a:rPr lang="en-US" sz="3100"/>
              <a:t>He gave the priesthood to one in the Kingdom to the other. Therefore obey them, and walk in simplicity of your Father.</a:t>
            </a:r>
          </a:p>
        </p:txBody>
      </p:sp>
    </p:spTree>
    <p:extLst>
      <p:ext uri="{BB962C8B-B14F-4D97-AF65-F5344CB8AC3E}">
        <p14:creationId xmlns:p14="http://schemas.microsoft.com/office/powerpoint/2010/main" val="27076026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1D3D7E-CD84-2E5B-B01F-A92390607775}"/>
              </a:ext>
            </a:extLst>
          </p:cNvPr>
          <p:cNvSpPr txBox="1"/>
          <p:nvPr/>
        </p:nvSpPr>
        <p:spPr>
          <a:xfrm>
            <a:off x="127000" y="127000"/>
            <a:ext cx="7315200" cy="276999"/>
          </a:xfrm>
          <a:prstGeom prst="rect">
            <a:avLst/>
          </a:prstGeom>
          <a:noFill/>
        </p:spPr>
        <p:txBody>
          <a:bodyPr vert="horz" lIns="0" tIns="0" rIns="0" bIns="0" rtlCol="0">
            <a:spAutoFit/>
          </a:bodyPr>
          <a:lstStyle/>
          <a:p>
            <a:r>
              <a:rPr lang="en-US"/>
              <a:t>Cain &amp; Abel give First Fruits Offerings</a:t>
            </a:r>
          </a:p>
        </p:txBody>
      </p:sp>
      <p:sp>
        <p:nvSpPr>
          <p:cNvPr id="3" name="TextBox 2">
            <a:extLst>
              <a:ext uri="{FF2B5EF4-FFF2-40B4-BE49-F238E27FC236}">
                <a16:creationId xmlns:a16="http://schemas.microsoft.com/office/drawing/2014/main" id="{D0AA84E3-F206-2CB2-3F0D-63EC31CD7DAB}"/>
              </a:ext>
            </a:extLst>
          </p:cNvPr>
          <p:cNvSpPr txBox="1"/>
          <p:nvPr/>
        </p:nvSpPr>
        <p:spPr>
          <a:xfrm>
            <a:off x="0" y="762000"/>
            <a:ext cx="12192000" cy="646331"/>
          </a:xfrm>
          <a:prstGeom prst="rect">
            <a:avLst/>
          </a:prstGeom>
          <a:noFill/>
        </p:spPr>
        <p:txBody>
          <a:bodyPr vert="horz" rtlCol="0">
            <a:spAutoFit/>
          </a:bodyPr>
          <a:lstStyle/>
          <a:p>
            <a:pPr algn="ctr"/>
            <a:r>
              <a:rPr lang="en-US" sz="3600"/>
              <a:t>Jubilees 4:2</a:t>
            </a:r>
          </a:p>
        </p:txBody>
      </p:sp>
      <p:sp>
        <p:nvSpPr>
          <p:cNvPr id="4" name="TextBox 3">
            <a:extLst>
              <a:ext uri="{FF2B5EF4-FFF2-40B4-BE49-F238E27FC236}">
                <a16:creationId xmlns:a16="http://schemas.microsoft.com/office/drawing/2014/main" id="{BEEAE8F9-B781-9047-43CE-91D5D553C79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5E8E29B-6354-3BAB-7622-D920A5543081}"/>
              </a:ext>
            </a:extLst>
          </p:cNvPr>
          <p:cNvSpPr txBox="1"/>
          <p:nvPr/>
        </p:nvSpPr>
        <p:spPr>
          <a:xfrm>
            <a:off x="1016000" y="1905000"/>
            <a:ext cx="10160000" cy="1523494"/>
          </a:xfrm>
          <a:prstGeom prst="rect">
            <a:avLst/>
          </a:prstGeom>
          <a:noFill/>
        </p:spPr>
        <p:txBody>
          <a:bodyPr vert="horz" rtlCol="0">
            <a:spAutoFit/>
          </a:bodyPr>
          <a:lstStyle/>
          <a:p>
            <a:pPr algn="ctr"/>
            <a:r>
              <a:rPr lang="en-US" sz="3100"/>
              <a:t>And in the first (year) of the third jubilee [99-105 A.M.], Cain slew Abel because (God) accepted </a:t>
            </a:r>
            <a:r>
              <a:rPr lang="en-US" sz="3100" b="1">
                <a:solidFill>
                  <a:srgbClr val="FF0000"/>
                </a:solidFill>
              </a:rPr>
              <a:t>the sacrifice of Abel</a:t>
            </a:r>
            <a:r>
              <a:rPr lang="en-US" sz="3100"/>
              <a:t>, and did not accept the </a:t>
            </a:r>
            <a:r>
              <a:rPr lang="en-US" sz="3100" b="1">
                <a:solidFill>
                  <a:srgbClr val="FF0000"/>
                </a:solidFill>
              </a:rPr>
              <a:t>offering of Cain</a:t>
            </a:r>
            <a:r>
              <a:rPr lang="en-US" sz="3100"/>
              <a:t>.</a:t>
            </a:r>
          </a:p>
        </p:txBody>
      </p:sp>
    </p:spTree>
    <p:extLst>
      <p:ext uri="{BB962C8B-B14F-4D97-AF65-F5344CB8AC3E}">
        <p14:creationId xmlns:p14="http://schemas.microsoft.com/office/powerpoint/2010/main" val="25168660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B9074CE-FA93-D003-F0EA-167B69B00810}"/>
              </a:ext>
            </a:extLst>
          </p:cNvPr>
          <p:cNvSpPr txBox="1"/>
          <p:nvPr/>
        </p:nvSpPr>
        <p:spPr>
          <a:xfrm>
            <a:off x="127000" y="127000"/>
            <a:ext cx="7315200" cy="276999"/>
          </a:xfrm>
          <a:prstGeom prst="rect">
            <a:avLst/>
          </a:prstGeom>
          <a:noFill/>
        </p:spPr>
        <p:txBody>
          <a:bodyPr vert="horz" lIns="0" tIns="0" rIns="0" bIns="0" rtlCol="0">
            <a:spAutoFit/>
          </a:bodyPr>
          <a:lstStyle/>
          <a:p>
            <a:r>
              <a:rPr lang="en-US"/>
              <a:t>Cain &amp; Abel give First Fruits Offerings</a:t>
            </a:r>
          </a:p>
        </p:txBody>
      </p:sp>
      <p:sp>
        <p:nvSpPr>
          <p:cNvPr id="3" name="TextBox 2">
            <a:extLst>
              <a:ext uri="{FF2B5EF4-FFF2-40B4-BE49-F238E27FC236}">
                <a16:creationId xmlns:a16="http://schemas.microsoft.com/office/drawing/2014/main" id="{B173E385-AB5F-D016-DB18-E2D51305555A}"/>
              </a:ext>
            </a:extLst>
          </p:cNvPr>
          <p:cNvSpPr txBox="1"/>
          <p:nvPr/>
        </p:nvSpPr>
        <p:spPr>
          <a:xfrm>
            <a:off x="0" y="762000"/>
            <a:ext cx="12192000" cy="646331"/>
          </a:xfrm>
          <a:prstGeom prst="rect">
            <a:avLst/>
          </a:prstGeom>
          <a:noFill/>
        </p:spPr>
        <p:txBody>
          <a:bodyPr vert="horz" rtlCol="0">
            <a:spAutoFit/>
          </a:bodyPr>
          <a:lstStyle/>
          <a:p>
            <a:pPr algn="ctr"/>
            <a:r>
              <a:rPr lang="en-US" sz="3600"/>
              <a:t>Genesis 4:1-7</a:t>
            </a:r>
          </a:p>
        </p:txBody>
      </p:sp>
      <p:sp>
        <p:nvSpPr>
          <p:cNvPr id="4" name="TextBox 3">
            <a:extLst>
              <a:ext uri="{FF2B5EF4-FFF2-40B4-BE49-F238E27FC236}">
                <a16:creationId xmlns:a16="http://schemas.microsoft.com/office/drawing/2014/main" id="{04C19DE4-B331-7F86-B761-F6D6042F99A7}"/>
              </a:ext>
            </a:extLst>
          </p:cNvPr>
          <p:cNvSpPr txBox="1"/>
          <p:nvPr/>
        </p:nvSpPr>
        <p:spPr>
          <a:xfrm>
            <a:off x="0" y="1270000"/>
            <a:ext cx="12192000" cy="400110"/>
          </a:xfrm>
          <a:prstGeom prst="rect">
            <a:avLst/>
          </a:prstGeom>
          <a:noFill/>
        </p:spPr>
        <p:txBody>
          <a:bodyPr vert="horz" rtlCol="0">
            <a:spAutoFit/>
          </a:bodyPr>
          <a:lstStyle/>
          <a:p>
            <a:pPr algn="ctr"/>
            <a:r>
              <a:rPr lang="en-US" sz="2000"/>
              <a:t>(LXX, Brenton's Septuagint)</a:t>
            </a:r>
          </a:p>
        </p:txBody>
      </p:sp>
      <p:sp>
        <p:nvSpPr>
          <p:cNvPr id="5" name="TextBox 4">
            <a:extLst>
              <a:ext uri="{FF2B5EF4-FFF2-40B4-BE49-F238E27FC236}">
                <a16:creationId xmlns:a16="http://schemas.microsoft.com/office/drawing/2014/main" id="{A2D112CA-57EA-E78E-9DE5-E38CBDFCBE11}"/>
              </a:ext>
            </a:extLst>
          </p:cNvPr>
          <p:cNvSpPr txBox="1"/>
          <p:nvPr/>
        </p:nvSpPr>
        <p:spPr>
          <a:xfrm>
            <a:off x="1016000" y="1905000"/>
            <a:ext cx="10160000" cy="3908762"/>
          </a:xfrm>
          <a:prstGeom prst="rect">
            <a:avLst/>
          </a:prstGeom>
          <a:noFill/>
        </p:spPr>
        <p:txBody>
          <a:bodyPr vert="horz" rtlCol="0">
            <a:spAutoFit/>
          </a:bodyPr>
          <a:lstStyle/>
          <a:p>
            <a:pPr algn="ctr"/>
            <a:r>
              <a:rPr lang="en-US" sz="3100"/>
              <a:t>And Adam knew Eve his wife, and she conceived and brought forth Cain and said, I have gained a man through God. And she again bore his brother Abel. And Abel was a keeper of sheep, but Cain was a tiller of the ground. And it was so after some time that Cain brought of </a:t>
            </a:r>
            <a:r>
              <a:rPr lang="en-US" sz="3100" b="1">
                <a:solidFill>
                  <a:srgbClr val="FF0000"/>
                </a:solidFill>
              </a:rPr>
              <a:t>the fruits of the earth</a:t>
            </a:r>
            <a:r>
              <a:rPr lang="en-US" sz="3100"/>
              <a:t> a sacrifice to the Lord. And Abel also brought of </a:t>
            </a:r>
            <a:r>
              <a:rPr lang="en-US" sz="3100" b="1">
                <a:solidFill>
                  <a:srgbClr val="FF0000"/>
                </a:solidFill>
              </a:rPr>
              <a:t>the firstborn of his sheep and of his fatlings</a:t>
            </a:r>
            <a:r>
              <a:rPr lang="en-US" sz="3100"/>
              <a:t>, and God looked upon Abel and his gifts. (Continued...)</a:t>
            </a:r>
          </a:p>
        </p:txBody>
      </p:sp>
    </p:spTree>
    <p:extLst>
      <p:ext uri="{BB962C8B-B14F-4D97-AF65-F5344CB8AC3E}">
        <p14:creationId xmlns:p14="http://schemas.microsoft.com/office/powerpoint/2010/main" val="2667212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1F3A67-0415-2A6D-C100-5ACAA611B074}"/>
              </a:ext>
            </a:extLst>
          </p:cNvPr>
          <p:cNvSpPr txBox="1"/>
          <p:nvPr/>
        </p:nvSpPr>
        <p:spPr>
          <a:xfrm>
            <a:off x="127000" y="127000"/>
            <a:ext cx="7315200" cy="276999"/>
          </a:xfrm>
          <a:prstGeom prst="rect">
            <a:avLst/>
          </a:prstGeom>
          <a:noFill/>
        </p:spPr>
        <p:txBody>
          <a:bodyPr vert="horz" lIns="0" tIns="0" rIns="0" bIns="0" rtlCol="0">
            <a:spAutoFit/>
          </a:bodyPr>
          <a:lstStyle/>
          <a:p>
            <a:r>
              <a:rPr lang="en-US"/>
              <a:t>Cain &amp; Abel give First Fruits Offerings</a:t>
            </a:r>
          </a:p>
        </p:txBody>
      </p:sp>
      <p:sp>
        <p:nvSpPr>
          <p:cNvPr id="3" name="TextBox 2">
            <a:extLst>
              <a:ext uri="{FF2B5EF4-FFF2-40B4-BE49-F238E27FC236}">
                <a16:creationId xmlns:a16="http://schemas.microsoft.com/office/drawing/2014/main" id="{93730A35-86FB-7D8A-2025-8D13A0372DE1}"/>
              </a:ext>
            </a:extLst>
          </p:cNvPr>
          <p:cNvSpPr txBox="1"/>
          <p:nvPr/>
        </p:nvSpPr>
        <p:spPr>
          <a:xfrm>
            <a:off x="1016000" y="635000"/>
            <a:ext cx="10160000" cy="3431709"/>
          </a:xfrm>
          <a:prstGeom prst="rect">
            <a:avLst/>
          </a:prstGeom>
          <a:noFill/>
        </p:spPr>
        <p:txBody>
          <a:bodyPr vert="horz" rtlCol="0">
            <a:spAutoFit/>
          </a:bodyPr>
          <a:lstStyle/>
          <a:p>
            <a:pPr algn="ctr"/>
            <a:r>
              <a:rPr lang="en-US" sz="3100"/>
              <a:t>But Cain and his sacrifices were regarded not, and Cain was exceedingly sorrowful and his countenance fell. And the Lord God said to Cain, Why have you become very sorrowful and why has your countenance fallen? Have you not sinned, if you brought it rightly but have not rightly divided it? Be still, to you shall be his submission, and you shall rule over him.</a:t>
            </a:r>
          </a:p>
        </p:txBody>
      </p:sp>
    </p:spTree>
    <p:extLst>
      <p:ext uri="{BB962C8B-B14F-4D97-AF65-F5344CB8AC3E}">
        <p14:creationId xmlns:p14="http://schemas.microsoft.com/office/powerpoint/2010/main" val="34299990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7ED70-3529-6C15-2DF1-A92800E8410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Flood</a:t>
            </a:r>
          </a:p>
        </p:txBody>
      </p:sp>
      <p:sp>
        <p:nvSpPr>
          <p:cNvPr id="3" name="Subtitle 2">
            <a:extLst>
              <a:ext uri="{FF2B5EF4-FFF2-40B4-BE49-F238E27FC236}">
                <a16:creationId xmlns:a16="http://schemas.microsoft.com/office/drawing/2014/main" id="{737F1E18-6F9B-C0F7-4761-24BCA6D6955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7247786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17D4D6-DD83-BF02-349A-FB84C8996C20}"/>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01A7A1F1-CB35-B5F0-AF52-2FD4C304CDA5}"/>
              </a:ext>
            </a:extLst>
          </p:cNvPr>
          <p:cNvSpPr txBox="1"/>
          <p:nvPr/>
        </p:nvSpPr>
        <p:spPr>
          <a:xfrm>
            <a:off x="0" y="762000"/>
            <a:ext cx="12192000" cy="646331"/>
          </a:xfrm>
          <a:prstGeom prst="rect">
            <a:avLst/>
          </a:prstGeom>
          <a:noFill/>
        </p:spPr>
        <p:txBody>
          <a:bodyPr vert="horz" rtlCol="0">
            <a:spAutoFit/>
          </a:bodyPr>
          <a:lstStyle/>
          <a:p>
            <a:pPr algn="ctr"/>
            <a:r>
              <a:rPr lang="en-US" sz="3600"/>
              <a:t>Jubilees 6:16</a:t>
            </a:r>
          </a:p>
        </p:txBody>
      </p:sp>
      <p:sp>
        <p:nvSpPr>
          <p:cNvPr id="4" name="TextBox 3">
            <a:extLst>
              <a:ext uri="{FF2B5EF4-FFF2-40B4-BE49-F238E27FC236}">
                <a16:creationId xmlns:a16="http://schemas.microsoft.com/office/drawing/2014/main" id="{96FBEA81-EEF0-DB24-8B3D-EF984BCA7B3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9E4D185-CD86-4CD7-B574-13F5D250A173}"/>
              </a:ext>
            </a:extLst>
          </p:cNvPr>
          <p:cNvSpPr txBox="1"/>
          <p:nvPr/>
        </p:nvSpPr>
        <p:spPr>
          <a:xfrm>
            <a:off x="1016000" y="1905000"/>
            <a:ext cx="10160000" cy="1523494"/>
          </a:xfrm>
          <a:prstGeom prst="rect">
            <a:avLst/>
          </a:prstGeom>
          <a:noFill/>
        </p:spPr>
        <p:txBody>
          <a:bodyPr vert="horz" rtlCol="0">
            <a:spAutoFit/>
          </a:bodyPr>
          <a:lstStyle/>
          <a:p>
            <a:pPr algn="ctr"/>
            <a:r>
              <a:rPr lang="en-US" sz="3100"/>
              <a:t>He set His bow in the cloud for a sign of the eternal covenant that there should not again be a flood on the earth to destroy it all the days of the earth.</a:t>
            </a:r>
          </a:p>
        </p:txBody>
      </p:sp>
    </p:spTree>
    <p:extLst>
      <p:ext uri="{BB962C8B-B14F-4D97-AF65-F5344CB8AC3E}">
        <p14:creationId xmlns:p14="http://schemas.microsoft.com/office/powerpoint/2010/main" val="13455349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9F7BED-CB65-20ED-4CF9-DB2693A7CA7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Noah gives offerings after stepping off the ark on Shavuot</a:t>
            </a:r>
          </a:p>
        </p:txBody>
      </p:sp>
      <p:sp>
        <p:nvSpPr>
          <p:cNvPr id="3" name="Subtitle 2">
            <a:extLst>
              <a:ext uri="{FF2B5EF4-FFF2-40B4-BE49-F238E27FC236}">
                <a16:creationId xmlns:a16="http://schemas.microsoft.com/office/drawing/2014/main" id="{93F0589C-9496-27AB-D3AA-00341EBDE9A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913155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E1E656-D2FE-C514-953C-0E5EBC3F620D}"/>
              </a:ext>
            </a:extLst>
          </p:cNvPr>
          <p:cNvSpPr txBox="1"/>
          <p:nvPr/>
        </p:nvSpPr>
        <p:spPr>
          <a:xfrm>
            <a:off x="127000" y="127000"/>
            <a:ext cx="7315200" cy="276999"/>
          </a:xfrm>
          <a:prstGeom prst="rect">
            <a:avLst/>
          </a:prstGeom>
          <a:noFill/>
        </p:spPr>
        <p:txBody>
          <a:bodyPr vert="horz" lIns="0" tIns="0" rIns="0" bIns="0" rtlCol="0">
            <a:spAutoFit/>
          </a:bodyPr>
          <a:lstStyle/>
          <a:p>
            <a:r>
              <a:rPr lang="en-US"/>
              <a:t>Noah gives offerings after stepping off the ark on Shavuot</a:t>
            </a:r>
          </a:p>
        </p:txBody>
      </p:sp>
      <p:sp>
        <p:nvSpPr>
          <p:cNvPr id="3" name="TextBox 2">
            <a:extLst>
              <a:ext uri="{FF2B5EF4-FFF2-40B4-BE49-F238E27FC236}">
                <a16:creationId xmlns:a16="http://schemas.microsoft.com/office/drawing/2014/main" id="{716FD5E3-2CB8-39D4-8004-554B859408F0}"/>
              </a:ext>
            </a:extLst>
          </p:cNvPr>
          <p:cNvSpPr txBox="1"/>
          <p:nvPr/>
        </p:nvSpPr>
        <p:spPr>
          <a:xfrm>
            <a:off x="0" y="762000"/>
            <a:ext cx="12192000" cy="646331"/>
          </a:xfrm>
          <a:prstGeom prst="rect">
            <a:avLst/>
          </a:prstGeom>
          <a:noFill/>
        </p:spPr>
        <p:txBody>
          <a:bodyPr vert="horz" rtlCol="0">
            <a:spAutoFit/>
          </a:bodyPr>
          <a:lstStyle/>
          <a:p>
            <a:pPr algn="ctr"/>
            <a:r>
              <a:rPr lang="en-US" sz="3600"/>
              <a:t>Genesis 8:20-21</a:t>
            </a:r>
          </a:p>
        </p:txBody>
      </p:sp>
      <p:sp>
        <p:nvSpPr>
          <p:cNvPr id="4" name="TextBox 3">
            <a:extLst>
              <a:ext uri="{FF2B5EF4-FFF2-40B4-BE49-F238E27FC236}">
                <a16:creationId xmlns:a16="http://schemas.microsoft.com/office/drawing/2014/main" id="{5273A40F-8DF8-89B5-A9D3-4DD151C38B6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852BA86-1BAD-EEE6-C475-2089AC97F7A1}"/>
              </a:ext>
            </a:extLst>
          </p:cNvPr>
          <p:cNvSpPr txBox="1"/>
          <p:nvPr/>
        </p:nvSpPr>
        <p:spPr>
          <a:xfrm>
            <a:off x="1016000" y="1905000"/>
            <a:ext cx="10160000" cy="3431709"/>
          </a:xfrm>
          <a:prstGeom prst="rect">
            <a:avLst/>
          </a:prstGeom>
          <a:noFill/>
        </p:spPr>
        <p:txBody>
          <a:bodyPr vert="horz" rtlCol="0">
            <a:spAutoFit/>
          </a:bodyPr>
          <a:lstStyle/>
          <a:p>
            <a:pPr algn="ctr"/>
            <a:r>
              <a:rPr lang="en-US" sz="3100"/>
              <a:t>Then Noah built an altar to the LORD, </a:t>
            </a:r>
            <a:r>
              <a:rPr lang="en-US" sz="3100" b="1">
                <a:solidFill>
                  <a:srgbClr val="FF0000"/>
                </a:solidFill>
              </a:rPr>
              <a:t>and took of every clean animal and of every clean bird and offered burnt offerings on the altar</a:t>
            </a:r>
            <a:r>
              <a:rPr lang="en-US" sz="3100"/>
              <a:t>. The LORD smelled the soothing aroma; and the LORD said to Himself, "I will never again curse the ground on account of man, for the intent of man's heart is evil from his youth; and I will never again destroy every living thing, as I have done.</a:t>
            </a:r>
          </a:p>
        </p:txBody>
      </p:sp>
    </p:spTree>
    <p:extLst>
      <p:ext uri="{BB962C8B-B14F-4D97-AF65-F5344CB8AC3E}">
        <p14:creationId xmlns:p14="http://schemas.microsoft.com/office/powerpoint/2010/main" val="711214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B8D748-C4A7-8633-2667-B9A49C2541E9}"/>
              </a:ext>
            </a:extLst>
          </p:cNvPr>
          <p:cNvSpPr txBox="1"/>
          <p:nvPr/>
        </p:nvSpPr>
        <p:spPr>
          <a:xfrm>
            <a:off x="127000" y="127000"/>
            <a:ext cx="7315200" cy="276999"/>
          </a:xfrm>
          <a:prstGeom prst="rect">
            <a:avLst/>
          </a:prstGeom>
          <a:noFill/>
        </p:spPr>
        <p:txBody>
          <a:bodyPr vert="horz" lIns="0" tIns="0" rIns="0" bIns="0" rtlCol="0">
            <a:spAutoFit/>
          </a:bodyPr>
          <a:lstStyle/>
          <a:p>
            <a:r>
              <a:rPr lang="en-US"/>
              <a:t>Noah gives offerings after stepping off the ark on Shavuot</a:t>
            </a:r>
          </a:p>
        </p:txBody>
      </p:sp>
      <p:sp>
        <p:nvSpPr>
          <p:cNvPr id="3" name="TextBox 2">
            <a:extLst>
              <a:ext uri="{FF2B5EF4-FFF2-40B4-BE49-F238E27FC236}">
                <a16:creationId xmlns:a16="http://schemas.microsoft.com/office/drawing/2014/main" id="{64B633CB-28A1-2992-FAC8-BF717FBE74B8}"/>
              </a:ext>
            </a:extLst>
          </p:cNvPr>
          <p:cNvSpPr txBox="1"/>
          <p:nvPr/>
        </p:nvSpPr>
        <p:spPr>
          <a:xfrm>
            <a:off x="0" y="762000"/>
            <a:ext cx="12192000" cy="646331"/>
          </a:xfrm>
          <a:prstGeom prst="rect">
            <a:avLst/>
          </a:prstGeom>
          <a:noFill/>
        </p:spPr>
        <p:txBody>
          <a:bodyPr vert="horz" rtlCol="0">
            <a:spAutoFit/>
          </a:bodyPr>
          <a:lstStyle/>
          <a:p>
            <a:pPr algn="ctr"/>
            <a:r>
              <a:rPr lang="en-US" sz="3600"/>
              <a:t>Jubilees 6:14-22</a:t>
            </a:r>
          </a:p>
        </p:txBody>
      </p:sp>
      <p:sp>
        <p:nvSpPr>
          <p:cNvPr id="4" name="TextBox 3">
            <a:extLst>
              <a:ext uri="{FF2B5EF4-FFF2-40B4-BE49-F238E27FC236}">
                <a16:creationId xmlns:a16="http://schemas.microsoft.com/office/drawing/2014/main" id="{A133BBA1-2D71-8FE3-BE8C-CF469914FD2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425EB66-4254-1DAD-6A6C-F1B5F13E9DFC}"/>
              </a:ext>
            </a:extLst>
          </p:cNvPr>
          <p:cNvSpPr txBox="1"/>
          <p:nvPr/>
        </p:nvSpPr>
        <p:spPr>
          <a:xfrm>
            <a:off x="1016000" y="1905000"/>
            <a:ext cx="10160000" cy="4385816"/>
          </a:xfrm>
          <a:prstGeom prst="rect">
            <a:avLst/>
          </a:prstGeom>
          <a:noFill/>
        </p:spPr>
        <p:txBody>
          <a:bodyPr vert="horz" rtlCol="0">
            <a:spAutoFit/>
          </a:bodyPr>
          <a:lstStyle/>
          <a:p>
            <a:pPr algn="ctr"/>
            <a:r>
              <a:rPr lang="en-US" sz="3100"/>
              <a:t>And for this law there is no limit of days, for it is for ever. They shall observe it throughout their generations, so that they may continue supplicating on your behalf with blood before the altar; every day and at the time of morning and evening they shall seek forgiveness on your behalf perpetually before the Lord that they may keep it and not be rooted out. And He gave to Noah and his sons a sign that there should not again be a flood on the earth. (Continued...)</a:t>
            </a:r>
          </a:p>
        </p:txBody>
      </p:sp>
    </p:spTree>
    <p:extLst>
      <p:ext uri="{BB962C8B-B14F-4D97-AF65-F5344CB8AC3E}">
        <p14:creationId xmlns:p14="http://schemas.microsoft.com/office/powerpoint/2010/main" val="5075154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91C516-04F3-0701-B72F-4584A51041CA}"/>
              </a:ext>
            </a:extLst>
          </p:cNvPr>
          <p:cNvSpPr txBox="1"/>
          <p:nvPr/>
        </p:nvSpPr>
        <p:spPr>
          <a:xfrm>
            <a:off x="127000" y="127000"/>
            <a:ext cx="7315200" cy="276999"/>
          </a:xfrm>
          <a:prstGeom prst="rect">
            <a:avLst/>
          </a:prstGeom>
          <a:noFill/>
        </p:spPr>
        <p:txBody>
          <a:bodyPr vert="horz" lIns="0" tIns="0" rIns="0" bIns="0" rtlCol="0">
            <a:spAutoFit/>
          </a:bodyPr>
          <a:lstStyle/>
          <a:p>
            <a:r>
              <a:rPr lang="en-US"/>
              <a:t>Noah gives offerings after stepping off the ark on Shavuot</a:t>
            </a:r>
          </a:p>
        </p:txBody>
      </p:sp>
      <p:sp>
        <p:nvSpPr>
          <p:cNvPr id="3" name="TextBox 2">
            <a:extLst>
              <a:ext uri="{FF2B5EF4-FFF2-40B4-BE49-F238E27FC236}">
                <a16:creationId xmlns:a16="http://schemas.microsoft.com/office/drawing/2014/main" id="{00669132-21F2-C2D4-0960-560E63D0EE4D}"/>
              </a:ext>
            </a:extLst>
          </p:cNvPr>
          <p:cNvSpPr txBox="1"/>
          <p:nvPr/>
        </p:nvSpPr>
        <p:spPr>
          <a:xfrm>
            <a:off x="1016000" y="635000"/>
            <a:ext cx="10160000" cy="2954655"/>
          </a:xfrm>
          <a:prstGeom prst="rect">
            <a:avLst/>
          </a:prstGeom>
          <a:noFill/>
        </p:spPr>
        <p:txBody>
          <a:bodyPr vert="horz" rtlCol="0">
            <a:spAutoFit/>
          </a:bodyPr>
          <a:lstStyle/>
          <a:p>
            <a:pPr algn="ctr"/>
            <a:r>
              <a:rPr lang="en-US" sz="3100"/>
              <a:t>He set His bow in the cloud for a sign of the eternal covenant that there should not again be a flood on the earth to destroy it all the days of the earth. For this reason it is ordained and written on the heavenly tablets, that they should celebrate the feast of weeks in this month once a year, to renew the covenant every year. (Continued...)</a:t>
            </a:r>
          </a:p>
        </p:txBody>
      </p:sp>
    </p:spTree>
    <p:extLst>
      <p:ext uri="{BB962C8B-B14F-4D97-AF65-F5344CB8AC3E}">
        <p14:creationId xmlns:p14="http://schemas.microsoft.com/office/powerpoint/2010/main" val="400004974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0874A7-6490-9A12-4FB6-26829476D77F}"/>
              </a:ext>
            </a:extLst>
          </p:cNvPr>
          <p:cNvSpPr txBox="1"/>
          <p:nvPr/>
        </p:nvSpPr>
        <p:spPr>
          <a:xfrm>
            <a:off x="127000" y="127000"/>
            <a:ext cx="7315200" cy="276999"/>
          </a:xfrm>
          <a:prstGeom prst="rect">
            <a:avLst/>
          </a:prstGeom>
          <a:noFill/>
        </p:spPr>
        <p:txBody>
          <a:bodyPr vert="horz" lIns="0" tIns="0" rIns="0" bIns="0" rtlCol="0">
            <a:spAutoFit/>
          </a:bodyPr>
          <a:lstStyle/>
          <a:p>
            <a:r>
              <a:rPr lang="en-US"/>
              <a:t>Noah gives offerings after stepping off the ark on Shavuot</a:t>
            </a:r>
          </a:p>
        </p:txBody>
      </p:sp>
      <p:sp>
        <p:nvSpPr>
          <p:cNvPr id="3" name="TextBox 2">
            <a:extLst>
              <a:ext uri="{FF2B5EF4-FFF2-40B4-BE49-F238E27FC236}">
                <a16:creationId xmlns:a16="http://schemas.microsoft.com/office/drawing/2014/main" id="{1892C2C0-A24C-2260-647F-BC5756D2B5F5}"/>
              </a:ext>
            </a:extLst>
          </p:cNvPr>
          <p:cNvSpPr txBox="1"/>
          <p:nvPr/>
        </p:nvSpPr>
        <p:spPr>
          <a:xfrm>
            <a:off x="1016000" y="635000"/>
            <a:ext cx="10160000" cy="3431709"/>
          </a:xfrm>
          <a:prstGeom prst="rect">
            <a:avLst/>
          </a:prstGeom>
          <a:noFill/>
        </p:spPr>
        <p:txBody>
          <a:bodyPr vert="horz" rtlCol="0">
            <a:spAutoFit/>
          </a:bodyPr>
          <a:lstStyle/>
          <a:p>
            <a:pPr algn="ctr"/>
            <a:r>
              <a:rPr lang="en-US" sz="3100"/>
              <a:t>And this whole festival was celebrated in heaven from the day of creation till the days of Noah -twenty-six jubilees and five weeks of years [1309-1659 A.M.]: and Noah and his sons observed it for seven jubilees and one week of years, till the day of Noah's death, and from the day of Noah's death his sons did away with (it) until the days of Abraham, and they eat blood. (Continued...)</a:t>
            </a:r>
          </a:p>
        </p:txBody>
      </p:sp>
    </p:spTree>
    <p:extLst>
      <p:ext uri="{BB962C8B-B14F-4D97-AF65-F5344CB8AC3E}">
        <p14:creationId xmlns:p14="http://schemas.microsoft.com/office/powerpoint/2010/main" val="18054626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BF2A1D-F265-93B2-FC1D-C109277281ED}"/>
              </a:ext>
            </a:extLst>
          </p:cNvPr>
          <p:cNvSpPr txBox="1"/>
          <p:nvPr/>
        </p:nvSpPr>
        <p:spPr>
          <a:xfrm>
            <a:off x="127000" y="127000"/>
            <a:ext cx="7315200" cy="276999"/>
          </a:xfrm>
          <a:prstGeom prst="rect">
            <a:avLst/>
          </a:prstGeom>
          <a:noFill/>
        </p:spPr>
        <p:txBody>
          <a:bodyPr vert="horz" lIns="0" tIns="0" rIns="0" bIns="0" rtlCol="0">
            <a:spAutoFit/>
          </a:bodyPr>
          <a:lstStyle/>
          <a:p>
            <a:r>
              <a:rPr lang="en-US"/>
              <a:t>Noah gives offerings after stepping off the ark on Shavuot</a:t>
            </a:r>
          </a:p>
        </p:txBody>
      </p:sp>
      <p:sp>
        <p:nvSpPr>
          <p:cNvPr id="3" name="TextBox 2">
            <a:extLst>
              <a:ext uri="{FF2B5EF4-FFF2-40B4-BE49-F238E27FC236}">
                <a16:creationId xmlns:a16="http://schemas.microsoft.com/office/drawing/2014/main" id="{CBC0CE61-5148-DCA7-A5FB-9301B58C73FB}"/>
              </a:ext>
            </a:extLst>
          </p:cNvPr>
          <p:cNvSpPr txBox="1"/>
          <p:nvPr/>
        </p:nvSpPr>
        <p:spPr>
          <a:xfrm>
            <a:off x="1016000" y="635000"/>
            <a:ext cx="10160000" cy="3908762"/>
          </a:xfrm>
          <a:prstGeom prst="rect">
            <a:avLst/>
          </a:prstGeom>
          <a:noFill/>
        </p:spPr>
        <p:txBody>
          <a:bodyPr vert="horz" rtlCol="0">
            <a:spAutoFit/>
          </a:bodyPr>
          <a:lstStyle/>
          <a:p>
            <a:pPr algn="ctr"/>
            <a:r>
              <a:rPr lang="en-US" sz="3100"/>
              <a:t>But Abraham observed it, and Isaac and Jacob and his children observed it up to thy days, and in thy days the children of Israel forgot it until ye celebrated it anew on this mountain. And do thou command the children of Israel to observe this festival in all their generations for a commandment unto them: one day in the year in this month they shall celebrate the festival. For it is the feast of weeks and the feast of first fruits: (Continued...)</a:t>
            </a:r>
          </a:p>
        </p:txBody>
      </p:sp>
    </p:spTree>
    <p:extLst>
      <p:ext uri="{BB962C8B-B14F-4D97-AF65-F5344CB8AC3E}">
        <p14:creationId xmlns:p14="http://schemas.microsoft.com/office/powerpoint/2010/main" val="39307575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3C31B5-88E4-7DD0-5F2C-4862F58955C6}"/>
              </a:ext>
            </a:extLst>
          </p:cNvPr>
          <p:cNvSpPr txBox="1"/>
          <p:nvPr/>
        </p:nvSpPr>
        <p:spPr>
          <a:xfrm>
            <a:off x="127000" y="127000"/>
            <a:ext cx="7315200" cy="276999"/>
          </a:xfrm>
          <a:prstGeom prst="rect">
            <a:avLst/>
          </a:prstGeom>
          <a:noFill/>
        </p:spPr>
        <p:txBody>
          <a:bodyPr vert="horz" lIns="0" tIns="0" rIns="0" bIns="0" rtlCol="0">
            <a:spAutoFit/>
          </a:bodyPr>
          <a:lstStyle/>
          <a:p>
            <a:r>
              <a:rPr lang="en-US"/>
              <a:t>Noah gives offerings after stepping off the ark on Shavuot</a:t>
            </a:r>
          </a:p>
        </p:txBody>
      </p:sp>
      <p:sp>
        <p:nvSpPr>
          <p:cNvPr id="3" name="TextBox 2">
            <a:extLst>
              <a:ext uri="{FF2B5EF4-FFF2-40B4-BE49-F238E27FC236}">
                <a16:creationId xmlns:a16="http://schemas.microsoft.com/office/drawing/2014/main" id="{3B10AB60-DF6B-75DD-8D21-D30BD3DD10FF}"/>
              </a:ext>
            </a:extLst>
          </p:cNvPr>
          <p:cNvSpPr txBox="1"/>
          <p:nvPr/>
        </p:nvSpPr>
        <p:spPr>
          <a:xfrm>
            <a:off x="1016000" y="635000"/>
            <a:ext cx="10160000" cy="3908762"/>
          </a:xfrm>
          <a:prstGeom prst="rect">
            <a:avLst/>
          </a:prstGeom>
          <a:noFill/>
        </p:spPr>
        <p:txBody>
          <a:bodyPr vert="horz" rtlCol="0">
            <a:spAutoFit/>
          </a:bodyPr>
          <a:lstStyle/>
          <a:p>
            <a:pPr algn="ctr"/>
            <a:r>
              <a:rPr lang="en-US" sz="3100"/>
              <a:t>this feast is twofold and of a double nature: according to what is written and engraven concerning it, celebrate it. For I have written in the book of the first law, in that which I have written for thee, that thou shouldst celebrate it in its season, one day in the year, and I explained to thee its sacrifices that the children of Israel should remember and should celebrate it throughout their generations in this month, one day in every year.</a:t>
            </a:r>
          </a:p>
        </p:txBody>
      </p:sp>
    </p:spTree>
    <p:extLst>
      <p:ext uri="{BB962C8B-B14F-4D97-AF65-F5344CB8AC3E}">
        <p14:creationId xmlns:p14="http://schemas.microsoft.com/office/powerpoint/2010/main" val="34388432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22FAC5-85B7-4B03-A9CA-27EF092D7A16}"/>
              </a:ext>
            </a:extLst>
          </p:cNvPr>
          <p:cNvSpPr txBox="1"/>
          <p:nvPr/>
        </p:nvSpPr>
        <p:spPr>
          <a:xfrm>
            <a:off x="127000" y="127000"/>
            <a:ext cx="7315200" cy="276999"/>
          </a:xfrm>
          <a:prstGeom prst="rect">
            <a:avLst/>
          </a:prstGeom>
          <a:noFill/>
        </p:spPr>
        <p:txBody>
          <a:bodyPr vert="horz" lIns="0" tIns="0" rIns="0" bIns="0" rtlCol="0">
            <a:spAutoFit/>
          </a:bodyPr>
          <a:lstStyle/>
          <a:p>
            <a:r>
              <a:rPr lang="en-US"/>
              <a:t>Noah gives offerings after stepping off the ark on Shavuot</a:t>
            </a:r>
          </a:p>
        </p:txBody>
      </p:sp>
      <p:sp>
        <p:nvSpPr>
          <p:cNvPr id="3" name="TextBox 2">
            <a:extLst>
              <a:ext uri="{FF2B5EF4-FFF2-40B4-BE49-F238E27FC236}">
                <a16:creationId xmlns:a16="http://schemas.microsoft.com/office/drawing/2014/main" id="{412CC3FB-DDB2-7B54-E7EF-182B28B5D2EF}"/>
              </a:ext>
            </a:extLst>
          </p:cNvPr>
          <p:cNvSpPr txBox="1"/>
          <p:nvPr/>
        </p:nvSpPr>
        <p:spPr>
          <a:xfrm>
            <a:off x="0" y="762000"/>
            <a:ext cx="12192000" cy="646331"/>
          </a:xfrm>
          <a:prstGeom prst="rect">
            <a:avLst/>
          </a:prstGeom>
          <a:noFill/>
        </p:spPr>
        <p:txBody>
          <a:bodyPr vert="horz" rtlCol="0">
            <a:spAutoFit/>
          </a:bodyPr>
          <a:lstStyle/>
          <a:p>
            <a:pPr algn="ctr"/>
            <a:r>
              <a:rPr lang="en-US" sz="3600"/>
              <a:t>Jubilees 6:1-4</a:t>
            </a:r>
          </a:p>
        </p:txBody>
      </p:sp>
      <p:sp>
        <p:nvSpPr>
          <p:cNvPr id="4" name="TextBox 3">
            <a:extLst>
              <a:ext uri="{FF2B5EF4-FFF2-40B4-BE49-F238E27FC236}">
                <a16:creationId xmlns:a16="http://schemas.microsoft.com/office/drawing/2014/main" id="{6CEE6743-8DC4-7AA8-D18B-6D7481FE2BE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1795D10-183D-2424-A95D-DAC88158FF01}"/>
              </a:ext>
            </a:extLst>
          </p:cNvPr>
          <p:cNvSpPr txBox="1"/>
          <p:nvPr/>
        </p:nvSpPr>
        <p:spPr>
          <a:xfrm>
            <a:off x="1016000" y="1905000"/>
            <a:ext cx="10160000" cy="2954655"/>
          </a:xfrm>
          <a:prstGeom prst="rect">
            <a:avLst/>
          </a:prstGeom>
          <a:noFill/>
        </p:spPr>
        <p:txBody>
          <a:bodyPr vert="horz" rtlCol="0">
            <a:spAutoFit/>
          </a:bodyPr>
          <a:lstStyle/>
          <a:p>
            <a:pPr algn="ctr"/>
            <a:r>
              <a:rPr lang="en-US" sz="3100" b="1">
                <a:solidFill>
                  <a:srgbClr val="FF0000"/>
                </a:solidFill>
              </a:rPr>
              <a:t>And on the new moon of the third month he went forth from the ark</a:t>
            </a:r>
            <a:r>
              <a:rPr lang="en-US" sz="3100"/>
              <a:t>, and built an altar on that mountain. And he made atonement for the earth, and took a kid and made atonement by its blood for all the guilt of the earth; for everything that had been on it had been destroyed, save those that were in the ark with Noah. (Continued...)</a:t>
            </a:r>
          </a:p>
        </p:txBody>
      </p:sp>
    </p:spTree>
    <p:extLst>
      <p:ext uri="{BB962C8B-B14F-4D97-AF65-F5344CB8AC3E}">
        <p14:creationId xmlns:p14="http://schemas.microsoft.com/office/powerpoint/2010/main" val="20548450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592714-9208-E927-6216-307E6EB7D2A7}"/>
              </a:ext>
            </a:extLst>
          </p:cNvPr>
          <p:cNvSpPr txBox="1"/>
          <p:nvPr/>
        </p:nvSpPr>
        <p:spPr>
          <a:xfrm>
            <a:off x="127000" y="127000"/>
            <a:ext cx="7315200" cy="276999"/>
          </a:xfrm>
          <a:prstGeom prst="rect">
            <a:avLst/>
          </a:prstGeom>
          <a:noFill/>
        </p:spPr>
        <p:txBody>
          <a:bodyPr vert="horz" lIns="0" tIns="0" rIns="0" bIns="0" rtlCol="0">
            <a:spAutoFit/>
          </a:bodyPr>
          <a:lstStyle/>
          <a:p>
            <a:r>
              <a:rPr lang="en-US"/>
              <a:t>Noah gives offerings after stepping off the ark on Shavuot</a:t>
            </a:r>
          </a:p>
        </p:txBody>
      </p:sp>
      <p:sp>
        <p:nvSpPr>
          <p:cNvPr id="3" name="TextBox 2">
            <a:extLst>
              <a:ext uri="{FF2B5EF4-FFF2-40B4-BE49-F238E27FC236}">
                <a16:creationId xmlns:a16="http://schemas.microsoft.com/office/drawing/2014/main" id="{4C54278D-A5A8-3369-20CE-3C85468624D7}"/>
              </a:ext>
            </a:extLst>
          </p:cNvPr>
          <p:cNvSpPr txBox="1"/>
          <p:nvPr/>
        </p:nvSpPr>
        <p:spPr>
          <a:xfrm>
            <a:off x="1016000" y="635000"/>
            <a:ext cx="10160000" cy="3431709"/>
          </a:xfrm>
          <a:prstGeom prst="rect">
            <a:avLst/>
          </a:prstGeom>
          <a:noFill/>
        </p:spPr>
        <p:txBody>
          <a:bodyPr vert="horz" rtlCol="0">
            <a:spAutoFit/>
          </a:bodyPr>
          <a:lstStyle/>
          <a:p>
            <a:pPr algn="ctr"/>
            <a:r>
              <a:rPr lang="en-US" sz="3100"/>
              <a:t>And he placed the fat thereof on the altar, and he took an ox, and a goat, and a sheep and kids, and salt, and a turtle-dove, and the young of a dove, and placed a burnt sacrifice on the altar, and poured thereon an offering mingled with oil, and sprinkled wine and strewed frankincense over everything, and caused a goodly savour to arise, acceptable before the Lord. (Continued...)</a:t>
            </a:r>
          </a:p>
        </p:txBody>
      </p:sp>
    </p:spTree>
    <p:extLst>
      <p:ext uri="{BB962C8B-B14F-4D97-AF65-F5344CB8AC3E}">
        <p14:creationId xmlns:p14="http://schemas.microsoft.com/office/powerpoint/2010/main" val="18397476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3D302B-4A62-40E2-9F60-13E57AEA99A0}"/>
              </a:ext>
            </a:extLst>
          </p:cNvPr>
          <p:cNvSpPr txBox="1"/>
          <p:nvPr/>
        </p:nvSpPr>
        <p:spPr>
          <a:xfrm>
            <a:off x="127000" y="127000"/>
            <a:ext cx="7315200" cy="276999"/>
          </a:xfrm>
          <a:prstGeom prst="rect">
            <a:avLst/>
          </a:prstGeom>
          <a:noFill/>
        </p:spPr>
        <p:txBody>
          <a:bodyPr vert="horz" lIns="0" tIns="0" rIns="0" bIns="0" rtlCol="0">
            <a:spAutoFit/>
          </a:bodyPr>
          <a:lstStyle/>
          <a:p>
            <a:r>
              <a:rPr lang="en-US"/>
              <a:t>Noah gives offerings after stepping off the ark on Shavuot</a:t>
            </a:r>
          </a:p>
        </p:txBody>
      </p:sp>
      <p:sp>
        <p:nvSpPr>
          <p:cNvPr id="3" name="TextBox 2">
            <a:extLst>
              <a:ext uri="{FF2B5EF4-FFF2-40B4-BE49-F238E27FC236}">
                <a16:creationId xmlns:a16="http://schemas.microsoft.com/office/drawing/2014/main" id="{0653C65A-574D-BDDB-99AB-1134414FE019}"/>
              </a:ext>
            </a:extLst>
          </p:cNvPr>
          <p:cNvSpPr txBox="1"/>
          <p:nvPr/>
        </p:nvSpPr>
        <p:spPr>
          <a:xfrm>
            <a:off x="1016000" y="635000"/>
            <a:ext cx="10160000" cy="2954655"/>
          </a:xfrm>
          <a:prstGeom prst="rect">
            <a:avLst/>
          </a:prstGeom>
          <a:noFill/>
        </p:spPr>
        <p:txBody>
          <a:bodyPr vert="horz" rtlCol="0">
            <a:spAutoFit/>
          </a:bodyPr>
          <a:lstStyle/>
          <a:p>
            <a:pPr algn="ctr"/>
            <a:r>
              <a:rPr lang="en-US" sz="3100"/>
              <a:t>And the Lord smelt the goodly savour, and He made a covenant with him that there should not be any more a flood to destroy the earth; that all the days of the earth seed-time and harvest should never cease; cold and heat, and summer and winter, and day and night should not change their order, nor cease for ever.</a:t>
            </a:r>
          </a:p>
        </p:txBody>
      </p:sp>
    </p:spTree>
    <p:extLst>
      <p:ext uri="{BB962C8B-B14F-4D97-AF65-F5344CB8AC3E}">
        <p14:creationId xmlns:p14="http://schemas.microsoft.com/office/powerpoint/2010/main" val="5656780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34C0F-A4AC-CE44-D8C4-C0E77C884B4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Angel of YHVH changes Abraham's name on Shavuot</a:t>
            </a:r>
          </a:p>
        </p:txBody>
      </p:sp>
      <p:sp>
        <p:nvSpPr>
          <p:cNvPr id="3" name="Subtitle 2">
            <a:extLst>
              <a:ext uri="{FF2B5EF4-FFF2-40B4-BE49-F238E27FC236}">
                <a16:creationId xmlns:a16="http://schemas.microsoft.com/office/drawing/2014/main" id="{190CE7BD-00EB-937D-320B-78B617F081B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7378621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3FE47D-E4D1-1318-4620-0E849C2C31CE}"/>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535C5D0A-522D-FB31-FBBC-332F8F09B7DD}"/>
              </a:ext>
            </a:extLst>
          </p:cNvPr>
          <p:cNvSpPr txBox="1"/>
          <p:nvPr/>
        </p:nvSpPr>
        <p:spPr>
          <a:xfrm>
            <a:off x="0" y="762000"/>
            <a:ext cx="12192000" cy="646331"/>
          </a:xfrm>
          <a:prstGeom prst="rect">
            <a:avLst/>
          </a:prstGeom>
          <a:noFill/>
        </p:spPr>
        <p:txBody>
          <a:bodyPr vert="horz" rtlCol="0">
            <a:spAutoFit/>
          </a:bodyPr>
          <a:lstStyle/>
          <a:p>
            <a:pPr algn="ctr"/>
            <a:r>
              <a:rPr lang="en-US" sz="3600"/>
              <a:t>Genesis 17:1-22</a:t>
            </a:r>
          </a:p>
        </p:txBody>
      </p:sp>
      <p:sp>
        <p:nvSpPr>
          <p:cNvPr id="4" name="TextBox 3">
            <a:extLst>
              <a:ext uri="{FF2B5EF4-FFF2-40B4-BE49-F238E27FC236}">
                <a16:creationId xmlns:a16="http://schemas.microsoft.com/office/drawing/2014/main" id="{6CCD575F-6C3B-E960-C99F-CFC6EE69DAB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1E482B8-38C2-2E49-6FC2-E8015B5828F4}"/>
              </a:ext>
            </a:extLst>
          </p:cNvPr>
          <p:cNvSpPr txBox="1"/>
          <p:nvPr/>
        </p:nvSpPr>
        <p:spPr>
          <a:xfrm>
            <a:off x="1016000" y="1905000"/>
            <a:ext cx="10160000" cy="4385816"/>
          </a:xfrm>
          <a:prstGeom prst="rect">
            <a:avLst/>
          </a:prstGeom>
          <a:noFill/>
        </p:spPr>
        <p:txBody>
          <a:bodyPr vert="horz" rtlCol="0">
            <a:spAutoFit/>
          </a:bodyPr>
          <a:lstStyle/>
          <a:p>
            <a:pPr algn="ctr"/>
            <a:r>
              <a:rPr lang="en-US" sz="3100"/>
              <a:t>Now when Abram was ninety-nine years old, the LORD appeared to Abram and said to him, "I am God Almighty; Walk before Me, and be blameless. "I will establish My covenant between Me and you, And I will multiply you exceedingly." Abram fell on his face, and God talked with him, saying, "As for Me, behold, My covenant is with you, And you will be the father of a multitude of nations. "</a:t>
            </a:r>
            <a:r>
              <a:rPr lang="en-US" sz="3100" b="1">
                <a:solidFill>
                  <a:srgbClr val="FF0000"/>
                </a:solidFill>
              </a:rPr>
              <a:t>No longer shall your name be called Abram, But your name shall be Abraham</a:t>
            </a:r>
            <a:r>
              <a:rPr lang="en-US" sz="3100"/>
              <a:t>; (Continued...)</a:t>
            </a:r>
          </a:p>
        </p:txBody>
      </p:sp>
    </p:spTree>
    <p:extLst>
      <p:ext uri="{BB962C8B-B14F-4D97-AF65-F5344CB8AC3E}">
        <p14:creationId xmlns:p14="http://schemas.microsoft.com/office/powerpoint/2010/main" val="19300088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AF0B31-F355-6158-193B-2939C302CEA1}"/>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DAA9021B-D19C-0702-A7ED-6690F742A989}"/>
              </a:ext>
            </a:extLst>
          </p:cNvPr>
          <p:cNvSpPr txBox="1"/>
          <p:nvPr/>
        </p:nvSpPr>
        <p:spPr>
          <a:xfrm>
            <a:off x="1016000" y="635000"/>
            <a:ext cx="10160000" cy="3431709"/>
          </a:xfrm>
          <a:prstGeom prst="rect">
            <a:avLst/>
          </a:prstGeom>
          <a:noFill/>
        </p:spPr>
        <p:txBody>
          <a:bodyPr vert="horz" rtlCol="0">
            <a:spAutoFit/>
          </a:bodyPr>
          <a:lstStyle/>
          <a:p>
            <a:pPr algn="ctr"/>
            <a:r>
              <a:rPr lang="en-US" sz="3100"/>
              <a:t>For I have made you the father of a multitude of nations. "I will make you exceedingly fruitful, and I will make nations of you, and kings will come forth from you. "I will establish My covenant between Me and you and your descendants after you throughout their generations for an everlasting covenant, to be God to you and to your descendants after you. (Continued...)</a:t>
            </a:r>
          </a:p>
        </p:txBody>
      </p:sp>
    </p:spTree>
    <p:extLst>
      <p:ext uri="{BB962C8B-B14F-4D97-AF65-F5344CB8AC3E}">
        <p14:creationId xmlns:p14="http://schemas.microsoft.com/office/powerpoint/2010/main" val="18603419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C077CB8-9336-5F84-B7DE-13C0632EEAE5}"/>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485B01B4-0605-FB88-9D68-9FE170D6EB9D}"/>
              </a:ext>
            </a:extLst>
          </p:cNvPr>
          <p:cNvSpPr txBox="1"/>
          <p:nvPr/>
        </p:nvSpPr>
        <p:spPr>
          <a:xfrm>
            <a:off x="1016000" y="635000"/>
            <a:ext cx="10160000" cy="4385816"/>
          </a:xfrm>
          <a:prstGeom prst="rect">
            <a:avLst/>
          </a:prstGeom>
          <a:noFill/>
        </p:spPr>
        <p:txBody>
          <a:bodyPr vert="horz" rtlCol="0">
            <a:spAutoFit/>
          </a:bodyPr>
          <a:lstStyle/>
          <a:p>
            <a:pPr algn="ctr"/>
            <a:r>
              <a:rPr lang="en-US" sz="3100"/>
              <a:t>"I will give to you and to your descendants after you, the land of your sojournings, all the land of Canaan, for an everlasting possession; and I will be their God." God said further to Abraham, "Now as for you, you shall keep My covenant, you and your descendants after you throughout their generations. "This is My covenant, which you shall keep, between Me and you and your descendants after you: every male among you shall be circumcised. (Continued...)</a:t>
            </a:r>
          </a:p>
        </p:txBody>
      </p:sp>
    </p:spTree>
    <p:extLst>
      <p:ext uri="{BB962C8B-B14F-4D97-AF65-F5344CB8AC3E}">
        <p14:creationId xmlns:p14="http://schemas.microsoft.com/office/powerpoint/2010/main" val="383794998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1B6959-3FCF-29B2-D2E9-B90B74716290}"/>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95EAA6B8-4054-3F1A-3213-A41D470A9829}"/>
              </a:ext>
            </a:extLst>
          </p:cNvPr>
          <p:cNvSpPr txBox="1"/>
          <p:nvPr/>
        </p:nvSpPr>
        <p:spPr>
          <a:xfrm>
            <a:off x="1016000" y="635000"/>
            <a:ext cx="10160000" cy="3908762"/>
          </a:xfrm>
          <a:prstGeom prst="rect">
            <a:avLst/>
          </a:prstGeom>
          <a:noFill/>
        </p:spPr>
        <p:txBody>
          <a:bodyPr vert="horz" rtlCol="0">
            <a:spAutoFit/>
          </a:bodyPr>
          <a:lstStyle/>
          <a:p>
            <a:pPr algn="ctr"/>
            <a:r>
              <a:rPr lang="en-US" sz="3100"/>
              <a:t>"And you shall be circumcised in the flesh of your foreskin, and it shall be the sign of the covenant between Me and you. "And every male among you who is eight days old shall be circumcised throughout your generations, a servant who is born in the house or who is bought with money from any foreigner, who is not of your descendants. "A servant who is born in your house or who is bought with your money shall surely be circumcised; (Continued...)</a:t>
            </a:r>
          </a:p>
        </p:txBody>
      </p:sp>
    </p:spTree>
    <p:extLst>
      <p:ext uri="{BB962C8B-B14F-4D97-AF65-F5344CB8AC3E}">
        <p14:creationId xmlns:p14="http://schemas.microsoft.com/office/powerpoint/2010/main" val="26481820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8643AD-3F00-41BB-CA9F-7874982D9176}"/>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E8D4A4FC-42A3-6206-756A-6DB5531C9DF7}"/>
              </a:ext>
            </a:extLst>
          </p:cNvPr>
          <p:cNvSpPr txBox="1"/>
          <p:nvPr/>
        </p:nvSpPr>
        <p:spPr>
          <a:xfrm>
            <a:off x="1016000" y="635000"/>
            <a:ext cx="10160000" cy="4385816"/>
          </a:xfrm>
          <a:prstGeom prst="rect">
            <a:avLst/>
          </a:prstGeom>
          <a:noFill/>
        </p:spPr>
        <p:txBody>
          <a:bodyPr vert="horz" rtlCol="0">
            <a:spAutoFit/>
          </a:bodyPr>
          <a:lstStyle/>
          <a:p>
            <a:pPr algn="ctr"/>
            <a:r>
              <a:rPr lang="en-US" sz="3100"/>
              <a:t>thus shall My covenant be in your flesh for an everlasting covenant. "But an uncircumcised male who is not circumcised in the flesh of his foreskin, that person shall be cut off from his people; he has broken My covenant." Then God said to Abraham, "As for Sarai your wife, you shall not call her name Sarai, but Sarah shall be her name. "I will bless her, and indeed I will give you a son by her. Then I will bless her, and she shall be a mother of nations; (Continued...)</a:t>
            </a:r>
          </a:p>
        </p:txBody>
      </p:sp>
    </p:spTree>
    <p:extLst>
      <p:ext uri="{BB962C8B-B14F-4D97-AF65-F5344CB8AC3E}">
        <p14:creationId xmlns:p14="http://schemas.microsoft.com/office/powerpoint/2010/main" val="1119430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A521F1-004E-7035-7788-A326B86B9AD9}"/>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7B74F2BE-56B0-A159-9324-6774B061AA6E}"/>
              </a:ext>
            </a:extLst>
          </p:cNvPr>
          <p:cNvSpPr txBox="1"/>
          <p:nvPr/>
        </p:nvSpPr>
        <p:spPr>
          <a:xfrm>
            <a:off x="1016000" y="635000"/>
            <a:ext cx="10160000" cy="4385816"/>
          </a:xfrm>
          <a:prstGeom prst="rect">
            <a:avLst/>
          </a:prstGeom>
          <a:noFill/>
        </p:spPr>
        <p:txBody>
          <a:bodyPr vert="horz" rtlCol="0">
            <a:spAutoFit/>
          </a:bodyPr>
          <a:lstStyle/>
          <a:p>
            <a:pPr algn="ctr"/>
            <a:r>
              <a:rPr lang="en-US" sz="3100"/>
              <a:t>kings of peoples will come from her." Then Abraham fell on his face and laughed, and said in his heart, "Will a child be born to a man one hundred years old? And will Sarah, who is ninety years old, bear a child?" And Abraham said to God, "Oh that Ishmael might live before You!" But God said, "No, but Sarah your wife will bear you a son, and you shall call his name Isaac; and I will establish My covenant with him for an everlasting covenant for his descendants after him. (Continued...)</a:t>
            </a:r>
          </a:p>
        </p:txBody>
      </p:sp>
    </p:spTree>
    <p:extLst>
      <p:ext uri="{BB962C8B-B14F-4D97-AF65-F5344CB8AC3E}">
        <p14:creationId xmlns:p14="http://schemas.microsoft.com/office/powerpoint/2010/main" val="22482966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6F09F0-392F-A079-304C-23EDE95B32FB}"/>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0D4AD12D-BC5A-2CE4-6FA1-CF0D07707691}"/>
              </a:ext>
            </a:extLst>
          </p:cNvPr>
          <p:cNvSpPr txBox="1"/>
          <p:nvPr/>
        </p:nvSpPr>
        <p:spPr>
          <a:xfrm>
            <a:off x="1016000" y="635000"/>
            <a:ext cx="10160000" cy="3431709"/>
          </a:xfrm>
          <a:prstGeom prst="rect">
            <a:avLst/>
          </a:prstGeom>
          <a:noFill/>
        </p:spPr>
        <p:txBody>
          <a:bodyPr vert="horz" rtlCol="0">
            <a:spAutoFit/>
          </a:bodyPr>
          <a:lstStyle/>
          <a:p>
            <a:pPr algn="ctr"/>
            <a:r>
              <a:rPr lang="en-US" sz="3100"/>
              <a:t>"As for Ishmael, I have heard you; behold, I will bless him, and will make him fruitful and will multiply him exceedingly. He shall become the father of twelve princes, and I will make him a great nation. "But My covenant I will establish with Isaac, whom Sarah will bear to you at this season next year." When He finished talking with him, God went up from Abraham.</a:t>
            </a:r>
          </a:p>
        </p:txBody>
      </p:sp>
    </p:spTree>
    <p:extLst>
      <p:ext uri="{BB962C8B-B14F-4D97-AF65-F5344CB8AC3E}">
        <p14:creationId xmlns:p14="http://schemas.microsoft.com/office/powerpoint/2010/main" val="40478299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C943C9-CD29-F215-AE73-B14B139563FD}"/>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2BA4CEE1-E3AC-5885-35FB-37CF1F153B95}"/>
              </a:ext>
            </a:extLst>
          </p:cNvPr>
          <p:cNvSpPr txBox="1"/>
          <p:nvPr/>
        </p:nvSpPr>
        <p:spPr>
          <a:xfrm>
            <a:off x="0" y="762000"/>
            <a:ext cx="12192000" cy="646331"/>
          </a:xfrm>
          <a:prstGeom prst="rect">
            <a:avLst/>
          </a:prstGeom>
          <a:noFill/>
        </p:spPr>
        <p:txBody>
          <a:bodyPr vert="horz" rtlCol="0">
            <a:spAutoFit/>
          </a:bodyPr>
          <a:lstStyle/>
          <a:p>
            <a:pPr algn="ctr"/>
            <a:r>
              <a:rPr lang="en-US" sz="3600"/>
              <a:t>Jubilees 15:1-11</a:t>
            </a:r>
          </a:p>
        </p:txBody>
      </p:sp>
      <p:sp>
        <p:nvSpPr>
          <p:cNvPr id="4" name="TextBox 3">
            <a:extLst>
              <a:ext uri="{FF2B5EF4-FFF2-40B4-BE49-F238E27FC236}">
                <a16:creationId xmlns:a16="http://schemas.microsoft.com/office/drawing/2014/main" id="{52F85B55-7FEF-CCB6-23BE-C8B6003EDBE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7E4C2F5-A0A7-B03D-43F5-E324BB3B7C86}"/>
              </a:ext>
            </a:extLst>
          </p:cNvPr>
          <p:cNvSpPr txBox="1"/>
          <p:nvPr/>
        </p:nvSpPr>
        <p:spPr>
          <a:xfrm>
            <a:off x="1016000" y="1905000"/>
            <a:ext cx="10160000" cy="3908762"/>
          </a:xfrm>
          <a:prstGeom prst="rect">
            <a:avLst/>
          </a:prstGeom>
          <a:noFill/>
        </p:spPr>
        <p:txBody>
          <a:bodyPr vert="horz" rtlCol="0">
            <a:spAutoFit/>
          </a:bodyPr>
          <a:lstStyle/>
          <a:p>
            <a:pPr algn="ctr"/>
            <a:r>
              <a:rPr lang="en-US" sz="3100"/>
              <a:t>And in the fifth year of the fourth week of this jubilee, [1979 A.M.] </a:t>
            </a:r>
            <a:r>
              <a:rPr lang="en-US" sz="3100" b="1">
                <a:solidFill>
                  <a:srgbClr val="FF0000"/>
                </a:solidFill>
              </a:rPr>
              <a:t>in the third month, in the middle of the month, Abram celebrated the feast of the first-fruits of the grain harvest</a:t>
            </a:r>
            <a:r>
              <a:rPr lang="en-US" sz="3100"/>
              <a:t>. And he offered new offerings on the altar, </a:t>
            </a:r>
            <a:r>
              <a:rPr lang="en-US" sz="3100" b="1">
                <a:solidFill>
                  <a:srgbClr val="FF0000"/>
                </a:solidFill>
              </a:rPr>
              <a:t>the first-fruits</a:t>
            </a:r>
            <a:r>
              <a:rPr lang="en-US" sz="3100"/>
              <a:t> of the produce, unto the Lord, an heifer and a goat and a sheep on the altar as a burnt sacrifice unto the Lord; their fruit offerings and their drink offerings he offered upon the altar with frankincense. (Continued...)</a:t>
            </a:r>
          </a:p>
        </p:txBody>
      </p:sp>
    </p:spTree>
    <p:extLst>
      <p:ext uri="{BB962C8B-B14F-4D97-AF65-F5344CB8AC3E}">
        <p14:creationId xmlns:p14="http://schemas.microsoft.com/office/powerpoint/2010/main" val="30786941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755415-3646-79AB-C265-1DD9579D3646}"/>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B6C50DAD-5C1D-4C2F-BDCE-14EAB6B58A1C}"/>
              </a:ext>
            </a:extLst>
          </p:cNvPr>
          <p:cNvSpPr txBox="1"/>
          <p:nvPr/>
        </p:nvSpPr>
        <p:spPr>
          <a:xfrm>
            <a:off x="1016000" y="635000"/>
            <a:ext cx="10160000" cy="4385816"/>
          </a:xfrm>
          <a:prstGeom prst="rect">
            <a:avLst/>
          </a:prstGeom>
          <a:noFill/>
        </p:spPr>
        <p:txBody>
          <a:bodyPr vert="horz" rtlCol="0">
            <a:spAutoFit/>
          </a:bodyPr>
          <a:lstStyle/>
          <a:p>
            <a:pPr algn="ctr"/>
            <a:r>
              <a:rPr lang="en-US" sz="3100"/>
              <a:t>And the Lord appeared to Abram, and said unto him: 'I am God Almighty; approve thyself before me and be thou perfect. And I will make My covenant between Me and thee, and I will multiply thee exceedingly.' And Abram fell on his face, and God talked with him, and said: 'Behold my ordinance is with thee, And thou shalt be the father of many nations. Neither shall thy name any more be called Abram, But thy name from henceforth, even for ever, shall be Abraham. (Continued...)</a:t>
            </a:r>
          </a:p>
        </p:txBody>
      </p:sp>
    </p:spTree>
    <p:extLst>
      <p:ext uri="{BB962C8B-B14F-4D97-AF65-F5344CB8AC3E}">
        <p14:creationId xmlns:p14="http://schemas.microsoft.com/office/powerpoint/2010/main" val="40269222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1538E6-EE4B-122B-A032-DD064D8F7ADF}"/>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C7687BD9-39F9-D4F0-9FE8-309FFD5FB788}"/>
              </a:ext>
            </a:extLst>
          </p:cNvPr>
          <p:cNvSpPr txBox="1"/>
          <p:nvPr/>
        </p:nvSpPr>
        <p:spPr>
          <a:xfrm>
            <a:off x="1016000" y="635000"/>
            <a:ext cx="10160000" cy="3431709"/>
          </a:xfrm>
          <a:prstGeom prst="rect">
            <a:avLst/>
          </a:prstGeom>
          <a:noFill/>
        </p:spPr>
        <p:txBody>
          <a:bodyPr vert="horz" rtlCol="0">
            <a:spAutoFit/>
          </a:bodyPr>
          <a:lstStyle/>
          <a:p>
            <a:pPr algn="ctr"/>
            <a:r>
              <a:rPr lang="en-US" sz="3100"/>
              <a:t>For the father of many nations have I made thee. And I will make thee very great, And I will make thee into nations, And kings shall come forth from thee. And I shall establish My covenant between Me and thee, and thy seed after thee, throughout their generations, for an eternal covenant, so that I may be a God unto thee, and to thy seed after thee. (Continued...)</a:t>
            </a:r>
          </a:p>
        </p:txBody>
      </p:sp>
    </p:spTree>
    <p:extLst>
      <p:ext uri="{BB962C8B-B14F-4D97-AF65-F5344CB8AC3E}">
        <p14:creationId xmlns:p14="http://schemas.microsoft.com/office/powerpoint/2010/main" val="358163495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F462D3-BB26-DBAA-B2C3-AB03DE2D699D}"/>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changes Abraham's name on Shavuot</a:t>
            </a:r>
          </a:p>
        </p:txBody>
      </p:sp>
      <p:sp>
        <p:nvSpPr>
          <p:cNvPr id="3" name="TextBox 2">
            <a:extLst>
              <a:ext uri="{FF2B5EF4-FFF2-40B4-BE49-F238E27FC236}">
                <a16:creationId xmlns:a16="http://schemas.microsoft.com/office/drawing/2014/main" id="{13DB3EAB-6138-ABEC-D3C8-73A4EE6DBE81}"/>
              </a:ext>
            </a:extLst>
          </p:cNvPr>
          <p:cNvSpPr txBox="1"/>
          <p:nvPr/>
        </p:nvSpPr>
        <p:spPr>
          <a:xfrm>
            <a:off x="1016000" y="635000"/>
            <a:ext cx="10160000" cy="3908762"/>
          </a:xfrm>
          <a:prstGeom prst="rect">
            <a:avLst/>
          </a:prstGeom>
          <a:noFill/>
        </p:spPr>
        <p:txBody>
          <a:bodyPr vert="horz" rtlCol="0">
            <a:spAutoFit/>
          </a:bodyPr>
          <a:lstStyle/>
          <a:p>
            <a:pPr algn="ctr"/>
            <a:r>
              <a:rPr lang="en-US" sz="3100"/>
              <a:t>&lt;And I will give to thee and to thy seed after thee&gt; the land where thou hast been a sojourner, the land of Canaan, that thou mayst possess it for ever, and I will be their God.' And the Lord said unto Abraham: 'And as for thee, do thou keep my covenant, thou and thy seed after thee: and circumcise ye every male among you, and circumcise your foreskins, and it shall be a token of an eternal covenant between Me and you.</a:t>
            </a:r>
          </a:p>
        </p:txBody>
      </p:sp>
    </p:spTree>
    <p:extLst>
      <p:ext uri="{BB962C8B-B14F-4D97-AF65-F5344CB8AC3E}">
        <p14:creationId xmlns:p14="http://schemas.microsoft.com/office/powerpoint/2010/main" val="31043199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DE81E-1F7F-A959-51D3-5BD70A8EDCC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Angel of YHVH meets with Abraham to offer a covenant on Shavuot</a:t>
            </a:r>
          </a:p>
        </p:txBody>
      </p:sp>
      <p:sp>
        <p:nvSpPr>
          <p:cNvPr id="3" name="Subtitle 2">
            <a:extLst>
              <a:ext uri="{FF2B5EF4-FFF2-40B4-BE49-F238E27FC236}">
                <a16:creationId xmlns:a16="http://schemas.microsoft.com/office/drawing/2014/main" id="{439FD5D5-6B72-6815-C6B5-69390E8A931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1056482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B9366EB-499E-06EB-8D2F-8ADC0D288057}"/>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meets with Abraham to offer a covenant on Shavuot</a:t>
            </a:r>
          </a:p>
        </p:txBody>
      </p:sp>
      <p:sp>
        <p:nvSpPr>
          <p:cNvPr id="3" name="TextBox 2">
            <a:extLst>
              <a:ext uri="{FF2B5EF4-FFF2-40B4-BE49-F238E27FC236}">
                <a16:creationId xmlns:a16="http://schemas.microsoft.com/office/drawing/2014/main" id="{C62F8687-53B5-0459-C7BF-C7C0435938AD}"/>
              </a:ext>
            </a:extLst>
          </p:cNvPr>
          <p:cNvSpPr txBox="1"/>
          <p:nvPr/>
        </p:nvSpPr>
        <p:spPr>
          <a:xfrm>
            <a:off x="0" y="762000"/>
            <a:ext cx="12192000" cy="646331"/>
          </a:xfrm>
          <a:prstGeom prst="rect">
            <a:avLst/>
          </a:prstGeom>
          <a:noFill/>
        </p:spPr>
        <p:txBody>
          <a:bodyPr vert="horz" rtlCol="0">
            <a:spAutoFit/>
          </a:bodyPr>
          <a:lstStyle/>
          <a:p>
            <a:pPr algn="ctr"/>
            <a:r>
              <a:rPr lang="en-US" sz="3600"/>
              <a:t>Genesis 15:8-16</a:t>
            </a:r>
          </a:p>
        </p:txBody>
      </p:sp>
      <p:sp>
        <p:nvSpPr>
          <p:cNvPr id="4" name="TextBox 3">
            <a:extLst>
              <a:ext uri="{FF2B5EF4-FFF2-40B4-BE49-F238E27FC236}">
                <a16:creationId xmlns:a16="http://schemas.microsoft.com/office/drawing/2014/main" id="{20679F87-66C6-7628-6A0D-137CFDCF144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FFDB045-F5F7-3CB3-F45B-3EA2C2FFB090}"/>
              </a:ext>
            </a:extLst>
          </p:cNvPr>
          <p:cNvSpPr txBox="1"/>
          <p:nvPr/>
        </p:nvSpPr>
        <p:spPr>
          <a:xfrm>
            <a:off x="1016000" y="1905000"/>
            <a:ext cx="10160000" cy="4385816"/>
          </a:xfrm>
          <a:prstGeom prst="rect">
            <a:avLst/>
          </a:prstGeom>
          <a:noFill/>
        </p:spPr>
        <p:txBody>
          <a:bodyPr vert="horz" rtlCol="0">
            <a:spAutoFit/>
          </a:bodyPr>
          <a:lstStyle/>
          <a:p>
            <a:pPr algn="ctr"/>
            <a:r>
              <a:rPr lang="en-US" sz="3100"/>
              <a:t>He said, "O Lord GOD, how may I know that I will possess it?" So He said to him, "Bring Me </a:t>
            </a:r>
            <a:r>
              <a:rPr lang="en-US" sz="3100" b="1">
                <a:solidFill>
                  <a:srgbClr val="FF0000"/>
                </a:solidFill>
              </a:rPr>
              <a:t>a three year old heifer, and a three year old female goat, and a three year old ram, and a turtledove, and a young pigeon</a:t>
            </a:r>
            <a:r>
              <a:rPr lang="en-US" sz="3100"/>
              <a:t>." Then he brought all these to Him and cut them in two, and laid each half opposite the other; but he did not cut the birds. The birds of prey came down upon the carcasses, and Abram drove them away. Now when the sun was going down, a deep sleep fell upon Abram; (Continued...)</a:t>
            </a:r>
          </a:p>
        </p:txBody>
      </p:sp>
    </p:spTree>
    <p:extLst>
      <p:ext uri="{BB962C8B-B14F-4D97-AF65-F5344CB8AC3E}">
        <p14:creationId xmlns:p14="http://schemas.microsoft.com/office/powerpoint/2010/main" val="365779253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E571E0D-3899-8E42-15E8-DBC3E4E129A9}"/>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meets with Abraham to offer a covenant on Shavuot</a:t>
            </a:r>
          </a:p>
        </p:txBody>
      </p:sp>
      <p:sp>
        <p:nvSpPr>
          <p:cNvPr id="3" name="TextBox 2">
            <a:extLst>
              <a:ext uri="{FF2B5EF4-FFF2-40B4-BE49-F238E27FC236}">
                <a16:creationId xmlns:a16="http://schemas.microsoft.com/office/drawing/2014/main" id="{9AE2EDD3-3F26-6693-AB32-998A393FF99E}"/>
              </a:ext>
            </a:extLst>
          </p:cNvPr>
          <p:cNvSpPr txBox="1"/>
          <p:nvPr/>
        </p:nvSpPr>
        <p:spPr>
          <a:xfrm>
            <a:off x="1016000" y="635000"/>
            <a:ext cx="10160000" cy="3908762"/>
          </a:xfrm>
          <a:prstGeom prst="rect">
            <a:avLst/>
          </a:prstGeom>
          <a:noFill/>
        </p:spPr>
        <p:txBody>
          <a:bodyPr vert="horz" rtlCol="0">
            <a:spAutoFit/>
          </a:bodyPr>
          <a:lstStyle/>
          <a:p>
            <a:pPr algn="ctr"/>
            <a:r>
              <a:rPr lang="en-US" sz="3100"/>
              <a:t>and behold, terror and great darkness fell upon him. God said to Abram, "Know for certain that your descendants will be strangers in a land that is not theirs, where they will be enslaved and oppressed four hundred years. "But I will also judge the nation whom they will serve, and afterward they will come out with many possessions. "As for you, you shall go to your fathers in peace; you will be buried at a good old age. (Continued...)</a:t>
            </a:r>
          </a:p>
        </p:txBody>
      </p:sp>
    </p:spTree>
    <p:extLst>
      <p:ext uri="{BB962C8B-B14F-4D97-AF65-F5344CB8AC3E}">
        <p14:creationId xmlns:p14="http://schemas.microsoft.com/office/powerpoint/2010/main" val="140318146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22CA0E-8416-043D-55BE-AEF71BD3F691}"/>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meets with Abraham to offer a covenant on Shavuot</a:t>
            </a:r>
          </a:p>
        </p:txBody>
      </p:sp>
      <p:sp>
        <p:nvSpPr>
          <p:cNvPr id="3" name="TextBox 2">
            <a:extLst>
              <a:ext uri="{FF2B5EF4-FFF2-40B4-BE49-F238E27FC236}">
                <a16:creationId xmlns:a16="http://schemas.microsoft.com/office/drawing/2014/main" id="{20A158A2-5482-6773-B76B-8D63435747BA}"/>
              </a:ext>
            </a:extLst>
          </p:cNvPr>
          <p:cNvSpPr txBox="1"/>
          <p:nvPr/>
        </p:nvSpPr>
        <p:spPr>
          <a:xfrm>
            <a:off x="1016000" y="635000"/>
            <a:ext cx="10160000" cy="1046440"/>
          </a:xfrm>
          <a:prstGeom prst="rect">
            <a:avLst/>
          </a:prstGeom>
          <a:noFill/>
        </p:spPr>
        <p:txBody>
          <a:bodyPr vert="horz" rtlCol="0">
            <a:spAutoFit/>
          </a:bodyPr>
          <a:lstStyle/>
          <a:p>
            <a:pPr algn="ctr"/>
            <a:r>
              <a:rPr lang="en-US" sz="3100"/>
              <a:t>"Then in the fourth generation they will return here, for the iniquity of the Amorite is not yet complete."</a:t>
            </a:r>
          </a:p>
        </p:txBody>
      </p:sp>
    </p:spTree>
    <p:extLst>
      <p:ext uri="{BB962C8B-B14F-4D97-AF65-F5344CB8AC3E}">
        <p14:creationId xmlns:p14="http://schemas.microsoft.com/office/powerpoint/2010/main" val="199896024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B95847-8FCD-6FCC-2B36-D842787857D4}"/>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meets with Abraham to offer a covenant on Shavuot</a:t>
            </a:r>
          </a:p>
        </p:txBody>
      </p:sp>
      <p:sp>
        <p:nvSpPr>
          <p:cNvPr id="3" name="TextBox 2">
            <a:extLst>
              <a:ext uri="{FF2B5EF4-FFF2-40B4-BE49-F238E27FC236}">
                <a16:creationId xmlns:a16="http://schemas.microsoft.com/office/drawing/2014/main" id="{9C45D612-87A1-345F-D5E2-7BCE148B9114}"/>
              </a:ext>
            </a:extLst>
          </p:cNvPr>
          <p:cNvSpPr txBox="1"/>
          <p:nvPr/>
        </p:nvSpPr>
        <p:spPr>
          <a:xfrm>
            <a:off x="0" y="762000"/>
            <a:ext cx="12192000" cy="646331"/>
          </a:xfrm>
          <a:prstGeom prst="rect">
            <a:avLst/>
          </a:prstGeom>
          <a:noFill/>
        </p:spPr>
        <p:txBody>
          <a:bodyPr vert="horz" rtlCol="0">
            <a:spAutoFit/>
          </a:bodyPr>
          <a:lstStyle/>
          <a:p>
            <a:pPr algn="ctr"/>
            <a:r>
              <a:rPr lang="en-US" sz="3600"/>
              <a:t>Jubilees 14:20</a:t>
            </a:r>
          </a:p>
        </p:txBody>
      </p:sp>
      <p:sp>
        <p:nvSpPr>
          <p:cNvPr id="4" name="TextBox 3">
            <a:extLst>
              <a:ext uri="{FF2B5EF4-FFF2-40B4-BE49-F238E27FC236}">
                <a16:creationId xmlns:a16="http://schemas.microsoft.com/office/drawing/2014/main" id="{FCC4A7B2-E2BA-5CDC-F1D5-DB35C2060E7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DD08C4B-C2B4-FBA6-79EF-7FCD61EC5FF6}"/>
              </a:ext>
            </a:extLst>
          </p:cNvPr>
          <p:cNvSpPr txBox="1"/>
          <p:nvPr/>
        </p:nvSpPr>
        <p:spPr>
          <a:xfrm>
            <a:off x="1016000" y="1905000"/>
            <a:ext cx="10160000" cy="2000548"/>
          </a:xfrm>
          <a:prstGeom prst="rect">
            <a:avLst/>
          </a:prstGeom>
          <a:noFill/>
        </p:spPr>
        <p:txBody>
          <a:bodyPr vert="horz" rtlCol="0">
            <a:spAutoFit/>
          </a:bodyPr>
          <a:lstStyle/>
          <a:p>
            <a:pPr algn="ctr"/>
            <a:r>
              <a:rPr lang="en-US" sz="3100"/>
              <a:t>And on that day we made a covenant with Abram, </a:t>
            </a:r>
            <a:r>
              <a:rPr lang="en-US" sz="3100" b="1">
                <a:solidFill>
                  <a:srgbClr val="FF0000"/>
                </a:solidFill>
              </a:rPr>
              <a:t>according as we had covenanted with Noah in this month</a:t>
            </a:r>
            <a:r>
              <a:rPr lang="en-US" sz="3100"/>
              <a:t>; and Abram renewed the festival and ordinance for himself for ever.</a:t>
            </a:r>
          </a:p>
        </p:txBody>
      </p:sp>
    </p:spTree>
    <p:extLst>
      <p:ext uri="{BB962C8B-B14F-4D97-AF65-F5344CB8AC3E}">
        <p14:creationId xmlns:p14="http://schemas.microsoft.com/office/powerpoint/2010/main" val="3670344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97EA01-173C-8A5D-64EF-A63AE46B1AEC}"/>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meets with Abraham to offer a covenant on Shavuot</a:t>
            </a:r>
          </a:p>
        </p:txBody>
      </p:sp>
      <p:sp>
        <p:nvSpPr>
          <p:cNvPr id="3" name="TextBox 2">
            <a:extLst>
              <a:ext uri="{FF2B5EF4-FFF2-40B4-BE49-F238E27FC236}">
                <a16:creationId xmlns:a16="http://schemas.microsoft.com/office/drawing/2014/main" id="{18479E77-736C-E843-A6C7-75EA007F78AA}"/>
              </a:ext>
            </a:extLst>
          </p:cNvPr>
          <p:cNvSpPr txBox="1"/>
          <p:nvPr/>
        </p:nvSpPr>
        <p:spPr>
          <a:xfrm>
            <a:off x="0" y="762000"/>
            <a:ext cx="12192000" cy="646331"/>
          </a:xfrm>
          <a:prstGeom prst="rect">
            <a:avLst/>
          </a:prstGeom>
          <a:noFill/>
        </p:spPr>
        <p:txBody>
          <a:bodyPr vert="horz" rtlCol="0">
            <a:spAutoFit/>
          </a:bodyPr>
          <a:lstStyle/>
          <a:p>
            <a:pPr algn="ctr"/>
            <a:r>
              <a:rPr lang="en-US" sz="3600"/>
              <a:t>Jubilees 14:9-12</a:t>
            </a:r>
          </a:p>
        </p:txBody>
      </p:sp>
      <p:sp>
        <p:nvSpPr>
          <p:cNvPr id="4" name="TextBox 3">
            <a:extLst>
              <a:ext uri="{FF2B5EF4-FFF2-40B4-BE49-F238E27FC236}">
                <a16:creationId xmlns:a16="http://schemas.microsoft.com/office/drawing/2014/main" id="{A1D3C767-1CAD-3273-3B53-39B32E97D34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61ECAEA4-4C8C-2224-8117-162C4408458B}"/>
              </a:ext>
            </a:extLst>
          </p:cNvPr>
          <p:cNvSpPr txBox="1"/>
          <p:nvPr/>
        </p:nvSpPr>
        <p:spPr>
          <a:xfrm>
            <a:off x="1016000" y="1905000"/>
            <a:ext cx="10160000" cy="4385816"/>
          </a:xfrm>
          <a:prstGeom prst="rect">
            <a:avLst/>
          </a:prstGeom>
          <a:noFill/>
        </p:spPr>
        <p:txBody>
          <a:bodyPr vert="horz" rtlCol="0">
            <a:spAutoFit/>
          </a:bodyPr>
          <a:lstStyle/>
          <a:p>
            <a:pPr algn="ctr"/>
            <a:r>
              <a:rPr lang="en-US" sz="3100"/>
              <a:t>And He said unto him: 'Take Me </a:t>
            </a:r>
            <a:r>
              <a:rPr lang="en-US" sz="3100" b="1">
                <a:solidFill>
                  <a:srgbClr val="FF0000"/>
                </a:solidFill>
              </a:rPr>
              <a:t>an heifer of three years, and a goat of three years, and a sheep of three years, and a turtle-dove, and a pigeon</a:t>
            </a:r>
            <a:r>
              <a:rPr lang="en-US" sz="3100"/>
              <a:t>.' And he took all these </a:t>
            </a:r>
            <a:r>
              <a:rPr lang="en-US" sz="3100" b="1">
                <a:solidFill>
                  <a:srgbClr val="FF0000"/>
                </a:solidFill>
              </a:rPr>
              <a:t>in the middle of the month</a:t>
            </a:r>
            <a:r>
              <a:rPr lang="en-US" sz="3100"/>
              <a:t> and he dwelt at the oak of Mamre, which is near Hebron. And he built there an altar, and sacrificed all these; and he poured their blood upon the altar, and divided them in the midst, and laid them over against each other; but the birds divided he not. (Continued...)</a:t>
            </a:r>
          </a:p>
        </p:txBody>
      </p:sp>
    </p:spTree>
    <p:extLst>
      <p:ext uri="{BB962C8B-B14F-4D97-AF65-F5344CB8AC3E}">
        <p14:creationId xmlns:p14="http://schemas.microsoft.com/office/powerpoint/2010/main" val="183161983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502A87-7758-C82E-3BAE-32DD4BE19C90}"/>
              </a:ext>
            </a:extLst>
          </p:cNvPr>
          <p:cNvSpPr txBox="1"/>
          <p:nvPr/>
        </p:nvSpPr>
        <p:spPr>
          <a:xfrm>
            <a:off x="127000" y="127000"/>
            <a:ext cx="7315200" cy="276999"/>
          </a:xfrm>
          <a:prstGeom prst="rect">
            <a:avLst/>
          </a:prstGeom>
          <a:noFill/>
        </p:spPr>
        <p:txBody>
          <a:bodyPr vert="horz" lIns="0" tIns="0" rIns="0" bIns="0" rtlCol="0">
            <a:spAutoFit/>
          </a:bodyPr>
          <a:lstStyle/>
          <a:p>
            <a:r>
              <a:rPr lang="en-US"/>
              <a:t>Angel of YHVH meets with Abraham to offer a covenant on Shavuot</a:t>
            </a:r>
          </a:p>
        </p:txBody>
      </p:sp>
      <p:sp>
        <p:nvSpPr>
          <p:cNvPr id="3" name="TextBox 2">
            <a:extLst>
              <a:ext uri="{FF2B5EF4-FFF2-40B4-BE49-F238E27FC236}">
                <a16:creationId xmlns:a16="http://schemas.microsoft.com/office/drawing/2014/main" id="{8348D72D-E002-7885-7511-9C24F38D887A}"/>
              </a:ext>
            </a:extLst>
          </p:cNvPr>
          <p:cNvSpPr txBox="1"/>
          <p:nvPr/>
        </p:nvSpPr>
        <p:spPr>
          <a:xfrm>
            <a:off x="1016000" y="635000"/>
            <a:ext cx="10160000" cy="1046440"/>
          </a:xfrm>
          <a:prstGeom prst="rect">
            <a:avLst/>
          </a:prstGeom>
          <a:noFill/>
        </p:spPr>
        <p:txBody>
          <a:bodyPr vert="horz" rtlCol="0">
            <a:spAutoFit/>
          </a:bodyPr>
          <a:lstStyle/>
          <a:p>
            <a:pPr algn="ctr"/>
            <a:r>
              <a:rPr lang="en-US" sz="3100"/>
              <a:t>And birds came down upon the pieces, and Abram drove them away, and did not suffer the birds to touch them.</a:t>
            </a:r>
          </a:p>
        </p:txBody>
      </p:sp>
    </p:spTree>
    <p:extLst>
      <p:ext uri="{BB962C8B-B14F-4D97-AF65-F5344CB8AC3E}">
        <p14:creationId xmlns:p14="http://schemas.microsoft.com/office/powerpoint/2010/main" val="296329696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2634E-0861-FCD2-72E5-13E43984E3B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Issac was born on Shavuot</a:t>
            </a:r>
          </a:p>
        </p:txBody>
      </p:sp>
      <p:sp>
        <p:nvSpPr>
          <p:cNvPr id="3" name="Subtitle 2">
            <a:extLst>
              <a:ext uri="{FF2B5EF4-FFF2-40B4-BE49-F238E27FC236}">
                <a16:creationId xmlns:a16="http://schemas.microsoft.com/office/drawing/2014/main" id="{B286E273-A086-AA4F-3884-39F84BFC2DE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23912357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11F813-1F95-A05B-A818-9F8DEC18E71B}"/>
              </a:ext>
            </a:extLst>
          </p:cNvPr>
          <p:cNvSpPr txBox="1"/>
          <p:nvPr/>
        </p:nvSpPr>
        <p:spPr>
          <a:xfrm>
            <a:off x="127000" y="127000"/>
            <a:ext cx="7315200" cy="276999"/>
          </a:xfrm>
          <a:prstGeom prst="rect">
            <a:avLst/>
          </a:prstGeom>
          <a:noFill/>
        </p:spPr>
        <p:txBody>
          <a:bodyPr vert="horz" lIns="0" tIns="0" rIns="0" bIns="0" rtlCol="0">
            <a:spAutoFit/>
          </a:bodyPr>
          <a:lstStyle/>
          <a:p>
            <a:r>
              <a:rPr lang="en-US"/>
              <a:t>Issac was born on Shavuot</a:t>
            </a:r>
          </a:p>
        </p:txBody>
      </p:sp>
      <p:sp>
        <p:nvSpPr>
          <p:cNvPr id="3" name="TextBox 2">
            <a:extLst>
              <a:ext uri="{FF2B5EF4-FFF2-40B4-BE49-F238E27FC236}">
                <a16:creationId xmlns:a16="http://schemas.microsoft.com/office/drawing/2014/main" id="{EFA7622A-3DB6-ED3D-FC96-0DA3AADA3A43}"/>
              </a:ext>
            </a:extLst>
          </p:cNvPr>
          <p:cNvSpPr txBox="1"/>
          <p:nvPr/>
        </p:nvSpPr>
        <p:spPr>
          <a:xfrm>
            <a:off x="0" y="762000"/>
            <a:ext cx="12192000" cy="646331"/>
          </a:xfrm>
          <a:prstGeom prst="rect">
            <a:avLst/>
          </a:prstGeom>
          <a:noFill/>
        </p:spPr>
        <p:txBody>
          <a:bodyPr vert="horz" rtlCol="0">
            <a:spAutoFit/>
          </a:bodyPr>
          <a:lstStyle/>
          <a:p>
            <a:pPr algn="ctr"/>
            <a:r>
              <a:rPr lang="en-US" sz="3600"/>
              <a:t>Jubilees 16:1-5</a:t>
            </a:r>
          </a:p>
        </p:txBody>
      </p:sp>
      <p:sp>
        <p:nvSpPr>
          <p:cNvPr id="4" name="TextBox 3">
            <a:extLst>
              <a:ext uri="{FF2B5EF4-FFF2-40B4-BE49-F238E27FC236}">
                <a16:creationId xmlns:a16="http://schemas.microsoft.com/office/drawing/2014/main" id="{CF12BFF4-EC97-8138-1833-A57B815D938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549631F-75D4-646F-3C7C-935CA16505F0}"/>
              </a:ext>
            </a:extLst>
          </p:cNvPr>
          <p:cNvSpPr txBox="1"/>
          <p:nvPr/>
        </p:nvSpPr>
        <p:spPr>
          <a:xfrm>
            <a:off x="1016000" y="1905000"/>
            <a:ext cx="10160000" cy="4385816"/>
          </a:xfrm>
          <a:prstGeom prst="rect">
            <a:avLst/>
          </a:prstGeom>
          <a:noFill/>
        </p:spPr>
        <p:txBody>
          <a:bodyPr vert="horz" rtlCol="0">
            <a:spAutoFit/>
          </a:bodyPr>
          <a:lstStyle/>
          <a:p>
            <a:pPr algn="ctr"/>
            <a:r>
              <a:rPr lang="en-US" sz="3100"/>
              <a:t>And on the </a:t>
            </a:r>
            <a:r>
              <a:rPr lang="en-US" sz="3100" b="1">
                <a:solidFill>
                  <a:srgbClr val="FF0000"/>
                </a:solidFill>
              </a:rPr>
              <a:t>new moon of the fourth month</a:t>
            </a:r>
            <a:r>
              <a:rPr lang="en-US" sz="3100"/>
              <a:t> we appeared unto Abraham, at the oak of Mamre, and we talked with him, and we announced to him that a son would be given to him by Sarah his wife. And Sarah laughed, for she heard that we had spoken these words with Abraham, and we admonished her, and she became afraid, and denied that she had laughed on account of the words. And we told her the name of her son, as his name is ordained and written in the heavenly tablets (i.e. (Continued...)</a:t>
            </a:r>
          </a:p>
        </p:txBody>
      </p:sp>
    </p:spTree>
    <p:extLst>
      <p:ext uri="{BB962C8B-B14F-4D97-AF65-F5344CB8AC3E}">
        <p14:creationId xmlns:p14="http://schemas.microsoft.com/office/powerpoint/2010/main" val="17037360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74F152A-2CDC-E347-923A-0A714AD60588}"/>
              </a:ext>
            </a:extLst>
          </p:cNvPr>
          <p:cNvSpPr txBox="1"/>
          <p:nvPr/>
        </p:nvSpPr>
        <p:spPr>
          <a:xfrm>
            <a:off x="127000" y="127000"/>
            <a:ext cx="7315200" cy="276999"/>
          </a:xfrm>
          <a:prstGeom prst="rect">
            <a:avLst/>
          </a:prstGeom>
          <a:noFill/>
        </p:spPr>
        <p:txBody>
          <a:bodyPr vert="horz" lIns="0" tIns="0" rIns="0" bIns="0" rtlCol="0">
            <a:spAutoFit/>
          </a:bodyPr>
          <a:lstStyle/>
          <a:p>
            <a:r>
              <a:rPr lang="en-US"/>
              <a:t>Issac was born on Shavuot</a:t>
            </a:r>
          </a:p>
        </p:txBody>
      </p:sp>
      <p:sp>
        <p:nvSpPr>
          <p:cNvPr id="3" name="TextBox 2">
            <a:extLst>
              <a:ext uri="{FF2B5EF4-FFF2-40B4-BE49-F238E27FC236}">
                <a16:creationId xmlns:a16="http://schemas.microsoft.com/office/drawing/2014/main" id="{600AA284-DCDF-12FB-142E-E3F02B0961D1}"/>
              </a:ext>
            </a:extLst>
          </p:cNvPr>
          <p:cNvSpPr txBox="1"/>
          <p:nvPr/>
        </p:nvSpPr>
        <p:spPr>
          <a:xfrm>
            <a:off x="1016000" y="635000"/>
            <a:ext cx="10160000" cy="1046440"/>
          </a:xfrm>
          <a:prstGeom prst="rect">
            <a:avLst/>
          </a:prstGeom>
          <a:noFill/>
        </p:spPr>
        <p:txBody>
          <a:bodyPr vert="horz" rtlCol="0">
            <a:spAutoFit/>
          </a:bodyPr>
          <a:lstStyle/>
          <a:p>
            <a:pPr algn="ctr"/>
            <a:r>
              <a:rPr lang="en-US" sz="3100"/>
              <a:t>) Isaac, And (that)</a:t>
            </a:r>
            <a:r>
              <a:rPr lang="en-US" sz="3100" b="1">
                <a:solidFill>
                  <a:srgbClr val="FF0000"/>
                </a:solidFill>
              </a:rPr>
              <a:t> when we returned to her at a set time, she would have conceived a so</a:t>
            </a:r>
            <a:r>
              <a:rPr lang="en-US" sz="3100"/>
              <a:t>n. (Continued...)</a:t>
            </a:r>
          </a:p>
        </p:txBody>
      </p:sp>
    </p:spTree>
    <p:extLst>
      <p:ext uri="{BB962C8B-B14F-4D97-AF65-F5344CB8AC3E}">
        <p14:creationId xmlns:p14="http://schemas.microsoft.com/office/powerpoint/2010/main" val="196529826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A12F6B-50DB-570E-600B-3773775AC94C}"/>
              </a:ext>
            </a:extLst>
          </p:cNvPr>
          <p:cNvSpPr txBox="1"/>
          <p:nvPr/>
        </p:nvSpPr>
        <p:spPr>
          <a:xfrm>
            <a:off x="127000" y="127000"/>
            <a:ext cx="7315200" cy="276999"/>
          </a:xfrm>
          <a:prstGeom prst="rect">
            <a:avLst/>
          </a:prstGeom>
          <a:noFill/>
        </p:spPr>
        <p:txBody>
          <a:bodyPr vert="horz" lIns="0" tIns="0" rIns="0" bIns="0" rtlCol="0">
            <a:spAutoFit/>
          </a:bodyPr>
          <a:lstStyle/>
          <a:p>
            <a:r>
              <a:rPr lang="en-US"/>
              <a:t>Issac was born on Shavuot</a:t>
            </a:r>
          </a:p>
        </p:txBody>
      </p:sp>
      <p:sp>
        <p:nvSpPr>
          <p:cNvPr id="3" name="TextBox 2">
            <a:extLst>
              <a:ext uri="{FF2B5EF4-FFF2-40B4-BE49-F238E27FC236}">
                <a16:creationId xmlns:a16="http://schemas.microsoft.com/office/drawing/2014/main" id="{1B6E8086-D8FF-009A-7F8E-217E1043869E}"/>
              </a:ext>
            </a:extLst>
          </p:cNvPr>
          <p:cNvSpPr txBox="1"/>
          <p:nvPr/>
        </p:nvSpPr>
        <p:spPr>
          <a:xfrm>
            <a:off x="1016000" y="635000"/>
            <a:ext cx="10160000" cy="3908762"/>
          </a:xfrm>
          <a:prstGeom prst="rect">
            <a:avLst/>
          </a:prstGeom>
          <a:noFill/>
        </p:spPr>
        <p:txBody>
          <a:bodyPr vert="horz" rtlCol="0">
            <a:spAutoFit/>
          </a:bodyPr>
          <a:lstStyle/>
          <a:p>
            <a:pPr algn="ctr"/>
            <a:r>
              <a:rPr lang="en-US" sz="3100"/>
              <a:t>And in this month the Lord executed his judgments on Sodom, and Gomorrah, and Zeboim, and all the region of the Jordan, and He burned them with fire and brimstone, and destroyed them until this day, even as [lo] I have declared unto thee all their works, that they are wicked and sinners exceedingly, and that they defile themselves and commit fornication in their flesh, and work uncleanness on the earth.</a:t>
            </a:r>
          </a:p>
        </p:txBody>
      </p:sp>
    </p:spTree>
    <p:extLst>
      <p:ext uri="{BB962C8B-B14F-4D97-AF65-F5344CB8AC3E}">
        <p14:creationId xmlns:p14="http://schemas.microsoft.com/office/powerpoint/2010/main" val="34198423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2A64F5-AB8E-40B2-A917-CF12DD19437A}"/>
              </a:ext>
            </a:extLst>
          </p:cNvPr>
          <p:cNvSpPr txBox="1"/>
          <p:nvPr/>
        </p:nvSpPr>
        <p:spPr>
          <a:xfrm>
            <a:off x="127000" y="127000"/>
            <a:ext cx="7315200" cy="276999"/>
          </a:xfrm>
          <a:prstGeom prst="rect">
            <a:avLst/>
          </a:prstGeom>
          <a:noFill/>
        </p:spPr>
        <p:txBody>
          <a:bodyPr vert="horz" lIns="0" tIns="0" rIns="0" bIns="0" rtlCol="0">
            <a:spAutoFit/>
          </a:bodyPr>
          <a:lstStyle/>
          <a:p>
            <a:r>
              <a:rPr lang="en-US"/>
              <a:t>Issac was born on Shavuot</a:t>
            </a:r>
          </a:p>
        </p:txBody>
      </p:sp>
      <p:sp>
        <p:nvSpPr>
          <p:cNvPr id="3" name="TextBox 2">
            <a:extLst>
              <a:ext uri="{FF2B5EF4-FFF2-40B4-BE49-F238E27FC236}">
                <a16:creationId xmlns:a16="http://schemas.microsoft.com/office/drawing/2014/main" id="{16508D18-4AF1-4AFD-EEC3-8D469C7725EC}"/>
              </a:ext>
            </a:extLst>
          </p:cNvPr>
          <p:cNvSpPr txBox="1"/>
          <p:nvPr/>
        </p:nvSpPr>
        <p:spPr>
          <a:xfrm>
            <a:off x="0" y="762000"/>
            <a:ext cx="12192000" cy="646331"/>
          </a:xfrm>
          <a:prstGeom prst="rect">
            <a:avLst/>
          </a:prstGeom>
          <a:noFill/>
        </p:spPr>
        <p:txBody>
          <a:bodyPr vert="horz" rtlCol="0">
            <a:spAutoFit/>
          </a:bodyPr>
          <a:lstStyle/>
          <a:p>
            <a:pPr algn="ctr"/>
            <a:r>
              <a:rPr lang="en-US" sz="3600"/>
              <a:t>Jubilees 16:13-14</a:t>
            </a:r>
          </a:p>
        </p:txBody>
      </p:sp>
      <p:sp>
        <p:nvSpPr>
          <p:cNvPr id="4" name="TextBox 3">
            <a:extLst>
              <a:ext uri="{FF2B5EF4-FFF2-40B4-BE49-F238E27FC236}">
                <a16:creationId xmlns:a16="http://schemas.microsoft.com/office/drawing/2014/main" id="{13EFF8CE-80CA-9623-7400-59EA74FA352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8E229E2-5B9C-03E5-AEE8-4594BFFD729E}"/>
              </a:ext>
            </a:extLst>
          </p:cNvPr>
          <p:cNvSpPr txBox="1"/>
          <p:nvPr/>
        </p:nvSpPr>
        <p:spPr>
          <a:xfrm>
            <a:off x="1016000" y="1905000"/>
            <a:ext cx="10160000" cy="2954655"/>
          </a:xfrm>
          <a:prstGeom prst="rect">
            <a:avLst/>
          </a:prstGeom>
          <a:noFill/>
        </p:spPr>
        <p:txBody>
          <a:bodyPr vert="horz" rtlCol="0">
            <a:spAutoFit/>
          </a:bodyPr>
          <a:lstStyle/>
          <a:p>
            <a:pPr algn="ctr"/>
            <a:r>
              <a:rPr lang="en-US" sz="3100"/>
              <a:t>And she bare a son </a:t>
            </a:r>
            <a:r>
              <a:rPr lang="en-US" sz="3100" b="1">
                <a:solidFill>
                  <a:srgbClr val="FF0000"/>
                </a:solidFill>
              </a:rPr>
              <a:t>in the third month, and in the middle of the month</a:t>
            </a:r>
            <a:r>
              <a:rPr lang="en-US" sz="3100"/>
              <a:t>, at the time of which the Lord had spoken to Abraham, </a:t>
            </a:r>
            <a:r>
              <a:rPr lang="en-US" sz="3100" b="1">
                <a:solidFill>
                  <a:srgbClr val="FF0000"/>
                </a:solidFill>
              </a:rPr>
              <a:t>on the festival of the first fruits of the harvest, Isaac was born</a:t>
            </a:r>
            <a:r>
              <a:rPr lang="en-US" sz="3100"/>
              <a:t>. And Abraham circumcised his son on the eighth day: he was the first that was circumcised according to the covenant which is ordained for ever.</a:t>
            </a:r>
          </a:p>
        </p:txBody>
      </p:sp>
    </p:spTree>
    <p:extLst>
      <p:ext uri="{BB962C8B-B14F-4D97-AF65-F5344CB8AC3E}">
        <p14:creationId xmlns:p14="http://schemas.microsoft.com/office/powerpoint/2010/main" val="321755655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0DA44-07BF-65D8-1F2A-8F75A655D38C}"/>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Abraham, Issac &amp; Ishmael celebrate Shavuot before Abraham dies</a:t>
            </a:r>
          </a:p>
        </p:txBody>
      </p:sp>
      <p:sp>
        <p:nvSpPr>
          <p:cNvPr id="3" name="Subtitle 2">
            <a:extLst>
              <a:ext uri="{FF2B5EF4-FFF2-40B4-BE49-F238E27FC236}">
                <a16:creationId xmlns:a16="http://schemas.microsoft.com/office/drawing/2014/main" id="{03E49BBA-708D-FA4D-DB88-F63A8BA163C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9696650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AF363E-5D4B-3EB4-E474-97B21269DBBF}"/>
              </a:ext>
            </a:extLst>
          </p:cNvPr>
          <p:cNvSpPr txBox="1"/>
          <p:nvPr/>
        </p:nvSpPr>
        <p:spPr>
          <a:xfrm>
            <a:off x="127000" y="127000"/>
            <a:ext cx="7315200" cy="276999"/>
          </a:xfrm>
          <a:prstGeom prst="rect">
            <a:avLst/>
          </a:prstGeom>
          <a:noFill/>
        </p:spPr>
        <p:txBody>
          <a:bodyPr vert="horz" lIns="0" tIns="0" rIns="0" bIns="0" rtlCol="0">
            <a:spAutoFit/>
          </a:bodyPr>
          <a:lstStyle/>
          <a:p>
            <a:r>
              <a:rPr lang="en-US"/>
              <a:t>Abraham, Issac &amp; Ishmael celebrate Shavuot before Abraham dies</a:t>
            </a:r>
          </a:p>
        </p:txBody>
      </p:sp>
      <p:sp>
        <p:nvSpPr>
          <p:cNvPr id="3" name="TextBox 2">
            <a:extLst>
              <a:ext uri="{FF2B5EF4-FFF2-40B4-BE49-F238E27FC236}">
                <a16:creationId xmlns:a16="http://schemas.microsoft.com/office/drawing/2014/main" id="{8226AC7F-8386-1C48-38EA-7F6361C49E0A}"/>
              </a:ext>
            </a:extLst>
          </p:cNvPr>
          <p:cNvSpPr txBox="1"/>
          <p:nvPr/>
        </p:nvSpPr>
        <p:spPr>
          <a:xfrm>
            <a:off x="0" y="762000"/>
            <a:ext cx="12192000" cy="646331"/>
          </a:xfrm>
          <a:prstGeom prst="rect">
            <a:avLst/>
          </a:prstGeom>
          <a:noFill/>
        </p:spPr>
        <p:txBody>
          <a:bodyPr vert="horz" rtlCol="0">
            <a:spAutoFit/>
          </a:bodyPr>
          <a:lstStyle/>
          <a:p>
            <a:pPr algn="ctr"/>
            <a:r>
              <a:rPr lang="en-US" sz="3600"/>
              <a:t>Jubilees 22:1-4</a:t>
            </a:r>
          </a:p>
        </p:txBody>
      </p:sp>
      <p:sp>
        <p:nvSpPr>
          <p:cNvPr id="4" name="TextBox 3">
            <a:extLst>
              <a:ext uri="{FF2B5EF4-FFF2-40B4-BE49-F238E27FC236}">
                <a16:creationId xmlns:a16="http://schemas.microsoft.com/office/drawing/2014/main" id="{5DE3148B-2854-0E37-382B-E66BD951C31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2BA2E61-E734-98C5-EF78-7C4A89F3E062}"/>
              </a:ext>
            </a:extLst>
          </p:cNvPr>
          <p:cNvSpPr txBox="1"/>
          <p:nvPr/>
        </p:nvSpPr>
        <p:spPr>
          <a:xfrm>
            <a:off x="1016000" y="1905000"/>
            <a:ext cx="10160000" cy="4385816"/>
          </a:xfrm>
          <a:prstGeom prst="rect">
            <a:avLst/>
          </a:prstGeom>
          <a:noFill/>
        </p:spPr>
        <p:txBody>
          <a:bodyPr vert="horz" rtlCol="0">
            <a:spAutoFit/>
          </a:bodyPr>
          <a:lstStyle/>
          <a:p>
            <a:pPr algn="ctr"/>
            <a:r>
              <a:rPr lang="en-US" sz="3100"/>
              <a:t>And it came to pass in the first week in the forty-fourth jubilee, in the second year, that is, </a:t>
            </a:r>
            <a:r>
              <a:rPr lang="en-US" sz="3100" b="1">
                <a:solidFill>
                  <a:srgbClr val="FF0000"/>
                </a:solidFill>
              </a:rPr>
              <a:t>the year in which Abraham died</a:t>
            </a:r>
            <a:r>
              <a:rPr lang="en-US" sz="3100"/>
              <a:t>, that </a:t>
            </a:r>
            <a:r>
              <a:rPr lang="en-US" sz="3100" b="1">
                <a:solidFill>
                  <a:srgbClr val="FF0000"/>
                </a:solidFill>
              </a:rPr>
              <a:t>Isaac and Ishmael came from the Well of the Oath to celebrate the feast of weeks -that is, the feast of the first fruits</a:t>
            </a:r>
            <a:r>
              <a:rPr lang="en-US" sz="3100"/>
              <a:t> of the harvest-to Abraham, their father, and Abraham rejoiced because his two sons had come. For Isaac had many possessions in Beersheba, and Isaac was wont to go and see his possessions and to return to his father. (Continued...)</a:t>
            </a:r>
          </a:p>
        </p:txBody>
      </p:sp>
    </p:spTree>
    <p:extLst>
      <p:ext uri="{BB962C8B-B14F-4D97-AF65-F5344CB8AC3E}">
        <p14:creationId xmlns:p14="http://schemas.microsoft.com/office/powerpoint/2010/main" val="93028138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E3CF23-5207-D52C-6B2D-DB4C20E1D1AC}"/>
              </a:ext>
            </a:extLst>
          </p:cNvPr>
          <p:cNvSpPr txBox="1"/>
          <p:nvPr/>
        </p:nvSpPr>
        <p:spPr>
          <a:xfrm>
            <a:off x="127000" y="127000"/>
            <a:ext cx="7315200" cy="276999"/>
          </a:xfrm>
          <a:prstGeom prst="rect">
            <a:avLst/>
          </a:prstGeom>
          <a:noFill/>
        </p:spPr>
        <p:txBody>
          <a:bodyPr vert="horz" lIns="0" tIns="0" rIns="0" bIns="0" rtlCol="0">
            <a:spAutoFit/>
          </a:bodyPr>
          <a:lstStyle/>
          <a:p>
            <a:r>
              <a:rPr lang="en-US"/>
              <a:t>Abraham, Issac &amp; Ishmael celebrate Shavuot before Abraham dies</a:t>
            </a:r>
          </a:p>
        </p:txBody>
      </p:sp>
      <p:sp>
        <p:nvSpPr>
          <p:cNvPr id="3" name="TextBox 2">
            <a:extLst>
              <a:ext uri="{FF2B5EF4-FFF2-40B4-BE49-F238E27FC236}">
                <a16:creationId xmlns:a16="http://schemas.microsoft.com/office/drawing/2014/main" id="{E936631E-2338-BBEF-4803-B15DC36E4632}"/>
              </a:ext>
            </a:extLst>
          </p:cNvPr>
          <p:cNvSpPr txBox="1"/>
          <p:nvPr/>
        </p:nvSpPr>
        <p:spPr>
          <a:xfrm>
            <a:off x="1016000" y="635000"/>
            <a:ext cx="10160000" cy="2954655"/>
          </a:xfrm>
          <a:prstGeom prst="rect">
            <a:avLst/>
          </a:prstGeom>
          <a:noFill/>
        </p:spPr>
        <p:txBody>
          <a:bodyPr vert="horz" rtlCol="0">
            <a:spAutoFit/>
          </a:bodyPr>
          <a:lstStyle/>
          <a:p>
            <a:pPr algn="ctr"/>
            <a:r>
              <a:rPr lang="en-US" sz="3100"/>
              <a:t>And in those days Ishmael came to see his father, and they both came together, and Isaac offered a sacrifice for a burnt offering, and presented it on the altar of his father which he had made in Hebron. And he offered a thank offering and made a feast of joy before Ishmael, his brother: (Continued...)</a:t>
            </a:r>
          </a:p>
        </p:txBody>
      </p:sp>
    </p:spTree>
    <p:extLst>
      <p:ext uri="{BB962C8B-B14F-4D97-AF65-F5344CB8AC3E}">
        <p14:creationId xmlns:p14="http://schemas.microsoft.com/office/powerpoint/2010/main" val="172237852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D13881-D464-E5FA-5585-3446B1911B4F}"/>
              </a:ext>
            </a:extLst>
          </p:cNvPr>
          <p:cNvSpPr txBox="1"/>
          <p:nvPr/>
        </p:nvSpPr>
        <p:spPr>
          <a:xfrm>
            <a:off x="127000" y="127000"/>
            <a:ext cx="7315200" cy="276999"/>
          </a:xfrm>
          <a:prstGeom prst="rect">
            <a:avLst/>
          </a:prstGeom>
          <a:noFill/>
        </p:spPr>
        <p:txBody>
          <a:bodyPr vert="horz" lIns="0" tIns="0" rIns="0" bIns="0" rtlCol="0">
            <a:spAutoFit/>
          </a:bodyPr>
          <a:lstStyle/>
          <a:p>
            <a:r>
              <a:rPr lang="en-US"/>
              <a:t>Abraham, Issac &amp; Ishmael celebrate Shavuot before Abraham dies</a:t>
            </a:r>
          </a:p>
        </p:txBody>
      </p:sp>
      <p:sp>
        <p:nvSpPr>
          <p:cNvPr id="3" name="TextBox 2">
            <a:extLst>
              <a:ext uri="{FF2B5EF4-FFF2-40B4-BE49-F238E27FC236}">
                <a16:creationId xmlns:a16="http://schemas.microsoft.com/office/drawing/2014/main" id="{888D8280-BEE8-7B79-6DAF-FE95FD746AA5}"/>
              </a:ext>
            </a:extLst>
          </p:cNvPr>
          <p:cNvSpPr txBox="1"/>
          <p:nvPr/>
        </p:nvSpPr>
        <p:spPr>
          <a:xfrm>
            <a:off x="1016000" y="635000"/>
            <a:ext cx="10160000" cy="2000548"/>
          </a:xfrm>
          <a:prstGeom prst="rect">
            <a:avLst/>
          </a:prstGeom>
          <a:noFill/>
        </p:spPr>
        <p:txBody>
          <a:bodyPr vert="horz" rtlCol="0">
            <a:spAutoFit/>
          </a:bodyPr>
          <a:lstStyle/>
          <a:p>
            <a:pPr algn="ctr"/>
            <a:r>
              <a:rPr lang="en-US" sz="3100"/>
              <a:t>and Rebecca made new cakes from the new grain, and gave them to Jacob, her son, to take them to Abraham, his father, from the first fruits of the land, that he might eat and bless the Creator of all things before he died.</a:t>
            </a:r>
          </a:p>
        </p:txBody>
      </p:sp>
    </p:spTree>
    <p:extLst>
      <p:ext uri="{BB962C8B-B14F-4D97-AF65-F5344CB8AC3E}">
        <p14:creationId xmlns:p14="http://schemas.microsoft.com/office/powerpoint/2010/main" val="67560846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8BF67-FF4D-435D-8F50-81A53F4B2AE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Israel came to Mount Sinai to receive the law on Shavuot</a:t>
            </a:r>
          </a:p>
        </p:txBody>
      </p:sp>
      <p:sp>
        <p:nvSpPr>
          <p:cNvPr id="3" name="Subtitle 2">
            <a:extLst>
              <a:ext uri="{FF2B5EF4-FFF2-40B4-BE49-F238E27FC236}">
                <a16:creationId xmlns:a16="http://schemas.microsoft.com/office/drawing/2014/main" id="{6C6CEDF3-D2EA-C63E-9709-14D8D9A70EF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656149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A49789-3808-8820-BFB9-73CECCDF8178}"/>
              </a:ext>
            </a:extLst>
          </p:cNvPr>
          <p:cNvSpPr txBox="1"/>
          <p:nvPr/>
        </p:nvSpPr>
        <p:spPr>
          <a:xfrm>
            <a:off x="127000" y="127000"/>
            <a:ext cx="7315200" cy="276999"/>
          </a:xfrm>
          <a:prstGeom prst="rect">
            <a:avLst/>
          </a:prstGeom>
          <a:noFill/>
        </p:spPr>
        <p:txBody>
          <a:bodyPr vert="horz" lIns="0" tIns="0" rIns="0" bIns="0" rtlCol="0">
            <a:spAutoFit/>
          </a:bodyPr>
          <a:lstStyle/>
          <a:p>
            <a:r>
              <a:rPr lang="en-US"/>
              <a:t>Israel came to Mount Sinai to receive the law on Shavuot</a:t>
            </a:r>
          </a:p>
        </p:txBody>
      </p:sp>
      <p:sp>
        <p:nvSpPr>
          <p:cNvPr id="3" name="TextBox 2">
            <a:extLst>
              <a:ext uri="{FF2B5EF4-FFF2-40B4-BE49-F238E27FC236}">
                <a16:creationId xmlns:a16="http://schemas.microsoft.com/office/drawing/2014/main" id="{CBBAB741-2430-D060-3ECA-8AE0D9F1148A}"/>
              </a:ext>
            </a:extLst>
          </p:cNvPr>
          <p:cNvSpPr txBox="1"/>
          <p:nvPr/>
        </p:nvSpPr>
        <p:spPr>
          <a:xfrm>
            <a:off x="0" y="762000"/>
            <a:ext cx="12192000" cy="646331"/>
          </a:xfrm>
          <a:prstGeom prst="rect">
            <a:avLst/>
          </a:prstGeom>
          <a:noFill/>
        </p:spPr>
        <p:txBody>
          <a:bodyPr vert="horz" rtlCol="0">
            <a:spAutoFit/>
          </a:bodyPr>
          <a:lstStyle/>
          <a:p>
            <a:pPr algn="ctr"/>
            <a:r>
              <a:rPr lang="en-US" sz="3600"/>
              <a:t>Exodus 24:1-10</a:t>
            </a:r>
          </a:p>
        </p:txBody>
      </p:sp>
      <p:sp>
        <p:nvSpPr>
          <p:cNvPr id="4" name="TextBox 3">
            <a:extLst>
              <a:ext uri="{FF2B5EF4-FFF2-40B4-BE49-F238E27FC236}">
                <a16:creationId xmlns:a16="http://schemas.microsoft.com/office/drawing/2014/main" id="{59BA81EA-9420-3137-3DF3-958CC0E9D28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7FEB013-82A3-55B0-7164-FB3B253E993F}"/>
              </a:ext>
            </a:extLst>
          </p:cNvPr>
          <p:cNvSpPr txBox="1"/>
          <p:nvPr/>
        </p:nvSpPr>
        <p:spPr>
          <a:xfrm>
            <a:off x="1016000" y="1905000"/>
            <a:ext cx="10160000" cy="4385816"/>
          </a:xfrm>
          <a:prstGeom prst="rect">
            <a:avLst/>
          </a:prstGeom>
          <a:noFill/>
        </p:spPr>
        <p:txBody>
          <a:bodyPr vert="horz" rtlCol="0">
            <a:spAutoFit/>
          </a:bodyPr>
          <a:lstStyle/>
          <a:p>
            <a:pPr algn="ctr"/>
            <a:r>
              <a:rPr lang="en-US" sz="3100"/>
              <a:t>Then He said to Moses, "Come up to the LORD, you and Aaron, Nadab and Abihu and seventy of the elders of Israel, and you shall worship at a distance. "Moses alone, however, shall come near to the LORD, but they shall not come near, nor shall the people come up with him." Then Moses came and recounted to the people all the words of the LORD and all the ordinances; and all the people answered with one voice and said, "All the words which the LORD has spoken we will do! (Continued...)</a:t>
            </a:r>
          </a:p>
        </p:txBody>
      </p:sp>
    </p:spTree>
    <p:extLst>
      <p:ext uri="{BB962C8B-B14F-4D97-AF65-F5344CB8AC3E}">
        <p14:creationId xmlns:p14="http://schemas.microsoft.com/office/powerpoint/2010/main" val="73472994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A41E1A-1B95-9227-52EB-92706709F74D}"/>
              </a:ext>
            </a:extLst>
          </p:cNvPr>
          <p:cNvSpPr txBox="1"/>
          <p:nvPr/>
        </p:nvSpPr>
        <p:spPr>
          <a:xfrm>
            <a:off x="127000" y="127000"/>
            <a:ext cx="7315200" cy="276999"/>
          </a:xfrm>
          <a:prstGeom prst="rect">
            <a:avLst/>
          </a:prstGeom>
          <a:noFill/>
        </p:spPr>
        <p:txBody>
          <a:bodyPr vert="horz" lIns="0" tIns="0" rIns="0" bIns="0" rtlCol="0">
            <a:spAutoFit/>
          </a:bodyPr>
          <a:lstStyle/>
          <a:p>
            <a:r>
              <a:rPr lang="en-US"/>
              <a:t>Israel came to Mount Sinai to receive the law on Shavuot</a:t>
            </a:r>
          </a:p>
        </p:txBody>
      </p:sp>
      <p:sp>
        <p:nvSpPr>
          <p:cNvPr id="3" name="TextBox 2">
            <a:extLst>
              <a:ext uri="{FF2B5EF4-FFF2-40B4-BE49-F238E27FC236}">
                <a16:creationId xmlns:a16="http://schemas.microsoft.com/office/drawing/2014/main" id="{3E91FEE6-7A26-FB1B-A47B-CC6A512C8F10}"/>
              </a:ext>
            </a:extLst>
          </p:cNvPr>
          <p:cNvSpPr txBox="1"/>
          <p:nvPr/>
        </p:nvSpPr>
        <p:spPr>
          <a:xfrm>
            <a:off x="1016000" y="635000"/>
            <a:ext cx="10160000" cy="3908762"/>
          </a:xfrm>
          <a:prstGeom prst="rect">
            <a:avLst/>
          </a:prstGeom>
          <a:noFill/>
        </p:spPr>
        <p:txBody>
          <a:bodyPr vert="horz" rtlCol="0">
            <a:spAutoFit/>
          </a:bodyPr>
          <a:lstStyle/>
          <a:p>
            <a:pPr algn="ctr"/>
            <a:r>
              <a:rPr lang="en-US" sz="3100"/>
              <a:t>" Moses wrote down all the words of the LORD. Then he arose early in the morning, and built an altar at the foot of the mountain with twelve pillars for the twelve tribes of Israel. He sent young men of the sons of Israel, and</a:t>
            </a:r>
            <a:r>
              <a:rPr lang="en-US" sz="3100" b="1">
                <a:solidFill>
                  <a:srgbClr val="FF0000"/>
                </a:solidFill>
              </a:rPr>
              <a:t> they offered burnt offerings and sacrificed young bulls as peace offerings to the LOR</a:t>
            </a:r>
            <a:r>
              <a:rPr lang="en-US" sz="3100"/>
              <a:t>D. Moses took half of the blood and put it in basins, and the other half of the blood he sprinkled on the altar. (Continued...)</a:t>
            </a:r>
          </a:p>
        </p:txBody>
      </p:sp>
    </p:spTree>
    <p:extLst>
      <p:ext uri="{BB962C8B-B14F-4D97-AF65-F5344CB8AC3E}">
        <p14:creationId xmlns:p14="http://schemas.microsoft.com/office/powerpoint/2010/main" val="278079804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8429C5-5BC5-99AF-7C26-D6B035295124}"/>
              </a:ext>
            </a:extLst>
          </p:cNvPr>
          <p:cNvSpPr txBox="1"/>
          <p:nvPr/>
        </p:nvSpPr>
        <p:spPr>
          <a:xfrm>
            <a:off x="127000" y="127000"/>
            <a:ext cx="7315200" cy="276999"/>
          </a:xfrm>
          <a:prstGeom prst="rect">
            <a:avLst/>
          </a:prstGeom>
          <a:noFill/>
        </p:spPr>
        <p:txBody>
          <a:bodyPr vert="horz" lIns="0" tIns="0" rIns="0" bIns="0" rtlCol="0">
            <a:spAutoFit/>
          </a:bodyPr>
          <a:lstStyle/>
          <a:p>
            <a:r>
              <a:rPr lang="en-US"/>
              <a:t>Israel came to Mount Sinai to receive the law on Shavuot</a:t>
            </a:r>
          </a:p>
        </p:txBody>
      </p:sp>
      <p:sp>
        <p:nvSpPr>
          <p:cNvPr id="3" name="TextBox 2">
            <a:extLst>
              <a:ext uri="{FF2B5EF4-FFF2-40B4-BE49-F238E27FC236}">
                <a16:creationId xmlns:a16="http://schemas.microsoft.com/office/drawing/2014/main" id="{3E67CF9E-4BA5-A3FD-6F8E-0B3FF0467F8B}"/>
              </a:ext>
            </a:extLst>
          </p:cNvPr>
          <p:cNvSpPr txBox="1"/>
          <p:nvPr/>
        </p:nvSpPr>
        <p:spPr>
          <a:xfrm>
            <a:off x="1016000" y="635000"/>
            <a:ext cx="10160000" cy="4385816"/>
          </a:xfrm>
          <a:prstGeom prst="rect">
            <a:avLst/>
          </a:prstGeom>
          <a:noFill/>
        </p:spPr>
        <p:txBody>
          <a:bodyPr vert="horz" rtlCol="0">
            <a:spAutoFit/>
          </a:bodyPr>
          <a:lstStyle/>
          <a:p>
            <a:pPr algn="ctr"/>
            <a:r>
              <a:rPr lang="en-US" sz="3100"/>
              <a:t>Then he took the book of the covenant and read it in the hearing of the people; and they said, "All that the LORD has spoken we will do, and we will be obedient!" So Moses took the blood and sprinkled it on the people, and said, "</a:t>
            </a:r>
            <a:r>
              <a:rPr lang="en-US" sz="3100" b="1">
                <a:solidFill>
                  <a:srgbClr val="FF0000"/>
                </a:solidFill>
              </a:rPr>
              <a:t>Behold the blood of the covenant</a:t>
            </a:r>
            <a:r>
              <a:rPr lang="en-US" sz="3100"/>
              <a:t>, which the LORD has made with you in accordance with all these words." Then Moses went up with Aaron, Nadab and Abihu, and seventy of the elders of Israel, and they saw the God of Israel; (Continued...)</a:t>
            </a:r>
          </a:p>
        </p:txBody>
      </p:sp>
    </p:spTree>
    <p:extLst>
      <p:ext uri="{BB962C8B-B14F-4D97-AF65-F5344CB8AC3E}">
        <p14:creationId xmlns:p14="http://schemas.microsoft.com/office/powerpoint/2010/main" val="152990609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2CC8AB-57B2-3284-54F6-77722C9257A1}"/>
              </a:ext>
            </a:extLst>
          </p:cNvPr>
          <p:cNvSpPr txBox="1"/>
          <p:nvPr/>
        </p:nvSpPr>
        <p:spPr>
          <a:xfrm>
            <a:off x="127000" y="127000"/>
            <a:ext cx="7315200" cy="276999"/>
          </a:xfrm>
          <a:prstGeom prst="rect">
            <a:avLst/>
          </a:prstGeom>
          <a:noFill/>
        </p:spPr>
        <p:txBody>
          <a:bodyPr vert="horz" lIns="0" tIns="0" rIns="0" bIns="0" rtlCol="0">
            <a:spAutoFit/>
          </a:bodyPr>
          <a:lstStyle/>
          <a:p>
            <a:r>
              <a:rPr lang="en-US"/>
              <a:t>Israel came to Mount Sinai to receive the law on Shavuot</a:t>
            </a:r>
          </a:p>
        </p:txBody>
      </p:sp>
      <p:sp>
        <p:nvSpPr>
          <p:cNvPr id="3" name="TextBox 2">
            <a:extLst>
              <a:ext uri="{FF2B5EF4-FFF2-40B4-BE49-F238E27FC236}">
                <a16:creationId xmlns:a16="http://schemas.microsoft.com/office/drawing/2014/main" id="{EE69851A-0007-1EE4-1876-719600795CE3}"/>
              </a:ext>
            </a:extLst>
          </p:cNvPr>
          <p:cNvSpPr txBox="1"/>
          <p:nvPr/>
        </p:nvSpPr>
        <p:spPr>
          <a:xfrm>
            <a:off x="1016000" y="635000"/>
            <a:ext cx="10160000" cy="1046440"/>
          </a:xfrm>
          <a:prstGeom prst="rect">
            <a:avLst/>
          </a:prstGeom>
          <a:noFill/>
        </p:spPr>
        <p:txBody>
          <a:bodyPr vert="horz" rtlCol="0">
            <a:spAutoFit/>
          </a:bodyPr>
          <a:lstStyle/>
          <a:p>
            <a:pPr algn="ctr"/>
            <a:r>
              <a:rPr lang="en-US" sz="3100"/>
              <a:t>and under His feet there appeared to be a pavement of sapphire, as clear as the sky itself.</a:t>
            </a:r>
          </a:p>
        </p:txBody>
      </p:sp>
    </p:spTree>
    <p:extLst>
      <p:ext uri="{BB962C8B-B14F-4D97-AF65-F5344CB8AC3E}">
        <p14:creationId xmlns:p14="http://schemas.microsoft.com/office/powerpoint/2010/main" val="75511435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C670E5-FCBA-64EB-53FF-49AFE21EBC69}"/>
              </a:ext>
            </a:extLst>
          </p:cNvPr>
          <p:cNvSpPr txBox="1"/>
          <p:nvPr/>
        </p:nvSpPr>
        <p:spPr>
          <a:xfrm>
            <a:off x="127000" y="127000"/>
            <a:ext cx="7315200" cy="276999"/>
          </a:xfrm>
          <a:prstGeom prst="rect">
            <a:avLst/>
          </a:prstGeom>
          <a:noFill/>
        </p:spPr>
        <p:txBody>
          <a:bodyPr vert="horz" lIns="0" tIns="0" rIns="0" bIns="0" rtlCol="0">
            <a:spAutoFit/>
          </a:bodyPr>
          <a:lstStyle/>
          <a:p>
            <a:r>
              <a:rPr lang="en-US"/>
              <a:t>Israel came to Mount Sinai to receive the law on Shavuot</a:t>
            </a:r>
          </a:p>
        </p:txBody>
      </p:sp>
      <p:sp>
        <p:nvSpPr>
          <p:cNvPr id="3" name="TextBox 2">
            <a:extLst>
              <a:ext uri="{FF2B5EF4-FFF2-40B4-BE49-F238E27FC236}">
                <a16:creationId xmlns:a16="http://schemas.microsoft.com/office/drawing/2014/main" id="{786E85FD-934D-D66D-A1DB-F09137550F14}"/>
              </a:ext>
            </a:extLst>
          </p:cNvPr>
          <p:cNvSpPr txBox="1"/>
          <p:nvPr/>
        </p:nvSpPr>
        <p:spPr>
          <a:xfrm>
            <a:off x="0" y="762000"/>
            <a:ext cx="12192000" cy="646331"/>
          </a:xfrm>
          <a:prstGeom prst="rect">
            <a:avLst/>
          </a:prstGeom>
          <a:noFill/>
        </p:spPr>
        <p:txBody>
          <a:bodyPr vert="horz" rtlCol="0">
            <a:spAutoFit/>
          </a:bodyPr>
          <a:lstStyle/>
          <a:p>
            <a:pPr algn="ctr"/>
            <a:r>
              <a:rPr lang="en-US" sz="3600"/>
              <a:t>Exodus 5:1</a:t>
            </a:r>
          </a:p>
        </p:txBody>
      </p:sp>
      <p:sp>
        <p:nvSpPr>
          <p:cNvPr id="4" name="TextBox 3">
            <a:extLst>
              <a:ext uri="{FF2B5EF4-FFF2-40B4-BE49-F238E27FC236}">
                <a16:creationId xmlns:a16="http://schemas.microsoft.com/office/drawing/2014/main" id="{0620A3DC-4543-FEAB-E158-B0B6AB4A8C2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5794448-3211-2C23-BA83-78FFC17F73C6}"/>
              </a:ext>
            </a:extLst>
          </p:cNvPr>
          <p:cNvSpPr txBox="1"/>
          <p:nvPr/>
        </p:nvSpPr>
        <p:spPr>
          <a:xfrm>
            <a:off x="1016000" y="1905000"/>
            <a:ext cx="10160000" cy="2000548"/>
          </a:xfrm>
          <a:prstGeom prst="rect">
            <a:avLst/>
          </a:prstGeom>
          <a:noFill/>
        </p:spPr>
        <p:txBody>
          <a:bodyPr vert="horz" rtlCol="0">
            <a:spAutoFit/>
          </a:bodyPr>
          <a:lstStyle/>
          <a:p>
            <a:pPr algn="ctr"/>
            <a:r>
              <a:rPr lang="en-US" sz="3100"/>
              <a:t>And afterward Moses and Aaron came and said to Pharaoh, "Thus says the LORD, the God of Israel, 'Let My people go that they may </a:t>
            </a:r>
            <a:r>
              <a:rPr lang="en-US" sz="3100" b="1">
                <a:solidFill>
                  <a:srgbClr val="FF0000"/>
                </a:solidFill>
              </a:rPr>
              <a:t>celebrate a feast to Me in the wilderness.</a:t>
            </a:r>
            <a:r>
              <a:rPr lang="en-US" sz="3100"/>
              <a:t>'"</a:t>
            </a:r>
          </a:p>
        </p:txBody>
      </p:sp>
    </p:spTree>
    <p:extLst>
      <p:ext uri="{BB962C8B-B14F-4D97-AF65-F5344CB8AC3E}">
        <p14:creationId xmlns:p14="http://schemas.microsoft.com/office/powerpoint/2010/main" val="3086015042"/>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772ADC-2747-B992-643E-FA6406FB4B18}"/>
              </a:ext>
            </a:extLst>
          </p:cNvPr>
          <p:cNvSpPr txBox="1"/>
          <p:nvPr/>
        </p:nvSpPr>
        <p:spPr>
          <a:xfrm>
            <a:off x="127000" y="127000"/>
            <a:ext cx="7315200" cy="276999"/>
          </a:xfrm>
          <a:prstGeom prst="rect">
            <a:avLst/>
          </a:prstGeom>
          <a:noFill/>
        </p:spPr>
        <p:txBody>
          <a:bodyPr vert="horz" lIns="0" tIns="0" rIns="0" bIns="0" rtlCol="0">
            <a:spAutoFit/>
          </a:bodyPr>
          <a:lstStyle/>
          <a:p>
            <a:r>
              <a:rPr lang="en-US"/>
              <a:t>Israel came to Mount Sinai to receive the law on Shavuot</a:t>
            </a:r>
          </a:p>
        </p:txBody>
      </p:sp>
      <p:sp>
        <p:nvSpPr>
          <p:cNvPr id="3" name="TextBox 2">
            <a:extLst>
              <a:ext uri="{FF2B5EF4-FFF2-40B4-BE49-F238E27FC236}">
                <a16:creationId xmlns:a16="http://schemas.microsoft.com/office/drawing/2014/main" id="{3C218E9F-E000-314C-B489-1F0566075A59}"/>
              </a:ext>
            </a:extLst>
          </p:cNvPr>
          <p:cNvSpPr txBox="1"/>
          <p:nvPr/>
        </p:nvSpPr>
        <p:spPr>
          <a:xfrm>
            <a:off x="0" y="762000"/>
            <a:ext cx="12192000" cy="646331"/>
          </a:xfrm>
          <a:prstGeom prst="rect">
            <a:avLst/>
          </a:prstGeom>
          <a:noFill/>
        </p:spPr>
        <p:txBody>
          <a:bodyPr vert="horz" rtlCol="0">
            <a:spAutoFit/>
          </a:bodyPr>
          <a:lstStyle/>
          <a:p>
            <a:pPr algn="ctr"/>
            <a:r>
              <a:rPr lang="en-US" sz="3600"/>
              <a:t>Jubilees 1:1-2</a:t>
            </a:r>
          </a:p>
        </p:txBody>
      </p:sp>
      <p:sp>
        <p:nvSpPr>
          <p:cNvPr id="4" name="TextBox 3">
            <a:extLst>
              <a:ext uri="{FF2B5EF4-FFF2-40B4-BE49-F238E27FC236}">
                <a16:creationId xmlns:a16="http://schemas.microsoft.com/office/drawing/2014/main" id="{E16FAA65-A515-6476-ED18-719C0FAF856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EFB82F8-4120-B6AF-4033-3BCE9FF33F4B}"/>
              </a:ext>
            </a:extLst>
          </p:cNvPr>
          <p:cNvSpPr txBox="1"/>
          <p:nvPr/>
        </p:nvSpPr>
        <p:spPr>
          <a:xfrm>
            <a:off x="1016000" y="1905000"/>
            <a:ext cx="10160000" cy="4385816"/>
          </a:xfrm>
          <a:prstGeom prst="rect">
            <a:avLst/>
          </a:prstGeom>
          <a:noFill/>
        </p:spPr>
        <p:txBody>
          <a:bodyPr vert="horz" rtlCol="0">
            <a:spAutoFit/>
          </a:bodyPr>
          <a:lstStyle/>
          <a:p>
            <a:pPr algn="ctr"/>
            <a:r>
              <a:rPr lang="en-US" sz="3100"/>
              <a:t>And it came to pass in the first year of the exodus of the children of Israel out of Egypt, </a:t>
            </a:r>
            <a:r>
              <a:rPr lang="en-US" sz="3100" b="1">
                <a:solidFill>
                  <a:srgbClr val="FF0000"/>
                </a:solidFill>
              </a:rPr>
              <a:t>in the third month, on the sixteenth day of the month</a:t>
            </a:r>
            <a:r>
              <a:rPr lang="en-US" sz="3100"/>
              <a:t>, [2450 Anno Mundi] that God spake to Moses, saying: 'Come up to Me on the Mount, and I will give thee two tables of stone of the law and of the commandment, which I have written, that thou mayst teach them.' And Moses went up into the mount of God, and the glory of the Lord abode on Mount Sinai, and a cloud overshadowed it six days.</a:t>
            </a:r>
          </a:p>
        </p:txBody>
      </p:sp>
    </p:spTree>
    <p:extLst>
      <p:ext uri="{BB962C8B-B14F-4D97-AF65-F5344CB8AC3E}">
        <p14:creationId xmlns:p14="http://schemas.microsoft.com/office/powerpoint/2010/main" val="9543346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1858C-19D8-9CE0-E643-54628E6E582F}"/>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Angel appears to Jacob amongst a famine on Shavuot</a:t>
            </a:r>
          </a:p>
        </p:txBody>
      </p:sp>
      <p:sp>
        <p:nvSpPr>
          <p:cNvPr id="3" name="Subtitle 2">
            <a:extLst>
              <a:ext uri="{FF2B5EF4-FFF2-40B4-BE49-F238E27FC236}">
                <a16:creationId xmlns:a16="http://schemas.microsoft.com/office/drawing/2014/main" id="{E38A1C86-1C81-4C9B-522E-550E0A19165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1138571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9812D25-3B6D-B0AE-702D-1608F0C1D7FB}"/>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7F89F3AE-84DE-9DCB-13FE-8BA4A9EBC1C5}"/>
              </a:ext>
            </a:extLst>
          </p:cNvPr>
          <p:cNvSpPr txBox="1"/>
          <p:nvPr/>
        </p:nvSpPr>
        <p:spPr>
          <a:xfrm>
            <a:off x="0" y="762000"/>
            <a:ext cx="12192000" cy="646331"/>
          </a:xfrm>
          <a:prstGeom prst="rect">
            <a:avLst/>
          </a:prstGeom>
          <a:noFill/>
        </p:spPr>
        <p:txBody>
          <a:bodyPr vert="horz" rtlCol="0">
            <a:spAutoFit/>
          </a:bodyPr>
          <a:lstStyle/>
          <a:p>
            <a:pPr algn="ctr"/>
            <a:r>
              <a:rPr lang="en-US" sz="3600"/>
              <a:t>Genesis 46:2-4</a:t>
            </a:r>
          </a:p>
        </p:txBody>
      </p:sp>
      <p:sp>
        <p:nvSpPr>
          <p:cNvPr id="4" name="TextBox 3">
            <a:extLst>
              <a:ext uri="{FF2B5EF4-FFF2-40B4-BE49-F238E27FC236}">
                <a16:creationId xmlns:a16="http://schemas.microsoft.com/office/drawing/2014/main" id="{B4CC1EBE-EC28-7326-FA62-CA5B4B01A58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AC341DC-1DC8-C764-510B-3D285EA0CF8B}"/>
              </a:ext>
            </a:extLst>
          </p:cNvPr>
          <p:cNvSpPr txBox="1"/>
          <p:nvPr/>
        </p:nvSpPr>
        <p:spPr>
          <a:xfrm>
            <a:off x="1016000" y="1905000"/>
            <a:ext cx="10160000" cy="2954655"/>
          </a:xfrm>
          <a:prstGeom prst="rect">
            <a:avLst/>
          </a:prstGeom>
          <a:noFill/>
        </p:spPr>
        <p:txBody>
          <a:bodyPr vert="horz" rtlCol="0">
            <a:spAutoFit/>
          </a:bodyPr>
          <a:lstStyle/>
          <a:p>
            <a:pPr algn="ctr"/>
            <a:r>
              <a:rPr lang="en-US" sz="3100"/>
              <a:t>God spoke to Israel in visions of the night and said, "Jacob, Jacob." And he said, "Here I am." He said, "I am God, the God of your father; do not be afraid to go down to Egypt, for I will make you a great nation there. "I will go down with you to Egypt, and I will also surely bring you up again; and Joseph will close your eyes."</a:t>
            </a:r>
          </a:p>
        </p:txBody>
      </p:sp>
    </p:spTree>
    <p:extLst>
      <p:ext uri="{BB962C8B-B14F-4D97-AF65-F5344CB8AC3E}">
        <p14:creationId xmlns:p14="http://schemas.microsoft.com/office/powerpoint/2010/main" val="252014210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0E33D3-A058-91C3-7D81-4676EB4F4270}"/>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DC483589-D674-8172-87A8-061061E5AC99}"/>
              </a:ext>
            </a:extLst>
          </p:cNvPr>
          <p:cNvSpPr txBox="1"/>
          <p:nvPr/>
        </p:nvSpPr>
        <p:spPr>
          <a:xfrm>
            <a:off x="0" y="762000"/>
            <a:ext cx="12192000" cy="646331"/>
          </a:xfrm>
          <a:prstGeom prst="rect">
            <a:avLst/>
          </a:prstGeom>
          <a:noFill/>
        </p:spPr>
        <p:txBody>
          <a:bodyPr vert="horz" rtlCol="0">
            <a:spAutoFit/>
          </a:bodyPr>
          <a:lstStyle/>
          <a:p>
            <a:pPr algn="ctr"/>
            <a:r>
              <a:rPr lang="en-US" sz="3600"/>
              <a:t>Jubilees 44:2-8</a:t>
            </a:r>
          </a:p>
        </p:txBody>
      </p:sp>
      <p:sp>
        <p:nvSpPr>
          <p:cNvPr id="4" name="TextBox 3">
            <a:extLst>
              <a:ext uri="{FF2B5EF4-FFF2-40B4-BE49-F238E27FC236}">
                <a16:creationId xmlns:a16="http://schemas.microsoft.com/office/drawing/2014/main" id="{965A8A0A-B8D7-72F6-DCC8-C75243F57D9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6CF6B0D-B61D-977A-1037-354638A8AB7E}"/>
              </a:ext>
            </a:extLst>
          </p:cNvPr>
          <p:cNvSpPr txBox="1"/>
          <p:nvPr/>
        </p:nvSpPr>
        <p:spPr>
          <a:xfrm>
            <a:off x="1016000" y="1905000"/>
            <a:ext cx="10160000" cy="2954655"/>
          </a:xfrm>
          <a:prstGeom prst="rect">
            <a:avLst/>
          </a:prstGeom>
          <a:noFill/>
        </p:spPr>
        <p:txBody>
          <a:bodyPr vert="horz" rtlCol="0">
            <a:spAutoFit/>
          </a:bodyPr>
          <a:lstStyle/>
          <a:p>
            <a:pPr algn="ctr"/>
            <a:r>
              <a:rPr lang="en-US" sz="3100"/>
              <a:t>And Jacob remembered the dream that he had seen at Bethel, and he feared to go down into Egypt. And while he was thinking of sending word to Joseph to come to him, and that he would not go down, he remained there seven days, if perchance he could see a vision as to whether he should remain or go down. (Continued...)</a:t>
            </a:r>
          </a:p>
        </p:txBody>
      </p:sp>
    </p:spTree>
    <p:extLst>
      <p:ext uri="{BB962C8B-B14F-4D97-AF65-F5344CB8AC3E}">
        <p14:creationId xmlns:p14="http://schemas.microsoft.com/office/powerpoint/2010/main" val="162189754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5F8DA2-6AD3-7894-89C0-CCB38CC31F55}"/>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40E0C282-796A-7FED-A0F7-81CAC66AC458}"/>
              </a:ext>
            </a:extLst>
          </p:cNvPr>
          <p:cNvSpPr txBox="1"/>
          <p:nvPr/>
        </p:nvSpPr>
        <p:spPr>
          <a:xfrm>
            <a:off x="1016000" y="635000"/>
            <a:ext cx="10160000" cy="3908762"/>
          </a:xfrm>
          <a:prstGeom prst="rect">
            <a:avLst/>
          </a:prstGeom>
          <a:noFill/>
        </p:spPr>
        <p:txBody>
          <a:bodyPr vert="horz" rtlCol="0">
            <a:spAutoFit/>
          </a:bodyPr>
          <a:lstStyle/>
          <a:p>
            <a:pPr algn="ctr"/>
            <a:r>
              <a:rPr lang="en-US" sz="3100"/>
              <a:t>And </a:t>
            </a:r>
            <a:r>
              <a:rPr lang="en-US" sz="3100" b="1">
                <a:solidFill>
                  <a:srgbClr val="FF0000"/>
                </a:solidFill>
              </a:rPr>
              <a:t>he celebrated the harvest festival of the first-fruits with old grain</a:t>
            </a:r>
            <a:r>
              <a:rPr lang="en-US" sz="3100"/>
              <a:t>, for in all the land of Canaan there was not a handful of seed [in the land], for the famine was over all the beasts and cattle and birds, and also over man. And on the sixteenth the Lord appeared unto him, and said unto him, 'Jacob, Jacob'; and he said, 'Here am I.' And He said unto him: 'I am the God of thy fathers, the God of Abraham and Isaac; (Continued...)</a:t>
            </a:r>
          </a:p>
        </p:txBody>
      </p:sp>
    </p:spTree>
    <p:extLst>
      <p:ext uri="{BB962C8B-B14F-4D97-AF65-F5344CB8AC3E}">
        <p14:creationId xmlns:p14="http://schemas.microsoft.com/office/powerpoint/2010/main" val="352978194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590BDB-0822-CE42-99D5-2BF0234F5510}"/>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25459763-10BD-1C29-23D4-1178508E9891}"/>
              </a:ext>
            </a:extLst>
          </p:cNvPr>
          <p:cNvSpPr txBox="1"/>
          <p:nvPr/>
        </p:nvSpPr>
        <p:spPr>
          <a:xfrm>
            <a:off x="1016000" y="635000"/>
            <a:ext cx="10160000" cy="4385816"/>
          </a:xfrm>
          <a:prstGeom prst="rect">
            <a:avLst/>
          </a:prstGeom>
          <a:noFill/>
        </p:spPr>
        <p:txBody>
          <a:bodyPr vert="horz" rtlCol="0">
            <a:spAutoFit/>
          </a:bodyPr>
          <a:lstStyle/>
          <a:p>
            <a:pPr algn="ctr"/>
            <a:r>
              <a:rPr lang="en-US" sz="3100"/>
              <a:t>fear not to go down into Egypt, for I will there make of thee a great nation I will go down with thee, and I will bring thee up (again), and in this land shalt thou be buried, and Joseph shall put his hands upon thy eyes. Fear not; go down into Egypt.' And his sons rose up, and his sons' sons, and they placed their father and their possessions upon wagons. And Israel rose up from the Well of the Oath o</a:t>
            </a:r>
            <a:r>
              <a:rPr lang="en-US" sz="3100" b="1">
                <a:solidFill>
                  <a:srgbClr val="FF0000"/>
                </a:solidFill>
              </a:rPr>
              <a:t>n the sixteenth of this third month,</a:t>
            </a:r>
            <a:r>
              <a:rPr lang="en-US" sz="3100"/>
              <a:t> and he went to the land of Egypt.</a:t>
            </a:r>
          </a:p>
        </p:txBody>
      </p:sp>
    </p:spTree>
    <p:extLst>
      <p:ext uri="{BB962C8B-B14F-4D97-AF65-F5344CB8AC3E}">
        <p14:creationId xmlns:p14="http://schemas.microsoft.com/office/powerpoint/2010/main" val="175771814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3638C4-FB97-0357-F63D-FBD2439BA283}"/>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5B857006-92D0-FF68-4BC1-F5B08603CA34}"/>
              </a:ext>
            </a:extLst>
          </p:cNvPr>
          <p:cNvSpPr txBox="1"/>
          <p:nvPr/>
        </p:nvSpPr>
        <p:spPr>
          <a:xfrm>
            <a:off x="0" y="762000"/>
            <a:ext cx="12192000" cy="646331"/>
          </a:xfrm>
          <a:prstGeom prst="rect">
            <a:avLst/>
          </a:prstGeom>
          <a:noFill/>
        </p:spPr>
        <p:txBody>
          <a:bodyPr vert="horz" rtlCol="0">
            <a:spAutoFit/>
          </a:bodyPr>
          <a:lstStyle/>
          <a:p>
            <a:pPr algn="ctr"/>
            <a:r>
              <a:rPr lang="en-US" sz="3600"/>
              <a:t>Acts 2:1</a:t>
            </a:r>
          </a:p>
        </p:txBody>
      </p:sp>
      <p:sp>
        <p:nvSpPr>
          <p:cNvPr id="4" name="TextBox 3">
            <a:extLst>
              <a:ext uri="{FF2B5EF4-FFF2-40B4-BE49-F238E27FC236}">
                <a16:creationId xmlns:a16="http://schemas.microsoft.com/office/drawing/2014/main" id="{7673C4F3-1B69-8FDD-DC26-4E09C34E28A5}"/>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F8D5E10-89C8-91E4-BE09-4B8475CD4DC2}"/>
              </a:ext>
            </a:extLst>
          </p:cNvPr>
          <p:cNvSpPr txBox="1"/>
          <p:nvPr/>
        </p:nvSpPr>
        <p:spPr>
          <a:xfrm>
            <a:off x="1016000" y="1905000"/>
            <a:ext cx="10160000" cy="1046440"/>
          </a:xfrm>
          <a:prstGeom prst="rect">
            <a:avLst/>
          </a:prstGeom>
          <a:noFill/>
        </p:spPr>
        <p:txBody>
          <a:bodyPr vert="horz" rtlCol="0">
            <a:spAutoFit/>
          </a:bodyPr>
          <a:lstStyle/>
          <a:p>
            <a:pPr algn="ctr"/>
            <a:r>
              <a:rPr lang="en-US" sz="3100"/>
              <a:t>And when </a:t>
            </a:r>
            <a:r>
              <a:rPr lang="en-US" sz="3100" b="1">
                <a:solidFill>
                  <a:srgbClr val="FF0000"/>
                </a:solidFill>
              </a:rPr>
              <a:t>the day of Pentecost</a:t>
            </a:r>
            <a:r>
              <a:rPr lang="en-US" sz="3100"/>
              <a:t> was now come, they were all together in one place.</a:t>
            </a:r>
          </a:p>
        </p:txBody>
      </p:sp>
    </p:spTree>
    <p:extLst>
      <p:ext uri="{BB962C8B-B14F-4D97-AF65-F5344CB8AC3E}">
        <p14:creationId xmlns:p14="http://schemas.microsoft.com/office/powerpoint/2010/main" val="840258521"/>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6EED92-2768-34DE-D9FC-A3DC3EE51A19}"/>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B8EB0CDA-2D6A-B820-9CDE-EA0232F0894A}"/>
              </a:ext>
            </a:extLst>
          </p:cNvPr>
          <p:cNvSpPr txBox="1"/>
          <p:nvPr/>
        </p:nvSpPr>
        <p:spPr>
          <a:xfrm>
            <a:off x="0" y="762000"/>
            <a:ext cx="12192000" cy="646331"/>
          </a:xfrm>
          <a:prstGeom prst="rect">
            <a:avLst/>
          </a:prstGeom>
          <a:noFill/>
        </p:spPr>
        <p:txBody>
          <a:bodyPr vert="horz" rtlCol="0">
            <a:spAutoFit/>
          </a:bodyPr>
          <a:lstStyle/>
          <a:p>
            <a:pPr algn="ctr"/>
            <a:r>
              <a:rPr lang="en-US" sz="3600"/>
              <a:t>Jubilees 1:1</a:t>
            </a:r>
          </a:p>
        </p:txBody>
      </p:sp>
      <p:sp>
        <p:nvSpPr>
          <p:cNvPr id="4" name="TextBox 3">
            <a:extLst>
              <a:ext uri="{FF2B5EF4-FFF2-40B4-BE49-F238E27FC236}">
                <a16:creationId xmlns:a16="http://schemas.microsoft.com/office/drawing/2014/main" id="{9FD44B69-870E-EE96-7685-4222F4BCCA5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9D838BE-1030-AE04-BE0F-CD97BDA8B095}"/>
              </a:ext>
            </a:extLst>
          </p:cNvPr>
          <p:cNvSpPr txBox="1"/>
          <p:nvPr/>
        </p:nvSpPr>
        <p:spPr>
          <a:xfrm>
            <a:off x="1016000" y="1905000"/>
            <a:ext cx="10160000" cy="3431709"/>
          </a:xfrm>
          <a:prstGeom prst="rect">
            <a:avLst/>
          </a:prstGeom>
          <a:noFill/>
        </p:spPr>
        <p:txBody>
          <a:bodyPr vert="horz" rtlCol="0">
            <a:spAutoFit/>
          </a:bodyPr>
          <a:lstStyle/>
          <a:p>
            <a:pPr algn="ctr"/>
            <a:r>
              <a:rPr lang="en-US" sz="3100"/>
              <a:t>And it came to pass in the first year of the exodus of the children of Israel out of Egypt, in the </a:t>
            </a:r>
            <a:r>
              <a:rPr lang="en-US" sz="3100" b="1">
                <a:solidFill>
                  <a:srgbClr val="FF0000"/>
                </a:solidFill>
              </a:rPr>
              <a:t>third month, on the sixteenth day of the month</a:t>
            </a:r>
            <a:r>
              <a:rPr lang="en-US" sz="3100"/>
              <a:t>, [2450 Anno Mundi] that God spake to Moses, saying: 'Come up to Me on the Mount, and I will give thee two tables of stone of the law and of the commandment, which I have written, that thou mayst teach them.'</a:t>
            </a:r>
          </a:p>
        </p:txBody>
      </p:sp>
    </p:spTree>
    <p:extLst>
      <p:ext uri="{BB962C8B-B14F-4D97-AF65-F5344CB8AC3E}">
        <p14:creationId xmlns:p14="http://schemas.microsoft.com/office/powerpoint/2010/main" val="54256638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F3287F-AF17-F5C6-1F10-D3A85077DE49}"/>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8FBDA80F-DF64-9A93-059D-D8EAE2E71790}"/>
              </a:ext>
            </a:extLst>
          </p:cNvPr>
          <p:cNvSpPr txBox="1"/>
          <p:nvPr/>
        </p:nvSpPr>
        <p:spPr>
          <a:xfrm>
            <a:off x="0" y="762000"/>
            <a:ext cx="12192000" cy="646331"/>
          </a:xfrm>
          <a:prstGeom prst="rect">
            <a:avLst/>
          </a:prstGeom>
          <a:noFill/>
        </p:spPr>
        <p:txBody>
          <a:bodyPr vert="horz" rtlCol="0">
            <a:spAutoFit/>
          </a:bodyPr>
          <a:lstStyle/>
          <a:p>
            <a:pPr algn="ctr"/>
            <a:r>
              <a:rPr lang="en-US" sz="3600"/>
              <a:t>Jubilees 16:1</a:t>
            </a:r>
          </a:p>
        </p:txBody>
      </p:sp>
      <p:sp>
        <p:nvSpPr>
          <p:cNvPr id="4" name="TextBox 3">
            <a:extLst>
              <a:ext uri="{FF2B5EF4-FFF2-40B4-BE49-F238E27FC236}">
                <a16:creationId xmlns:a16="http://schemas.microsoft.com/office/drawing/2014/main" id="{AA499A74-E725-5489-115F-7E644ACD194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D0EC19E-BF7A-3686-AF53-3797BB462F20}"/>
              </a:ext>
            </a:extLst>
          </p:cNvPr>
          <p:cNvSpPr txBox="1"/>
          <p:nvPr/>
        </p:nvSpPr>
        <p:spPr>
          <a:xfrm>
            <a:off x="1016000" y="1905000"/>
            <a:ext cx="10160000" cy="2000548"/>
          </a:xfrm>
          <a:prstGeom prst="rect">
            <a:avLst/>
          </a:prstGeom>
          <a:noFill/>
        </p:spPr>
        <p:txBody>
          <a:bodyPr vert="horz" rtlCol="0">
            <a:spAutoFit/>
          </a:bodyPr>
          <a:lstStyle/>
          <a:p>
            <a:pPr algn="ctr"/>
            <a:r>
              <a:rPr lang="en-US" sz="3100"/>
              <a:t>And on the </a:t>
            </a:r>
            <a:r>
              <a:rPr lang="en-US" sz="3100" b="1">
                <a:solidFill>
                  <a:srgbClr val="FF0000"/>
                </a:solidFill>
              </a:rPr>
              <a:t>new moon of the fourth</a:t>
            </a:r>
            <a:r>
              <a:rPr lang="en-US" sz="3100"/>
              <a:t> month we appeared unto Abraham, at the oak of Mamre, and we talked with him, and we announced to him that a son would be given to him by Sarah his wife.</a:t>
            </a:r>
          </a:p>
        </p:txBody>
      </p:sp>
    </p:spTree>
    <p:extLst>
      <p:ext uri="{BB962C8B-B14F-4D97-AF65-F5344CB8AC3E}">
        <p14:creationId xmlns:p14="http://schemas.microsoft.com/office/powerpoint/2010/main" val="291171759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1FC3E8-55BC-1115-0E08-F13B28970312}"/>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D718BDE0-6E11-D681-A380-7FA148233DAB}"/>
              </a:ext>
            </a:extLst>
          </p:cNvPr>
          <p:cNvSpPr txBox="1"/>
          <p:nvPr/>
        </p:nvSpPr>
        <p:spPr>
          <a:xfrm>
            <a:off x="0" y="762000"/>
            <a:ext cx="12192000" cy="646331"/>
          </a:xfrm>
          <a:prstGeom prst="rect">
            <a:avLst/>
          </a:prstGeom>
          <a:noFill/>
        </p:spPr>
        <p:txBody>
          <a:bodyPr vert="horz" rtlCol="0">
            <a:spAutoFit/>
          </a:bodyPr>
          <a:lstStyle/>
          <a:p>
            <a:pPr algn="ctr"/>
            <a:r>
              <a:rPr lang="en-US" sz="3600"/>
              <a:t>Jubilees 28:15</a:t>
            </a:r>
          </a:p>
        </p:txBody>
      </p:sp>
      <p:sp>
        <p:nvSpPr>
          <p:cNvPr id="4" name="TextBox 3">
            <a:extLst>
              <a:ext uri="{FF2B5EF4-FFF2-40B4-BE49-F238E27FC236}">
                <a16:creationId xmlns:a16="http://schemas.microsoft.com/office/drawing/2014/main" id="{0D682A16-546F-8B99-D04D-33673E3ED52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367BF42-735D-95E7-63A0-9547017F4149}"/>
              </a:ext>
            </a:extLst>
          </p:cNvPr>
          <p:cNvSpPr txBox="1"/>
          <p:nvPr/>
        </p:nvSpPr>
        <p:spPr>
          <a:xfrm>
            <a:off x="1016000" y="1905000"/>
            <a:ext cx="10160000" cy="2000548"/>
          </a:xfrm>
          <a:prstGeom prst="rect">
            <a:avLst/>
          </a:prstGeom>
          <a:noFill/>
        </p:spPr>
        <p:txBody>
          <a:bodyPr vert="horz" rtlCol="0">
            <a:spAutoFit/>
          </a:bodyPr>
          <a:lstStyle/>
          <a:p>
            <a:pPr algn="ctr"/>
            <a:r>
              <a:rPr lang="en-US" sz="3100"/>
              <a:t>And again Jacob went in unto her, and she conceived, and bare him a fourth son, and he called his name Judah, </a:t>
            </a:r>
            <a:r>
              <a:rPr lang="en-US" sz="3100" b="1">
                <a:solidFill>
                  <a:srgbClr val="FF0000"/>
                </a:solidFill>
              </a:rPr>
              <a:t>on the fifteenth of the third month</a:t>
            </a:r>
            <a:r>
              <a:rPr lang="en-US" sz="3100"/>
              <a:t>, in the first year of the fourth week. [2129 A.M.]</a:t>
            </a:r>
          </a:p>
        </p:txBody>
      </p:sp>
    </p:spTree>
    <p:extLst>
      <p:ext uri="{BB962C8B-B14F-4D97-AF65-F5344CB8AC3E}">
        <p14:creationId xmlns:p14="http://schemas.microsoft.com/office/powerpoint/2010/main" val="281029926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5EFF90-CEE6-6CBB-27F9-8984CB19B212}"/>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9C772149-F7D9-F870-39F8-C1499615E240}"/>
              </a:ext>
            </a:extLst>
          </p:cNvPr>
          <p:cNvSpPr txBox="1"/>
          <p:nvPr/>
        </p:nvSpPr>
        <p:spPr>
          <a:xfrm>
            <a:off x="0" y="762000"/>
            <a:ext cx="12192000" cy="646331"/>
          </a:xfrm>
          <a:prstGeom prst="rect">
            <a:avLst/>
          </a:prstGeom>
          <a:noFill/>
        </p:spPr>
        <p:txBody>
          <a:bodyPr vert="horz" rtlCol="0">
            <a:spAutoFit/>
          </a:bodyPr>
          <a:lstStyle/>
          <a:p>
            <a:pPr algn="ctr"/>
            <a:r>
              <a:rPr lang="en-US" sz="3600"/>
              <a:t>Jubilees 29:7</a:t>
            </a:r>
          </a:p>
        </p:txBody>
      </p:sp>
      <p:sp>
        <p:nvSpPr>
          <p:cNvPr id="4" name="TextBox 3">
            <a:extLst>
              <a:ext uri="{FF2B5EF4-FFF2-40B4-BE49-F238E27FC236}">
                <a16:creationId xmlns:a16="http://schemas.microsoft.com/office/drawing/2014/main" id="{B73338EE-A16E-E13C-E0B2-85545641B3B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19EF36D-19B9-99C5-1ACA-120D22BF88AE}"/>
              </a:ext>
            </a:extLst>
          </p:cNvPr>
          <p:cNvSpPr txBox="1"/>
          <p:nvPr/>
        </p:nvSpPr>
        <p:spPr>
          <a:xfrm>
            <a:off x="1016000" y="1905000"/>
            <a:ext cx="10160000" cy="2477601"/>
          </a:xfrm>
          <a:prstGeom prst="rect">
            <a:avLst/>
          </a:prstGeom>
          <a:noFill/>
        </p:spPr>
        <p:txBody>
          <a:bodyPr vert="horz" rtlCol="0">
            <a:spAutoFit/>
          </a:bodyPr>
          <a:lstStyle/>
          <a:p>
            <a:pPr algn="ctr"/>
            <a:r>
              <a:rPr lang="en-US" sz="3100"/>
              <a:t>And on the </a:t>
            </a:r>
            <a:r>
              <a:rPr lang="en-US" sz="3100" b="1">
                <a:solidFill>
                  <a:srgbClr val="FF0000"/>
                </a:solidFill>
              </a:rPr>
              <a:t>fifteenth of those days</a:t>
            </a:r>
            <a:r>
              <a:rPr lang="en-US" sz="3100"/>
              <a:t> Jacob made a feast for Laban, and for all who came with him, and Jacob sware to Laban that day, and Laban also to Jacob, that neither should cross the mountain of Gilead to the other with evil purpose.</a:t>
            </a:r>
          </a:p>
        </p:txBody>
      </p:sp>
    </p:spTree>
    <p:extLst>
      <p:ext uri="{BB962C8B-B14F-4D97-AF65-F5344CB8AC3E}">
        <p14:creationId xmlns:p14="http://schemas.microsoft.com/office/powerpoint/2010/main" val="331211385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A4773E-9434-62B5-D910-B1DE1EA31955}"/>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725A411B-BEEF-6A44-D8F6-2AA49A60822D}"/>
              </a:ext>
            </a:extLst>
          </p:cNvPr>
          <p:cNvSpPr txBox="1"/>
          <p:nvPr/>
        </p:nvSpPr>
        <p:spPr>
          <a:xfrm>
            <a:off x="0" y="762000"/>
            <a:ext cx="12192000" cy="646331"/>
          </a:xfrm>
          <a:prstGeom prst="rect">
            <a:avLst/>
          </a:prstGeom>
          <a:noFill/>
        </p:spPr>
        <p:txBody>
          <a:bodyPr vert="horz" rtlCol="0">
            <a:spAutoFit/>
          </a:bodyPr>
          <a:lstStyle/>
          <a:p>
            <a:pPr algn="ctr"/>
            <a:r>
              <a:rPr lang="en-US" sz="3600"/>
              <a:t>Jubilees 44:8</a:t>
            </a:r>
          </a:p>
        </p:txBody>
      </p:sp>
      <p:sp>
        <p:nvSpPr>
          <p:cNvPr id="4" name="TextBox 3">
            <a:extLst>
              <a:ext uri="{FF2B5EF4-FFF2-40B4-BE49-F238E27FC236}">
                <a16:creationId xmlns:a16="http://schemas.microsoft.com/office/drawing/2014/main" id="{531E3CB7-25AF-A435-C9AA-0F71160155A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6E26472-11FD-03CC-FB8F-32EBAE742F56}"/>
              </a:ext>
            </a:extLst>
          </p:cNvPr>
          <p:cNvSpPr txBox="1"/>
          <p:nvPr/>
        </p:nvSpPr>
        <p:spPr>
          <a:xfrm>
            <a:off x="1016000" y="1905000"/>
            <a:ext cx="10160000" cy="1523494"/>
          </a:xfrm>
          <a:prstGeom prst="rect">
            <a:avLst/>
          </a:prstGeom>
          <a:noFill/>
        </p:spPr>
        <p:txBody>
          <a:bodyPr vert="horz" rtlCol="0">
            <a:spAutoFit/>
          </a:bodyPr>
          <a:lstStyle/>
          <a:p>
            <a:pPr algn="ctr"/>
            <a:r>
              <a:rPr lang="en-US" sz="3100"/>
              <a:t>And Israel rose up from the Well of the Oath </a:t>
            </a:r>
            <a:r>
              <a:rPr lang="en-US" sz="3100" b="1">
                <a:solidFill>
                  <a:srgbClr val="FF0000"/>
                </a:solidFill>
              </a:rPr>
              <a:t>on the sixteenth of this third month</a:t>
            </a:r>
            <a:r>
              <a:rPr lang="en-US" sz="3100"/>
              <a:t>, and he went to the land of Egypt.</a:t>
            </a:r>
          </a:p>
        </p:txBody>
      </p:sp>
    </p:spTree>
    <p:extLst>
      <p:ext uri="{BB962C8B-B14F-4D97-AF65-F5344CB8AC3E}">
        <p14:creationId xmlns:p14="http://schemas.microsoft.com/office/powerpoint/2010/main" val="99605626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1C3C3E1-2323-BCEB-4DD3-1370DA5E286C}"/>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D4AE47A2-A395-A2E5-E00E-3B43228196F3}"/>
              </a:ext>
            </a:extLst>
          </p:cNvPr>
          <p:cNvSpPr txBox="1"/>
          <p:nvPr/>
        </p:nvSpPr>
        <p:spPr>
          <a:xfrm>
            <a:off x="0" y="762000"/>
            <a:ext cx="12192000" cy="646331"/>
          </a:xfrm>
          <a:prstGeom prst="rect">
            <a:avLst/>
          </a:prstGeom>
          <a:noFill/>
        </p:spPr>
        <p:txBody>
          <a:bodyPr vert="horz" rtlCol="0">
            <a:spAutoFit/>
          </a:bodyPr>
          <a:lstStyle/>
          <a:p>
            <a:pPr algn="ctr"/>
            <a:r>
              <a:rPr lang="en-US" sz="3600"/>
              <a:t>Jubilees 6:17-22</a:t>
            </a:r>
          </a:p>
        </p:txBody>
      </p:sp>
      <p:sp>
        <p:nvSpPr>
          <p:cNvPr id="4" name="TextBox 3">
            <a:extLst>
              <a:ext uri="{FF2B5EF4-FFF2-40B4-BE49-F238E27FC236}">
                <a16:creationId xmlns:a16="http://schemas.microsoft.com/office/drawing/2014/main" id="{DEC5CF16-0ACE-A81A-0B07-05BE0F8B51B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F03F4AF-0BC3-1D74-9490-86851BCF42E0}"/>
              </a:ext>
            </a:extLst>
          </p:cNvPr>
          <p:cNvSpPr txBox="1"/>
          <p:nvPr/>
        </p:nvSpPr>
        <p:spPr>
          <a:xfrm>
            <a:off x="1016000" y="1905000"/>
            <a:ext cx="10160000" cy="3431709"/>
          </a:xfrm>
          <a:prstGeom prst="rect">
            <a:avLst/>
          </a:prstGeom>
          <a:noFill/>
        </p:spPr>
        <p:txBody>
          <a:bodyPr vert="horz" rtlCol="0">
            <a:spAutoFit/>
          </a:bodyPr>
          <a:lstStyle/>
          <a:p>
            <a:pPr algn="ctr"/>
            <a:r>
              <a:rPr lang="en-US" sz="3100"/>
              <a:t>For this reason it is ordained and written on the heavenly tablets, that they </a:t>
            </a:r>
            <a:r>
              <a:rPr lang="en-US" sz="3100" b="1">
                <a:solidFill>
                  <a:srgbClr val="FF0000"/>
                </a:solidFill>
              </a:rPr>
              <a:t>should celebrate the feast of weeks in this month</a:t>
            </a:r>
            <a:r>
              <a:rPr lang="en-US" sz="3100"/>
              <a:t> once a year, to renew the covenant every year. And </a:t>
            </a:r>
            <a:r>
              <a:rPr lang="en-US" sz="3100" b="1">
                <a:solidFill>
                  <a:srgbClr val="FF0000"/>
                </a:solidFill>
              </a:rPr>
              <a:t>this whole festival was celebrated in heaven from the day of creation till the days of Noah</a:t>
            </a:r>
            <a:r>
              <a:rPr lang="en-US" sz="3100"/>
              <a:t> -twenty-six jubilees and five weeks of years [1309-1659 A.M.]: (Continued...)</a:t>
            </a:r>
          </a:p>
        </p:txBody>
      </p:sp>
    </p:spTree>
    <p:extLst>
      <p:ext uri="{BB962C8B-B14F-4D97-AF65-F5344CB8AC3E}">
        <p14:creationId xmlns:p14="http://schemas.microsoft.com/office/powerpoint/2010/main" val="2331342200"/>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B3832A-2288-A6F2-0965-04D3AD92E4C6}"/>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CF59A9CD-50E5-6C9E-73B5-860705DDD4FD}"/>
              </a:ext>
            </a:extLst>
          </p:cNvPr>
          <p:cNvSpPr txBox="1"/>
          <p:nvPr/>
        </p:nvSpPr>
        <p:spPr>
          <a:xfrm>
            <a:off x="1016000" y="635000"/>
            <a:ext cx="10160000" cy="3908762"/>
          </a:xfrm>
          <a:prstGeom prst="rect">
            <a:avLst/>
          </a:prstGeom>
          <a:noFill/>
        </p:spPr>
        <p:txBody>
          <a:bodyPr vert="horz" rtlCol="0">
            <a:spAutoFit/>
          </a:bodyPr>
          <a:lstStyle/>
          <a:p>
            <a:pPr algn="ctr"/>
            <a:r>
              <a:rPr lang="en-US" sz="3100"/>
              <a:t>and Noah and his sons observed it for seven jubilees and one week of years, till the day of Noah's death, and from the day of Noah's death his sons did away with (it) until the days of Abraham, and they eat blood. But Abraham observed it, and Isaac and Jacob and his children observed it up to thy days, and in thy days the children of Israel forgot it until ye celebrated it anew on this mountain. (Continued...)</a:t>
            </a:r>
          </a:p>
        </p:txBody>
      </p:sp>
    </p:spTree>
    <p:extLst>
      <p:ext uri="{BB962C8B-B14F-4D97-AF65-F5344CB8AC3E}">
        <p14:creationId xmlns:p14="http://schemas.microsoft.com/office/powerpoint/2010/main" val="3450427901"/>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B86743-35E2-44DA-4694-8337CBB566E4}"/>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8F6687B2-8177-BEE6-DDEC-B05FA5C92CEA}"/>
              </a:ext>
            </a:extLst>
          </p:cNvPr>
          <p:cNvSpPr txBox="1"/>
          <p:nvPr/>
        </p:nvSpPr>
        <p:spPr>
          <a:xfrm>
            <a:off x="1016000" y="635000"/>
            <a:ext cx="10160000" cy="3431709"/>
          </a:xfrm>
          <a:prstGeom prst="rect">
            <a:avLst/>
          </a:prstGeom>
          <a:noFill/>
        </p:spPr>
        <p:txBody>
          <a:bodyPr vert="horz" rtlCol="0">
            <a:spAutoFit/>
          </a:bodyPr>
          <a:lstStyle/>
          <a:p>
            <a:pPr algn="ctr"/>
            <a:r>
              <a:rPr lang="en-US" sz="3100"/>
              <a:t>And do thou command the children of Israel to observe this festival in all their generations for a commandment unto them: one day in the year in this month they shall celebrate the festival. For it is the feast of weeks and the feast of first fruits: this feast is twofold and of a double nature: according to what is written and engraven concerning it, celebrate it. (Continued...)</a:t>
            </a:r>
          </a:p>
        </p:txBody>
      </p:sp>
    </p:spTree>
    <p:extLst>
      <p:ext uri="{BB962C8B-B14F-4D97-AF65-F5344CB8AC3E}">
        <p14:creationId xmlns:p14="http://schemas.microsoft.com/office/powerpoint/2010/main" val="368983909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97245E-18A6-9517-2215-E83CE06F6BCA}"/>
              </a:ext>
            </a:extLst>
          </p:cNvPr>
          <p:cNvSpPr txBox="1"/>
          <p:nvPr/>
        </p:nvSpPr>
        <p:spPr>
          <a:xfrm>
            <a:off x="127000" y="127000"/>
            <a:ext cx="7315200" cy="276999"/>
          </a:xfrm>
          <a:prstGeom prst="rect">
            <a:avLst/>
          </a:prstGeom>
          <a:noFill/>
        </p:spPr>
        <p:txBody>
          <a:bodyPr vert="horz" lIns="0" tIns="0" rIns="0" bIns="0" rtlCol="0">
            <a:spAutoFit/>
          </a:bodyPr>
          <a:lstStyle/>
          <a:p>
            <a:r>
              <a:rPr lang="en-US"/>
              <a:t>Angel appears to Jacob amongst a famine on Shavuot</a:t>
            </a:r>
          </a:p>
        </p:txBody>
      </p:sp>
      <p:sp>
        <p:nvSpPr>
          <p:cNvPr id="3" name="TextBox 2">
            <a:extLst>
              <a:ext uri="{FF2B5EF4-FFF2-40B4-BE49-F238E27FC236}">
                <a16:creationId xmlns:a16="http://schemas.microsoft.com/office/drawing/2014/main" id="{3B95939B-8B68-B9A6-4C5D-C3AD04A1C0D9}"/>
              </a:ext>
            </a:extLst>
          </p:cNvPr>
          <p:cNvSpPr txBox="1"/>
          <p:nvPr/>
        </p:nvSpPr>
        <p:spPr>
          <a:xfrm>
            <a:off x="1016000" y="635000"/>
            <a:ext cx="10160000" cy="2954655"/>
          </a:xfrm>
          <a:prstGeom prst="rect">
            <a:avLst/>
          </a:prstGeom>
          <a:noFill/>
        </p:spPr>
        <p:txBody>
          <a:bodyPr vert="horz" rtlCol="0">
            <a:spAutoFit/>
          </a:bodyPr>
          <a:lstStyle/>
          <a:p>
            <a:pPr algn="ctr"/>
            <a:r>
              <a:rPr lang="en-US" sz="3100"/>
              <a:t>For I have written in the book of the first law, in that which I have written for thee, that thou shouldst celebrate it in its season, one day in the year, and I explained to thee its sacrifices that the children of Israel should remember and should celebrate it throughout their generations in this month, one day in every year.</a:t>
            </a:r>
          </a:p>
        </p:txBody>
      </p:sp>
    </p:spTree>
    <p:extLst>
      <p:ext uri="{BB962C8B-B14F-4D97-AF65-F5344CB8AC3E}">
        <p14:creationId xmlns:p14="http://schemas.microsoft.com/office/powerpoint/2010/main" val="351073936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FBCF60-8C2D-4454-C561-686C5B1024F7}"/>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Trumpets</a:t>
            </a:r>
          </a:p>
        </p:txBody>
      </p:sp>
      <p:sp>
        <p:nvSpPr>
          <p:cNvPr id="3" name="Subtitle 2">
            <a:extLst>
              <a:ext uri="{FF2B5EF4-FFF2-40B4-BE49-F238E27FC236}">
                <a16:creationId xmlns:a16="http://schemas.microsoft.com/office/drawing/2014/main" id="{ECB64618-4B82-E373-B4AF-56127D2A472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8118154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09483-41C9-CE9B-9B9B-3D06B515623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Season</a:t>
            </a:r>
          </a:p>
        </p:txBody>
      </p:sp>
      <p:sp>
        <p:nvSpPr>
          <p:cNvPr id="3" name="Subtitle 2">
            <a:extLst>
              <a:ext uri="{FF2B5EF4-FFF2-40B4-BE49-F238E27FC236}">
                <a16:creationId xmlns:a16="http://schemas.microsoft.com/office/drawing/2014/main" id="{33F68656-8126-D20C-73B1-A5977AE89E2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4741063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32A4A2-C33B-00D6-175C-858BEBCFF026}"/>
              </a:ext>
            </a:extLst>
          </p:cNvPr>
          <p:cNvSpPr txBox="1"/>
          <p:nvPr/>
        </p:nvSpPr>
        <p:spPr>
          <a:xfrm>
            <a:off x="127000" y="127000"/>
            <a:ext cx="7315200" cy="276999"/>
          </a:xfrm>
          <a:prstGeom prst="rect">
            <a:avLst/>
          </a:prstGeom>
          <a:noFill/>
        </p:spPr>
        <p:txBody>
          <a:bodyPr vert="horz" lIns="0" tIns="0" rIns="0" bIns="0" rtlCol="0">
            <a:spAutoFit/>
          </a:bodyPr>
          <a:lstStyle/>
          <a:p>
            <a:r>
              <a:rPr lang="en-US"/>
              <a:t>Season</a:t>
            </a:r>
          </a:p>
        </p:txBody>
      </p:sp>
      <p:sp>
        <p:nvSpPr>
          <p:cNvPr id="3" name="TextBox 2">
            <a:extLst>
              <a:ext uri="{FF2B5EF4-FFF2-40B4-BE49-F238E27FC236}">
                <a16:creationId xmlns:a16="http://schemas.microsoft.com/office/drawing/2014/main" id="{BCDE5023-4659-DE35-B860-3065ABA4B974}"/>
              </a:ext>
            </a:extLst>
          </p:cNvPr>
          <p:cNvSpPr txBox="1"/>
          <p:nvPr/>
        </p:nvSpPr>
        <p:spPr>
          <a:xfrm>
            <a:off x="0" y="762000"/>
            <a:ext cx="12192000" cy="646331"/>
          </a:xfrm>
          <a:prstGeom prst="rect">
            <a:avLst/>
          </a:prstGeom>
          <a:noFill/>
        </p:spPr>
        <p:txBody>
          <a:bodyPr vert="horz" rtlCol="0">
            <a:spAutoFit/>
          </a:bodyPr>
          <a:lstStyle/>
          <a:p>
            <a:pPr algn="ctr"/>
            <a:r>
              <a:rPr lang="en-US" sz="3600"/>
              <a:t>Jubilees 16:16</a:t>
            </a:r>
          </a:p>
        </p:txBody>
      </p:sp>
      <p:sp>
        <p:nvSpPr>
          <p:cNvPr id="4" name="TextBox 3">
            <a:extLst>
              <a:ext uri="{FF2B5EF4-FFF2-40B4-BE49-F238E27FC236}">
                <a16:creationId xmlns:a16="http://schemas.microsoft.com/office/drawing/2014/main" id="{A713DDF2-19C7-A63B-616D-5525F4E3608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D06BB54-AD9E-CC72-8CF6-282775E9409D}"/>
              </a:ext>
            </a:extLst>
          </p:cNvPr>
          <p:cNvSpPr txBox="1"/>
          <p:nvPr/>
        </p:nvSpPr>
        <p:spPr>
          <a:xfrm>
            <a:off x="1016000" y="1905000"/>
            <a:ext cx="10160000" cy="2954655"/>
          </a:xfrm>
          <a:prstGeom prst="rect">
            <a:avLst/>
          </a:prstGeom>
          <a:noFill/>
        </p:spPr>
        <p:txBody>
          <a:bodyPr vert="horz" rtlCol="0">
            <a:spAutoFit/>
          </a:bodyPr>
          <a:lstStyle/>
          <a:p>
            <a:pPr algn="ctr"/>
            <a:r>
              <a:rPr lang="en-US" sz="3100"/>
              <a:t>And we returned in the </a:t>
            </a:r>
            <a:r>
              <a:rPr lang="en-US" sz="3100" b="1">
                <a:solidFill>
                  <a:srgbClr val="FF0000"/>
                </a:solidFill>
              </a:rPr>
              <a:t>seventh month</a:t>
            </a:r>
            <a:r>
              <a:rPr lang="en-US" sz="3100"/>
              <a:t>, and found Sarah with child before us] and we blessed him, and we announced to him all the things which had been decreed concerning him, that he should not die till he should beget six sons more, and should see (them) before he died; but (that) in Isaac should his name and seed be called:</a:t>
            </a:r>
          </a:p>
        </p:txBody>
      </p:sp>
    </p:spTree>
    <p:extLst>
      <p:ext uri="{BB962C8B-B14F-4D97-AF65-F5344CB8AC3E}">
        <p14:creationId xmlns:p14="http://schemas.microsoft.com/office/powerpoint/2010/main" val="202195702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29B41-1038-2197-FC55-132A6DD1555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Jacob builds an altar at Bethel</a:t>
            </a:r>
          </a:p>
        </p:txBody>
      </p:sp>
      <p:sp>
        <p:nvSpPr>
          <p:cNvPr id="3" name="Subtitle 2">
            <a:extLst>
              <a:ext uri="{FF2B5EF4-FFF2-40B4-BE49-F238E27FC236}">
                <a16:creationId xmlns:a16="http://schemas.microsoft.com/office/drawing/2014/main" id="{6D884B16-2656-188E-5164-C4C8F2A61F7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14855642"/>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F028D8-3233-07C2-A705-D71724E7BF27}"/>
              </a:ext>
            </a:extLst>
          </p:cNvPr>
          <p:cNvSpPr txBox="1"/>
          <p:nvPr/>
        </p:nvSpPr>
        <p:spPr>
          <a:xfrm>
            <a:off x="127000" y="127000"/>
            <a:ext cx="7315200" cy="276999"/>
          </a:xfrm>
          <a:prstGeom prst="rect">
            <a:avLst/>
          </a:prstGeom>
          <a:noFill/>
        </p:spPr>
        <p:txBody>
          <a:bodyPr vert="horz" lIns="0" tIns="0" rIns="0" bIns="0" rtlCol="0">
            <a:spAutoFit/>
          </a:bodyPr>
          <a:lstStyle/>
          <a:p>
            <a:r>
              <a:rPr lang="en-US"/>
              <a:t>Jacob builds an altar at Bethel</a:t>
            </a:r>
          </a:p>
        </p:txBody>
      </p:sp>
      <p:sp>
        <p:nvSpPr>
          <p:cNvPr id="3" name="TextBox 2">
            <a:extLst>
              <a:ext uri="{FF2B5EF4-FFF2-40B4-BE49-F238E27FC236}">
                <a16:creationId xmlns:a16="http://schemas.microsoft.com/office/drawing/2014/main" id="{A4AEC42E-2CEF-4EB2-CE41-19305AC58C45}"/>
              </a:ext>
            </a:extLst>
          </p:cNvPr>
          <p:cNvSpPr txBox="1"/>
          <p:nvPr/>
        </p:nvSpPr>
        <p:spPr>
          <a:xfrm>
            <a:off x="0" y="762000"/>
            <a:ext cx="12192000" cy="646331"/>
          </a:xfrm>
          <a:prstGeom prst="rect">
            <a:avLst/>
          </a:prstGeom>
          <a:noFill/>
        </p:spPr>
        <p:txBody>
          <a:bodyPr vert="horz" rtlCol="0">
            <a:spAutoFit/>
          </a:bodyPr>
          <a:lstStyle/>
          <a:p>
            <a:pPr algn="ctr"/>
            <a:r>
              <a:rPr lang="en-US" sz="3600"/>
              <a:t>Genesis 35:13-15</a:t>
            </a:r>
          </a:p>
        </p:txBody>
      </p:sp>
      <p:sp>
        <p:nvSpPr>
          <p:cNvPr id="4" name="TextBox 3">
            <a:extLst>
              <a:ext uri="{FF2B5EF4-FFF2-40B4-BE49-F238E27FC236}">
                <a16:creationId xmlns:a16="http://schemas.microsoft.com/office/drawing/2014/main" id="{64F6A98F-C031-5D5D-7573-439FD7727AB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14F6D62-576F-4B9C-5089-3A820B487A55}"/>
              </a:ext>
            </a:extLst>
          </p:cNvPr>
          <p:cNvSpPr txBox="1"/>
          <p:nvPr/>
        </p:nvSpPr>
        <p:spPr>
          <a:xfrm>
            <a:off x="1016000" y="1905000"/>
            <a:ext cx="10160000" cy="2477601"/>
          </a:xfrm>
          <a:prstGeom prst="rect">
            <a:avLst/>
          </a:prstGeom>
          <a:noFill/>
        </p:spPr>
        <p:txBody>
          <a:bodyPr vert="horz" rtlCol="0">
            <a:spAutoFit/>
          </a:bodyPr>
          <a:lstStyle/>
          <a:p>
            <a:pPr algn="ctr"/>
            <a:r>
              <a:rPr lang="en-US" sz="3100"/>
              <a:t>Then God went up from him in the place where He had spoken with him. Jacob set up a pillar in the place where He had spoken with him, </a:t>
            </a:r>
            <a:r>
              <a:rPr lang="en-US" sz="3100" b="1">
                <a:solidFill>
                  <a:srgbClr val="FF0000"/>
                </a:solidFill>
              </a:rPr>
              <a:t>a pillar of stone, and he poured out a drink offering on it</a:t>
            </a:r>
            <a:r>
              <a:rPr lang="en-US" sz="3100"/>
              <a:t>; he also poured oil on it. So Jacob named the place where God had spoken with him, </a:t>
            </a:r>
            <a:r>
              <a:rPr lang="en-US" sz="3100" b="1">
                <a:solidFill>
                  <a:srgbClr val="FF0000"/>
                </a:solidFill>
              </a:rPr>
              <a:t>Bethel</a:t>
            </a:r>
            <a:r>
              <a:rPr lang="en-US" sz="3100"/>
              <a:t>.</a:t>
            </a:r>
          </a:p>
        </p:txBody>
      </p:sp>
    </p:spTree>
    <p:extLst>
      <p:ext uri="{BB962C8B-B14F-4D97-AF65-F5344CB8AC3E}">
        <p14:creationId xmlns:p14="http://schemas.microsoft.com/office/powerpoint/2010/main" val="1261740101"/>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28DACDA-764E-0A87-64D1-EC20780D24D9}"/>
              </a:ext>
            </a:extLst>
          </p:cNvPr>
          <p:cNvSpPr txBox="1"/>
          <p:nvPr/>
        </p:nvSpPr>
        <p:spPr>
          <a:xfrm>
            <a:off x="127000" y="127000"/>
            <a:ext cx="7315200" cy="276999"/>
          </a:xfrm>
          <a:prstGeom prst="rect">
            <a:avLst/>
          </a:prstGeom>
          <a:noFill/>
        </p:spPr>
        <p:txBody>
          <a:bodyPr vert="horz" lIns="0" tIns="0" rIns="0" bIns="0" rtlCol="0">
            <a:spAutoFit/>
          </a:bodyPr>
          <a:lstStyle/>
          <a:p>
            <a:r>
              <a:rPr lang="en-US"/>
              <a:t>Jacob builds an altar at Bethel</a:t>
            </a:r>
          </a:p>
        </p:txBody>
      </p:sp>
      <p:sp>
        <p:nvSpPr>
          <p:cNvPr id="3" name="TextBox 2">
            <a:extLst>
              <a:ext uri="{FF2B5EF4-FFF2-40B4-BE49-F238E27FC236}">
                <a16:creationId xmlns:a16="http://schemas.microsoft.com/office/drawing/2014/main" id="{BF80A84E-01E3-F8C4-C0D4-5BF4DF49FC80}"/>
              </a:ext>
            </a:extLst>
          </p:cNvPr>
          <p:cNvSpPr txBox="1"/>
          <p:nvPr/>
        </p:nvSpPr>
        <p:spPr>
          <a:xfrm>
            <a:off x="0" y="762000"/>
            <a:ext cx="12192000" cy="646331"/>
          </a:xfrm>
          <a:prstGeom prst="rect">
            <a:avLst/>
          </a:prstGeom>
          <a:noFill/>
        </p:spPr>
        <p:txBody>
          <a:bodyPr vert="horz" rtlCol="0">
            <a:spAutoFit/>
          </a:bodyPr>
          <a:lstStyle/>
          <a:p>
            <a:pPr algn="ctr"/>
            <a:r>
              <a:rPr lang="en-US" sz="3600"/>
              <a:t>Jubilees 31:1-3</a:t>
            </a:r>
          </a:p>
        </p:txBody>
      </p:sp>
      <p:sp>
        <p:nvSpPr>
          <p:cNvPr id="4" name="TextBox 3">
            <a:extLst>
              <a:ext uri="{FF2B5EF4-FFF2-40B4-BE49-F238E27FC236}">
                <a16:creationId xmlns:a16="http://schemas.microsoft.com/office/drawing/2014/main" id="{DAFAEFC4-D54D-A48D-5CE5-F5C29CFBCEE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A180A81-6C41-7C10-C371-44B0BFABED67}"/>
              </a:ext>
            </a:extLst>
          </p:cNvPr>
          <p:cNvSpPr txBox="1"/>
          <p:nvPr/>
        </p:nvSpPr>
        <p:spPr>
          <a:xfrm>
            <a:off x="1016000" y="1905000"/>
            <a:ext cx="10160000" cy="3431709"/>
          </a:xfrm>
          <a:prstGeom prst="rect">
            <a:avLst/>
          </a:prstGeom>
          <a:noFill/>
        </p:spPr>
        <p:txBody>
          <a:bodyPr vert="horz" rtlCol="0">
            <a:spAutoFit/>
          </a:bodyPr>
          <a:lstStyle/>
          <a:p>
            <a:pPr algn="ctr"/>
            <a:r>
              <a:rPr lang="en-US" sz="3100"/>
              <a:t>And </a:t>
            </a:r>
            <a:r>
              <a:rPr lang="en-US" sz="3100" b="1">
                <a:solidFill>
                  <a:srgbClr val="FF0000"/>
                </a:solidFill>
              </a:rPr>
              <a:t>on the new moon of the month</a:t>
            </a:r>
            <a:r>
              <a:rPr lang="en-US" sz="3100"/>
              <a:t> Jacob spake to all the people of his house. saying: 'Purify yourselves and change your garments, and let us arise and go up to Bethel, where I vowed a vow to Him on the day when I fled from the face of Esau my brother, because he has been with me and brought me into this land in peace, and put ye away the strange gods that arc among you. (Continued...)</a:t>
            </a:r>
          </a:p>
        </p:txBody>
      </p:sp>
    </p:spTree>
    <p:extLst>
      <p:ext uri="{BB962C8B-B14F-4D97-AF65-F5344CB8AC3E}">
        <p14:creationId xmlns:p14="http://schemas.microsoft.com/office/powerpoint/2010/main" val="297409737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8F3ECD-700B-C876-9D34-70D75367B374}"/>
              </a:ext>
            </a:extLst>
          </p:cNvPr>
          <p:cNvSpPr txBox="1"/>
          <p:nvPr/>
        </p:nvSpPr>
        <p:spPr>
          <a:xfrm>
            <a:off x="127000" y="127000"/>
            <a:ext cx="7315200" cy="276999"/>
          </a:xfrm>
          <a:prstGeom prst="rect">
            <a:avLst/>
          </a:prstGeom>
          <a:noFill/>
        </p:spPr>
        <p:txBody>
          <a:bodyPr vert="horz" lIns="0" tIns="0" rIns="0" bIns="0" rtlCol="0">
            <a:spAutoFit/>
          </a:bodyPr>
          <a:lstStyle/>
          <a:p>
            <a:r>
              <a:rPr lang="en-US"/>
              <a:t>Jacob builds an altar at Bethel</a:t>
            </a:r>
          </a:p>
        </p:txBody>
      </p:sp>
      <p:sp>
        <p:nvSpPr>
          <p:cNvPr id="3" name="TextBox 2">
            <a:extLst>
              <a:ext uri="{FF2B5EF4-FFF2-40B4-BE49-F238E27FC236}">
                <a16:creationId xmlns:a16="http://schemas.microsoft.com/office/drawing/2014/main" id="{8BF31008-3B42-FDC8-A03A-F2E01A74D618}"/>
              </a:ext>
            </a:extLst>
          </p:cNvPr>
          <p:cNvSpPr txBox="1"/>
          <p:nvPr/>
        </p:nvSpPr>
        <p:spPr>
          <a:xfrm>
            <a:off x="1016000" y="635000"/>
            <a:ext cx="10160000" cy="3431709"/>
          </a:xfrm>
          <a:prstGeom prst="rect">
            <a:avLst/>
          </a:prstGeom>
          <a:noFill/>
        </p:spPr>
        <p:txBody>
          <a:bodyPr vert="horz" rtlCol="0">
            <a:spAutoFit/>
          </a:bodyPr>
          <a:lstStyle/>
          <a:p>
            <a:pPr algn="ctr"/>
            <a:r>
              <a:rPr lang="en-US" sz="3100"/>
              <a:t>' And they gave up the strange gods and that which was in their ears and which was on their necks and the idols which Rachel stole from Laban her father she gave wholly to Jacob. And he burnt and brake them to pieces and destroyed them, and hid them under an oak which is in the land of Shechem. And he went up</a:t>
            </a:r>
            <a:r>
              <a:rPr lang="en-US" sz="3100" b="1">
                <a:solidFill>
                  <a:srgbClr val="FF0000"/>
                </a:solidFill>
              </a:rPr>
              <a:t> on the new moon of the seventh mont</a:t>
            </a:r>
            <a:r>
              <a:rPr lang="en-US" sz="3100"/>
              <a:t>h to Bethel. (Continued...)</a:t>
            </a:r>
          </a:p>
        </p:txBody>
      </p:sp>
    </p:spTree>
    <p:extLst>
      <p:ext uri="{BB962C8B-B14F-4D97-AF65-F5344CB8AC3E}">
        <p14:creationId xmlns:p14="http://schemas.microsoft.com/office/powerpoint/2010/main" val="2054323198"/>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FCB092-8CE5-3CE7-DF88-CB751B3EE2EB}"/>
              </a:ext>
            </a:extLst>
          </p:cNvPr>
          <p:cNvSpPr txBox="1"/>
          <p:nvPr/>
        </p:nvSpPr>
        <p:spPr>
          <a:xfrm>
            <a:off x="127000" y="127000"/>
            <a:ext cx="7315200" cy="276999"/>
          </a:xfrm>
          <a:prstGeom prst="rect">
            <a:avLst/>
          </a:prstGeom>
          <a:noFill/>
        </p:spPr>
        <p:txBody>
          <a:bodyPr vert="horz" lIns="0" tIns="0" rIns="0" bIns="0" rtlCol="0">
            <a:spAutoFit/>
          </a:bodyPr>
          <a:lstStyle/>
          <a:p>
            <a:r>
              <a:rPr lang="en-US"/>
              <a:t>Jacob builds an altar at Bethel</a:t>
            </a:r>
          </a:p>
        </p:txBody>
      </p:sp>
      <p:sp>
        <p:nvSpPr>
          <p:cNvPr id="3" name="TextBox 2">
            <a:extLst>
              <a:ext uri="{FF2B5EF4-FFF2-40B4-BE49-F238E27FC236}">
                <a16:creationId xmlns:a16="http://schemas.microsoft.com/office/drawing/2014/main" id="{B62353DE-ADA5-1F4F-EA35-AFF83E5780E9}"/>
              </a:ext>
            </a:extLst>
          </p:cNvPr>
          <p:cNvSpPr txBox="1"/>
          <p:nvPr/>
        </p:nvSpPr>
        <p:spPr>
          <a:xfrm>
            <a:off x="1016000" y="635000"/>
            <a:ext cx="10160000" cy="1523494"/>
          </a:xfrm>
          <a:prstGeom prst="rect">
            <a:avLst/>
          </a:prstGeom>
          <a:noFill/>
        </p:spPr>
        <p:txBody>
          <a:bodyPr vert="horz" rtlCol="0">
            <a:spAutoFit/>
          </a:bodyPr>
          <a:lstStyle/>
          <a:p>
            <a:pPr algn="ctr"/>
            <a:r>
              <a:rPr lang="en-US" sz="3100"/>
              <a:t>And he built an altar at the place where he had slept, and he set up a pillar there, and he sent word to his father Isaac to come to him to his sacrifice, and to his mother Rebecca.</a:t>
            </a:r>
          </a:p>
        </p:txBody>
      </p:sp>
    </p:spTree>
    <p:extLst>
      <p:ext uri="{BB962C8B-B14F-4D97-AF65-F5344CB8AC3E}">
        <p14:creationId xmlns:p14="http://schemas.microsoft.com/office/powerpoint/2010/main" val="3997237511"/>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857029-3EB4-C1C6-DE0B-F731B0D97900}"/>
              </a:ext>
            </a:extLst>
          </p:cNvPr>
          <p:cNvSpPr txBox="1"/>
          <p:nvPr/>
        </p:nvSpPr>
        <p:spPr>
          <a:xfrm>
            <a:off x="127000" y="127000"/>
            <a:ext cx="7315200" cy="276999"/>
          </a:xfrm>
          <a:prstGeom prst="rect">
            <a:avLst/>
          </a:prstGeom>
          <a:noFill/>
        </p:spPr>
        <p:txBody>
          <a:bodyPr vert="horz" lIns="0" tIns="0" rIns="0" bIns="0" rtlCol="0">
            <a:spAutoFit/>
          </a:bodyPr>
          <a:lstStyle/>
          <a:p>
            <a:r>
              <a:rPr lang="en-US"/>
              <a:t>Jacob builds an altar at Bethel</a:t>
            </a:r>
          </a:p>
        </p:txBody>
      </p:sp>
      <p:sp>
        <p:nvSpPr>
          <p:cNvPr id="3" name="TextBox 2">
            <a:extLst>
              <a:ext uri="{FF2B5EF4-FFF2-40B4-BE49-F238E27FC236}">
                <a16:creationId xmlns:a16="http://schemas.microsoft.com/office/drawing/2014/main" id="{A8BC09F3-AA06-F631-532C-4FCD843CECC1}"/>
              </a:ext>
            </a:extLst>
          </p:cNvPr>
          <p:cNvSpPr txBox="1"/>
          <p:nvPr/>
        </p:nvSpPr>
        <p:spPr>
          <a:xfrm>
            <a:off x="0" y="762000"/>
            <a:ext cx="12192000" cy="646331"/>
          </a:xfrm>
          <a:prstGeom prst="rect">
            <a:avLst/>
          </a:prstGeom>
          <a:noFill/>
        </p:spPr>
        <p:txBody>
          <a:bodyPr vert="horz" rtlCol="0">
            <a:spAutoFit/>
          </a:bodyPr>
          <a:lstStyle/>
          <a:p>
            <a:pPr algn="ctr"/>
            <a:r>
              <a:rPr lang="en-US" sz="3600"/>
              <a:t>Jubilees 12:16-17</a:t>
            </a:r>
          </a:p>
        </p:txBody>
      </p:sp>
      <p:sp>
        <p:nvSpPr>
          <p:cNvPr id="4" name="TextBox 3">
            <a:extLst>
              <a:ext uri="{FF2B5EF4-FFF2-40B4-BE49-F238E27FC236}">
                <a16:creationId xmlns:a16="http://schemas.microsoft.com/office/drawing/2014/main" id="{C83A23F1-5D82-BFE5-5AB2-191CB806846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9EB782E-B526-EA67-0197-7E3BFE66B6F9}"/>
              </a:ext>
            </a:extLst>
          </p:cNvPr>
          <p:cNvSpPr txBox="1"/>
          <p:nvPr/>
        </p:nvSpPr>
        <p:spPr>
          <a:xfrm>
            <a:off x="1016000" y="1905000"/>
            <a:ext cx="10160000" cy="3908762"/>
          </a:xfrm>
          <a:prstGeom prst="rect">
            <a:avLst/>
          </a:prstGeom>
          <a:noFill/>
        </p:spPr>
        <p:txBody>
          <a:bodyPr vert="horz" rtlCol="0">
            <a:spAutoFit/>
          </a:bodyPr>
          <a:lstStyle/>
          <a:p>
            <a:pPr algn="ctr"/>
            <a:r>
              <a:rPr lang="en-US" sz="3100"/>
              <a:t>And in the sixth week, in the fifth year thereof, [1951 A.M.] Abram sat up throughout the night on the </a:t>
            </a:r>
            <a:r>
              <a:rPr lang="en-US" sz="3100" b="1">
                <a:solidFill>
                  <a:srgbClr val="FF0000"/>
                </a:solidFill>
              </a:rPr>
              <a:t>new moon of the seventh month</a:t>
            </a:r>
            <a:r>
              <a:rPr lang="en-US" sz="3100"/>
              <a:t> to observe the stars from the evening to the morning, in order to see what would be the character of the year with regard to the rains, and he was alone as he sat and observed. And a word came into his heart and he said: All the signs of the stars, and the signs of the moon and of the sun are all in the hand of the Lord. (Continued...)</a:t>
            </a:r>
          </a:p>
        </p:txBody>
      </p:sp>
    </p:spTree>
    <p:extLst>
      <p:ext uri="{BB962C8B-B14F-4D97-AF65-F5344CB8AC3E}">
        <p14:creationId xmlns:p14="http://schemas.microsoft.com/office/powerpoint/2010/main" val="2286006525"/>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99872C-FAB0-2301-E5F8-A6B514BC1DE0}"/>
              </a:ext>
            </a:extLst>
          </p:cNvPr>
          <p:cNvSpPr txBox="1"/>
          <p:nvPr/>
        </p:nvSpPr>
        <p:spPr>
          <a:xfrm>
            <a:off x="127000" y="127000"/>
            <a:ext cx="7315200" cy="276999"/>
          </a:xfrm>
          <a:prstGeom prst="rect">
            <a:avLst/>
          </a:prstGeom>
          <a:noFill/>
        </p:spPr>
        <p:txBody>
          <a:bodyPr vert="horz" lIns="0" tIns="0" rIns="0" bIns="0" rtlCol="0">
            <a:spAutoFit/>
          </a:bodyPr>
          <a:lstStyle/>
          <a:p>
            <a:r>
              <a:rPr lang="en-US"/>
              <a:t>Jacob builds an altar at Bethel</a:t>
            </a:r>
          </a:p>
        </p:txBody>
      </p:sp>
      <p:sp>
        <p:nvSpPr>
          <p:cNvPr id="3" name="TextBox 2">
            <a:extLst>
              <a:ext uri="{FF2B5EF4-FFF2-40B4-BE49-F238E27FC236}">
                <a16:creationId xmlns:a16="http://schemas.microsoft.com/office/drawing/2014/main" id="{138CF1B2-C3E2-D410-F5C4-A4515A46FC00}"/>
              </a:ext>
            </a:extLst>
          </p:cNvPr>
          <p:cNvSpPr txBox="1"/>
          <p:nvPr/>
        </p:nvSpPr>
        <p:spPr>
          <a:xfrm>
            <a:off x="1016000" y="635000"/>
            <a:ext cx="10160000" cy="569387"/>
          </a:xfrm>
          <a:prstGeom prst="rect">
            <a:avLst/>
          </a:prstGeom>
          <a:noFill/>
        </p:spPr>
        <p:txBody>
          <a:bodyPr vert="horz" rtlCol="0">
            <a:spAutoFit/>
          </a:bodyPr>
          <a:lstStyle/>
          <a:p>
            <a:pPr algn="ctr"/>
            <a:r>
              <a:rPr lang="en-US" sz="3100"/>
              <a:t>Why do I search (them) out?</a:t>
            </a:r>
          </a:p>
        </p:txBody>
      </p:sp>
    </p:spTree>
    <p:extLst>
      <p:ext uri="{BB962C8B-B14F-4D97-AF65-F5344CB8AC3E}">
        <p14:creationId xmlns:p14="http://schemas.microsoft.com/office/powerpoint/2010/main" val="56903169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0BA9208-5265-313F-F421-AF5227688F3E}"/>
              </a:ext>
            </a:extLst>
          </p:cNvPr>
          <p:cNvSpPr txBox="1"/>
          <p:nvPr/>
        </p:nvSpPr>
        <p:spPr>
          <a:xfrm>
            <a:off x="127000" y="127000"/>
            <a:ext cx="7315200" cy="276999"/>
          </a:xfrm>
          <a:prstGeom prst="rect">
            <a:avLst/>
          </a:prstGeom>
          <a:noFill/>
        </p:spPr>
        <p:txBody>
          <a:bodyPr vert="horz" lIns="0" tIns="0" rIns="0" bIns="0" rtlCol="0">
            <a:spAutoFit/>
          </a:bodyPr>
          <a:lstStyle/>
          <a:p>
            <a:r>
              <a:rPr lang="en-US"/>
              <a:t>Jacob builds an altar at Bethel</a:t>
            </a:r>
          </a:p>
        </p:txBody>
      </p:sp>
      <p:sp>
        <p:nvSpPr>
          <p:cNvPr id="3" name="TextBox 2">
            <a:extLst>
              <a:ext uri="{FF2B5EF4-FFF2-40B4-BE49-F238E27FC236}">
                <a16:creationId xmlns:a16="http://schemas.microsoft.com/office/drawing/2014/main" id="{ED665A20-BBB9-E5C7-C1DC-4360DBCF27CA}"/>
              </a:ext>
            </a:extLst>
          </p:cNvPr>
          <p:cNvSpPr txBox="1"/>
          <p:nvPr/>
        </p:nvSpPr>
        <p:spPr>
          <a:xfrm>
            <a:off x="0" y="762000"/>
            <a:ext cx="12192000" cy="646331"/>
          </a:xfrm>
          <a:prstGeom prst="rect">
            <a:avLst/>
          </a:prstGeom>
          <a:noFill/>
        </p:spPr>
        <p:txBody>
          <a:bodyPr vert="horz" rtlCol="0">
            <a:spAutoFit/>
          </a:bodyPr>
          <a:lstStyle/>
          <a:p>
            <a:pPr algn="ctr"/>
            <a:r>
              <a:rPr lang="en-US" sz="3600"/>
              <a:t>Jubilees 31:3</a:t>
            </a:r>
          </a:p>
        </p:txBody>
      </p:sp>
      <p:sp>
        <p:nvSpPr>
          <p:cNvPr id="4" name="TextBox 3">
            <a:extLst>
              <a:ext uri="{FF2B5EF4-FFF2-40B4-BE49-F238E27FC236}">
                <a16:creationId xmlns:a16="http://schemas.microsoft.com/office/drawing/2014/main" id="{2EB7B3A4-3BBB-1F9A-A252-34FFBF6AD77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FF687EF-97F0-129C-2886-A6E46647A935}"/>
              </a:ext>
            </a:extLst>
          </p:cNvPr>
          <p:cNvSpPr txBox="1"/>
          <p:nvPr/>
        </p:nvSpPr>
        <p:spPr>
          <a:xfrm>
            <a:off x="1016000" y="1905000"/>
            <a:ext cx="10160000" cy="2477601"/>
          </a:xfrm>
          <a:prstGeom prst="rect">
            <a:avLst/>
          </a:prstGeom>
          <a:noFill/>
        </p:spPr>
        <p:txBody>
          <a:bodyPr vert="horz" rtlCol="0">
            <a:spAutoFit/>
          </a:bodyPr>
          <a:lstStyle/>
          <a:p>
            <a:pPr algn="ctr"/>
            <a:r>
              <a:rPr lang="en-US" sz="3100"/>
              <a:t>And he went up on the </a:t>
            </a:r>
            <a:r>
              <a:rPr lang="en-US" sz="3100" b="1">
                <a:solidFill>
                  <a:srgbClr val="FF0000"/>
                </a:solidFill>
              </a:rPr>
              <a:t>new moon of the seventh month</a:t>
            </a:r>
            <a:r>
              <a:rPr lang="en-US" sz="3100"/>
              <a:t> to Bethel. And he built an altar at the place where he had slept, and he set up a pillar there, and he sent word to his father Isaac to come to him to his sacrifice, and to his mother Rebecca.</a:t>
            </a:r>
          </a:p>
        </p:txBody>
      </p:sp>
    </p:spTree>
    <p:extLst>
      <p:ext uri="{BB962C8B-B14F-4D97-AF65-F5344CB8AC3E}">
        <p14:creationId xmlns:p14="http://schemas.microsoft.com/office/powerpoint/2010/main" val="173861821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15BEA9-64B8-939A-296D-1A959CBC4B6A}"/>
              </a:ext>
            </a:extLst>
          </p:cNvPr>
          <p:cNvSpPr txBox="1"/>
          <p:nvPr/>
        </p:nvSpPr>
        <p:spPr>
          <a:xfrm>
            <a:off x="127000" y="127000"/>
            <a:ext cx="7315200" cy="276999"/>
          </a:xfrm>
          <a:prstGeom prst="rect">
            <a:avLst/>
          </a:prstGeom>
          <a:noFill/>
        </p:spPr>
        <p:txBody>
          <a:bodyPr vert="horz" lIns="0" tIns="0" rIns="0" bIns="0" rtlCol="0">
            <a:spAutoFit/>
          </a:bodyPr>
          <a:lstStyle/>
          <a:p>
            <a:r>
              <a:rPr lang="en-US"/>
              <a:t>Jacob builds an altar at Bethel</a:t>
            </a:r>
          </a:p>
        </p:txBody>
      </p:sp>
      <p:sp>
        <p:nvSpPr>
          <p:cNvPr id="3" name="TextBox 2">
            <a:extLst>
              <a:ext uri="{FF2B5EF4-FFF2-40B4-BE49-F238E27FC236}">
                <a16:creationId xmlns:a16="http://schemas.microsoft.com/office/drawing/2014/main" id="{2B6E09F1-8F71-B731-6B7D-5470B31819EC}"/>
              </a:ext>
            </a:extLst>
          </p:cNvPr>
          <p:cNvSpPr txBox="1"/>
          <p:nvPr/>
        </p:nvSpPr>
        <p:spPr>
          <a:xfrm>
            <a:off x="0" y="762000"/>
            <a:ext cx="12192000" cy="646331"/>
          </a:xfrm>
          <a:prstGeom prst="rect">
            <a:avLst/>
          </a:prstGeom>
          <a:noFill/>
        </p:spPr>
        <p:txBody>
          <a:bodyPr vert="horz" rtlCol="0">
            <a:spAutoFit/>
          </a:bodyPr>
          <a:lstStyle/>
          <a:p>
            <a:pPr algn="ctr"/>
            <a:r>
              <a:rPr lang="en-US" sz="3600"/>
              <a:t>Jubilees 32:16</a:t>
            </a:r>
          </a:p>
        </p:txBody>
      </p:sp>
      <p:sp>
        <p:nvSpPr>
          <p:cNvPr id="4" name="TextBox 3">
            <a:extLst>
              <a:ext uri="{FF2B5EF4-FFF2-40B4-BE49-F238E27FC236}">
                <a16:creationId xmlns:a16="http://schemas.microsoft.com/office/drawing/2014/main" id="{5F8FFAA6-FC92-587D-EAC7-F1F4FE0A97A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537C256-8520-C183-6E61-C7DE9DA08C5F}"/>
              </a:ext>
            </a:extLst>
          </p:cNvPr>
          <p:cNvSpPr txBox="1"/>
          <p:nvPr/>
        </p:nvSpPr>
        <p:spPr>
          <a:xfrm>
            <a:off x="1016000" y="1905000"/>
            <a:ext cx="10160000" cy="2000548"/>
          </a:xfrm>
          <a:prstGeom prst="rect">
            <a:avLst/>
          </a:prstGeom>
          <a:noFill/>
        </p:spPr>
        <p:txBody>
          <a:bodyPr vert="horz" rtlCol="0">
            <a:spAutoFit/>
          </a:bodyPr>
          <a:lstStyle/>
          <a:p>
            <a:pPr algn="ctr"/>
            <a:r>
              <a:rPr lang="en-US" sz="3100"/>
              <a:t>And on the following night, </a:t>
            </a:r>
            <a:r>
              <a:rPr lang="en-US" sz="3100" b="1">
                <a:solidFill>
                  <a:srgbClr val="FF0000"/>
                </a:solidFill>
              </a:rPr>
              <a:t>on the twenty-second day of this month</a:t>
            </a:r>
            <a:r>
              <a:rPr lang="en-US" sz="3100"/>
              <a:t>, Jacob resolved to build that place, and to surround the court with a wall, and to sanctify it and make it holy for ever, for himself and his children after him.</a:t>
            </a:r>
          </a:p>
        </p:txBody>
      </p:sp>
    </p:spTree>
    <p:extLst>
      <p:ext uri="{BB962C8B-B14F-4D97-AF65-F5344CB8AC3E}">
        <p14:creationId xmlns:p14="http://schemas.microsoft.com/office/powerpoint/2010/main" val="142648168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ECF95-F115-E02D-C6D4-525DE260085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Atonement (Yom Kippur)</a:t>
            </a:r>
          </a:p>
        </p:txBody>
      </p:sp>
      <p:sp>
        <p:nvSpPr>
          <p:cNvPr id="3" name="Subtitle 2">
            <a:extLst>
              <a:ext uri="{FF2B5EF4-FFF2-40B4-BE49-F238E27FC236}">
                <a16:creationId xmlns:a16="http://schemas.microsoft.com/office/drawing/2014/main" id="{7EE62792-4F71-7C2C-C8CA-EED1E76020E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6221612"/>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D079CF-E9D9-95D5-06EB-A1B2751A3469}"/>
              </a:ext>
            </a:extLst>
          </p:cNvPr>
          <p:cNvSpPr txBox="1"/>
          <p:nvPr/>
        </p:nvSpPr>
        <p:spPr>
          <a:xfrm>
            <a:off x="127000" y="127000"/>
            <a:ext cx="7315200" cy="276999"/>
          </a:xfrm>
          <a:prstGeom prst="rect">
            <a:avLst/>
          </a:prstGeom>
          <a:noFill/>
        </p:spPr>
        <p:txBody>
          <a:bodyPr vert="horz" lIns="0" tIns="0" rIns="0" bIns="0" rtlCol="0">
            <a:spAutoFit/>
          </a:bodyPr>
          <a:lstStyle/>
          <a:p>
            <a:r>
              <a:rPr lang="en-US"/>
              <a:t>FEAST OF ATONEMENT (YOM KIPPUR)</a:t>
            </a:r>
          </a:p>
        </p:txBody>
      </p:sp>
      <p:sp>
        <p:nvSpPr>
          <p:cNvPr id="3" name="TextBox 2">
            <a:extLst>
              <a:ext uri="{FF2B5EF4-FFF2-40B4-BE49-F238E27FC236}">
                <a16:creationId xmlns:a16="http://schemas.microsoft.com/office/drawing/2014/main" id="{2914F17D-2CA8-3D7D-E3D2-876E76B398F0}"/>
              </a:ext>
            </a:extLst>
          </p:cNvPr>
          <p:cNvSpPr txBox="1"/>
          <p:nvPr/>
        </p:nvSpPr>
        <p:spPr>
          <a:xfrm>
            <a:off x="0" y="762000"/>
            <a:ext cx="12192000" cy="646331"/>
          </a:xfrm>
          <a:prstGeom prst="rect">
            <a:avLst/>
          </a:prstGeom>
          <a:noFill/>
        </p:spPr>
        <p:txBody>
          <a:bodyPr vert="horz" rtlCol="0">
            <a:spAutoFit/>
          </a:bodyPr>
          <a:lstStyle/>
          <a:p>
            <a:pPr algn="ctr"/>
            <a:r>
              <a:rPr lang="en-US" sz="3600"/>
              <a:t>Jubilees 34:12</a:t>
            </a:r>
          </a:p>
        </p:txBody>
      </p:sp>
      <p:sp>
        <p:nvSpPr>
          <p:cNvPr id="4" name="TextBox 3">
            <a:extLst>
              <a:ext uri="{FF2B5EF4-FFF2-40B4-BE49-F238E27FC236}">
                <a16:creationId xmlns:a16="http://schemas.microsoft.com/office/drawing/2014/main" id="{07140FE5-8D72-6CB0-34EE-D854719BC2D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8BEF0E5-E9BF-EC7B-D42E-8D32D4D4D047}"/>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sons of Jacob slaughtered a kid, and dipped the coat of Joseph in the blood, and sent (it) to Jacob their father </a:t>
            </a:r>
            <a:r>
              <a:rPr lang="en-US" sz="3100" b="1">
                <a:solidFill>
                  <a:srgbClr val="FF0000"/>
                </a:solidFill>
              </a:rPr>
              <a:t>on the tenth of the seventh month</a:t>
            </a:r>
            <a:r>
              <a:rPr lang="en-US" sz="3100"/>
              <a:t>.</a:t>
            </a:r>
          </a:p>
        </p:txBody>
      </p:sp>
    </p:spTree>
    <p:extLst>
      <p:ext uri="{BB962C8B-B14F-4D97-AF65-F5344CB8AC3E}">
        <p14:creationId xmlns:p14="http://schemas.microsoft.com/office/powerpoint/2010/main" val="171023156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43F19E-F372-0FD3-3550-C8EE8A4C4D46}"/>
              </a:ext>
            </a:extLst>
          </p:cNvPr>
          <p:cNvSpPr txBox="1"/>
          <p:nvPr/>
        </p:nvSpPr>
        <p:spPr>
          <a:xfrm>
            <a:off x="127000" y="127000"/>
            <a:ext cx="7315200" cy="276999"/>
          </a:xfrm>
          <a:prstGeom prst="rect">
            <a:avLst/>
          </a:prstGeom>
          <a:noFill/>
        </p:spPr>
        <p:txBody>
          <a:bodyPr vert="horz" lIns="0" tIns="0" rIns="0" bIns="0" rtlCol="0">
            <a:spAutoFit/>
          </a:bodyPr>
          <a:lstStyle/>
          <a:p>
            <a:r>
              <a:rPr lang="en-US"/>
              <a:t>FEAST OF ATONEMENT (YOM KIPPUR)</a:t>
            </a:r>
          </a:p>
        </p:txBody>
      </p:sp>
      <p:sp>
        <p:nvSpPr>
          <p:cNvPr id="3" name="TextBox 2">
            <a:extLst>
              <a:ext uri="{FF2B5EF4-FFF2-40B4-BE49-F238E27FC236}">
                <a16:creationId xmlns:a16="http://schemas.microsoft.com/office/drawing/2014/main" id="{19F5701E-24F6-D81D-ED45-79E9E545EF41}"/>
              </a:ext>
            </a:extLst>
          </p:cNvPr>
          <p:cNvSpPr txBox="1"/>
          <p:nvPr/>
        </p:nvSpPr>
        <p:spPr>
          <a:xfrm>
            <a:off x="0" y="762000"/>
            <a:ext cx="12192000" cy="646331"/>
          </a:xfrm>
          <a:prstGeom prst="rect">
            <a:avLst/>
          </a:prstGeom>
          <a:noFill/>
        </p:spPr>
        <p:txBody>
          <a:bodyPr vert="horz" rtlCol="0">
            <a:spAutoFit/>
          </a:bodyPr>
          <a:lstStyle/>
          <a:p>
            <a:pPr algn="ctr"/>
            <a:r>
              <a:rPr lang="en-US" sz="3600"/>
              <a:t>Jubilees 34:18</a:t>
            </a:r>
          </a:p>
        </p:txBody>
      </p:sp>
      <p:sp>
        <p:nvSpPr>
          <p:cNvPr id="4" name="TextBox 3">
            <a:extLst>
              <a:ext uri="{FF2B5EF4-FFF2-40B4-BE49-F238E27FC236}">
                <a16:creationId xmlns:a16="http://schemas.microsoft.com/office/drawing/2014/main" id="{576859EF-83DA-AE8C-8915-BA798EE2361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7B7BCA6-D5B1-B690-1006-B6F68975A88C}"/>
              </a:ext>
            </a:extLst>
          </p:cNvPr>
          <p:cNvSpPr txBox="1"/>
          <p:nvPr/>
        </p:nvSpPr>
        <p:spPr>
          <a:xfrm>
            <a:off x="1016000" y="1905000"/>
            <a:ext cx="10160000" cy="3908762"/>
          </a:xfrm>
          <a:prstGeom prst="rect">
            <a:avLst/>
          </a:prstGeom>
          <a:noFill/>
        </p:spPr>
        <p:txBody>
          <a:bodyPr vert="horz" rtlCol="0">
            <a:spAutoFit/>
          </a:bodyPr>
          <a:lstStyle/>
          <a:p>
            <a:pPr algn="ctr"/>
            <a:r>
              <a:rPr lang="en-US" sz="3100"/>
              <a:t>For this reason it is ordained for the children of Israel that they should afflict themselves </a:t>
            </a:r>
            <a:r>
              <a:rPr lang="en-US" sz="3100" b="1">
                <a:solidFill>
                  <a:srgbClr val="FF0000"/>
                </a:solidFill>
              </a:rPr>
              <a:t>on the tenth of the seventh month</a:t>
            </a:r>
            <a:r>
              <a:rPr lang="en-US" sz="3100"/>
              <a:t> -on the day that the news which made him weep for Joseph came to Jacob his father- that they should make atonement for themselves thereon with a young goat </a:t>
            </a:r>
            <a:r>
              <a:rPr lang="en-US" sz="3100" b="1">
                <a:solidFill>
                  <a:srgbClr val="FF0000"/>
                </a:solidFill>
              </a:rPr>
              <a:t>on the tenth of the seventh month</a:t>
            </a:r>
            <a:r>
              <a:rPr lang="en-US" sz="3100"/>
              <a:t>, once a year, for their sins; for they had grieved the affection of their father regarding Joseph his son.</a:t>
            </a:r>
          </a:p>
        </p:txBody>
      </p:sp>
    </p:spTree>
    <p:extLst>
      <p:ext uri="{BB962C8B-B14F-4D97-AF65-F5344CB8AC3E}">
        <p14:creationId xmlns:p14="http://schemas.microsoft.com/office/powerpoint/2010/main" val="2821186675"/>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68A71B-7C86-BC8C-9B0C-4AC2353CA73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Feast of Tabernacles (Sukkot)</a:t>
            </a:r>
          </a:p>
        </p:txBody>
      </p:sp>
      <p:sp>
        <p:nvSpPr>
          <p:cNvPr id="3" name="Subtitle 2">
            <a:extLst>
              <a:ext uri="{FF2B5EF4-FFF2-40B4-BE49-F238E27FC236}">
                <a16:creationId xmlns:a16="http://schemas.microsoft.com/office/drawing/2014/main" id="{D4A49AA4-5316-8EB3-CDF9-ADB480BA0CF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81897654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40AED-8C7A-CC25-E6CF-FBDF54E58A23}"/>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Abraham was the first man to celebrate the Feast of Tabernacles</a:t>
            </a:r>
          </a:p>
        </p:txBody>
      </p:sp>
      <p:sp>
        <p:nvSpPr>
          <p:cNvPr id="3" name="Subtitle 2">
            <a:extLst>
              <a:ext uri="{FF2B5EF4-FFF2-40B4-BE49-F238E27FC236}">
                <a16:creationId xmlns:a16="http://schemas.microsoft.com/office/drawing/2014/main" id="{9B6B8DD2-06D5-80AF-2722-0E785427210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2422636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E1D985-1C43-68D1-24A8-9A393312FB95}"/>
              </a:ext>
            </a:extLst>
          </p:cNvPr>
          <p:cNvSpPr txBox="1"/>
          <p:nvPr/>
        </p:nvSpPr>
        <p:spPr>
          <a:xfrm>
            <a:off x="127000" y="127000"/>
            <a:ext cx="7315200" cy="276999"/>
          </a:xfrm>
          <a:prstGeom prst="rect">
            <a:avLst/>
          </a:prstGeom>
          <a:noFill/>
        </p:spPr>
        <p:txBody>
          <a:bodyPr vert="horz" lIns="0" tIns="0" rIns="0" bIns="0" rtlCol="0">
            <a:spAutoFit/>
          </a:bodyPr>
          <a:lstStyle/>
          <a:p>
            <a:r>
              <a:rPr lang="en-US"/>
              <a:t>Abraham was the first man to celebrate the Feast of Tabernacles</a:t>
            </a:r>
          </a:p>
        </p:txBody>
      </p:sp>
      <p:sp>
        <p:nvSpPr>
          <p:cNvPr id="3" name="TextBox 2">
            <a:extLst>
              <a:ext uri="{FF2B5EF4-FFF2-40B4-BE49-F238E27FC236}">
                <a16:creationId xmlns:a16="http://schemas.microsoft.com/office/drawing/2014/main" id="{C539EB26-8C69-3AFE-2F6E-E6AB49E78F53}"/>
              </a:ext>
            </a:extLst>
          </p:cNvPr>
          <p:cNvSpPr txBox="1"/>
          <p:nvPr/>
        </p:nvSpPr>
        <p:spPr>
          <a:xfrm>
            <a:off x="0" y="762000"/>
            <a:ext cx="12192000" cy="646331"/>
          </a:xfrm>
          <a:prstGeom prst="rect">
            <a:avLst/>
          </a:prstGeom>
          <a:noFill/>
        </p:spPr>
        <p:txBody>
          <a:bodyPr vert="horz" rtlCol="0">
            <a:spAutoFit/>
          </a:bodyPr>
          <a:lstStyle/>
          <a:p>
            <a:pPr algn="ctr"/>
            <a:r>
              <a:rPr lang="en-US" sz="3600"/>
              <a:t>Jubilees 16:16-21</a:t>
            </a:r>
          </a:p>
        </p:txBody>
      </p:sp>
      <p:sp>
        <p:nvSpPr>
          <p:cNvPr id="4" name="TextBox 3">
            <a:extLst>
              <a:ext uri="{FF2B5EF4-FFF2-40B4-BE49-F238E27FC236}">
                <a16:creationId xmlns:a16="http://schemas.microsoft.com/office/drawing/2014/main" id="{2DD89A7E-FEC6-14B9-C1C5-987B796535B2}"/>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370F71D-1578-BB50-CF2F-070405D75D35}"/>
              </a:ext>
            </a:extLst>
          </p:cNvPr>
          <p:cNvSpPr txBox="1"/>
          <p:nvPr/>
        </p:nvSpPr>
        <p:spPr>
          <a:xfrm>
            <a:off x="1016000" y="1905000"/>
            <a:ext cx="10160000" cy="3908762"/>
          </a:xfrm>
          <a:prstGeom prst="rect">
            <a:avLst/>
          </a:prstGeom>
          <a:noFill/>
        </p:spPr>
        <p:txBody>
          <a:bodyPr vert="horz" rtlCol="0">
            <a:spAutoFit/>
          </a:bodyPr>
          <a:lstStyle/>
          <a:p>
            <a:pPr algn="ctr"/>
            <a:r>
              <a:rPr lang="en-US" sz="3100"/>
              <a:t>And we </a:t>
            </a:r>
            <a:r>
              <a:rPr lang="en-US" sz="3100" b="1">
                <a:solidFill>
                  <a:srgbClr val="FF0000"/>
                </a:solidFill>
              </a:rPr>
              <a:t>returned in the seventh month, and found Sarah with child before</a:t>
            </a:r>
            <a:r>
              <a:rPr lang="en-US" sz="3100"/>
              <a:t> us] and we blessed him, and we announced to him all the things which had been decreed concerning him, that he should not die till he should beget six sons more, and should see (them) before he died; but (that) in Isaac should his name and seed be called: And (that) all the seed of his sons should be Gentiles, and be reckoned with the Gentiles; (Continued...)</a:t>
            </a:r>
          </a:p>
        </p:txBody>
      </p:sp>
    </p:spTree>
    <p:extLst>
      <p:ext uri="{BB962C8B-B14F-4D97-AF65-F5344CB8AC3E}">
        <p14:creationId xmlns:p14="http://schemas.microsoft.com/office/powerpoint/2010/main" val="1322581054"/>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44DF984-4219-DF23-0147-8C80667E8D87}"/>
              </a:ext>
            </a:extLst>
          </p:cNvPr>
          <p:cNvSpPr txBox="1"/>
          <p:nvPr/>
        </p:nvSpPr>
        <p:spPr>
          <a:xfrm>
            <a:off x="127000" y="127000"/>
            <a:ext cx="7315200" cy="276999"/>
          </a:xfrm>
          <a:prstGeom prst="rect">
            <a:avLst/>
          </a:prstGeom>
          <a:noFill/>
        </p:spPr>
        <p:txBody>
          <a:bodyPr vert="horz" lIns="0" tIns="0" rIns="0" bIns="0" rtlCol="0">
            <a:spAutoFit/>
          </a:bodyPr>
          <a:lstStyle/>
          <a:p>
            <a:r>
              <a:rPr lang="en-US"/>
              <a:t>Abraham was the first man to celebrate the Feast of Tabernacles</a:t>
            </a:r>
          </a:p>
        </p:txBody>
      </p:sp>
      <p:sp>
        <p:nvSpPr>
          <p:cNvPr id="3" name="TextBox 2">
            <a:extLst>
              <a:ext uri="{FF2B5EF4-FFF2-40B4-BE49-F238E27FC236}">
                <a16:creationId xmlns:a16="http://schemas.microsoft.com/office/drawing/2014/main" id="{9F81AD24-3669-EAFC-8D43-2DA830928BE4}"/>
              </a:ext>
            </a:extLst>
          </p:cNvPr>
          <p:cNvSpPr txBox="1"/>
          <p:nvPr/>
        </p:nvSpPr>
        <p:spPr>
          <a:xfrm>
            <a:off x="1016000" y="635000"/>
            <a:ext cx="10160000" cy="4385816"/>
          </a:xfrm>
          <a:prstGeom prst="rect">
            <a:avLst/>
          </a:prstGeom>
          <a:noFill/>
        </p:spPr>
        <p:txBody>
          <a:bodyPr vert="horz" rtlCol="0">
            <a:spAutoFit/>
          </a:bodyPr>
          <a:lstStyle/>
          <a:p>
            <a:pPr algn="ctr"/>
            <a:r>
              <a:rPr lang="en-US" sz="3100"/>
              <a:t>but from the sons of Isaac one should become a holy seed, and should not be reckoned among the Gentiles. For he should become the portion of the Most High, and all his seed had fallen into the possession of God, that it should be unto the Lord a people for (His) possession above all nations and that it should become a kingdom and priests and a holy nation. And we went our way, and we announced to Sarah all that we had told him, and they both rejoiced with exceeding great joy. (Continued...)</a:t>
            </a:r>
          </a:p>
        </p:txBody>
      </p:sp>
    </p:spTree>
    <p:extLst>
      <p:ext uri="{BB962C8B-B14F-4D97-AF65-F5344CB8AC3E}">
        <p14:creationId xmlns:p14="http://schemas.microsoft.com/office/powerpoint/2010/main" val="85919551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F18B61-48F1-8B8F-0B5F-D5B96EC43B32}"/>
              </a:ext>
            </a:extLst>
          </p:cNvPr>
          <p:cNvSpPr txBox="1"/>
          <p:nvPr/>
        </p:nvSpPr>
        <p:spPr>
          <a:xfrm>
            <a:off x="127000" y="127000"/>
            <a:ext cx="7315200" cy="276999"/>
          </a:xfrm>
          <a:prstGeom prst="rect">
            <a:avLst/>
          </a:prstGeom>
          <a:noFill/>
        </p:spPr>
        <p:txBody>
          <a:bodyPr vert="horz" lIns="0" tIns="0" rIns="0" bIns="0" rtlCol="0">
            <a:spAutoFit/>
          </a:bodyPr>
          <a:lstStyle/>
          <a:p>
            <a:r>
              <a:rPr lang="en-US"/>
              <a:t>Abraham was the first man to celebrate the Feast of Tabernacles</a:t>
            </a:r>
          </a:p>
        </p:txBody>
      </p:sp>
      <p:sp>
        <p:nvSpPr>
          <p:cNvPr id="3" name="TextBox 2">
            <a:extLst>
              <a:ext uri="{FF2B5EF4-FFF2-40B4-BE49-F238E27FC236}">
                <a16:creationId xmlns:a16="http://schemas.microsoft.com/office/drawing/2014/main" id="{D571E48E-715C-0D2A-5A27-A7065523E2CF}"/>
              </a:ext>
            </a:extLst>
          </p:cNvPr>
          <p:cNvSpPr txBox="1"/>
          <p:nvPr/>
        </p:nvSpPr>
        <p:spPr>
          <a:xfrm>
            <a:off x="1016000" y="635000"/>
            <a:ext cx="10160000" cy="3431709"/>
          </a:xfrm>
          <a:prstGeom prst="rect">
            <a:avLst/>
          </a:prstGeom>
          <a:noFill/>
        </p:spPr>
        <p:txBody>
          <a:bodyPr vert="horz" rtlCol="0">
            <a:spAutoFit/>
          </a:bodyPr>
          <a:lstStyle/>
          <a:p>
            <a:pPr algn="ctr"/>
            <a:r>
              <a:rPr lang="en-US" sz="3100"/>
              <a:t>And he built there an altar to the Lord who had delivered him, and who was making him rejoice in the land of his sojourning, and he celebrated a festival of joy in this month seven days, near the altar which he had built at the Well of the Oath. And he built booths for himself and for his servants on this festival, and he was the first to celebrate the feast of tabernacles on the earth.</a:t>
            </a:r>
          </a:p>
        </p:txBody>
      </p:sp>
    </p:spTree>
    <p:extLst>
      <p:ext uri="{BB962C8B-B14F-4D97-AF65-F5344CB8AC3E}">
        <p14:creationId xmlns:p14="http://schemas.microsoft.com/office/powerpoint/2010/main" val="91067165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E2162-BBC9-C537-2169-CA8844CEB41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Jacob passes the priesthood to Levi during Tabernacles</a:t>
            </a:r>
          </a:p>
        </p:txBody>
      </p:sp>
      <p:sp>
        <p:nvSpPr>
          <p:cNvPr id="3" name="Subtitle 2">
            <a:extLst>
              <a:ext uri="{FF2B5EF4-FFF2-40B4-BE49-F238E27FC236}">
                <a16:creationId xmlns:a16="http://schemas.microsoft.com/office/drawing/2014/main" id="{40CE7B06-F7BC-FC28-6EE7-230DC9E2494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3668731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6776BB2-0D8C-4968-056D-074CD08EA7DF}"/>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A0A24AD4-F969-357D-C122-0D5456936949}"/>
              </a:ext>
            </a:extLst>
          </p:cNvPr>
          <p:cNvSpPr txBox="1"/>
          <p:nvPr/>
        </p:nvSpPr>
        <p:spPr>
          <a:xfrm>
            <a:off x="0" y="762000"/>
            <a:ext cx="12192000" cy="646331"/>
          </a:xfrm>
          <a:prstGeom prst="rect">
            <a:avLst/>
          </a:prstGeom>
          <a:noFill/>
        </p:spPr>
        <p:txBody>
          <a:bodyPr vert="horz" rtlCol="0">
            <a:spAutoFit/>
          </a:bodyPr>
          <a:lstStyle/>
          <a:p>
            <a:pPr algn="ctr"/>
            <a:r>
              <a:rPr lang="en-US" sz="3600"/>
              <a:t>Jubilees 32:1-4</a:t>
            </a:r>
          </a:p>
        </p:txBody>
      </p:sp>
      <p:sp>
        <p:nvSpPr>
          <p:cNvPr id="4" name="TextBox 3">
            <a:extLst>
              <a:ext uri="{FF2B5EF4-FFF2-40B4-BE49-F238E27FC236}">
                <a16:creationId xmlns:a16="http://schemas.microsoft.com/office/drawing/2014/main" id="{C8A21126-3CC4-AE62-3CD9-32301637C9F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9998521-9B01-B6D0-67E5-1868B811528D}"/>
              </a:ext>
            </a:extLst>
          </p:cNvPr>
          <p:cNvSpPr txBox="1"/>
          <p:nvPr/>
        </p:nvSpPr>
        <p:spPr>
          <a:xfrm>
            <a:off x="1016000" y="1905000"/>
            <a:ext cx="10160000" cy="4385816"/>
          </a:xfrm>
          <a:prstGeom prst="rect">
            <a:avLst/>
          </a:prstGeom>
          <a:noFill/>
        </p:spPr>
        <p:txBody>
          <a:bodyPr vert="horz" rtlCol="0">
            <a:spAutoFit/>
          </a:bodyPr>
          <a:lstStyle/>
          <a:p>
            <a:pPr algn="ctr"/>
            <a:r>
              <a:rPr lang="en-US" sz="3100"/>
              <a:t>And he abode that night at Bethel, and Levi dreamed that they had ordained and made him the priest of the Most High God, him and his sons for ever; and he awoke from his sleep and blessed the Lord. And Jacob rose early in the morning, </a:t>
            </a:r>
            <a:r>
              <a:rPr lang="en-US" sz="3100" b="1">
                <a:solidFill>
                  <a:srgbClr val="FF0000"/>
                </a:solidFill>
              </a:rPr>
              <a:t>on the fourteenth of this month</a:t>
            </a:r>
            <a:r>
              <a:rPr lang="en-US" sz="3100"/>
              <a:t>, and he gave a tithe of all that came with him, both of men and cattle, both of gold and every vessel and garment, yea, he gave tithes of all. And in those days Rachel became pregnant with her son Benjamin. (Continued...)</a:t>
            </a:r>
          </a:p>
        </p:txBody>
      </p:sp>
    </p:spTree>
    <p:extLst>
      <p:ext uri="{BB962C8B-B14F-4D97-AF65-F5344CB8AC3E}">
        <p14:creationId xmlns:p14="http://schemas.microsoft.com/office/powerpoint/2010/main" val="101183137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B5BA5C-86BB-129D-8F4E-9DC73B642449}"/>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AA03FC14-C342-9928-B34E-4332AC03E35B}"/>
              </a:ext>
            </a:extLst>
          </p:cNvPr>
          <p:cNvSpPr txBox="1"/>
          <p:nvPr/>
        </p:nvSpPr>
        <p:spPr>
          <a:xfrm>
            <a:off x="1016000" y="635000"/>
            <a:ext cx="10160000" cy="3908762"/>
          </a:xfrm>
          <a:prstGeom prst="rect">
            <a:avLst/>
          </a:prstGeom>
          <a:noFill/>
        </p:spPr>
        <p:txBody>
          <a:bodyPr vert="horz" rtlCol="0">
            <a:spAutoFit/>
          </a:bodyPr>
          <a:lstStyle/>
          <a:p>
            <a:pPr algn="ctr"/>
            <a:r>
              <a:rPr lang="en-US" sz="3100"/>
              <a:t>And Jacob counted his sons from him upwards and Levi fell to the portion of the Lord, and his father clothed him in the garments of the priesthood and filled his hands. </a:t>
            </a:r>
            <a:r>
              <a:rPr lang="en-US" sz="3100" b="1">
                <a:solidFill>
                  <a:srgbClr val="FF0000"/>
                </a:solidFill>
              </a:rPr>
              <a:t>And on the fifteenth of this month</a:t>
            </a:r>
            <a:r>
              <a:rPr lang="en-US" sz="3100"/>
              <a:t>, he brought to the altar fourteen oxen from amongst the cattle, and twenty-eight rams, and forty-nine sheep, and seven lambs, and twenty-one kids of the goats as a burnt-offering on the altar of sacrifice, well pleasing for a sweet savour before God.</a:t>
            </a:r>
          </a:p>
        </p:txBody>
      </p:sp>
    </p:spTree>
    <p:extLst>
      <p:ext uri="{BB962C8B-B14F-4D97-AF65-F5344CB8AC3E}">
        <p14:creationId xmlns:p14="http://schemas.microsoft.com/office/powerpoint/2010/main" val="2585012534"/>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194776-5D1C-DDCA-0ADB-769290F91783}"/>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233802A7-8F19-B56B-3719-BE2939580FBC}"/>
              </a:ext>
            </a:extLst>
          </p:cNvPr>
          <p:cNvSpPr txBox="1"/>
          <p:nvPr/>
        </p:nvSpPr>
        <p:spPr>
          <a:xfrm>
            <a:off x="0" y="762000"/>
            <a:ext cx="12192000" cy="646331"/>
          </a:xfrm>
          <a:prstGeom prst="rect">
            <a:avLst/>
          </a:prstGeom>
          <a:noFill/>
        </p:spPr>
        <p:txBody>
          <a:bodyPr vert="horz" rtlCol="0">
            <a:spAutoFit/>
          </a:bodyPr>
          <a:lstStyle/>
          <a:p>
            <a:pPr algn="ctr"/>
            <a:r>
              <a:rPr lang="en-US" sz="3600"/>
              <a:t>Jubilees 32:16-29</a:t>
            </a:r>
          </a:p>
        </p:txBody>
      </p:sp>
      <p:sp>
        <p:nvSpPr>
          <p:cNvPr id="4" name="TextBox 3">
            <a:extLst>
              <a:ext uri="{FF2B5EF4-FFF2-40B4-BE49-F238E27FC236}">
                <a16:creationId xmlns:a16="http://schemas.microsoft.com/office/drawing/2014/main" id="{C774328E-1C06-8A4C-4BA9-E08C5F3137E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848DBA5-7286-66B4-64F8-4350103489EA}"/>
              </a:ext>
            </a:extLst>
          </p:cNvPr>
          <p:cNvSpPr txBox="1"/>
          <p:nvPr/>
        </p:nvSpPr>
        <p:spPr>
          <a:xfrm>
            <a:off x="1016000" y="1905000"/>
            <a:ext cx="10160000" cy="3908762"/>
          </a:xfrm>
          <a:prstGeom prst="rect">
            <a:avLst/>
          </a:prstGeom>
          <a:noFill/>
        </p:spPr>
        <p:txBody>
          <a:bodyPr vert="horz" rtlCol="0">
            <a:spAutoFit/>
          </a:bodyPr>
          <a:lstStyle/>
          <a:p>
            <a:pPr algn="ctr"/>
            <a:r>
              <a:rPr lang="en-US" sz="3100"/>
              <a:t>And on the following night, </a:t>
            </a:r>
            <a:r>
              <a:rPr lang="en-US" sz="3100" b="1">
                <a:solidFill>
                  <a:srgbClr val="FF0000"/>
                </a:solidFill>
              </a:rPr>
              <a:t>on the twenty-second day of this month</a:t>
            </a:r>
            <a:r>
              <a:rPr lang="en-US" sz="3100"/>
              <a:t>, Jacob resolved to build that place, and to surround the court with a wall, and to sanctify it and make it holy for ever, for himself and his children after him. And the Lord appeared to him by night and blessed him and said unto him: 'Thy name shall not be called Jacob, but Israel shall they name thy name.' And He said unto him again: (Continued...)</a:t>
            </a:r>
          </a:p>
        </p:txBody>
      </p:sp>
    </p:spTree>
    <p:extLst>
      <p:ext uri="{BB962C8B-B14F-4D97-AF65-F5344CB8AC3E}">
        <p14:creationId xmlns:p14="http://schemas.microsoft.com/office/powerpoint/2010/main" val="360250082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EFA146-D313-5D1A-6E54-C690F4B2D124}"/>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D57F3306-8C5A-C53F-99CB-4B8010248C2B}"/>
              </a:ext>
            </a:extLst>
          </p:cNvPr>
          <p:cNvSpPr txBox="1"/>
          <p:nvPr/>
        </p:nvSpPr>
        <p:spPr>
          <a:xfrm>
            <a:off x="1016000" y="635000"/>
            <a:ext cx="10160000" cy="4385816"/>
          </a:xfrm>
          <a:prstGeom prst="rect">
            <a:avLst/>
          </a:prstGeom>
          <a:noFill/>
        </p:spPr>
        <p:txBody>
          <a:bodyPr vert="horz" rtlCol="0">
            <a:spAutoFit/>
          </a:bodyPr>
          <a:lstStyle/>
          <a:p>
            <a:pPr algn="ctr"/>
            <a:r>
              <a:rPr lang="en-US" sz="3100"/>
              <a:t>'I am the Lord who created the heaven and the earth, and I will increase thee and multiply thee exceedingly, and kings shall come forth from thee, and they shall judge everywhere wherever the foot of the sons of men has trodden. And I will give to thy seed all the earth which is under heaven, and they shall judge all the nations according to their desires, and after that they shall get possession of the whole earth and inherit it for ever. (Continued...)</a:t>
            </a:r>
          </a:p>
        </p:txBody>
      </p:sp>
    </p:spTree>
    <p:extLst>
      <p:ext uri="{BB962C8B-B14F-4D97-AF65-F5344CB8AC3E}">
        <p14:creationId xmlns:p14="http://schemas.microsoft.com/office/powerpoint/2010/main" val="308908256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1B12C0-83AB-2CCC-3BE7-54816D4F13B7}"/>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7B42C6E3-CA0E-57F2-12DB-3B7A57917685}"/>
              </a:ext>
            </a:extLst>
          </p:cNvPr>
          <p:cNvSpPr txBox="1"/>
          <p:nvPr/>
        </p:nvSpPr>
        <p:spPr>
          <a:xfrm>
            <a:off x="1016000" y="635000"/>
            <a:ext cx="10160000" cy="4385816"/>
          </a:xfrm>
          <a:prstGeom prst="rect">
            <a:avLst/>
          </a:prstGeom>
          <a:noFill/>
        </p:spPr>
        <p:txBody>
          <a:bodyPr vert="horz" rtlCol="0">
            <a:spAutoFit/>
          </a:bodyPr>
          <a:lstStyle/>
          <a:p>
            <a:pPr algn="ctr"/>
            <a:r>
              <a:rPr lang="en-US" sz="3100"/>
              <a:t>' And He finished speaking with him, and He went up from him. and Jacob looked till He had ascended into heaven. And he saw in a vision of the night, and behold an angel descended from heaven with seven tablets in his hands, and he gave them to Jacob, and he read them and knew all that was written therein which would befall him and his sons throughout all the ages. And he showed him all that was written on the tablets, and said unto him: (Continued...)</a:t>
            </a:r>
          </a:p>
        </p:txBody>
      </p:sp>
    </p:spTree>
    <p:extLst>
      <p:ext uri="{BB962C8B-B14F-4D97-AF65-F5344CB8AC3E}">
        <p14:creationId xmlns:p14="http://schemas.microsoft.com/office/powerpoint/2010/main" val="2034717021"/>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6F7909-EB45-9754-F9ED-3744AC56613D}"/>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D85A6816-1FCA-D982-A090-E9DFF78639E7}"/>
              </a:ext>
            </a:extLst>
          </p:cNvPr>
          <p:cNvSpPr txBox="1"/>
          <p:nvPr/>
        </p:nvSpPr>
        <p:spPr>
          <a:xfrm>
            <a:off x="1016000" y="635000"/>
            <a:ext cx="10160000" cy="3908762"/>
          </a:xfrm>
          <a:prstGeom prst="rect">
            <a:avLst/>
          </a:prstGeom>
          <a:noFill/>
        </p:spPr>
        <p:txBody>
          <a:bodyPr vert="horz" rtlCol="0">
            <a:spAutoFit/>
          </a:bodyPr>
          <a:lstStyle/>
          <a:p>
            <a:pPr algn="ctr"/>
            <a:r>
              <a:rPr lang="en-US" sz="3100"/>
              <a:t>'Do not build this place, and do not make it an eternal sanctuary, and do not dwell here; for this is not the place. Go to the house of Abraham thy father and dwell with Isaac thy father until the day of the death of thy father. For in Egypt thou shalt die in peace, and in this land thou shalt be buried with honour in the sepulchre of thy fathers, with Abraham and Isaac. Fear not, for as thou hast seen and read it, thus shall it all be; (Continued...)</a:t>
            </a:r>
          </a:p>
        </p:txBody>
      </p:sp>
    </p:spTree>
    <p:extLst>
      <p:ext uri="{BB962C8B-B14F-4D97-AF65-F5344CB8AC3E}">
        <p14:creationId xmlns:p14="http://schemas.microsoft.com/office/powerpoint/2010/main" val="709174560"/>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542DC2-3220-274F-5E21-D55B337A6451}"/>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A86E27AA-64EA-D8F0-FAC8-9C4487EE4F7C}"/>
              </a:ext>
            </a:extLst>
          </p:cNvPr>
          <p:cNvSpPr txBox="1"/>
          <p:nvPr/>
        </p:nvSpPr>
        <p:spPr>
          <a:xfrm>
            <a:off x="1016000" y="635000"/>
            <a:ext cx="10160000" cy="3431709"/>
          </a:xfrm>
          <a:prstGeom prst="rect">
            <a:avLst/>
          </a:prstGeom>
          <a:noFill/>
        </p:spPr>
        <p:txBody>
          <a:bodyPr vert="horz" rtlCol="0">
            <a:spAutoFit/>
          </a:bodyPr>
          <a:lstStyle/>
          <a:p>
            <a:pPr algn="ctr"/>
            <a:r>
              <a:rPr lang="en-US" sz="3100"/>
              <a:t>and do thou write down everything as thou hast seen and read.' And Jacob said: 'Lord, how can I remember all that I have read and seen? 'And he said unto him: 'I will bring all things to thy remembrance.' And he went up from him, and he awoke from his sleep, and he remembered everything which he had read and seen, and he wrote down all the words which he had read and seen. (Continued...)</a:t>
            </a:r>
          </a:p>
        </p:txBody>
      </p:sp>
    </p:spTree>
    <p:extLst>
      <p:ext uri="{BB962C8B-B14F-4D97-AF65-F5344CB8AC3E}">
        <p14:creationId xmlns:p14="http://schemas.microsoft.com/office/powerpoint/2010/main" val="45021684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3F9BC8-244B-3B0E-9863-48F7576162BB}"/>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B238D300-E0CD-503A-9F2E-5A783B455AEA}"/>
              </a:ext>
            </a:extLst>
          </p:cNvPr>
          <p:cNvSpPr txBox="1"/>
          <p:nvPr/>
        </p:nvSpPr>
        <p:spPr>
          <a:xfrm>
            <a:off x="1016000" y="635000"/>
            <a:ext cx="10160000" cy="3908762"/>
          </a:xfrm>
          <a:prstGeom prst="rect">
            <a:avLst/>
          </a:prstGeom>
          <a:noFill/>
        </p:spPr>
        <p:txBody>
          <a:bodyPr vert="horz" rtlCol="0">
            <a:spAutoFit/>
          </a:bodyPr>
          <a:lstStyle/>
          <a:p>
            <a:pPr algn="ctr"/>
            <a:r>
              <a:rPr lang="en-US" sz="3100"/>
              <a:t>And he celebrated there yet another day, and he sacrificed thereon according to all that he sacrificed on the former days, and called its name 'Addition,' for this day was added and the former days he called 'The Feast '. And thus it was manifested that it should be, and it is written on the heavenly tablets: wherefore it was revealed to him that he should celebrate it, and add it to the seven days of the feast. (Continued...)</a:t>
            </a:r>
          </a:p>
        </p:txBody>
      </p:sp>
    </p:spTree>
    <p:extLst>
      <p:ext uri="{BB962C8B-B14F-4D97-AF65-F5344CB8AC3E}">
        <p14:creationId xmlns:p14="http://schemas.microsoft.com/office/powerpoint/2010/main" val="19932085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9F0C33-10AF-08E1-811A-AD46030FB566}"/>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61C38F95-21A5-8706-7BDA-966FB5CF510A}"/>
              </a:ext>
            </a:extLst>
          </p:cNvPr>
          <p:cNvSpPr txBox="1"/>
          <p:nvPr/>
        </p:nvSpPr>
        <p:spPr>
          <a:xfrm>
            <a:off x="1016000" y="635000"/>
            <a:ext cx="10160000" cy="1523494"/>
          </a:xfrm>
          <a:prstGeom prst="rect">
            <a:avLst/>
          </a:prstGeom>
          <a:noFill/>
        </p:spPr>
        <p:txBody>
          <a:bodyPr vert="horz" rtlCol="0">
            <a:spAutoFit/>
          </a:bodyPr>
          <a:lstStyle/>
          <a:p>
            <a:pPr algn="ctr"/>
            <a:r>
              <a:rPr lang="en-US" sz="3100"/>
              <a:t>And its name was called 'Addition,' because that it was recorded amongst the days of the feast days, according to the number of the days of the year.</a:t>
            </a:r>
          </a:p>
        </p:txBody>
      </p:sp>
    </p:spTree>
    <p:extLst>
      <p:ext uri="{BB962C8B-B14F-4D97-AF65-F5344CB8AC3E}">
        <p14:creationId xmlns:p14="http://schemas.microsoft.com/office/powerpoint/2010/main" val="191764486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AC7FBD5-85CD-4291-0F8E-9A468FF5E03E}"/>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8C374EB9-EFF9-9C02-90FC-B8CC4CC91556}"/>
              </a:ext>
            </a:extLst>
          </p:cNvPr>
          <p:cNvSpPr txBox="1"/>
          <p:nvPr/>
        </p:nvSpPr>
        <p:spPr>
          <a:xfrm>
            <a:off x="0" y="762000"/>
            <a:ext cx="12192000" cy="646331"/>
          </a:xfrm>
          <a:prstGeom prst="rect">
            <a:avLst/>
          </a:prstGeom>
          <a:noFill/>
        </p:spPr>
        <p:txBody>
          <a:bodyPr vert="horz" rtlCol="0">
            <a:spAutoFit/>
          </a:bodyPr>
          <a:lstStyle/>
          <a:p>
            <a:pPr algn="ctr"/>
            <a:r>
              <a:rPr lang="en-US" sz="3600"/>
              <a:t>John 7:1-13</a:t>
            </a:r>
          </a:p>
        </p:txBody>
      </p:sp>
      <p:sp>
        <p:nvSpPr>
          <p:cNvPr id="4" name="TextBox 3">
            <a:extLst>
              <a:ext uri="{FF2B5EF4-FFF2-40B4-BE49-F238E27FC236}">
                <a16:creationId xmlns:a16="http://schemas.microsoft.com/office/drawing/2014/main" id="{E0ABA080-0AA9-88E3-54C1-9B193F517E3E}"/>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2CB9585D-EC0A-3D10-9318-1F5C2D64A89B}"/>
              </a:ext>
            </a:extLst>
          </p:cNvPr>
          <p:cNvSpPr txBox="1"/>
          <p:nvPr/>
        </p:nvSpPr>
        <p:spPr>
          <a:xfrm>
            <a:off x="1016000" y="1905000"/>
            <a:ext cx="10160000" cy="4385816"/>
          </a:xfrm>
          <a:prstGeom prst="rect">
            <a:avLst/>
          </a:prstGeom>
          <a:noFill/>
        </p:spPr>
        <p:txBody>
          <a:bodyPr vert="horz" rtlCol="0">
            <a:spAutoFit/>
          </a:bodyPr>
          <a:lstStyle/>
          <a:p>
            <a:pPr algn="ctr"/>
            <a:r>
              <a:rPr lang="en-US" sz="3100"/>
              <a:t>And after these things Jesus walked in Galilee: for he would not walk in Jud a, because the Jews sought to kill him. Now </a:t>
            </a:r>
            <a:r>
              <a:rPr lang="en-US" sz="3100" b="1">
                <a:solidFill>
                  <a:srgbClr val="FF0000"/>
                </a:solidFill>
              </a:rPr>
              <a:t>the feast of the Jews, the feast of tabernacles</a:t>
            </a:r>
            <a:r>
              <a:rPr lang="en-US" sz="3100"/>
              <a:t>, was at hand. His brethren therefore said unto him, Depart hence, and go into Jud a, that thy disciples also may behold thy works which thou doest. For no man doeth anything in secret, and himself seeketh to be known openly. If thou doest these things, manifest thyself to the world. (Continued...)</a:t>
            </a:r>
          </a:p>
        </p:txBody>
      </p:sp>
    </p:spTree>
    <p:extLst>
      <p:ext uri="{BB962C8B-B14F-4D97-AF65-F5344CB8AC3E}">
        <p14:creationId xmlns:p14="http://schemas.microsoft.com/office/powerpoint/2010/main" val="2044811771"/>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B0A37C-34B5-361D-79BD-0015BAC856F4}"/>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DFCF6293-1664-30F5-6374-6DF630EB3B98}"/>
              </a:ext>
            </a:extLst>
          </p:cNvPr>
          <p:cNvSpPr txBox="1"/>
          <p:nvPr/>
        </p:nvSpPr>
        <p:spPr>
          <a:xfrm>
            <a:off x="1016000" y="635000"/>
            <a:ext cx="10160000" cy="3431709"/>
          </a:xfrm>
          <a:prstGeom prst="rect">
            <a:avLst/>
          </a:prstGeom>
          <a:noFill/>
        </p:spPr>
        <p:txBody>
          <a:bodyPr vert="horz" rtlCol="0">
            <a:spAutoFit/>
          </a:bodyPr>
          <a:lstStyle/>
          <a:p>
            <a:pPr algn="ctr"/>
            <a:r>
              <a:rPr lang="en-US" sz="3100"/>
              <a:t>For even his brethren did not believe on him. Jesus therefore saith unto them, My time is not yet come; but your time is always ready. The world cannot hate you; but me it hateth, because I testify of it, that its works are evil. </a:t>
            </a:r>
            <a:r>
              <a:rPr lang="en-US" sz="3100" b="1">
                <a:solidFill>
                  <a:srgbClr val="FF0000"/>
                </a:solidFill>
              </a:rPr>
              <a:t>Go ye up unto the feast: I go not up unto this feast</a:t>
            </a:r>
            <a:r>
              <a:rPr lang="en-US" sz="3100"/>
              <a:t>; because my time is not yet fulfilled. And having said these things unto them, he abode still in Galilee. (Continued...)</a:t>
            </a:r>
          </a:p>
        </p:txBody>
      </p:sp>
    </p:spTree>
    <p:extLst>
      <p:ext uri="{BB962C8B-B14F-4D97-AF65-F5344CB8AC3E}">
        <p14:creationId xmlns:p14="http://schemas.microsoft.com/office/powerpoint/2010/main" val="1187202398"/>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84E1BE2-4EC1-3BC5-CE10-6760655DCF41}"/>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F88408C4-1E13-D373-2017-8BE3D50F0475}"/>
              </a:ext>
            </a:extLst>
          </p:cNvPr>
          <p:cNvSpPr txBox="1"/>
          <p:nvPr/>
        </p:nvSpPr>
        <p:spPr>
          <a:xfrm>
            <a:off x="1016000" y="635000"/>
            <a:ext cx="10160000" cy="3431709"/>
          </a:xfrm>
          <a:prstGeom prst="rect">
            <a:avLst/>
          </a:prstGeom>
          <a:noFill/>
        </p:spPr>
        <p:txBody>
          <a:bodyPr vert="horz" rtlCol="0">
            <a:spAutoFit/>
          </a:bodyPr>
          <a:lstStyle/>
          <a:p>
            <a:pPr algn="ctr"/>
            <a:r>
              <a:rPr lang="en-US" sz="3100"/>
              <a:t>But when his brethren were gone up u</a:t>
            </a:r>
            <a:r>
              <a:rPr lang="en-US" sz="3100" b="1">
                <a:solidFill>
                  <a:srgbClr val="FF0000"/>
                </a:solidFill>
              </a:rPr>
              <a:t>nto the feast,</a:t>
            </a:r>
            <a:r>
              <a:rPr lang="en-US" sz="3100"/>
              <a:t> then went he also up, not publicly, but as it were in secret. The Jews therefore sought him at the feast, and said, Where is he? And there was much murmuring among the multitudes concerning him: some said, He is a good man; others said, Not so, but he leadeth the multitude astray. Yet no man spake openly of him for fear of the Jews.</a:t>
            </a:r>
          </a:p>
        </p:txBody>
      </p:sp>
    </p:spTree>
    <p:extLst>
      <p:ext uri="{BB962C8B-B14F-4D97-AF65-F5344CB8AC3E}">
        <p14:creationId xmlns:p14="http://schemas.microsoft.com/office/powerpoint/2010/main" val="143242196"/>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21F070-32EF-6256-71AA-1B111F4FE5E6}"/>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7A096211-B1EA-A729-7D4F-F1EF9E4217B2}"/>
              </a:ext>
            </a:extLst>
          </p:cNvPr>
          <p:cNvSpPr txBox="1"/>
          <p:nvPr/>
        </p:nvSpPr>
        <p:spPr>
          <a:xfrm>
            <a:off x="0" y="762000"/>
            <a:ext cx="12192000" cy="646331"/>
          </a:xfrm>
          <a:prstGeom prst="rect">
            <a:avLst/>
          </a:prstGeom>
          <a:noFill/>
        </p:spPr>
        <p:txBody>
          <a:bodyPr vert="horz" rtlCol="0">
            <a:spAutoFit/>
          </a:bodyPr>
          <a:lstStyle/>
          <a:p>
            <a:pPr algn="ctr"/>
            <a:r>
              <a:rPr lang="en-US" sz="3600"/>
              <a:t>John 7:37-38</a:t>
            </a:r>
          </a:p>
        </p:txBody>
      </p:sp>
      <p:sp>
        <p:nvSpPr>
          <p:cNvPr id="4" name="TextBox 3">
            <a:extLst>
              <a:ext uri="{FF2B5EF4-FFF2-40B4-BE49-F238E27FC236}">
                <a16:creationId xmlns:a16="http://schemas.microsoft.com/office/drawing/2014/main" id="{A5286C5F-D90F-1C5E-4EF2-9D926B91555B}"/>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F70F2BA-1A28-7DE8-9F84-F76CCC189184}"/>
              </a:ext>
            </a:extLst>
          </p:cNvPr>
          <p:cNvSpPr txBox="1"/>
          <p:nvPr/>
        </p:nvSpPr>
        <p:spPr>
          <a:xfrm>
            <a:off x="1016000" y="1905000"/>
            <a:ext cx="10160000" cy="2477601"/>
          </a:xfrm>
          <a:prstGeom prst="rect">
            <a:avLst/>
          </a:prstGeom>
          <a:noFill/>
        </p:spPr>
        <p:txBody>
          <a:bodyPr vert="horz" rtlCol="0">
            <a:spAutoFit/>
          </a:bodyPr>
          <a:lstStyle/>
          <a:p>
            <a:pPr algn="ctr"/>
            <a:r>
              <a:rPr lang="en-US" sz="3100" b="1">
                <a:solidFill>
                  <a:srgbClr val="FF0000"/>
                </a:solidFill>
              </a:rPr>
              <a:t>Now on the last day, the great day of the feast</a:t>
            </a:r>
            <a:r>
              <a:rPr lang="en-US" sz="3100"/>
              <a:t>, Jesus stood and cried, saying, If any man thirst, let him come unto me and drink. He that believeth on me, as the scripture hath said, from within him shall flow rivers of living water.</a:t>
            </a:r>
          </a:p>
        </p:txBody>
      </p:sp>
    </p:spTree>
    <p:extLst>
      <p:ext uri="{BB962C8B-B14F-4D97-AF65-F5344CB8AC3E}">
        <p14:creationId xmlns:p14="http://schemas.microsoft.com/office/powerpoint/2010/main" val="3297616125"/>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079D14-47F1-A557-632C-F98D9D67AD49}"/>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27C192F0-4705-033F-978A-C19443EBE079}"/>
              </a:ext>
            </a:extLst>
          </p:cNvPr>
          <p:cNvSpPr txBox="1"/>
          <p:nvPr/>
        </p:nvSpPr>
        <p:spPr>
          <a:xfrm>
            <a:off x="0" y="762000"/>
            <a:ext cx="12192000" cy="646331"/>
          </a:xfrm>
          <a:prstGeom prst="rect">
            <a:avLst/>
          </a:prstGeom>
          <a:noFill/>
        </p:spPr>
        <p:txBody>
          <a:bodyPr vert="horz" rtlCol="0">
            <a:spAutoFit/>
          </a:bodyPr>
          <a:lstStyle/>
          <a:p>
            <a:pPr algn="ctr"/>
            <a:r>
              <a:rPr lang="en-US" sz="3600"/>
              <a:t>Jubilees 32:4-7</a:t>
            </a:r>
          </a:p>
        </p:txBody>
      </p:sp>
      <p:sp>
        <p:nvSpPr>
          <p:cNvPr id="4" name="TextBox 3">
            <a:extLst>
              <a:ext uri="{FF2B5EF4-FFF2-40B4-BE49-F238E27FC236}">
                <a16:creationId xmlns:a16="http://schemas.microsoft.com/office/drawing/2014/main" id="{3A0ABF26-08B4-D9AD-B891-602AA6D73CD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B420E2E-1D00-2DDE-E4BA-083F52334A7A}"/>
              </a:ext>
            </a:extLst>
          </p:cNvPr>
          <p:cNvSpPr txBox="1"/>
          <p:nvPr/>
        </p:nvSpPr>
        <p:spPr>
          <a:xfrm>
            <a:off x="1016000" y="1905000"/>
            <a:ext cx="10160000" cy="3908762"/>
          </a:xfrm>
          <a:prstGeom prst="rect">
            <a:avLst/>
          </a:prstGeom>
          <a:noFill/>
        </p:spPr>
        <p:txBody>
          <a:bodyPr vert="horz" rtlCol="0">
            <a:spAutoFit/>
          </a:bodyPr>
          <a:lstStyle/>
          <a:p>
            <a:pPr algn="ctr"/>
            <a:r>
              <a:rPr lang="en-US" sz="3100"/>
              <a:t>And </a:t>
            </a:r>
            <a:r>
              <a:rPr lang="en-US" sz="3100" b="1">
                <a:solidFill>
                  <a:srgbClr val="FF0000"/>
                </a:solidFill>
              </a:rPr>
              <a:t>on the fifteenth of this month</a:t>
            </a:r>
            <a:r>
              <a:rPr lang="en-US" sz="3100"/>
              <a:t>, he brought to the altar fourteen oxen from amongst the cattle, and twenty-eight rams, and forty-nine sheep, and seven lambs, and twenty-one kids of the goats as a burnt-offering on the altar of sacrifice, well pleasing for a sweet savour before God. This was his offering, in consequence of the vow which he had vowed that he would give a tenth, with their fruit-offerings and their drink- offerings. (Continued...)</a:t>
            </a:r>
          </a:p>
        </p:txBody>
      </p:sp>
    </p:spTree>
    <p:extLst>
      <p:ext uri="{BB962C8B-B14F-4D97-AF65-F5344CB8AC3E}">
        <p14:creationId xmlns:p14="http://schemas.microsoft.com/office/powerpoint/2010/main" val="2011589404"/>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F61E3E-F33C-A155-7F3C-BF06986C682B}"/>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1BE256E2-472E-5EE0-EB7B-8663C7197419}"/>
              </a:ext>
            </a:extLst>
          </p:cNvPr>
          <p:cNvSpPr txBox="1"/>
          <p:nvPr/>
        </p:nvSpPr>
        <p:spPr>
          <a:xfrm>
            <a:off x="1016000" y="635000"/>
            <a:ext cx="10160000" cy="3908762"/>
          </a:xfrm>
          <a:prstGeom prst="rect">
            <a:avLst/>
          </a:prstGeom>
          <a:noFill/>
        </p:spPr>
        <p:txBody>
          <a:bodyPr vert="horz" rtlCol="0">
            <a:spAutoFit/>
          </a:bodyPr>
          <a:lstStyle/>
          <a:p>
            <a:pPr algn="ctr"/>
            <a:r>
              <a:rPr lang="en-US" sz="3100"/>
              <a:t>And when the fire had consumed it, he burnt incense on the fire over the fire, and for a thank-offering two oxen and four rams and four sheep, four he-goats, and two sheep of a year old, and two kids of the goats; and </a:t>
            </a:r>
            <a:r>
              <a:rPr lang="en-US" sz="3100" b="1">
                <a:solidFill>
                  <a:srgbClr val="FF0000"/>
                </a:solidFill>
              </a:rPr>
              <a:t>thus he did daily for seven days</a:t>
            </a:r>
            <a:r>
              <a:rPr lang="en-US" sz="3100"/>
              <a:t>. And he and all his sons and his men were eating (this) with joy there </a:t>
            </a:r>
            <a:r>
              <a:rPr lang="en-US" sz="3100" b="1">
                <a:solidFill>
                  <a:srgbClr val="FF0000"/>
                </a:solidFill>
              </a:rPr>
              <a:t>during seven days</a:t>
            </a:r>
            <a:r>
              <a:rPr lang="en-US" sz="3100"/>
              <a:t> and blessing and thanking the Lord, who had delivered him out of all his tribulation and had given him his vow.</a:t>
            </a:r>
          </a:p>
        </p:txBody>
      </p:sp>
    </p:spTree>
    <p:extLst>
      <p:ext uri="{BB962C8B-B14F-4D97-AF65-F5344CB8AC3E}">
        <p14:creationId xmlns:p14="http://schemas.microsoft.com/office/powerpoint/2010/main" val="78440628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E9435D7-D4A6-EDDA-FFDF-D4B793FB7645}"/>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5A0AFF91-2840-3DCB-FF3C-4A0DF8AB813E}"/>
              </a:ext>
            </a:extLst>
          </p:cNvPr>
          <p:cNvSpPr txBox="1"/>
          <p:nvPr/>
        </p:nvSpPr>
        <p:spPr>
          <a:xfrm>
            <a:off x="0" y="762000"/>
            <a:ext cx="12192000" cy="646331"/>
          </a:xfrm>
          <a:prstGeom prst="rect">
            <a:avLst/>
          </a:prstGeom>
          <a:noFill/>
        </p:spPr>
        <p:txBody>
          <a:bodyPr vert="horz" rtlCol="0">
            <a:spAutoFit/>
          </a:bodyPr>
          <a:lstStyle/>
          <a:p>
            <a:pPr algn="ctr"/>
            <a:r>
              <a:rPr lang="en-US" sz="3600"/>
              <a:t>Jubilees 16:20-25</a:t>
            </a:r>
          </a:p>
        </p:txBody>
      </p:sp>
      <p:sp>
        <p:nvSpPr>
          <p:cNvPr id="4" name="TextBox 3">
            <a:extLst>
              <a:ext uri="{FF2B5EF4-FFF2-40B4-BE49-F238E27FC236}">
                <a16:creationId xmlns:a16="http://schemas.microsoft.com/office/drawing/2014/main" id="{0549282A-D269-3B45-4168-8CA3546F218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F1A28124-0546-F997-7A10-6E780A5BB729}"/>
              </a:ext>
            </a:extLst>
          </p:cNvPr>
          <p:cNvSpPr txBox="1"/>
          <p:nvPr/>
        </p:nvSpPr>
        <p:spPr>
          <a:xfrm>
            <a:off x="1016000" y="1905000"/>
            <a:ext cx="10160000" cy="3431709"/>
          </a:xfrm>
          <a:prstGeom prst="rect">
            <a:avLst/>
          </a:prstGeom>
          <a:noFill/>
        </p:spPr>
        <p:txBody>
          <a:bodyPr vert="horz" rtlCol="0">
            <a:spAutoFit/>
          </a:bodyPr>
          <a:lstStyle/>
          <a:p>
            <a:pPr algn="ctr"/>
            <a:r>
              <a:rPr lang="en-US" sz="3100"/>
              <a:t>And he built there an altar to the Lord who had delivered him, and who was making him rejoice in the land of his sojourning, and he </a:t>
            </a:r>
            <a:r>
              <a:rPr lang="en-US" sz="3100" b="1">
                <a:solidFill>
                  <a:srgbClr val="FF0000"/>
                </a:solidFill>
              </a:rPr>
              <a:t>celebrated a festival of joy in this month seven days</a:t>
            </a:r>
            <a:r>
              <a:rPr lang="en-US" sz="3100"/>
              <a:t>, near the altar which he had built at the Well of the Oath. And he built booths for himself and for his servants on this festival, and </a:t>
            </a:r>
            <a:r>
              <a:rPr lang="en-US" sz="3100" b="1">
                <a:solidFill>
                  <a:srgbClr val="FF0000"/>
                </a:solidFill>
              </a:rPr>
              <a:t>he was the first to celebrate the feast of tabernacles</a:t>
            </a:r>
            <a:r>
              <a:rPr lang="en-US" sz="3100"/>
              <a:t> on the earth. (Continued...)</a:t>
            </a:r>
          </a:p>
        </p:txBody>
      </p:sp>
    </p:spTree>
    <p:extLst>
      <p:ext uri="{BB962C8B-B14F-4D97-AF65-F5344CB8AC3E}">
        <p14:creationId xmlns:p14="http://schemas.microsoft.com/office/powerpoint/2010/main" val="2921397364"/>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E41469-3775-8C3D-6ABF-4478D992ED4D}"/>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3D63FEC5-E001-0154-3779-320BF2B3BFAB}"/>
              </a:ext>
            </a:extLst>
          </p:cNvPr>
          <p:cNvSpPr txBox="1"/>
          <p:nvPr/>
        </p:nvSpPr>
        <p:spPr>
          <a:xfrm>
            <a:off x="1016000" y="635000"/>
            <a:ext cx="10160000" cy="4385816"/>
          </a:xfrm>
          <a:prstGeom prst="rect">
            <a:avLst/>
          </a:prstGeom>
          <a:noFill/>
        </p:spPr>
        <p:txBody>
          <a:bodyPr vert="horz" rtlCol="0">
            <a:spAutoFit/>
          </a:bodyPr>
          <a:lstStyle/>
          <a:p>
            <a:pPr algn="ctr"/>
            <a:r>
              <a:rPr lang="en-US" sz="3100"/>
              <a:t>And during these seven days he brought each day to the altar a burnt offering to the Lord, two oxen, two rams, seven sheep, one he-goat, for a sin offering, that he might atone thereby for himself and for his seed. And, as a thank-offering, seven rams, seven kids, seven sheep, and seven he-goats, and their fruit offerings and their drink offerings; and he burnt all the fat thereof on the altar, a chosen offering unto the Lord for a sweet smelling savour. (Continued...)</a:t>
            </a:r>
          </a:p>
        </p:txBody>
      </p:sp>
    </p:spTree>
    <p:extLst>
      <p:ext uri="{BB962C8B-B14F-4D97-AF65-F5344CB8AC3E}">
        <p14:creationId xmlns:p14="http://schemas.microsoft.com/office/powerpoint/2010/main" val="345617156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1F7BFA-6128-7D27-2315-C926677B31B2}"/>
              </a:ext>
            </a:extLst>
          </p:cNvPr>
          <p:cNvSpPr txBox="1"/>
          <p:nvPr/>
        </p:nvSpPr>
        <p:spPr>
          <a:xfrm>
            <a:off x="127000" y="127000"/>
            <a:ext cx="7315200" cy="276999"/>
          </a:xfrm>
          <a:prstGeom prst="rect">
            <a:avLst/>
          </a:prstGeom>
          <a:noFill/>
        </p:spPr>
        <p:txBody>
          <a:bodyPr vert="horz" lIns="0" tIns="0" rIns="0" bIns="0" rtlCol="0">
            <a:spAutoFit/>
          </a:bodyPr>
          <a:lstStyle/>
          <a:p>
            <a:r>
              <a:rPr lang="en-US"/>
              <a:t>Jacob passes the priesthood to Levi during Tabernacles</a:t>
            </a:r>
          </a:p>
        </p:txBody>
      </p:sp>
      <p:sp>
        <p:nvSpPr>
          <p:cNvPr id="3" name="TextBox 2">
            <a:extLst>
              <a:ext uri="{FF2B5EF4-FFF2-40B4-BE49-F238E27FC236}">
                <a16:creationId xmlns:a16="http://schemas.microsoft.com/office/drawing/2014/main" id="{CE41B7AF-9138-9FBF-DD6B-C30F84DFCC70}"/>
              </a:ext>
            </a:extLst>
          </p:cNvPr>
          <p:cNvSpPr txBox="1"/>
          <p:nvPr/>
        </p:nvSpPr>
        <p:spPr>
          <a:xfrm>
            <a:off x="1016000" y="635000"/>
            <a:ext cx="10160000" cy="3908762"/>
          </a:xfrm>
          <a:prstGeom prst="rect">
            <a:avLst/>
          </a:prstGeom>
          <a:noFill/>
        </p:spPr>
        <p:txBody>
          <a:bodyPr vert="horz" rtlCol="0">
            <a:spAutoFit/>
          </a:bodyPr>
          <a:lstStyle/>
          <a:p>
            <a:pPr algn="ctr"/>
            <a:r>
              <a:rPr lang="en-US" sz="3100"/>
              <a:t>And morning and evening he burnt fragrant substances, frankincense and galbanum, and stackte, and nard, and myrrh, and spice, and costum; all these seven he offered, crushed, mixed together in equal parts (and) pure. And h</a:t>
            </a:r>
            <a:r>
              <a:rPr lang="en-US" sz="3100" b="1">
                <a:solidFill>
                  <a:srgbClr val="FF0000"/>
                </a:solidFill>
              </a:rPr>
              <a:t>e celebrated this feast during seven days,</a:t>
            </a:r>
            <a:r>
              <a:rPr lang="en-US" sz="3100"/>
              <a:t> rejoicing with all his heart and with all his soul, he and all those who were in his house, and there was no stranger with him, nor any that was uncircumcised.</a:t>
            </a:r>
          </a:p>
        </p:txBody>
      </p:sp>
    </p:spTree>
    <p:extLst>
      <p:ext uri="{BB962C8B-B14F-4D97-AF65-F5344CB8AC3E}">
        <p14:creationId xmlns:p14="http://schemas.microsoft.com/office/powerpoint/2010/main" val="349849903"/>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CC4374-C89E-ACE6-3DE1-2C2CA14CA127}"/>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Heads of the Seasons (New Moons of the 1st, 4th, 7th &amp; 10th month)</a:t>
            </a:r>
          </a:p>
        </p:txBody>
      </p:sp>
      <p:sp>
        <p:nvSpPr>
          <p:cNvPr id="3" name="Subtitle 2">
            <a:extLst>
              <a:ext uri="{FF2B5EF4-FFF2-40B4-BE49-F238E27FC236}">
                <a16:creationId xmlns:a16="http://schemas.microsoft.com/office/drawing/2014/main" id="{1938A101-3205-437F-F581-1CCD6DCEE935}"/>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2167349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8D9A69-ACEE-DA4B-2F12-CF20D6E716D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Noah celebrate the Heads of the Seasons</a:t>
            </a:r>
          </a:p>
        </p:txBody>
      </p:sp>
      <p:sp>
        <p:nvSpPr>
          <p:cNvPr id="3" name="Subtitle 2">
            <a:extLst>
              <a:ext uri="{FF2B5EF4-FFF2-40B4-BE49-F238E27FC236}">
                <a16:creationId xmlns:a16="http://schemas.microsoft.com/office/drawing/2014/main" id="{6F9F77C3-796D-39F1-43F8-BFDA35D0469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11945284"/>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352C54-E139-7068-9235-7A83550590FA}"/>
              </a:ext>
            </a:extLst>
          </p:cNvPr>
          <p:cNvSpPr txBox="1"/>
          <p:nvPr/>
        </p:nvSpPr>
        <p:spPr>
          <a:xfrm>
            <a:off x="127000" y="127000"/>
            <a:ext cx="7315200" cy="276999"/>
          </a:xfrm>
          <a:prstGeom prst="rect">
            <a:avLst/>
          </a:prstGeom>
          <a:noFill/>
        </p:spPr>
        <p:txBody>
          <a:bodyPr vert="horz" lIns="0" tIns="0" rIns="0" bIns="0" rtlCol="0">
            <a:spAutoFit/>
          </a:bodyPr>
          <a:lstStyle/>
          <a:p>
            <a:r>
              <a:rPr lang="en-US"/>
              <a:t>Noah celebrate the Heads of the Seasons</a:t>
            </a:r>
          </a:p>
        </p:txBody>
      </p:sp>
      <p:sp>
        <p:nvSpPr>
          <p:cNvPr id="3" name="TextBox 2">
            <a:extLst>
              <a:ext uri="{FF2B5EF4-FFF2-40B4-BE49-F238E27FC236}">
                <a16:creationId xmlns:a16="http://schemas.microsoft.com/office/drawing/2014/main" id="{DD16C20F-EC0E-ECF9-7A18-1A153BB5F5FE}"/>
              </a:ext>
            </a:extLst>
          </p:cNvPr>
          <p:cNvSpPr txBox="1"/>
          <p:nvPr/>
        </p:nvSpPr>
        <p:spPr>
          <a:xfrm>
            <a:off x="0" y="762000"/>
            <a:ext cx="12192000" cy="646331"/>
          </a:xfrm>
          <a:prstGeom prst="rect">
            <a:avLst/>
          </a:prstGeom>
          <a:noFill/>
        </p:spPr>
        <p:txBody>
          <a:bodyPr vert="horz" rtlCol="0">
            <a:spAutoFit/>
          </a:bodyPr>
          <a:lstStyle/>
          <a:p>
            <a:pPr algn="ctr"/>
            <a:r>
              <a:rPr lang="en-US" sz="3600"/>
              <a:t>Jubilees 6:23-28</a:t>
            </a:r>
          </a:p>
        </p:txBody>
      </p:sp>
      <p:sp>
        <p:nvSpPr>
          <p:cNvPr id="4" name="TextBox 3">
            <a:extLst>
              <a:ext uri="{FF2B5EF4-FFF2-40B4-BE49-F238E27FC236}">
                <a16:creationId xmlns:a16="http://schemas.microsoft.com/office/drawing/2014/main" id="{A9294628-C809-41D6-D5B2-C014938280F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5FE90D7-BE36-B832-5184-C1025DECE1A5}"/>
              </a:ext>
            </a:extLst>
          </p:cNvPr>
          <p:cNvSpPr txBox="1"/>
          <p:nvPr/>
        </p:nvSpPr>
        <p:spPr>
          <a:xfrm>
            <a:off x="1016000" y="1905000"/>
            <a:ext cx="10160000" cy="4385816"/>
          </a:xfrm>
          <a:prstGeom prst="rect">
            <a:avLst/>
          </a:prstGeom>
          <a:noFill/>
        </p:spPr>
        <p:txBody>
          <a:bodyPr vert="horz" rtlCol="0">
            <a:spAutoFit/>
          </a:bodyPr>
          <a:lstStyle/>
          <a:p>
            <a:pPr algn="ctr"/>
            <a:r>
              <a:rPr lang="en-US" sz="3100"/>
              <a:t>And on the </a:t>
            </a:r>
            <a:r>
              <a:rPr lang="en-US" sz="3100" b="1">
                <a:solidFill>
                  <a:srgbClr val="FF0000"/>
                </a:solidFill>
              </a:rPr>
              <a:t>new moon of the first month</a:t>
            </a:r>
            <a:r>
              <a:rPr lang="en-US" sz="3100"/>
              <a:t>, and on the </a:t>
            </a:r>
            <a:r>
              <a:rPr lang="en-US" sz="3100" b="1">
                <a:solidFill>
                  <a:srgbClr val="FF0000"/>
                </a:solidFill>
              </a:rPr>
              <a:t>new moon of the fourth month</a:t>
            </a:r>
            <a:r>
              <a:rPr lang="en-US" sz="3100"/>
              <a:t>, and on the </a:t>
            </a:r>
            <a:r>
              <a:rPr lang="en-US" sz="3100" b="1">
                <a:solidFill>
                  <a:srgbClr val="FF0000"/>
                </a:solidFill>
              </a:rPr>
              <a:t>new moon of the seventh month</a:t>
            </a:r>
            <a:r>
              <a:rPr lang="en-US" sz="3100"/>
              <a:t>, and on the </a:t>
            </a:r>
            <a:r>
              <a:rPr lang="en-US" sz="3100" b="1">
                <a:solidFill>
                  <a:srgbClr val="FF0000"/>
                </a:solidFill>
              </a:rPr>
              <a:t>new moon of the tenth month</a:t>
            </a:r>
            <a:r>
              <a:rPr lang="en-US" sz="3100"/>
              <a:t> are the days of remembrance, and the days of the seasons in the four divisions of the year. These are written and ordained as a testimony for ever. And Noah ordained them for himself as feasts for the generations for ever, so that they have become thereby a memorial unto him. (Continued...)</a:t>
            </a:r>
          </a:p>
        </p:txBody>
      </p:sp>
    </p:spTree>
    <p:extLst>
      <p:ext uri="{BB962C8B-B14F-4D97-AF65-F5344CB8AC3E}">
        <p14:creationId xmlns:p14="http://schemas.microsoft.com/office/powerpoint/2010/main" val="917999572"/>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0E4BEC-E7F5-A211-E8A4-AC74DFEB4CFB}"/>
              </a:ext>
            </a:extLst>
          </p:cNvPr>
          <p:cNvSpPr txBox="1"/>
          <p:nvPr/>
        </p:nvSpPr>
        <p:spPr>
          <a:xfrm>
            <a:off x="127000" y="127000"/>
            <a:ext cx="7315200" cy="276999"/>
          </a:xfrm>
          <a:prstGeom prst="rect">
            <a:avLst/>
          </a:prstGeom>
          <a:noFill/>
        </p:spPr>
        <p:txBody>
          <a:bodyPr vert="horz" lIns="0" tIns="0" rIns="0" bIns="0" rtlCol="0">
            <a:spAutoFit/>
          </a:bodyPr>
          <a:lstStyle/>
          <a:p>
            <a:r>
              <a:rPr lang="en-US"/>
              <a:t>Noah celebrate the Heads of the Seasons</a:t>
            </a:r>
          </a:p>
        </p:txBody>
      </p:sp>
      <p:sp>
        <p:nvSpPr>
          <p:cNvPr id="3" name="TextBox 2">
            <a:extLst>
              <a:ext uri="{FF2B5EF4-FFF2-40B4-BE49-F238E27FC236}">
                <a16:creationId xmlns:a16="http://schemas.microsoft.com/office/drawing/2014/main" id="{5D938DDC-A662-DDB4-C29F-716504909186}"/>
              </a:ext>
            </a:extLst>
          </p:cNvPr>
          <p:cNvSpPr txBox="1"/>
          <p:nvPr/>
        </p:nvSpPr>
        <p:spPr>
          <a:xfrm>
            <a:off x="1016000" y="635000"/>
            <a:ext cx="10160000" cy="3908762"/>
          </a:xfrm>
          <a:prstGeom prst="rect">
            <a:avLst/>
          </a:prstGeom>
          <a:noFill/>
        </p:spPr>
        <p:txBody>
          <a:bodyPr vert="horz" rtlCol="0">
            <a:spAutoFit/>
          </a:bodyPr>
          <a:lstStyle/>
          <a:p>
            <a:pPr algn="ctr"/>
            <a:r>
              <a:rPr lang="en-US" sz="3100"/>
              <a:t>And on the </a:t>
            </a:r>
            <a:r>
              <a:rPr lang="en-US" sz="3100" b="1">
                <a:solidFill>
                  <a:srgbClr val="FF0000"/>
                </a:solidFill>
              </a:rPr>
              <a:t>new moon of the first month</a:t>
            </a:r>
            <a:r>
              <a:rPr lang="en-US" sz="3100"/>
              <a:t> he was bidden to make for himself an ark, and on that (day) the earth became dry and he opened (the ark) and saw the earth. And on the </a:t>
            </a:r>
            <a:r>
              <a:rPr lang="en-US" sz="3100" b="1">
                <a:solidFill>
                  <a:srgbClr val="FF0000"/>
                </a:solidFill>
              </a:rPr>
              <a:t>new moon of the fourth month</a:t>
            </a:r>
            <a:r>
              <a:rPr lang="en-US" sz="3100"/>
              <a:t> the mouths of the depths of the abyss beneath were closed. And on the </a:t>
            </a:r>
            <a:r>
              <a:rPr lang="en-US" sz="3100" b="1">
                <a:solidFill>
                  <a:srgbClr val="FF0000"/>
                </a:solidFill>
              </a:rPr>
              <a:t>new moon of the seventh month</a:t>
            </a:r>
            <a:r>
              <a:rPr lang="en-US" sz="3100"/>
              <a:t> all the mouths of the abysses of the earth were opened, and the waters began to descend into them. (Continued...)</a:t>
            </a:r>
          </a:p>
        </p:txBody>
      </p:sp>
    </p:spTree>
    <p:extLst>
      <p:ext uri="{BB962C8B-B14F-4D97-AF65-F5344CB8AC3E}">
        <p14:creationId xmlns:p14="http://schemas.microsoft.com/office/powerpoint/2010/main" val="1895776036"/>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39BD9B-8F27-4948-1D00-E4ED54A26E41}"/>
              </a:ext>
            </a:extLst>
          </p:cNvPr>
          <p:cNvSpPr txBox="1"/>
          <p:nvPr/>
        </p:nvSpPr>
        <p:spPr>
          <a:xfrm>
            <a:off x="127000" y="127000"/>
            <a:ext cx="7315200" cy="276999"/>
          </a:xfrm>
          <a:prstGeom prst="rect">
            <a:avLst/>
          </a:prstGeom>
          <a:noFill/>
        </p:spPr>
        <p:txBody>
          <a:bodyPr vert="horz" lIns="0" tIns="0" rIns="0" bIns="0" rtlCol="0">
            <a:spAutoFit/>
          </a:bodyPr>
          <a:lstStyle/>
          <a:p>
            <a:r>
              <a:rPr lang="en-US"/>
              <a:t>Noah celebrate the Heads of the Seasons</a:t>
            </a:r>
          </a:p>
        </p:txBody>
      </p:sp>
      <p:sp>
        <p:nvSpPr>
          <p:cNvPr id="3" name="TextBox 2">
            <a:extLst>
              <a:ext uri="{FF2B5EF4-FFF2-40B4-BE49-F238E27FC236}">
                <a16:creationId xmlns:a16="http://schemas.microsoft.com/office/drawing/2014/main" id="{4BBFDD94-8773-5E63-ED51-D8583B95ECC1}"/>
              </a:ext>
            </a:extLst>
          </p:cNvPr>
          <p:cNvSpPr txBox="1"/>
          <p:nvPr/>
        </p:nvSpPr>
        <p:spPr>
          <a:xfrm>
            <a:off x="1016000" y="635000"/>
            <a:ext cx="10160000" cy="2000548"/>
          </a:xfrm>
          <a:prstGeom prst="rect">
            <a:avLst/>
          </a:prstGeom>
          <a:noFill/>
        </p:spPr>
        <p:txBody>
          <a:bodyPr vert="horz" rtlCol="0">
            <a:spAutoFit/>
          </a:bodyPr>
          <a:lstStyle/>
          <a:p>
            <a:pPr algn="ctr"/>
            <a:r>
              <a:rPr lang="en-US" sz="3100"/>
              <a:t>And on the n</a:t>
            </a:r>
            <a:r>
              <a:rPr lang="en-US" sz="3100" b="1">
                <a:solidFill>
                  <a:srgbClr val="FF0000"/>
                </a:solidFill>
              </a:rPr>
              <a:t>ew moon of the tenth month </a:t>
            </a:r>
            <a:r>
              <a:rPr lang="en-US" sz="3100"/>
              <a:t>the tops of the mountains were seen, and Noah was glad. And on this account he ordained them for himself as feasts for a memorial for ever, and thus are they ordained.</a:t>
            </a:r>
          </a:p>
        </p:txBody>
      </p:sp>
    </p:spTree>
    <p:extLst>
      <p:ext uri="{BB962C8B-B14F-4D97-AF65-F5344CB8AC3E}">
        <p14:creationId xmlns:p14="http://schemas.microsoft.com/office/powerpoint/2010/main" val="4093849947"/>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53D64-B766-F25C-887F-72F58ECBAB1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Issac gives offerings</a:t>
            </a:r>
          </a:p>
        </p:txBody>
      </p:sp>
      <p:sp>
        <p:nvSpPr>
          <p:cNvPr id="3" name="Subtitle 2">
            <a:extLst>
              <a:ext uri="{FF2B5EF4-FFF2-40B4-BE49-F238E27FC236}">
                <a16:creationId xmlns:a16="http://schemas.microsoft.com/office/drawing/2014/main" id="{95BEF982-FEF0-E849-C0D3-B7FBB6700E1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59347598"/>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F6F31F-DA84-F3C3-E089-DA33041DC783}"/>
              </a:ext>
            </a:extLst>
          </p:cNvPr>
          <p:cNvSpPr txBox="1"/>
          <p:nvPr/>
        </p:nvSpPr>
        <p:spPr>
          <a:xfrm>
            <a:off x="127000" y="127000"/>
            <a:ext cx="7315200" cy="276999"/>
          </a:xfrm>
          <a:prstGeom prst="rect">
            <a:avLst/>
          </a:prstGeom>
          <a:noFill/>
        </p:spPr>
        <p:txBody>
          <a:bodyPr vert="horz" lIns="0" tIns="0" rIns="0" bIns="0" rtlCol="0">
            <a:spAutoFit/>
          </a:bodyPr>
          <a:lstStyle/>
          <a:p>
            <a:r>
              <a:rPr lang="en-US"/>
              <a:t>Issac gives offerings</a:t>
            </a:r>
          </a:p>
        </p:txBody>
      </p:sp>
      <p:sp>
        <p:nvSpPr>
          <p:cNvPr id="3" name="TextBox 2">
            <a:extLst>
              <a:ext uri="{FF2B5EF4-FFF2-40B4-BE49-F238E27FC236}">
                <a16:creationId xmlns:a16="http://schemas.microsoft.com/office/drawing/2014/main" id="{D77F36C8-7226-5A23-D415-5E265FFD1B37}"/>
              </a:ext>
            </a:extLst>
          </p:cNvPr>
          <p:cNvSpPr txBox="1"/>
          <p:nvPr/>
        </p:nvSpPr>
        <p:spPr>
          <a:xfrm>
            <a:off x="0" y="762000"/>
            <a:ext cx="12192000" cy="646331"/>
          </a:xfrm>
          <a:prstGeom prst="rect">
            <a:avLst/>
          </a:prstGeom>
          <a:noFill/>
        </p:spPr>
        <p:txBody>
          <a:bodyPr vert="horz" rtlCol="0">
            <a:spAutoFit/>
          </a:bodyPr>
          <a:lstStyle/>
          <a:p>
            <a:pPr algn="ctr"/>
            <a:r>
              <a:rPr lang="en-US" sz="3600"/>
              <a:t>Jubilees 24:21-23</a:t>
            </a:r>
          </a:p>
        </p:txBody>
      </p:sp>
      <p:sp>
        <p:nvSpPr>
          <p:cNvPr id="4" name="TextBox 3">
            <a:extLst>
              <a:ext uri="{FF2B5EF4-FFF2-40B4-BE49-F238E27FC236}">
                <a16:creationId xmlns:a16="http://schemas.microsoft.com/office/drawing/2014/main" id="{497B190B-D55F-2255-8975-D7DE2CFEC5F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F8C9B1F-8B53-7252-D466-CD404C768C49}"/>
              </a:ext>
            </a:extLst>
          </p:cNvPr>
          <p:cNvSpPr txBox="1"/>
          <p:nvPr/>
        </p:nvSpPr>
        <p:spPr>
          <a:xfrm>
            <a:off x="1016000" y="1905000"/>
            <a:ext cx="10160000" cy="3908762"/>
          </a:xfrm>
          <a:prstGeom prst="rect">
            <a:avLst/>
          </a:prstGeom>
          <a:noFill/>
        </p:spPr>
        <p:txBody>
          <a:bodyPr vert="horz" rtlCol="0">
            <a:spAutoFit/>
          </a:bodyPr>
          <a:lstStyle/>
          <a:p>
            <a:pPr algn="ctr"/>
            <a:r>
              <a:rPr lang="en-US" sz="3100"/>
              <a:t>And he went up from thence to the Well of the Oath in the first year of the first week in the [2108 A.M.] forty-fourth jubilee. And the Lord appeared to him that night, </a:t>
            </a:r>
            <a:r>
              <a:rPr lang="en-US" sz="3100" b="1">
                <a:solidFill>
                  <a:srgbClr val="FF0000"/>
                </a:solidFill>
              </a:rPr>
              <a:t>on the new moon of the first month</a:t>
            </a:r>
            <a:r>
              <a:rPr lang="en-US" sz="3100"/>
              <a:t>, and said unto him: 'I am the God of Abraham thy father; fear not, for I am with thee, and shall bless thee and shall surely multiply thy seed as the sand of the earth, for the sake of Abraham my servant. (Continued...)</a:t>
            </a:r>
          </a:p>
        </p:txBody>
      </p:sp>
    </p:spTree>
    <p:extLst>
      <p:ext uri="{BB962C8B-B14F-4D97-AF65-F5344CB8AC3E}">
        <p14:creationId xmlns:p14="http://schemas.microsoft.com/office/powerpoint/2010/main" val="3027957355"/>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56B58CD-F0A7-00E0-B640-DC6D4CBAAFFE}"/>
              </a:ext>
            </a:extLst>
          </p:cNvPr>
          <p:cNvSpPr txBox="1"/>
          <p:nvPr/>
        </p:nvSpPr>
        <p:spPr>
          <a:xfrm>
            <a:off x="127000" y="127000"/>
            <a:ext cx="7315200" cy="276999"/>
          </a:xfrm>
          <a:prstGeom prst="rect">
            <a:avLst/>
          </a:prstGeom>
          <a:noFill/>
        </p:spPr>
        <p:txBody>
          <a:bodyPr vert="horz" lIns="0" tIns="0" rIns="0" bIns="0" rtlCol="0">
            <a:spAutoFit/>
          </a:bodyPr>
          <a:lstStyle/>
          <a:p>
            <a:r>
              <a:rPr lang="en-US"/>
              <a:t>Issac gives offerings</a:t>
            </a:r>
          </a:p>
        </p:txBody>
      </p:sp>
      <p:sp>
        <p:nvSpPr>
          <p:cNvPr id="3" name="TextBox 2">
            <a:extLst>
              <a:ext uri="{FF2B5EF4-FFF2-40B4-BE49-F238E27FC236}">
                <a16:creationId xmlns:a16="http://schemas.microsoft.com/office/drawing/2014/main" id="{24A39214-90E7-CB2F-8B3D-669C7B181DCE}"/>
              </a:ext>
            </a:extLst>
          </p:cNvPr>
          <p:cNvSpPr txBox="1"/>
          <p:nvPr/>
        </p:nvSpPr>
        <p:spPr>
          <a:xfrm>
            <a:off x="1016000" y="635000"/>
            <a:ext cx="10160000" cy="1523494"/>
          </a:xfrm>
          <a:prstGeom prst="rect">
            <a:avLst/>
          </a:prstGeom>
          <a:noFill/>
        </p:spPr>
        <p:txBody>
          <a:bodyPr vert="horz" rtlCol="0">
            <a:spAutoFit/>
          </a:bodyPr>
          <a:lstStyle/>
          <a:p>
            <a:pPr algn="ctr"/>
            <a:r>
              <a:rPr lang="en-US" sz="3100"/>
              <a:t>' And he built an altar there, which Abraham his father had first built, and he called upon the name of the Lord, and he offered sacrifice to the God of Abraham his father.</a:t>
            </a:r>
          </a:p>
        </p:txBody>
      </p:sp>
    </p:spTree>
    <p:extLst>
      <p:ext uri="{BB962C8B-B14F-4D97-AF65-F5344CB8AC3E}">
        <p14:creationId xmlns:p14="http://schemas.microsoft.com/office/powerpoint/2010/main" val="95523127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E75B8-1263-3F71-9B06-62FE9C98979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Jacob's stairway to heaven</a:t>
            </a:r>
          </a:p>
        </p:txBody>
      </p:sp>
      <p:sp>
        <p:nvSpPr>
          <p:cNvPr id="3" name="Subtitle 2">
            <a:extLst>
              <a:ext uri="{FF2B5EF4-FFF2-40B4-BE49-F238E27FC236}">
                <a16:creationId xmlns:a16="http://schemas.microsoft.com/office/drawing/2014/main" id="{A5E5FB1D-C554-B87C-603F-DCA90955B04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50711588"/>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169F88-0A19-1889-E64C-1F513B475BFA}"/>
              </a:ext>
            </a:extLst>
          </p:cNvPr>
          <p:cNvSpPr txBox="1"/>
          <p:nvPr/>
        </p:nvSpPr>
        <p:spPr>
          <a:xfrm>
            <a:off x="127000" y="127000"/>
            <a:ext cx="7315200" cy="276999"/>
          </a:xfrm>
          <a:prstGeom prst="rect">
            <a:avLst/>
          </a:prstGeom>
          <a:noFill/>
        </p:spPr>
        <p:txBody>
          <a:bodyPr vert="horz" lIns="0" tIns="0" rIns="0" bIns="0" rtlCol="0">
            <a:spAutoFit/>
          </a:bodyPr>
          <a:lstStyle/>
          <a:p>
            <a:r>
              <a:rPr lang="en-US"/>
              <a:t>Jacob's stairway to heaven</a:t>
            </a:r>
          </a:p>
        </p:txBody>
      </p:sp>
      <p:sp>
        <p:nvSpPr>
          <p:cNvPr id="3" name="TextBox 2">
            <a:extLst>
              <a:ext uri="{FF2B5EF4-FFF2-40B4-BE49-F238E27FC236}">
                <a16:creationId xmlns:a16="http://schemas.microsoft.com/office/drawing/2014/main" id="{068863FA-C535-6A6B-D1C4-F6197D48BFF4}"/>
              </a:ext>
            </a:extLst>
          </p:cNvPr>
          <p:cNvSpPr txBox="1"/>
          <p:nvPr/>
        </p:nvSpPr>
        <p:spPr>
          <a:xfrm>
            <a:off x="0" y="762000"/>
            <a:ext cx="12192000" cy="646331"/>
          </a:xfrm>
          <a:prstGeom prst="rect">
            <a:avLst/>
          </a:prstGeom>
          <a:noFill/>
        </p:spPr>
        <p:txBody>
          <a:bodyPr vert="horz" rtlCol="0">
            <a:spAutoFit/>
          </a:bodyPr>
          <a:lstStyle/>
          <a:p>
            <a:pPr algn="ctr"/>
            <a:r>
              <a:rPr lang="en-US" sz="3600"/>
              <a:t>Genesis 28:10-22</a:t>
            </a:r>
          </a:p>
        </p:txBody>
      </p:sp>
      <p:sp>
        <p:nvSpPr>
          <p:cNvPr id="4" name="TextBox 3">
            <a:extLst>
              <a:ext uri="{FF2B5EF4-FFF2-40B4-BE49-F238E27FC236}">
                <a16:creationId xmlns:a16="http://schemas.microsoft.com/office/drawing/2014/main" id="{79ED48C5-D560-03A1-1235-EB1BC7DDE1C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9A6127A-67B0-8796-2A76-DFA5F31C0582}"/>
              </a:ext>
            </a:extLst>
          </p:cNvPr>
          <p:cNvSpPr txBox="1"/>
          <p:nvPr/>
        </p:nvSpPr>
        <p:spPr>
          <a:xfrm>
            <a:off x="1016000" y="1905000"/>
            <a:ext cx="10160000" cy="3908762"/>
          </a:xfrm>
          <a:prstGeom prst="rect">
            <a:avLst/>
          </a:prstGeom>
          <a:noFill/>
        </p:spPr>
        <p:txBody>
          <a:bodyPr vert="horz" rtlCol="0">
            <a:spAutoFit/>
          </a:bodyPr>
          <a:lstStyle/>
          <a:p>
            <a:pPr algn="ctr"/>
            <a:r>
              <a:rPr lang="en-US" sz="3100"/>
              <a:t>Then Jacob departed from Beersheba and went toward Haran. He came to a certain place and spent the night there, because the sun had set; and he took one of the stones of the place and put it under his head, and lay down in that place. He had a dream, and behold, a ladder was set on the earth with its top reaching to heaven; and behold, the angels of God were ascending and descending on it. (Continued...)</a:t>
            </a:r>
          </a:p>
        </p:txBody>
      </p:sp>
    </p:spTree>
    <p:extLst>
      <p:ext uri="{BB962C8B-B14F-4D97-AF65-F5344CB8AC3E}">
        <p14:creationId xmlns:p14="http://schemas.microsoft.com/office/powerpoint/2010/main" val="2752287534"/>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243FBC-59FE-F7B2-63BC-81C1155B477A}"/>
              </a:ext>
            </a:extLst>
          </p:cNvPr>
          <p:cNvSpPr txBox="1"/>
          <p:nvPr/>
        </p:nvSpPr>
        <p:spPr>
          <a:xfrm>
            <a:off x="127000" y="127000"/>
            <a:ext cx="7315200" cy="276999"/>
          </a:xfrm>
          <a:prstGeom prst="rect">
            <a:avLst/>
          </a:prstGeom>
          <a:noFill/>
        </p:spPr>
        <p:txBody>
          <a:bodyPr vert="horz" lIns="0" tIns="0" rIns="0" bIns="0" rtlCol="0">
            <a:spAutoFit/>
          </a:bodyPr>
          <a:lstStyle/>
          <a:p>
            <a:r>
              <a:rPr lang="en-US"/>
              <a:t>Jacob's stairway to heaven</a:t>
            </a:r>
          </a:p>
        </p:txBody>
      </p:sp>
      <p:sp>
        <p:nvSpPr>
          <p:cNvPr id="3" name="TextBox 2">
            <a:extLst>
              <a:ext uri="{FF2B5EF4-FFF2-40B4-BE49-F238E27FC236}">
                <a16:creationId xmlns:a16="http://schemas.microsoft.com/office/drawing/2014/main" id="{7F7288DD-DF07-BFD8-0455-6C2AF26F832A}"/>
              </a:ext>
            </a:extLst>
          </p:cNvPr>
          <p:cNvSpPr txBox="1"/>
          <p:nvPr/>
        </p:nvSpPr>
        <p:spPr>
          <a:xfrm>
            <a:off x="1016000" y="635000"/>
            <a:ext cx="10160000" cy="3908762"/>
          </a:xfrm>
          <a:prstGeom prst="rect">
            <a:avLst/>
          </a:prstGeom>
          <a:noFill/>
        </p:spPr>
        <p:txBody>
          <a:bodyPr vert="horz" rtlCol="0">
            <a:spAutoFit/>
          </a:bodyPr>
          <a:lstStyle/>
          <a:p>
            <a:pPr algn="ctr"/>
            <a:r>
              <a:rPr lang="en-US" sz="3100"/>
              <a:t>And behold, the LORD stood above it and said, "I am the LORD, the God of your father Abraham and the God of Isaac; the land on which you lie, I will give it to you and to your descendants. "Your descendants will also be like the dust of the earth, and you will spread out to the west and to the east and to the north and to the south; and in you and in your descendants shall all the families of the earth be blessed. (Continued...)</a:t>
            </a:r>
          </a:p>
        </p:txBody>
      </p:sp>
    </p:spTree>
    <p:extLst>
      <p:ext uri="{BB962C8B-B14F-4D97-AF65-F5344CB8AC3E}">
        <p14:creationId xmlns:p14="http://schemas.microsoft.com/office/powerpoint/2010/main" val="2515627625"/>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26E3D1-E339-A601-F9C2-18469489C37F}"/>
              </a:ext>
            </a:extLst>
          </p:cNvPr>
          <p:cNvSpPr txBox="1"/>
          <p:nvPr/>
        </p:nvSpPr>
        <p:spPr>
          <a:xfrm>
            <a:off x="127000" y="127000"/>
            <a:ext cx="7315200" cy="276999"/>
          </a:xfrm>
          <a:prstGeom prst="rect">
            <a:avLst/>
          </a:prstGeom>
          <a:noFill/>
        </p:spPr>
        <p:txBody>
          <a:bodyPr vert="horz" lIns="0" tIns="0" rIns="0" bIns="0" rtlCol="0">
            <a:spAutoFit/>
          </a:bodyPr>
          <a:lstStyle/>
          <a:p>
            <a:r>
              <a:rPr lang="en-US"/>
              <a:t>Jacob's stairway to heaven</a:t>
            </a:r>
          </a:p>
        </p:txBody>
      </p:sp>
      <p:sp>
        <p:nvSpPr>
          <p:cNvPr id="3" name="TextBox 2">
            <a:extLst>
              <a:ext uri="{FF2B5EF4-FFF2-40B4-BE49-F238E27FC236}">
                <a16:creationId xmlns:a16="http://schemas.microsoft.com/office/drawing/2014/main" id="{25C0613B-5CEA-8217-A656-C8E3CA2F790C}"/>
              </a:ext>
            </a:extLst>
          </p:cNvPr>
          <p:cNvSpPr txBox="1"/>
          <p:nvPr/>
        </p:nvSpPr>
        <p:spPr>
          <a:xfrm>
            <a:off x="1016000" y="635000"/>
            <a:ext cx="10160000" cy="3431709"/>
          </a:xfrm>
          <a:prstGeom prst="rect">
            <a:avLst/>
          </a:prstGeom>
          <a:noFill/>
        </p:spPr>
        <p:txBody>
          <a:bodyPr vert="horz" rtlCol="0">
            <a:spAutoFit/>
          </a:bodyPr>
          <a:lstStyle/>
          <a:p>
            <a:pPr algn="ctr"/>
            <a:r>
              <a:rPr lang="en-US" sz="3100"/>
              <a:t>"Behold, I am with you and will keep you wherever you go, and will bring you back to this land; for I will not leave you until I have done what I have promised you." Then Jacob awoke from his sleep and said, "Surely the LORD is in this place, and I did not know it." He was afraid and said, "How awesome is this place! This is none other than the house of God, and this is the gate of heaven. (Continued...)</a:t>
            </a:r>
          </a:p>
        </p:txBody>
      </p:sp>
    </p:spTree>
    <p:extLst>
      <p:ext uri="{BB962C8B-B14F-4D97-AF65-F5344CB8AC3E}">
        <p14:creationId xmlns:p14="http://schemas.microsoft.com/office/powerpoint/2010/main" val="806141610"/>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92F4A3-D80A-3EBC-78CC-7BEF8FA66D2F}"/>
              </a:ext>
            </a:extLst>
          </p:cNvPr>
          <p:cNvSpPr txBox="1"/>
          <p:nvPr/>
        </p:nvSpPr>
        <p:spPr>
          <a:xfrm>
            <a:off x="127000" y="127000"/>
            <a:ext cx="7315200" cy="276999"/>
          </a:xfrm>
          <a:prstGeom prst="rect">
            <a:avLst/>
          </a:prstGeom>
          <a:noFill/>
        </p:spPr>
        <p:txBody>
          <a:bodyPr vert="horz" lIns="0" tIns="0" rIns="0" bIns="0" rtlCol="0">
            <a:spAutoFit/>
          </a:bodyPr>
          <a:lstStyle/>
          <a:p>
            <a:r>
              <a:rPr lang="en-US"/>
              <a:t>Jacob's stairway to heaven</a:t>
            </a:r>
          </a:p>
        </p:txBody>
      </p:sp>
      <p:sp>
        <p:nvSpPr>
          <p:cNvPr id="3" name="TextBox 2">
            <a:extLst>
              <a:ext uri="{FF2B5EF4-FFF2-40B4-BE49-F238E27FC236}">
                <a16:creationId xmlns:a16="http://schemas.microsoft.com/office/drawing/2014/main" id="{8B8D356A-4D72-25E7-5049-B780736C2B98}"/>
              </a:ext>
            </a:extLst>
          </p:cNvPr>
          <p:cNvSpPr txBox="1"/>
          <p:nvPr/>
        </p:nvSpPr>
        <p:spPr>
          <a:xfrm>
            <a:off x="1016000" y="635000"/>
            <a:ext cx="10160000" cy="4385816"/>
          </a:xfrm>
          <a:prstGeom prst="rect">
            <a:avLst/>
          </a:prstGeom>
          <a:noFill/>
        </p:spPr>
        <p:txBody>
          <a:bodyPr vert="horz" rtlCol="0">
            <a:spAutoFit/>
          </a:bodyPr>
          <a:lstStyle/>
          <a:p>
            <a:pPr algn="ctr"/>
            <a:r>
              <a:rPr lang="en-US" sz="3100"/>
              <a:t>" So Jacob rose early in the morning, and took the stone that he had put under his head and set it up as a pillar and poured oil on its top. He called the name of that place Bethel; however, previously the name of the city had been Luz. Then Jacob made a vow, saying, "If God will be with me and will keep me on this journey that I take, and will give me food to eat and garments to wear, and I return to my father's house in safety, then the LORD will be my God. (Continued...)</a:t>
            </a:r>
          </a:p>
        </p:txBody>
      </p:sp>
    </p:spTree>
    <p:extLst>
      <p:ext uri="{BB962C8B-B14F-4D97-AF65-F5344CB8AC3E}">
        <p14:creationId xmlns:p14="http://schemas.microsoft.com/office/powerpoint/2010/main" val="122858131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CBDA52-19DF-1644-4885-54680DB0685F}"/>
              </a:ext>
            </a:extLst>
          </p:cNvPr>
          <p:cNvSpPr txBox="1"/>
          <p:nvPr/>
        </p:nvSpPr>
        <p:spPr>
          <a:xfrm>
            <a:off x="127000" y="127000"/>
            <a:ext cx="7315200" cy="276999"/>
          </a:xfrm>
          <a:prstGeom prst="rect">
            <a:avLst/>
          </a:prstGeom>
          <a:noFill/>
        </p:spPr>
        <p:txBody>
          <a:bodyPr vert="horz" lIns="0" tIns="0" rIns="0" bIns="0" rtlCol="0">
            <a:spAutoFit/>
          </a:bodyPr>
          <a:lstStyle/>
          <a:p>
            <a:r>
              <a:rPr lang="en-US"/>
              <a:t>Jacob's stairway to heaven</a:t>
            </a:r>
          </a:p>
        </p:txBody>
      </p:sp>
      <p:sp>
        <p:nvSpPr>
          <p:cNvPr id="3" name="TextBox 2">
            <a:extLst>
              <a:ext uri="{FF2B5EF4-FFF2-40B4-BE49-F238E27FC236}">
                <a16:creationId xmlns:a16="http://schemas.microsoft.com/office/drawing/2014/main" id="{578C6C28-735F-60A7-871E-C2C79AFE362C}"/>
              </a:ext>
            </a:extLst>
          </p:cNvPr>
          <p:cNvSpPr txBox="1"/>
          <p:nvPr/>
        </p:nvSpPr>
        <p:spPr>
          <a:xfrm>
            <a:off x="1016000" y="635000"/>
            <a:ext cx="10160000" cy="1523494"/>
          </a:xfrm>
          <a:prstGeom prst="rect">
            <a:avLst/>
          </a:prstGeom>
          <a:noFill/>
        </p:spPr>
        <p:txBody>
          <a:bodyPr vert="horz" rtlCol="0">
            <a:spAutoFit/>
          </a:bodyPr>
          <a:lstStyle/>
          <a:p>
            <a:pPr algn="ctr"/>
            <a:r>
              <a:rPr lang="en-US" sz="3100"/>
              <a:t>"This stone, which I have set up as a pillar, will be God's house, and of all that You give me I will surely give a tenth to You."</a:t>
            </a:r>
          </a:p>
        </p:txBody>
      </p:sp>
    </p:spTree>
    <p:extLst>
      <p:ext uri="{BB962C8B-B14F-4D97-AF65-F5344CB8AC3E}">
        <p14:creationId xmlns:p14="http://schemas.microsoft.com/office/powerpoint/2010/main" val="2134658135"/>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CD5D5F-89D3-FBAE-3149-1D73139AB48F}"/>
              </a:ext>
            </a:extLst>
          </p:cNvPr>
          <p:cNvSpPr txBox="1"/>
          <p:nvPr/>
        </p:nvSpPr>
        <p:spPr>
          <a:xfrm>
            <a:off x="127000" y="127000"/>
            <a:ext cx="7315200" cy="276999"/>
          </a:xfrm>
          <a:prstGeom prst="rect">
            <a:avLst/>
          </a:prstGeom>
          <a:noFill/>
        </p:spPr>
        <p:txBody>
          <a:bodyPr vert="horz" lIns="0" tIns="0" rIns="0" bIns="0" rtlCol="0">
            <a:spAutoFit/>
          </a:bodyPr>
          <a:lstStyle/>
          <a:p>
            <a:r>
              <a:rPr lang="en-US"/>
              <a:t>Jacob's stairway to heaven</a:t>
            </a:r>
          </a:p>
        </p:txBody>
      </p:sp>
      <p:sp>
        <p:nvSpPr>
          <p:cNvPr id="3" name="TextBox 2">
            <a:extLst>
              <a:ext uri="{FF2B5EF4-FFF2-40B4-BE49-F238E27FC236}">
                <a16:creationId xmlns:a16="http://schemas.microsoft.com/office/drawing/2014/main" id="{D8621510-838A-D79B-CBE7-0564BA5047F8}"/>
              </a:ext>
            </a:extLst>
          </p:cNvPr>
          <p:cNvSpPr txBox="1"/>
          <p:nvPr/>
        </p:nvSpPr>
        <p:spPr>
          <a:xfrm>
            <a:off x="0" y="762000"/>
            <a:ext cx="12192000" cy="646331"/>
          </a:xfrm>
          <a:prstGeom prst="rect">
            <a:avLst/>
          </a:prstGeom>
          <a:noFill/>
        </p:spPr>
        <p:txBody>
          <a:bodyPr vert="horz" rtlCol="0">
            <a:spAutoFit/>
          </a:bodyPr>
          <a:lstStyle/>
          <a:p>
            <a:pPr algn="ctr"/>
            <a:r>
              <a:rPr lang="en-US" sz="3600"/>
              <a:t>Jubilees 27:19-21</a:t>
            </a:r>
          </a:p>
        </p:txBody>
      </p:sp>
      <p:sp>
        <p:nvSpPr>
          <p:cNvPr id="4" name="TextBox 3">
            <a:extLst>
              <a:ext uri="{FF2B5EF4-FFF2-40B4-BE49-F238E27FC236}">
                <a16:creationId xmlns:a16="http://schemas.microsoft.com/office/drawing/2014/main" id="{14E23CA6-8BC6-CBAF-9CF4-92D5632E653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61A1602-FFD4-FB1D-7752-F9C196095416}"/>
              </a:ext>
            </a:extLst>
          </p:cNvPr>
          <p:cNvSpPr txBox="1"/>
          <p:nvPr/>
        </p:nvSpPr>
        <p:spPr>
          <a:xfrm>
            <a:off x="1016000" y="1905000"/>
            <a:ext cx="10160000" cy="3431709"/>
          </a:xfrm>
          <a:prstGeom prst="rect">
            <a:avLst/>
          </a:prstGeom>
          <a:noFill/>
        </p:spPr>
        <p:txBody>
          <a:bodyPr vert="horz" rtlCol="0">
            <a:spAutoFit/>
          </a:bodyPr>
          <a:lstStyle/>
          <a:p>
            <a:pPr algn="ctr"/>
            <a:r>
              <a:rPr lang="en-US" sz="3100"/>
              <a:t>And Jacob went from the Well of the Oath to go to Haran on the first year of the second week in the forty-fourth jubilee, and he came to Luz on the mountains, that is, Bethel, </a:t>
            </a:r>
            <a:r>
              <a:rPr lang="en-US" sz="3100" b="1">
                <a:solidFill>
                  <a:srgbClr val="FF0000"/>
                </a:solidFill>
              </a:rPr>
              <a:t>on the new moon of the first month</a:t>
            </a:r>
            <a:r>
              <a:rPr lang="en-US" sz="3100"/>
              <a:t> of this week, [2115 A.M.] and he came to the place at even and turned from the way to the west of the road that night: and he slept there; for the sun had set. (Continued...)</a:t>
            </a:r>
          </a:p>
        </p:txBody>
      </p:sp>
    </p:spTree>
    <p:extLst>
      <p:ext uri="{BB962C8B-B14F-4D97-AF65-F5344CB8AC3E}">
        <p14:creationId xmlns:p14="http://schemas.microsoft.com/office/powerpoint/2010/main" val="424252141"/>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21780E6-13C4-7BCF-2E72-B7BAF9646730}"/>
              </a:ext>
            </a:extLst>
          </p:cNvPr>
          <p:cNvSpPr txBox="1"/>
          <p:nvPr/>
        </p:nvSpPr>
        <p:spPr>
          <a:xfrm>
            <a:off x="127000" y="127000"/>
            <a:ext cx="7315200" cy="276999"/>
          </a:xfrm>
          <a:prstGeom prst="rect">
            <a:avLst/>
          </a:prstGeom>
          <a:noFill/>
        </p:spPr>
        <p:txBody>
          <a:bodyPr vert="horz" lIns="0" tIns="0" rIns="0" bIns="0" rtlCol="0">
            <a:spAutoFit/>
          </a:bodyPr>
          <a:lstStyle/>
          <a:p>
            <a:r>
              <a:rPr lang="en-US"/>
              <a:t>Jacob's stairway to heaven</a:t>
            </a:r>
          </a:p>
        </p:txBody>
      </p:sp>
      <p:sp>
        <p:nvSpPr>
          <p:cNvPr id="3" name="TextBox 2">
            <a:extLst>
              <a:ext uri="{FF2B5EF4-FFF2-40B4-BE49-F238E27FC236}">
                <a16:creationId xmlns:a16="http://schemas.microsoft.com/office/drawing/2014/main" id="{6F0FA2FD-638B-4E24-D7B1-A1DEDE5A7861}"/>
              </a:ext>
            </a:extLst>
          </p:cNvPr>
          <p:cNvSpPr txBox="1"/>
          <p:nvPr/>
        </p:nvSpPr>
        <p:spPr>
          <a:xfrm>
            <a:off x="1016000" y="635000"/>
            <a:ext cx="10160000" cy="2954655"/>
          </a:xfrm>
          <a:prstGeom prst="rect">
            <a:avLst/>
          </a:prstGeom>
          <a:noFill/>
        </p:spPr>
        <p:txBody>
          <a:bodyPr vert="horz" rtlCol="0">
            <a:spAutoFit/>
          </a:bodyPr>
          <a:lstStyle/>
          <a:p>
            <a:pPr algn="ctr"/>
            <a:r>
              <a:rPr lang="en-US" sz="3100"/>
              <a:t>And he took one of the stones of that place and laid &lt;it at his head&gt; under the tree, and he was journeying alone, and he slept. And he dreamt that night, and behold a ladder set up on the earth, and the top of it reached to heaven, and behold, the angels of the Lord ascended and descended on it: and behold, the Lord stood upon it.</a:t>
            </a:r>
          </a:p>
        </p:txBody>
      </p:sp>
    </p:spTree>
    <p:extLst>
      <p:ext uri="{BB962C8B-B14F-4D97-AF65-F5344CB8AC3E}">
        <p14:creationId xmlns:p14="http://schemas.microsoft.com/office/powerpoint/2010/main" val="1505887717"/>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A0E24-A8D7-1810-B0E5-8DCED493BC3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Levi is born</a:t>
            </a:r>
          </a:p>
        </p:txBody>
      </p:sp>
      <p:sp>
        <p:nvSpPr>
          <p:cNvPr id="3" name="Subtitle 2">
            <a:extLst>
              <a:ext uri="{FF2B5EF4-FFF2-40B4-BE49-F238E27FC236}">
                <a16:creationId xmlns:a16="http://schemas.microsoft.com/office/drawing/2014/main" id="{A3C1813E-D968-2542-8507-7C3EFAD1A2BF}"/>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81400933"/>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27F691-FEE0-16B7-FC53-3A949B943DE6}"/>
              </a:ext>
            </a:extLst>
          </p:cNvPr>
          <p:cNvSpPr txBox="1"/>
          <p:nvPr/>
        </p:nvSpPr>
        <p:spPr>
          <a:xfrm>
            <a:off x="127000" y="127000"/>
            <a:ext cx="7315200" cy="276999"/>
          </a:xfrm>
          <a:prstGeom prst="rect">
            <a:avLst/>
          </a:prstGeom>
          <a:noFill/>
        </p:spPr>
        <p:txBody>
          <a:bodyPr vert="horz" lIns="0" tIns="0" rIns="0" bIns="0" rtlCol="0">
            <a:spAutoFit/>
          </a:bodyPr>
          <a:lstStyle/>
          <a:p>
            <a:r>
              <a:rPr lang="en-US"/>
              <a:t>Levi is born</a:t>
            </a:r>
          </a:p>
        </p:txBody>
      </p:sp>
      <p:sp>
        <p:nvSpPr>
          <p:cNvPr id="3" name="TextBox 2">
            <a:extLst>
              <a:ext uri="{FF2B5EF4-FFF2-40B4-BE49-F238E27FC236}">
                <a16:creationId xmlns:a16="http://schemas.microsoft.com/office/drawing/2014/main" id="{4A0970ED-38FF-B36F-18E0-84CC1B70660B}"/>
              </a:ext>
            </a:extLst>
          </p:cNvPr>
          <p:cNvSpPr txBox="1"/>
          <p:nvPr/>
        </p:nvSpPr>
        <p:spPr>
          <a:xfrm>
            <a:off x="0" y="762000"/>
            <a:ext cx="12192000" cy="646331"/>
          </a:xfrm>
          <a:prstGeom prst="rect">
            <a:avLst/>
          </a:prstGeom>
          <a:noFill/>
        </p:spPr>
        <p:txBody>
          <a:bodyPr vert="horz" rtlCol="0">
            <a:spAutoFit/>
          </a:bodyPr>
          <a:lstStyle/>
          <a:p>
            <a:pPr algn="ctr"/>
            <a:r>
              <a:rPr lang="en-US" sz="3600"/>
              <a:t>Jubilees 28:14</a:t>
            </a:r>
          </a:p>
        </p:txBody>
      </p:sp>
      <p:sp>
        <p:nvSpPr>
          <p:cNvPr id="4" name="TextBox 3">
            <a:extLst>
              <a:ext uri="{FF2B5EF4-FFF2-40B4-BE49-F238E27FC236}">
                <a16:creationId xmlns:a16="http://schemas.microsoft.com/office/drawing/2014/main" id="{30A1AF66-147D-1D73-36B8-C2A293C4A39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563DD86-E63D-993E-5049-40CE560DD5B0}"/>
              </a:ext>
            </a:extLst>
          </p:cNvPr>
          <p:cNvSpPr txBox="1"/>
          <p:nvPr/>
        </p:nvSpPr>
        <p:spPr>
          <a:xfrm>
            <a:off x="1016000" y="1905000"/>
            <a:ext cx="10160000" cy="2000548"/>
          </a:xfrm>
          <a:prstGeom prst="rect">
            <a:avLst/>
          </a:prstGeom>
          <a:noFill/>
        </p:spPr>
        <p:txBody>
          <a:bodyPr vert="horz" rtlCol="0">
            <a:spAutoFit/>
          </a:bodyPr>
          <a:lstStyle/>
          <a:p>
            <a:pPr algn="ctr"/>
            <a:r>
              <a:rPr lang="en-US" sz="3100"/>
              <a:t>And again Jacob went in unto Leah, and she conceived, and bare him a third son, and </a:t>
            </a:r>
            <a:r>
              <a:rPr lang="en-US" sz="3100" b="1">
                <a:solidFill>
                  <a:srgbClr val="FF0000"/>
                </a:solidFill>
              </a:rPr>
              <a:t>he called his name Levi, in the new moon of the first month</a:t>
            </a:r>
            <a:r>
              <a:rPr lang="en-US" sz="3100"/>
              <a:t> in the sixth year of this week. [2127 A.M.]</a:t>
            </a:r>
          </a:p>
        </p:txBody>
      </p:sp>
    </p:spTree>
    <p:extLst>
      <p:ext uri="{BB962C8B-B14F-4D97-AF65-F5344CB8AC3E}">
        <p14:creationId xmlns:p14="http://schemas.microsoft.com/office/powerpoint/2010/main" val="1435236459"/>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B8BCE-0B7A-8334-99BE-FA9492D79CA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New Moon</a:t>
            </a:r>
          </a:p>
        </p:txBody>
      </p:sp>
      <p:sp>
        <p:nvSpPr>
          <p:cNvPr id="3" name="Subtitle 2">
            <a:extLst>
              <a:ext uri="{FF2B5EF4-FFF2-40B4-BE49-F238E27FC236}">
                <a16:creationId xmlns:a16="http://schemas.microsoft.com/office/drawing/2014/main" id="{0760C0B1-1006-BB4F-08BF-4084EB01B79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59415763"/>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14ED1-01CB-C8B6-B22E-8C5048AD36EB}"/>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New Moon of Second Month</a:t>
            </a:r>
          </a:p>
        </p:txBody>
      </p:sp>
      <p:sp>
        <p:nvSpPr>
          <p:cNvPr id="3" name="Subtitle 2">
            <a:extLst>
              <a:ext uri="{FF2B5EF4-FFF2-40B4-BE49-F238E27FC236}">
                <a16:creationId xmlns:a16="http://schemas.microsoft.com/office/drawing/2014/main" id="{5312E709-0CB4-300F-8372-82C150AE518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13009721"/>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9BF0E7-4E6A-27F6-6BEA-64B81535F7E7}"/>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 of Second Month</a:t>
            </a:r>
          </a:p>
        </p:txBody>
      </p:sp>
      <p:sp>
        <p:nvSpPr>
          <p:cNvPr id="3" name="TextBox 2">
            <a:extLst>
              <a:ext uri="{FF2B5EF4-FFF2-40B4-BE49-F238E27FC236}">
                <a16:creationId xmlns:a16="http://schemas.microsoft.com/office/drawing/2014/main" id="{CED8732B-A1A0-56E1-6D98-FBAAC5586C2A}"/>
              </a:ext>
            </a:extLst>
          </p:cNvPr>
          <p:cNvSpPr txBox="1"/>
          <p:nvPr/>
        </p:nvSpPr>
        <p:spPr>
          <a:xfrm>
            <a:off x="0" y="762000"/>
            <a:ext cx="12192000" cy="646331"/>
          </a:xfrm>
          <a:prstGeom prst="rect">
            <a:avLst/>
          </a:prstGeom>
          <a:noFill/>
        </p:spPr>
        <p:txBody>
          <a:bodyPr vert="horz" rtlCol="0">
            <a:spAutoFit/>
          </a:bodyPr>
          <a:lstStyle/>
          <a:p>
            <a:pPr algn="ctr"/>
            <a:r>
              <a:rPr lang="en-US" sz="3600"/>
              <a:t>Jubilees 5:23</a:t>
            </a:r>
          </a:p>
        </p:txBody>
      </p:sp>
      <p:sp>
        <p:nvSpPr>
          <p:cNvPr id="4" name="TextBox 3">
            <a:extLst>
              <a:ext uri="{FF2B5EF4-FFF2-40B4-BE49-F238E27FC236}">
                <a16:creationId xmlns:a16="http://schemas.microsoft.com/office/drawing/2014/main" id="{7EFF9BF8-E259-3D24-9A3F-8A49BE2C067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4DE81DF-1DDB-807C-7894-60E6AD8D5F27}"/>
              </a:ext>
            </a:extLst>
          </p:cNvPr>
          <p:cNvSpPr txBox="1"/>
          <p:nvPr/>
        </p:nvSpPr>
        <p:spPr>
          <a:xfrm>
            <a:off x="1016000" y="1905000"/>
            <a:ext cx="10160000" cy="2477601"/>
          </a:xfrm>
          <a:prstGeom prst="rect">
            <a:avLst/>
          </a:prstGeom>
          <a:noFill/>
        </p:spPr>
        <p:txBody>
          <a:bodyPr vert="horz" rtlCol="0">
            <a:spAutoFit/>
          </a:bodyPr>
          <a:lstStyle/>
          <a:p>
            <a:pPr algn="ctr"/>
            <a:r>
              <a:rPr lang="en-US" sz="3100"/>
              <a:t>And he entered in the sixth (year) thereof, [1308 A.M.] in the second month, </a:t>
            </a:r>
            <a:r>
              <a:rPr lang="en-US" sz="3100" b="1">
                <a:solidFill>
                  <a:srgbClr val="FF0000"/>
                </a:solidFill>
              </a:rPr>
              <a:t>on the new moon of the second month</a:t>
            </a:r>
            <a:r>
              <a:rPr lang="en-US" sz="3100"/>
              <a:t>, till the sixteenth; and he entered, and all that we brought to him, into the ark, and the Lord closed it from without on the seventeenth evening.</a:t>
            </a:r>
          </a:p>
        </p:txBody>
      </p:sp>
    </p:spTree>
    <p:extLst>
      <p:ext uri="{BB962C8B-B14F-4D97-AF65-F5344CB8AC3E}">
        <p14:creationId xmlns:p14="http://schemas.microsoft.com/office/powerpoint/2010/main" val="657803659"/>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0CC17-279F-F812-95AB-08477E299F2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New Moon of Seventh Month</a:t>
            </a:r>
          </a:p>
        </p:txBody>
      </p:sp>
      <p:sp>
        <p:nvSpPr>
          <p:cNvPr id="3" name="Subtitle 2">
            <a:extLst>
              <a:ext uri="{FF2B5EF4-FFF2-40B4-BE49-F238E27FC236}">
                <a16:creationId xmlns:a16="http://schemas.microsoft.com/office/drawing/2014/main" id="{0F1514AF-7F13-D938-C87B-8DE7A6DFDA8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31502778"/>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678014-27BF-7D99-19F5-25FC3050FB28}"/>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 of Seventh Month</a:t>
            </a:r>
          </a:p>
        </p:txBody>
      </p:sp>
      <p:sp>
        <p:nvSpPr>
          <p:cNvPr id="3" name="TextBox 2">
            <a:extLst>
              <a:ext uri="{FF2B5EF4-FFF2-40B4-BE49-F238E27FC236}">
                <a16:creationId xmlns:a16="http://schemas.microsoft.com/office/drawing/2014/main" id="{95DD1D48-2693-2A7E-6A7B-99C0F08D69FC}"/>
              </a:ext>
            </a:extLst>
          </p:cNvPr>
          <p:cNvSpPr txBox="1"/>
          <p:nvPr/>
        </p:nvSpPr>
        <p:spPr>
          <a:xfrm>
            <a:off x="0" y="762000"/>
            <a:ext cx="12192000" cy="646331"/>
          </a:xfrm>
          <a:prstGeom prst="rect">
            <a:avLst/>
          </a:prstGeom>
          <a:noFill/>
        </p:spPr>
        <p:txBody>
          <a:bodyPr vert="horz" rtlCol="0">
            <a:spAutoFit/>
          </a:bodyPr>
          <a:lstStyle/>
          <a:p>
            <a:pPr algn="ctr"/>
            <a:r>
              <a:rPr lang="en-US" sz="3600"/>
              <a:t>Jubilees 31:1</a:t>
            </a:r>
          </a:p>
        </p:txBody>
      </p:sp>
      <p:sp>
        <p:nvSpPr>
          <p:cNvPr id="4" name="TextBox 3">
            <a:extLst>
              <a:ext uri="{FF2B5EF4-FFF2-40B4-BE49-F238E27FC236}">
                <a16:creationId xmlns:a16="http://schemas.microsoft.com/office/drawing/2014/main" id="{3C45F958-C09C-7562-A73F-3C71666B8BD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4D02F0C-1236-4365-9430-6C7FC8179622}"/>
              </a:ext>
            </a:extLst>
          </p:cNvPr>
          <p:cNvSpPr txBox="1"/>
          <p:nvPr/>
        </p:nvSpPr>
        <p:spPr>
          <a:xfrm>
            <a:off x="1016000" y="1905000"/>
            <a:ext cx="10160000" cy="3431709"/>
          </a:xfrm>
          <a:prstGeom prst="rect">
            <a:avLst/>
          </a:prstGeom>
          <a:noFill/>
        </p:spPr>
        <p:txBody>
          <a:bodyPr vert="horz" rtlCol="0">
            <a:spAutoFit/>
          </a:bodyPr>
          <a:lstStyle/>
          <a:p>
            <a:pPr algn="ctr"/>
            <a:r>
              <a:rPr lang="en-US" sz="3100"/>
              <a:t>And </a:t>
            </a:r>
            <a:r>
              <a:rPr lang="en-US" sz="3100" b="1">
                <a:solidFill>
                  <a:srgbClr val="FF0000"/>
                </a:solidFill>
              </a:rPr>
              <a:t>on the new moon of the month</a:t>
            </a:r>
            <a:r>
              <a:rPr lang="en-US" sz="3100"/>
              <a:t> Jacob spake to all the people of his house. saying: 'Purify yourselves and change your garments, and let us arise and go up to Bethel, where I vowed a vow to Him on the day when I fled from the face of Esau my brother, because he has been with me and brought me into this land in peace, and put ye away the strange gods that arc among you.'</a:t>
            </a:r>
          </a:p>
        </p:txBody>
      </p:sp>
    </p:spTree>
    <p:extLst>
      <p:ext uri="{BB962C8B-B14F-4D97-AF65-F5344CB8AC3E}">
        <p14:creationId xmlns:p14="http://schemas.microsoft.com/office/powerpoint/2010/main" val="2304113912"/>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1A93FB-9AA0-CF0F-D99E-0F64FADF21C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New Moon of Tenth Month</a:t>
            </a:r>
          </a:p>
        </p:txBody>
      </p:sp>
      <p:sp>
        <p:nvSpPr>
          <p:cNvPr id="3" name="Subtitle 2">
            <a:extLst>
              <a:ext uri="{FF2B5EF4-FFF2-40B4-BE49-F238E27FC236}">
                <a16:creationId xmlns:a16="http://schemas.microsoft.com/office/drawing/2014/main" id="{26E16A99-29C6-B0D3-2EF6-10B3F6F06A8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29208653"/>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575A04-C8CD-DA17-D4DF-6523F77AD49B}"/>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 of Tenth Month</a:t>
            </a:r>
          </a:p>
        </p:txBody>
      </p:sp>
      <p:sp>
        <p:nvSpPr>
          <p:cNvPr id="3" name="TextBox 2">
            <a:extLst>
              <a:ext uri="{FF2B5EF4-FFF2-40B4-BE49-F238E27FC236}">
                <a16:creationId xmlns:a16="http://schemas.microsoft.com/office/drawing/2014/main" id="{FFAFE441-BE0B-E29E-0A46-359FE2B06DA0}"/>
              </a:ext>
            </a:extLst>
          </p:cNvPr>
          <p:cNvSpPr txBox="1"/>
          <p:nvPr/>
        </p:nvSpPr>
        <p:spPr>
          <a:xfrm>
            <a:off x="0" y="762000"/>
            <a:ext cx="12192000" cy="646331"/>
          </a:xfrm>
          <a:prstGeom prst="rect">
            <a:avLst/>
          </a:prstGeom>
          <a:noFill/>
        </p:spPr>
        <p:txBody>
          <a:bodyPr vert="horz" rtlCol="0">
            <a:spAutoFit/>
          </a:bodyPr>
          <a:lstStyle/>
          <a:p>
            <a:pPr algn="ctr"/>
            <a:r>
              <a:rPr lang="en-US" sz="3600"/>
              <a:t>Jubilees 33:1</a:t>
            </a:r>
          </a:p>
        </p:txBody>
      </p:sp>
      <p:sp>
        <p:nvSpPr>
          <p:cNvPr id="4" name="TextBox 3">
            <a:extLst>
              <a:ext uri="{FF2B5EF4-FFF2-40B4-BE49-F238E27FC236}">
                <a16:creationId xmlns:a16="http://schemas.microsoft.com/office/drawing/2014/main" id="{B69F90DB-4657-0B05-89F6-2F9E855CD67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8D91FCF-28D6-5452-6220-0789EB00E075}"/>
              </a:ext>
            </a:extLst>
          </p:cNvPr>
          <p:cNvSpPr txBox="1"/>
          <p:nvPr/>
        </p:nvSpPr>
        <p:spPr>
          <a:xfrm>
            <a:off x="1016000" y="1905000"/>
            <a:ext cx="10160000" cy="1523494"/>
          </a:xfrm>
          <a:prstGeom prst="rect">
            <a:avLst/>
          </a:prstGeom>
          <a:noFill/>
        </p:spPr>
        <p:txBody>
          <a:bodyPr vert="horz" rtlCol="0">
            <a:spAutoFit/>
          </a:bodyPr>
          <a:lstStyle/>
          <a:p>
            <a:pPr algn="ctr"/>
            <a:r>
              <a:rPr lang="en-US" sz="3100"/>
              <a:t>And Jacob went and dwelt to the south of Magdaladra'ef. And he went to his father Isaac, he and Leah his wife, </a:t>
            </a:r>
            <a:r>
              <a:rPr lang="en-US" sz="3100" b="1">
                <a:solidFill>
                  <a:srgbClr val="FF0000"/>
                </a:solidFill>
              </a:rPr>
              <a:t>on the new moon of the tenth month</a:t>
            </a:r>
            <a:r>
              <a:rPr lang="en-US" sz="3100"/>
              <a:t>.</a:t>
            </a:r>
          </a:p>
        </p:txBody>
      </p:sp>
    </p:spTree>
    <p:extLst>
      <p:ext uri="{BB962C8B-B14F-4D97-AF65-F5344CB8AC3E}">
        <p14:creationId xmlns:p14="http://schemas.microsoft.com/office/powerpoint/2010/main" val="2725140503"/>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46A3DB-A17C-1BA4-C887-406322D6C164}"/>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 of Tenth Month</a:t>
            </a:r>
          </a:p>
        </p:txBody>
      </p:sp>
      <p:sp>
        <p:nvSpPr>
          <p:cNvPr id="3" name="TextBox 2">
            <a:extLst>
              <a:ext uri="{FF2B5EF4-FFF2-40B4-BE49-F238E27FC236}">
                <a16:creationId xmlns:a16="http://schemas.microsoft.com/office/drawing/2014/main" id="{73688F6F-D868-9799-7B17-3B7ADFB8427D}"/>
              </a:ext>
            </a:extLst>
          </p:cNvPr>
          <p:cNvSpPr txBox="1"/>
          <p:nvPr/>
        </p:nvSpPr>
        <p:spPr>
          <a:xfrm>
            <a:off x="0" y="762000"/>
            <a:ext cx="12192000" cy="646331"/>
          </a:xfrm>
          <a:prstGeom prst="rect">
            <a:avLst/>
          </a:prstGeom>
          <a:noFill/>
        </p:spPr>
        <p:txBody>
          <a:bodyPr vert="horz" rtlCol="0">
            <a:spAutoFit/>
          </a:bodyPr>
          <a:lstStyle/>
          <a:p>
            <a:pPr algn="ctr"/>
            <a:r>
              <a:rPr lang="en-US" sz="3600"/>
              <a:t>Jubilees 5:30</a:t>
            </a:r>
          </a:p>
        </p:txBody>
      </p:sp>
      <p:sp>
        <p:nvSpPr>
          <p:cNvPr id="4" name="TextBox 3">
            <a:extLst>
              <a:ext uri="{FF2B5EF4-FFF2-40B4-BE49-F238E27FC236}">
                <a16:creationId xmlns:a16="http://schemas.microsoft.com/office/drawing/2014/main" id="{8A4BEA3C-6EC7-F5EA-D287-FE54D45BD23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D0B0795-D4F8-56C4-629E-0262ED7098F9}"/>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on the new moon of the tenth month</a:t>
            </a:r>
            <a:r>
              <a:rPr lang="en-US" sz="3100"/>
              <a:t> the tops of the mountains were seen, and on the new moon of the first month the earth became visible.</a:t>
            </a:r>
          </a:p>
        </p:txBody>
      </p:sp>
    </p:spTree>
    <p:extLst>
      <p:ext uri="{BB962C8B-B14F-4D97-AF65-F5344CB8AC3E}">
        <p14:creationId xmlns:p14="http://schemas.microsoft.com/office/powerpoint/2010/main" val="677150646"/>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0657DC-9D27-70B8-3E77-AB25161C513D}"/>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New Moon of the Fourth Month</a:t>
            </a:r>
          </a:p>
        </p:txBody>
      </p:sp>
      <p:sp>
        <p:nvSpPr>
          <p:cNvPr id="3" name="Subtitle 2">
            <a:extLst>
              <a:ext uri="{FF2B5EF4-FFF2-40B4-BE49-F238E27FC236}">
                <a16:creationId xmlns:a16="http://schemas.microsoft.com/office/drawing/2014/main" id="{AC837931-6C34-DD95-B7D6-9A133C538BE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79921961"/>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C4386E-CFF5-9F71-0031-A34FD387AC29}"/>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 of the Fourth Month</a:t>
            </a:r>
          </a:p>
        </p:txBody>
      </p:sp>
      <p:sp>
        <p:nvSpPr>
          <p:cNvPr id="3" name="TextBox 2">
            <a:extLst>
              <a:ext uri="{FF2B5EF4-FFF2-40B4-BE49-F238E27FC236}">
                <a16:creationId xmlns:a16="http://schemas.microsoft.com/office/drawing/2014/main" id="{C6E30FA6-6917-05A8-E709-F309CEF41B8A}"/>
              </a:ext>
            </a:extLst>
          </p:cNvPr>
          <p:cNvSpPr txBox="1"/>
          <p:nvPr/>
        </p:nvSpPr>
        <p:spPr>
          <a:xfrm>
            <a:off x="0" y="762000"/>
            <a:ext cx="12192000" cy="646331"/>
          </a:xfrm>
          <a:prstGeom prst="rect">
            <a:avLst/>
          </a:prstGeom>
          <a:noFill/>
        </p:spPr>
        <p:txBody>
          <a:bodyPr vert="horz" rtlCol="0">
            <a:spAutoFit/>
          </a:bodyPr>
          <a:lstStyle/>
          <a:p>
            <a:pPr algn="ctr"/>
            <a:r>
              <a:rPr lang="en-US" sz="3600"/>
              <a:t>Jubilees 28:24</a:t>
            </a:r>
          </a:p>
        </p:txBody>
      </p:sp>
      <p:sp>
        <p:nvSpPr>
          <p:cNvPr id="4" name="TextBox 3">
            <a:extLst>
              <a:ext uri="{FF2B5EF4-FFF2-40B4-BE49-F238E27FC236}">
                <a16:creationId xmlns:a16="http://schemas.microsoft.com/office/drawing/2014/main" id="{B0EF90A1-6DF0-B935-06F2-F82A1E987CD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FD487F2-85B1-6300-459A-B819A0C42781}"/>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Lord was gracious to Rachel, and opened her womb, and she conceived, and bare a son, and she called his name Joseph, </a:t>
            </a:r>
            <a:r>
              <a:rPr lang="en-US" sz="3100" b="1">
                <a:solidFill>
                  <a:srgbClr val="FF0000"/>
                </a:solidFill>
              </a:rPr>
              <a:t>on the new moon of the fourth month</a:t>
            </a:r>
            <a:r>
              <a:rPr lang="en-US" sz="3100"/>
              <a:t>, in the sixth year in this fourth week. [2134 A.M.]</a:t>
            </a:r>
          </a:p>
        </p:txBody>
      </p:sp>
    </p:spTree>
    <p:extLst>
      <p:ext uri="{BB962C8B-B14F-4D97-AF65-F5344CB8AC3E}">
        <p14:creationId xmlns:p14="http://schemas.microsoft.com/office/powerpoint/2010/main" val="4001878953"/>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2A85E8-FEFF-4AC5-7576-C6521102B5FD}"/>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 of the Fourth Month</a:t>
            </a:r>
          </a:p>
        </p:txBody>
      </p:sp>
      <p:sp>
        <p:nvSpPr>
          <p:cNvPr id="3" name="TextBox 2">
            <a:extLst>
              <a:ext uri="{FF2B5EF4-FFF2-40B4-BE49-F238E27FC236}">
                <a16:creationId xmlns:a16="http://schemas.microsoft.com/office/drawing/2014/main" id="{C858BD89-77E4-6522-95D8-C1DBE26C68AB}"/>
              </a:ext>
            </a:extLst>
          </p:cNvPr>
          <p:cNvSpPr txBox="1"/>
          <p:nvPr/>
        </p:nvSpPr>
        <p:spPr>
          <a:xfrm>
            <a:off x="0" y="762000"/>
            <a:ext cx="12192000" cy="646331"/>
          </a:xfrm>
          <a:prstGeom prst="rect">
            <a:avLst/>
          </a:prstGeom>
          <a:noFill/>
        </p:spPr>
        <p:txBody>
          <a:bodyPr vert="horz" rtlCol="0">
            <a:spAutoFit/>
          </a:bodyPr>
          <a:lstStyle/>
          <a:p>
            <a:pPr algn="ctr"/>
            <a:r>
              <a:rPr lang="en-US" sz="3600"/>
              <a:t>Jubilees 45:1</a:t>
            </a:r>
          </a:p>
        </p:txBody>
      </p:sp>
      <p:sp>
        <p:nvSpPr>
          <p:cNvPr id="4" name="TextBox 3">
            <a:extLst>
              <a:ext uri="{FF2B5EF4-FFF2-40B4-BE49-F238E27FC236}">
                <a16:creationId xmlns:a16="http://schemas.microsoft.com/office/drawing/2014/main" id="{FDDD17DB-A970-0FF7-012A-55E984E499F5}"/>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52C7B7E-09B5-48EB-2061-5A260BC2D7CF}"/>
              </a:ext>
            </a:extLst>
          </p:cNvPr>
          <p:cNvSpPr txBox="1"/>
          <p:nvPr/>
        </p:nvSpPr>
        <p:spPr>
          <a:xfrm>
            <a:off x="1016000" y="1905000"/>
            <a:ext cx="10160000" cy="2000548"/>
          </a:xfrm>
          <a:prstGeom prst="rect">
            <a:avLst/>
          </a:prstGeom>
          <a:noFill/>
        </p:spPr>
        <p:txBody>
          <a:bodyPr vert="horz" rtlCol="0">
            <a:spAutoFit/>
          </a:bodyPr>
          <a:lstStyle/>
          <a:p>
            <a:pPr algn="ctr"/>
            <a:r>
              <a:rPr lang="en-US" sz="3100"/>
              <a:t>And Israel went into the country of Egypt, into the land of Goshen, </a:t>
            </a:r>
            <a:r>
              <a:rPr lang="en-US" sz="3100" b="1">
                <a:solidFill>
                  <a:srgbClr val="FF0000"/>
                </a:solidFill>
              </a:rPr>
              <a:t>on the new moon of the fourth [2172 A.M]. month</a:t>
            </a:r>
            <a:r>
              <a:rPr lang="en-US" sz="3100"/>
              <a:t>, in the second year of the third week of the forty-fifth jubilee.</a:t>
            </a:r>
          </a:p>
        </p:txBody>
      </p:sp>
    </p:spTree>
    <p:extLst>
      <p:ext uri="{BB962C8B-B14F-4D97-AF65-F5344CB8AC3E}">
        <p14:creationId xmlns:p14="http://schemas.microsoft.com/office/powerpoint/2010/main" val="27044717"/>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7ECF69-255B-D167-5156-9ECA858306E8}"/>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 of the Fourth Month</a:t>
            </a:r>
          </a:p>
        </p:txBody>
      </p:sp>
      <p:sp>
        <p:nvSpPr>
          <p:cNvPr id="3" name="TextBox 2">
            <a:extLst>
              <a:ext uri="{FF2B5EF4-FFF2-40B4-BE49-F238E27FC236}">
                <a16:creationId xmlns:a16="http://schemas.microsoft.com/office/drawing/2014/main" id="{FE53C158-5E34-8B59-8046-6D35B8A36E0C}"/>
              </a:ext>
            </a:extLst>
          </p:cNvPr>
          <p:cNvSpPr txBox="1"/>
          <p:nvPr/>
        </p:nvSpPr>
        <p:spPr>
          <a:xfrm>
            <a:off x="0" y="762000"/>
            <a:ext cx="12192000" cy="646331"/>
          </a:xfrm>
          <a:prstGeom prst="rect">
            <a:avLst/>
          </a:prstGeom>
          <a:noFill/>
        </p:spPr>
        <p:txBody>
          <a:bodyPr vert="horz" rtlCol="0">
            <a:spAutoFit/>
          </a:bodyPr>
          <a:lstStyle/>
          <a:p>
            <a:pPr algn="ctr"/>
            <a:r>
              <a:rPr lang="en-US" sz="3600"/>
              <a:t>Jubilees 5:29</a:t>
            </a:r>
          </a:p>
        </p:txBody>
      </p:sp>
      <p:sp>
        <p:nvSpPr>
          <p:cNvPr id="4" name="TextBox 3">
            <a:extLst>
              <a:ext uri="{FF2B5EF4-FFF2-40B4-BE49-F238E27FC236}">
                <a16:creationId xmlns:a16="http://schemas.microsoft.com/office/drawing/2014/main" id="{F27BC46B-F017-B4D0-2031-1CFBD3ACFD6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8C39411-B5F9-61D6-B93F-E21949459F3D}"/>
              </a:ext>
            </a:extLst>
          </p:cNvPr>
          <p:cNvSpPr txBox="1"/>
          <p:nvPr/>
        </p:nvSpPr>
        <p:spPr>
          <a:xfrm>
            <a:off x="1016000" y="1905000"/>
            <a:ext cx="10160000" cy="2954655"/>
          </a:xfrm>
          <a:prstGeom prst="rect">
            <a:avLst/>
          </a:prstGeom>
          <a:noFill/>
        </p:spPr>
        <p:txBody>
          <a:bodyPr vert="horz" rtlCol="0">
            <a:spAutoFit/>
          </a:bodyPr>
          <a:lstStyle/>
          <a:p>
            <a:pPr algn="ctr"/>
            <a:r>
              <a:rPr lang="en-US" sz="3100"/>
              <a:t>And (</a:t>
            </a:r>
            <a:r>
              <a:rPr lang="en-US" sz="3100" b="1">
                <a:solidFill>
                  <a:srgbClr val="FF0000"/>
                </a:solidFill>
              </a:rPr>
              <a:t>on the new moon) in the fourth month</a:t>
            </a:r>
            <a:r>
              <a:rPr lang="en-US" sz="3100"/>
              <a:t> the fountains of the great deep were closed and the flood-gates of heaven were restrained; and on the new moon of the seventh month all the mouths of the abysses of the earth were opened, and the water began to descend into the deep below.</a:t>
            </a:r>
          </a:p>
        </p:txBody>
      </p:sp>
    </p:spTree>
    <p:extLst>
      <p:ext uri="{BB962C8B-B14F-4D97-AF65-F5344CB8AC3E}">
        <p14:creationId xmlns:p14="http://schemas.microsoft.com/office/powerpoint/2010/main" val="3350481976"/>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D94F6-83F8-38DF-96EA-7497C08E818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New Moon of the Third Month</a:t>
            </a:r>
          </a:p>
        </p:txBody>
      </p:sp>
      <p:sp>
        <p:nvSpPr>
          <p:cNvPr id="3" name="Subtitle 2">
            <a:extLst>
              <a:ext uri="{FF2B5EF4-FFF2-40B4-BE49-F238E27FC236}">
                <a16:creationId xmlns:a16="http://schemas.microsoft.com/office/drawing/2014/main" id="{250B404C-1213-302B-FEAB-3BE5080E58B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71085419"/>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AA42EE-1202-54B1-62D5-734BC68571C2}"/>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 of the Third Month</a:t>
            </a:r>
          </a:p>
        </p:txBody>
      </p:sp>
      <p:sp>
        <p:nvSpPr>
          <p:cNvPr id="3" name="TextBox 2">
            <a:extLst>
              <a:ext uri="{FF2B5EF4-FFF2-40B4-BE49-F238E27FC236}">
                <a16:creationId xmlns:a16="http://schemas.microsoft.com/office/drawing/2014/main" id="{4CA7BFEC-4A31-1CF3-B843-D8C04B7EC3D0}"/>
              </a:ext>
            </a:extLst>
          </p:cNvPr>
          <p:cNvSpPr txBox="1"/>
          <p:nvPr/>
        </p:nvSpPr>
        <p:spPr>
          <a:xfrm>
            <a:off x="0" y="762000"/>
            <a:ext cx="12192000" cy="646331"/>
          </a:xfrm>
          <a:prstGeom prst="rect">
            <a:avLst/>
          </a:prstGeom>
          <a:noFill/>
        </p:spPr>
        <p:txBody>
          <a:bodyPr vert="horz" rtlCol="0">
            <a:spAutoFit/>
          </a:bodyPr>
          <a:lstStyle/>
          <a:p>
            <a:pPr algn="ctr"/>
            <a:r>
              <a:rPr lang="en-US" sz="3600"/>
              <a:t>Jubilees 14:1</a:t>
            </a:r>
          </a:p>
        </p:txBody>
      </p:sp>
      <p:sp>
        <p:nvSpPr>
          <p:cNvPr id="4" name="TextBox 3">
            <a:extLst>
              <a:ext uri="{FF2B5EF4-FFF2-40B4-BE49-F238E27FC236}">
                <a16:creationId xmlns:a16="http://schemas.microsoft.com/office/drawing/2014/main" id="{5230AF0C-0985-0297-6979-13F8C0B0B5B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6329E96-C166-0344-EE56-0D2D6C2E50DA}"/>
              </a:ext>
            </a:extLst>
          </p:cNvPr>
          <p:cNvSpPr txBox="1"/>
          <p:nvPr/>
        </p:nvSpPr>
        <p:spPr>
          <a:xfrm>
            <a:off x="1016000" y="1905000"/>
            <a:ext cx="10160000" cy="2000548"/>
          </a:xfrm>
          <a:prstGeom prst="rect">
            <a:avLst/>
          </a:prstGeom>
          <a:noFill/>
        </p:spPr>
        <p:txBody>
          <a:bodyPr vert="horz" rtlCol="0">
            <a:spAutoFit/>
          </a:bodyPr>
          <a:lstStyle/>
          <a:p>
            <a:pPr algn="ctr"/>
            <a:r>
              <a:rPr lang="en-US" sz="3100"/>
              <a:t>After these things, in the fourth year of this week, on the </a:t>
            </a:r>
            <a:r>
              <a:rPr lang="en-US" sz="3100" b="1">
                <a:solidFill>
                  <a:srgbClr val="FF0000"/>
                </a:solidFill>
              </a:rPr>
              <a:t>new moon of the third month</a:t>
            </a:r>
            <a:r>
              <a:rPr lang="en-US" sz="3100"/>
              <a:t>, the word of the Lord came to Abram in a dream, saying: 'Fear not, Abram; I am thy defender, and thy reward will be exceeding great.'</a:t>
            </a:r>
          </a:p>
        </p:txBody>
      </p:sp>
    </p:spTree>
    <p:extLst>
      <p:ext uri="{BB962C8B-B14F-4D97-AF65-F5344CB8AC3E}">
        <p14:creationId xmlns:p14="http://schemas.microsoft.com/office/powerpoint/2010/main" val="1331320774"/>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2EFC448-F40C-81F4-EB08-B227DE4F31AC}"/>
              </a:ext>
            </a:extLst>
          </p:cNvPr>
          <p:cNvSpPr txBox="1"/>
          <p:nvPr/>
        </p:nvSpPr>
        <p:spPr>
          <a:xfrm>
            <a:off x="127000" y="127000"/>
            <a:ext cx="7315200" cy="276999"/>
          </a:xfrm>
          <a:prstGeom prst="rect">
            <a:avLst/>
          </a:prstGeom>
          <a:noFill/>
        </p:spPr>
        <p:txBody>
          <a:bodyPr vert="horz" lIns="0" tIns="0" rIns="0" bIns="0" rtlCol="0">
            <a:spAutoFit/>
          </a:bodyPr>
          <a:lstStyle/>
          <a:p>
            <a:r>
              <a:rPr lang="en-US"/>
              <a:t>New Moon of the Third Month</a:t>
            </a:r>
          </a:p>
        </p:txBody>
      </p:sp>
      <p:sp>
        <p:nvSpPr>
          <p:cNvPr id="3" name="TextBox 2">
            <a:extLst>
              <a:ext uri="{FF2B5EF4-FFF2-40B4-BE49-F238E27FC236}">
                <a16:creationId xmlns:a16="http://schemas.microsoft.com/office/drawing/2014/main" id="{1282D0B3-D508-4FEE-70CE-64870679FAB8}"/>
              </a:ext>
            </a:extLst>
          </p:cNvPr>
          <p:cNvSpPr txBox="1"/>
          <p:nvPr/>
        </p:nvSpPr>
        <p:spPr>
          <a:xfrm>
            <a:off x="0" y="762000"/>
            <a:ext cx="12192000" cy="646331"/>
          </a:xfrm>
          <a:prstGeom prst="rect">
            <a:avLst/>
          </a:prstGeom>
          <a:noFill/>
        </p:spPr>
        <p:txBody>
          <a:bodyPr vert="horz" rtlCol="0">
            <a:spAutoFit/>
          </a:bodyPr>
          <a:lstStyle/>
          <a:p>
            <a:pPr algn="ctr"/>
            <a:r>
              <a:rPr lang="en-US" sz="3600"/>
              <a:t>Jubilees 6:1</a:t>
            </a:r>
          </a:p>
        </p:txBody>
      </p:sp>
      <p:sp>
        <p:nvSpPr>
          <p:cNvPr id="4" name="TextBox 3">
            <a:extLst>
              <a:ext uri="{FF2B5EF4-FFF2-40B4-BE49-F238E27FC236}">
                <a16:creationId xmlns:a16="http://schemas.microsoft.com/office/drawing/2014/main" id="{17D0A244-BAC7-AB29-AF33-E102DE3147B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B166F6B-3316-28CA-BA0D-6D59D099F151}"/>
              </a:ext>
            </a:extLst>
          </p:cNvPr>
          <p:cNvSpPr txBox="1"/>
          <p:nvPr/>
        </p:nvSpPr>
        <p:spPr>
          <a:xfrm>
            <a:off x="1016000" y="1905000"/>
            <a:ext cx="10160000" cy="1046440"/>
          </a:xfrm>
          <a:prstGeom prst="rect">
            <a:avLst/>
          </a:prstGeom>
          <a:noFill/>
        </p:spPr>
        <p:txBody>
          <a:bodyPr vert="horz" rtlCol="0">
            <a:spAutoFit/>
          </a:bodyPr>
          <a:lstStyle/>
          <a:p>
            <a:pPr algn="ctr"/>
            <a:r>
              <a:rPr lang="en-US" sz="3100"/>
              <a:t>And on the </a:t>
            </a:r>
            <a:r>
              <a:rPr lang="en-US" sz="3100" b="1">
                <a:solidFill>
                  <a:srgbClr val="FF0000"/>
                </a:solidFill>
              </a:rPr>
              <a:t>new moon of the third month</a:t>
            </a:r>
            <a:r>
              <a:rPr lang="en-US" sz="3100"/>
              <a:t> he went forth from the ark, and built an altar on that mountain.</a:t>
            </a:r>
          </a:p>
        </p:txBody>
      </p:sp>
    </p:spTree>
    <p:extLst>
      <p:ext uri="{BB962C8B-B14F-4D97-AF65-F5344CB8AC3E}">
        <p14:creationId xmlns:p14="http://schemas.microsoft.com/office/powerpoint/2010/main" val="2638363708"/>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682C5-8C70-96C5-52CE-3D5C3E4DB4C4}"/>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New Year</a:t>
            </a:r>
          </a:p>
        </p:txBody>
      </p:sp>
      <p:sp>
        <p:nvSpPr>
          <p:cNvPr id="3" name="Subtitle 2">
            <a:extLst>
              <a:ext uri="{FF2B5EF4-FFF2-40B4-BE49-F238E27FC236}">
                <a16:creationId xmlns:a16="http://schemas.microsoft.com/office/drawing/2014/main" id="{4408E25B-83DD-840E-E37E-9E671B5BEC1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2267326"/>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138D6E0-D76B-0413-63EA-2E7CF7A2E880}"/>
              </a:ext>
            </a:extLst>
          </p:cNvPr>
          <p:cNvSpPr txBox="1"/>
          <p:nvPr/>
        </p:nvSpPr>
        <p:spPr>
          <a:xfrm>
            <a:off x="127000" y="127000"/>
            <a:ext cx="7315200" cy="276999"/>
          </a:xfrm>
          <a:prstGeom prst="rect">
            <a:avLst/>
          </a:prstGeom>
          <a:noFill/>
        </p:spPr>
        <p:txBody>
          <a:bodyPr vert="horz" lIns="0" tIns="0" rIns="0" bIns="0" rtlCol="0">
            <a:spAutoFit/>
          </a:bodyPr>
          <a:lstStyle/>
          <a:p>
            <a:r>
              <a:rPr lang="en-US"/>
              <a:t>NEW YEAR</a:t>
            </a:r>
          </a:p>
        </p:txBody>
      </p:sp>
      <p:sp>
        <p:nvSpPr>
          <p:cNvPr id="3" name="TextBox 2">
            <a:extLst>
              <a:ext uri="{FF2B5EF4-FFF2-40B4-BE49-F238E27FC236}">
                <a16:creationId xmlns:a16="http://schemas.microsoft.com/office/drawing/2014/main" id="{EEFD2D4A-6070-9A04-27EE-828B9480D883}"/>
              </a:ext>
            </a:extLst>
          </p:cNvPr>
          <p:cNvSpPr txBox="1"/>
          <p:nvPr/>
        </p:nvSpPr>
        <p:spPr>
          <a:xfrm>
            <a:off x="0" y="762000"/>
            <a:ext cx="12192000" cy="646331"/>
          </a:xfrm>
          <a:prstGeom prst="rect">
            <a:avLst/>
          </a:prstGeom>
          <a:noFill/>
        </p:spPr>
        <p:txBody>
          <a:bodyPr vert="horz" rtlCol="0">
            <a:spAutoFit/>
          </a:bodyPr>
          <a:lstStyle/>
          <a:p>
            <a:pPr algn="ctr"/>
            <a:r>
              <a:rPr lang="en-US" sz="3600"/>
              <a:t>Jubilees 28:14</a:t>
            </a:r>
          </a:p>
        </p:txBody>
      </p:sp>
      <p:sp>
        <p:nvSpPr>
          <p:cNvPr id="4" name="TextBox 3">
            <a:extLst>
              <a:ext uri="{FF2B5EF4-FFF2-40B4-BE49-F238E27FC236}">
                <a16:creationId xmlns:a16="http://schemas.microsoft.com/office/drawing/2014/main" id="{845F18B8-5C67-B79F-0718-D6026FC8E35E}"/>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885DD44-C4BC-2EE0-39FF-97F7AEC5445B}"/>
              </a:ext>
            </a:extLst>
          </p:cNvPr>
          <p:cNvSpPr txBox="1"/>
          <p:nvPr/>
        </p:nvSpPr>
        <p:spPr>
          <a:xfrm>
            <a:off x="1016000" y="1905000"/>
            <a:ext cx="10160000" cy="2000548"/>
          </a:xfrm>
          <a:prstGeom prst="rect">
            <a:avLst/>
          </a:prstGeom>
          <a:noFill/>
        </p:spPr>
        <p:txBody>
          <a:bodyPr vert="horz" rtlCol="0">
            <a:spAutoFit/>
          </a:bodyPr>
          <a:lstStyle/>
          <a:p>
            <a:pPr algn="ctr"/>
            <a:r>
              <a:rPr lang="en-US" sz="3100"/>
              <a:t>And again Jacob went in unto Leah, and she conceived, and bare him a third son, and he called his name Levi, in the </a:t>
            </a:r>
            <a:r>
              <a:rPr lang="en-US" sz="3100" b="1">
                <a:solidFill>
                  <a:srgbClr val="FF0000"/>
                </a:solidFill>
              </a:rPr>
              <a:t>new moon of the first month</a:t>
            </a:r>
            <a:r>
              <a:rPr lang="en-US" sz="3100"/>
              <a:t> in the sixth year of this week. [2127 A.M.]</a:t>
            </a:r>
          </a:p>
        </p:txBody>
      </p:sp>
    </p:spTree>
    <p:extLst>
      <p:ext uri="{BB962C8B-B14F-4D97-AF65-F5344CB8AC3E}">
        <p14:creationId xmlns:p14="http://schemas.microsoft.com/office/powerpoint/2010/main" val="983560641"/>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FC356BA-C22B-FE60-8A11-EA1C2791A66E}"/>
              </a:ext>
            </a:extLst>
          </p:cNvPr>
          <p:cNvSpPr txBox="1"/>
          <p:nvPr/>
        </p:nvSpPr>
        <p:spPr>
          <a:xfrm>
            <a:off x="127000" y="127000"/>
            <a:ext cx="7315200" cy="276999"/>
          </a:xfrm>
          <a:prstGeom prst="rect">
            <a:avLst/>
          </a:prstGeom>
          <a:noFill/>
        </p:spPr>
        <p:txBody>
          <a:bodyPr vert="horz" lIns="0" tIns="0" rIns="0" bIns="0" rtlCol="0">
            <a:spAutoFit/>
          </a:bodyPr>
          <a:lstStyle/>
          <a:p>
            <a:r>
              <a:rPr lang="en-US"/>
              <a:t>NEW YEAR</a:t>
            </a:r>
          </a:p>
        </p:txBody>
      </p:sp>
      <p:sp>
        <p:nvSpPr>
          <p:cNvPr id="3" name="TextBox 2">
            <a:extLst>
              <a:ext uri="{FF2B5EF4-FFF2-40B4-BE49-F238E27FC236}">
                <a16:creationId xmlns:a16="http://schemas.microsoft.com/office/drawing/2014/main" id="{AB43E77B-B9B4-3662-CB6E-0A20747848F6}"/>
              </a:ext>
            </a:extLst>
          </p:cNvPr>
          <p:cNvSpPr txBox="1"/>
          <p:nvPr/>
        </p:nvSpPr>
        <p:spPr>
          <a:xfrm>
            <a:off x="0" y="762000"/>
            <a:ext cx="12192000" cy="646331"/>
          </a:xfrm>
          <a:prstGeom prst="rect">
            <a:avLst/>
          </a:prstGeom>
          <a:noFill/>
        </p:spPr>
        <p:txBody>
          <a:bodyPr vert="horz" rtlCol="0">
            <a:spAutoFit/>
          </a:bodyPr>
          <a:lstStyle/>
          <a:p>
            <a:pPr algn="ctr"/>
            <a:r>
              <a:rPr lang="en-US" sz="3600"/>
              <a:t>Jubilees 5:22</a:t>
            </a:r>
          </a:p>
        </p:txBody>
      </p:sp>
      <p:sp>
        <p:nvSpPr>
          <p:cNvPr id="4" name="TextBox 3">
            <a:extLst>
              <a:ext uri="{FF2B5EF4-FFF2-40B4-BE49-F238E27FC236}">
                <a16:creationId xmlns:a16="http://schemas.microsoft.com/office/drawing/2014/main" id="{92CB795A-B95A-32DE-6546-E7EE9B357C5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D956226-91FF-71BF-AFC9-9AAD59655F8D}"/>
              </a:ext>
            </a:extLst>
          </p:cNvPr>
          <p:cNvSpPr txBox="1"/>
          <p:nvPr/>
        </p:nvSpPr>
        <p:spPr>
          <a:xfrm>
            <a:off x="1016000" y="1905000"/>
            <a:ext cx="10160000" cy="2000548"/>
          </a:xfrm>
          <a:prstGeom prst="rect">
            <a:avLst/>
          </a:prstGeom>
          <a:noFill/>
        </p:spPr>
        <p:txBody>
          <a:bodyPr vert="horz" rtlCol="0">
            <a:spAutoFit/>
          </a:bodyPr>
          <a:lstStyle/>
          <a:p>
            <a:pPr algn="ctr"/>
            <a:r>
              <a:rPr lang="en-US" sz="3100"/>
              <a:t>And Noah made the ark in all respects as He commanded him, in the twenty-seventh jubilee of years, in the fifth week in the fifth year (</a:t>
            </a:r>
            <a:r>
              <a:rPr lang="en-US" sz="3100" b="1">
                <a:solidFill>
                  <a:srgbClr val="FF0000"/>
                </a:solidFill>
              </a:rPr>
              <a:t>on the new moon of the first month</a:t>
            </a:r>
            <a:r>
              <a:rPr lang="en-US" sz="3100"/>
              <a:t>). [1307 A.M.]</a:t>
            </a:r>
          </a:p>
        </p:txBody>
      </p:sp>
    </p:spTree>
    <p:extLst>
      <p:ext uri="{BB962C8B-B14F-4D97-AF65-F5344CB8AC3E}">
        <p14:creationId xmlns:p14="http://schemas.microsoft.com/office/powerpoint/2010/main" val="2342316815"/>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E68200-0163-17F2-1554-F08AA329C71B}"/>
              </a:ext>
            </a:extLst>
          </p:cNvPr>
          <p:cNvSpPr txBox="1"/>
          <p:nvPr/>
        </p:nvSpPr>
        <p:spPr>
          <a:xfrm>
            <a:off x="127000" y="127000"/>
            <a:ext cx="7315200" cy="276999"/>
          </a:xfrm>
          <a:prstGeom prst="rect">
            <a:avLst/>
          </a:prstGeom>
          <a:noFill/>
        </p:spPr>
        <p:txBody>
          <a:bodyPr vert="horz" lIns="0" tIns="0" rIns="0" bIns="0" rtlCol="0">
            <a:spAutoFit/>
          </a:bodyPr>
          <a:lstStyle/>
          <a:p>
            <a:r>
              <a:rPr lang="en-US"/>
              <a:t>NEW YEAR</a:t>
            </a:r>
          </a:p>
        </p:txBody>
      </p:sp>
      <p:sp>
        <p:nvSpPr>
          <p:cNvPr id="3" name="TextBox 2">
            <a:extLst>
              <a:ext uri="{FF2B5EF4-FFF2-40B4-BE49-F238E27FC236}">
                <a16:creationId xmlns:a16="http://schemas.microsoft.com/office/drawing/2014/main" id="{0DB57D47-C522-425D-B63C-C330290B8D1C}"/>
              </a:ext>
            </a:extLst>
          </p:cNvPr>
          <p:cNvSpPr txBox="1"/>
          <p:nvPr/>
        </p:nvSpPr>
        <p:spPr>
          <a:xfrm>
            <a:off x="0" y="762000"/>
            <a:ext cx="12192000" cy="646331"/>
          </a:xfrm>
          <a:prstGeom prst="rect">
            <a:avLst/>
          </a:prstGeom>
          <a:noFill/>
        </p:spPr>
        <p:txBody>
          <a:bodyPr vert="horz" rtlCol="0">
            <a:spAutoFit/>
          </a:bodyPr>
          <a:lstStyle/>
          <a:p>
            <a:pPr algn="ctr"/>
            <a:r>
              <a:rPr lang="en-US" sz="3600"/>
              <a:t>Jubilees 7:2-6</a:t>
            </a:r>
          </a:p>
        </p:txBody>
      </p:sp>
      <p:sp>
        <p:nvSpPr>
          <p:cNvPr id="4" name="TextBox 3">
            <a:extLst>
              <a:ext uri="{FF2B5EF4-FFF2-40B4-BE49-F238E27FC236}">
                <a16:creationId xmlns:a16="http://schemas.microsoft.com/office/drawing/2014/main" id="{02744C9D-CF8A-5996-ACAF-1CD9DA94F5F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588492A-C50B-ACC8-C658-44461F741CDA}"/>
              </a:ext>
            </a:extLst>
          </p:cNvPr>
          <p:cNvSpPr txBox="1"/>
          <p:nvPr/>
        </p:nvSpPr>
        <p:spPr>
          <a:xfrm>
            <a:off x="1016000" y="1905000"/>
            <a:ext cx="10160000" cy="3431709"/>
          </a:xfrm>
          <a:prstGeom prst="rect">
            <a:avLst/>
          </a:prstGeom>
          <a:noFill/>
        </p:spPr>
        <p:txBody>
          <a:bodyPr vert="horz" rtlCol="0">
            <a:spAutoFit/>
          </a:bodyPr>
          <a:lstStyle/>
          <a:p>
            <a:pPr algn="ctr"/>
            <a:r>
              <a:rPr lang="en-US" sz="3100"/>
              <a:t>And he made wine therefrom and put it into a vessel, and kept it until the fifth year, [1321 A.M.] until the first day, </a:t>
            </a:r>
            <a:r>
              <a:rPr lang="en-US" sz="3100" b="1">
                <a:solidFill>
                  <a:srgbClr val="FF0000"/>
                </a:solidFill>
              </a:rPr>
              <a:t>on the new moon of the first month</a:t>
            </a:r>
            <a:r>
              <a:rPr lang="en-US" sz="3100"/>
              <a:t>. And he celebrated with joy the day of this feast, and he made a burnt sacrifice unto the Lord, one young ox and one ram, and seven sheep, each a year old, and a kid of the goats, that he might make atonement thereby for himself and his sons. (Continued...)</a:t>
            </a:r>
          </a:p>
        </p:txBody>
      </p:sp>
    </p:spTree>
    <p:extLst>
      <p:ext uri="{BB962C8B-B14F-4D97-AF65-F5344CB8AC3E}">
        <p14:creationId xmlns:p14="http://schemas.microsoft.com/office/powerpoint/2010/main" val="3720938022"/>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A1B49CD-6C7F-3AE9-DBF7-65F8ECA80531}"/>
              </a:ext>
            </a:extLst>
          </p:cNvPr>
          <p:cNvSpPr txBox="1"/>
          <p:nvPr/>
        </p:nvSpPr>
        <p:spPr>
          <a:xfrm>
            <a:off x="127000" y="127000"/>
            <a:ext cx="7315200" cy="276999"/>
          </a:xfrm>
          <a:prstGeom prst="rect">
            <a:avLst/>
          </a:prstGeom>
          <a:noFill/>
        </p:spPr>
        <p:txBody>
          <a:bodyPr vert="horz" lIns="0" tIns="0" rIns="0" bIns="0" rtlCol="0">
            <a:spAutoFit/>
          </a:bodyPr>
          <a:lstStyle/>
          <a:p>
            <a:r>
              <a:rPr lang="en-US"/>
              <a:t>NEW YEAR</a:t>
            </a:r>
          </a:p>
        </p:txBody>
      </p:sp>
      <p:sp>
        <p:nvSpPr>
          <p:cNvPr id="3" name="TextBox 2">
            <a:extLst>
              <a:ext uri="{FF2B5EF4-FFF2-40B4-BE49-F238E27FC236}">
                <a16:creationId xmlns:a16="http://schemas.microsoft.com/office/drawing/2014/main" id="{9F1E09D7-A4C1-497B-C628-4ACA20D7FB9C}"/>
              </a:ext>
            </a:extLst>
          </p:cNvPr>
          <p:cNvSpPr txBox="1"/>
          <p:nvPr/>
        </p:nvSpPr>
        <p:spPr>
          <a:xfrm>
            <a:off x="1016000" y="635000"/>
            <a:ext cx="10160000" cy="2477601"/>
          </a:xfrm>
          <a:prstGeom prst="rect">
            <a:avLst/>
          </a:prstGeom>
          <a:noFill/>
        </p:spPr>
        <p:txBody>
          <a:bodyPr vert="horz" rtlCol="0">
            <a:spAutoFit/>
          </a:bodyPr>
          <a:lstStyle/>
          <a:p>
            <a:pPr algn="ctr"/>
            <a:r>
              <a:rPr lang="en-US" sz="3100"/>
              <a:t>And he prepared the kid first, and placed some of its blood on the flesh that was on the altar which he had made, and all the fat he laid on the altar where he made the burnt sacrifice, and the ox and the ram and the sheep, and he laid all their flesh upon the altar. (Continued...)</a:t>
            </a:r>
          </a:p>
        </p:txBody>
      </p:sp>
    </p:spTree>
    <p:extLst>
      <p:ext uri="{BB962C8B-B14F-4D97-AF65-F5344CB8AC3E}">
        <p14:creationId xmlns:p14="http://schemas.microsoft.com/office/powerpoint/2010/main" val="4157638784"/>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953B86-438C-2135-AB22-98DDB439EBB8}"/>
              </a:ext>
            </a:extLst>
          </p:cNvPr>
          <p:cNvSpPr txBox="1"/>
          <p:nvPr/>
        </p:nvSpPr>
        <p:spPr>
          <a:xfrm>
            <a:off x="127000" y="127000"/>
            <a:ext cx="7315200" cy="276999"/>
          </a:xfrm>
          <a:prstGeom prst="rect">
            <a:avLst/>
          </a:prstGeom>
          <a:noFill/>
        </p:spPr>
        <p:txBody>
          <a:bodyPr vert="horz" lIns="0" tIns="0" rIns="0" bIns="0" rtlCol="0">
            <a:spAutoFit/>
          </a:bodyPr>
          <a:lstStyle/>
          <a:p>
            <a:r>
              <a:rPr lang="en-US"/>
              <a:t>NEW YEAR</a:t>
            </a:r>
          </a:p>
        </p:txBody>
      </p:sp>
      <p:sp>
        <p:nvSpPr>
          <p:cNvPr id="3" name="TextBox 2">
            <a:extLst>
              <a:ext uri="{FF2B5EF4-FFF2-40B4-BE49-F238E27FC236}">
                <a16:creationId xmlns:a16="http://schemas.microsoft.com/office/drawing/2014/main" id="{916AEAB8-7829-8D7E-2E4F-508263E10DC8}"/>
              </a:ext>
            </a:extLst>
          </p:cNvPr>
          <p:cNvSpPr txBox="1"/>
          <p:nvPr/>
        </p:nvSpPr>
        <p:spPr>
          <a:xfrm>
            <a:off x="1016000" y="635000"/>
            <a:ext cx="10160000" cy="2954655"/>
          </a:xfrm>
          <a:prstGeom prst="rect">
            <a:avLst/>
          </a:prstGeom>
          <a:noFill/>
        </p:spPr>
        <p:txBody>
          <a:bodyPr vert="horz" rtlCol="0">
            <a:spAutoFit/>
          </a:bodyPr>
          <a:lstStyle/>
          <a:p>
            <a:pPr algn="ctr"/>
            <a:r>
              <a:rPr lang="en-US" sz="3100"/>
              <a:t>And he placed all their offerings mingled with oil upon it, and afterwards he sprinkled wine on the fire which he had previously made on the altar, and he placed incense on the altar and caused a sweet savour to ascend acceptable before the Lord his God. And he rejoiced and drank of this wine, he and his children with joy.</a:t>
            </a:r>
          </a:p>
        </p:txBody>
      </p:sp>
    </p:spTree>
    <p:extLst>
      <p:ext uri="{BB962C8B-B14F-4D97-AF65-F5344CB8AC3E}">
        <p14:creationId xmlns:p14="http://schemas.microsoft.com/office/powerpoint/2010/main" val="41702718"/>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C2683-EBC9-E516-4C8D-41D09E5798C9}"/>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Fasting Days</a:t>
            </a:r>
          </a:p>
        </p:txBody>
      </p:sp>
      <p:sp>
        <p:nvSpPr>
          <p:cNvPr id="3" name="Subtitle 2">
            <a:extLst>
              <a:ext uri="{FF2B5EF4-FFF2-40B4-BE49-F238E27FC236}">
                <a16:creationId xmlns:a16="http://schemas.microsoft.com/office/drawing/2014/main" id="{6E0B181B-D13E-58C0-A84C-90E97719C18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08240596"/>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86304E-09A1-94CC-92B8-EE372750970D}"/>
              </a:ext>
            </a:extLst>
          </p:cNvPr>
          <p:cNvSpPr txBox="1"/>
          <p:nvPr/>
        </p:nvSpPr>
        <p:spPr>
          <a:xfrm>
            <a:off x="127000" y="127000"/>
            <a:ext cx="7315200" cy="276999"/>
          </a:xfrm>
          <a:prstGeom prst="rect">
            <a:avLst/>
          </a:prstGeom>
          <a:noFill/>
        </p:spPr>
        <p:txBody>
          <a:bodyPr vert="horz" lIns="0" tIns="0" rIns="0" bIns="0" rtlCol="0">
            <a:spAutoFit/>
          </a:bodyPr>
          <a:lstStyle/>
          <a:p>
            <a:r>
              <a:rPr lang="en-US"/>
              <a:t>FASTING DAYS</a:t>
            </a:r>
          </a:p>
        </p:txBody>
      </p:sp>
      <p:sp>
        <p:nvSpPr>
          <p:cNvPr id="3" name="TextBox 2">
            <a:extLst>
              <a:ext uri="{FF2B5EF4-FFF2-40B4-BE49-F238E27FC236}">
                <a16:creationId xmlns:a16="http://schemas.microsoft.com/office/drawing/2014/main" id="{9662C771-8B16-E148-E7E2-B0501FAD28CE}"/>
              </a:ext>
            </a:extLst>
          </p:cNvPr>
          <p:cNvSpPr txBox="1"/>
          <p:nvPr/>
        </p:nvSpPr>
        <p:spPr>
          <a:xfrm>
            <a:off x="0" y="762000"/>
            <a:ext cx="12192000" cy="646331"/>
          </a:xfrm>
          <a:prstGeom prst="rect">
            <a:avLst/>
          </a:prstGeom>
          <a:noFill/>
        </p:spPr>
        <p:txBody>
          <a:bodyPr vert="horz" rtlCol="0">
            <a:spAutoFit/>
          </a:bodyPr>
          <a:lstStyle/>
          <a:p>
            <a:pPr algn="ctr"/>
            <a:r>
              <a:rPr lang="en-US" sz="3600"/>
              <a:t>Jubilees 28:19</a:t>
            </a:r>
          </a:p>
        </p:txBody>
      </p:sp>
      <p:sp>
        <p:nvSpPr>
          <p:cNvPr id="4" name="TextBox 3">
            <a:extLst>
              <a:ext uri="{FF2B5EF4-FFF2-40B4-BE49-F238E27FC236}">
                <a16:creationId xmlns:a16="http://schemas.microsoft.com/office/drawing/2014/main" id="{DFF25FEA-AE52-5D57-4F34-DA2CE08D75A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5DFB711-D321-850C-AAC4-928CF895B824}"/>
              </a:ext>
            </a:extLst>
          </p:cNvPr>
          <p:cNvSpPr txBox="1"/>
          <p:nvPr/>
        </p:nvSpPr>
        <p:spPr>
          <a:xfrm>
            <a:off x="1016000" y="1905000"/>
            <a:ext cx="10160000" cy="2000548"/>
          </a:xfrm>
          <a:prstGeom prst="rect">
            <a:avLst/>
          </a:prstGeom>
          <a:noFill/>
        </p:spPr>
        <p:txBody>
          <a:bodyPr vert="horz" rtlCol="0">
            <a:spAutoFit/>
          </a:bodyPr>
          <a:lstStyle/>
          <a:p>
            <a:pPr algn="ctr"/>
            <a:r>
              <a:rPr lang="en-US" sz="3100"/>
              <a:t>And Jacob went in again unto Bilhah a second time, and she conceived, and bare Jacob another son, and Rachel called his name Napthali, </a:t>
            </a:r>
            <a:r>
              <a:rPr lang="en-US" sz="3100" b="1">
                <a:solidFill>
                  <a:srgbClr val="FF0000"/>
                </a:solidFill>
              </a:rPr>
              <a:t>on the fifth of the seventh month</a:t>
            </a:r>
            <a:r>
              <a:rPr lang="en-US" sz="3100"/>
              <a:t>, in the second year of the fourth week. [2130 A.M.]</a:t>
            </a:r>
          </a:p>
        </p:txBody>
      </p:sp>
    </p:spTree>
    <p:extLst>
      <p:ext uri="{BB962C8B-B14F-4D97-AF65-F5344CB8AC3E}">
        <p14:creationId xmlns:p14="http://schemas.microsoft.com/office/powerpoint/2010/main" val="1370311014"/>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A7667F-A25D-C8C4-C330-75F6C568BDF5}"/>
              </a:ext>
            </a:extLst>
          </p:cNvPr>
          <p:cNvSpPr txBox="1"/>
          <p:nvPr/>
        </p:nvSpPr>
        <p:spPr>
          <a:xfrm>
            <a:off x="127000" y="127000"/>
            <a:ext cx="7315200" cy="276999"/>
          </a:xfrm>
          <a:prstGeom prst="rect">
            <a:avLst/>
          </a:prstGeom>
          <a:noFill/>
        </p:spPr>
        <p:txBody>
          <a:bodyPr vert="horz" lIns="0" tIns="0" rIns="0" bIns="0" rtlCol="0">
            <a:spAutoFit/>
          </a:bodyPr>
          <a:lstStyle/>
          <a:p>
            <a:r>
              <a:rPr lang="en-US"/>
              <a:t>FASTING DAYS</a:t>
            </a:r>
          </a:p>
        </p:txBody>
      </p:sp>
      <p:sp>
        <p:nvSpPr>
          <p:cNvPr id="3" name="TextBox 2">
            <a:extLst>
              <a:ext uri="{FF2B5EF4-FFF2-40B4-BE49-F238E27FC236}">
                <a16:creationId xmlns:a16="http://schemas.microsoft.com/office/drawing/2014/main" id="{C3D2AFDA-E4F1-A783-8511-4594170FB535}"/>
              </a:ext>
            </a:extLst>
          </p:cNvPr>
          <p:cNvSpPr txBox="1"/>
          <p:nvPr/>
        </p:nvSpPr>
        <p:spPr>
          <a:xfrm>
            <a:off x="0" y="762000"/>
            <a:ext cx="12192000" cy="646331"/>
          </a:xfrm>
          <a:prstGeom prst="rect">
            <a:avLst/>
          </a:prstGeom>
          <a:noFill/>
        </p:spPr>
        <p:txBody>
          <a:bodyPr vert="horz" rtlCol="0">
            <a:spAutoFit/>
          </a:bodyPr>
          <a:lstStyle/>
          <a:p>
            <a:pPr algn="ctr"/>
            <a:r>
              <a:rPr lang="en-US" sz="3600"/>
              <a:t>Zechariah 8:19</a:t>
            </a:r>
          </a:p>
        </p:txBody>
      </p:sp>
      <p:sp>
        <p:nvSpPr>
          <p:cNvPr id="4" name="TextBox 3">
            <a:extLst>
              <a:ext uri="{FF2B5EF4-FFF2-40B4-BE49-F238E27FC236}">
                <a16:creationId xmlns:a16="http://schemas.microsoft.com/office/drawing/2014/main" id="{DE979F2F-F330-3411-5674-DAD8FF27356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44FA269-82EB-A0FA-A771-5EDDEBA2E5F9}"/>
              </a:ext>
            </a:extLst>
          </p:cNvPr>
          <p:cNvSpPr txBox="1"/>
          <p:nvPr/>
        </p:nvSpPr>
        <p:spPr>
          <a:xfrm>
            <a:off x="1016000" y="1905000"/>
            <a:ext cx="10160000" cy="2000548"/>
          </a:xfrm>
          <a:prstGeom prst="rect">
            <a:avLst/>
          </a:prstGeom>
          <a:noFill/>
        </p:spPr>
        <p:txBody>
          <a:bodyPr vert="horz" rtlCol="0">
            <a:spAutoFit/>
          </a:bodyPr>
          <a:lstStyle/>
          <a:p>
            <a:pPr algn="ctr"/>
            <a:r>
              <a:rPr lang="en-US" sz="3100"/>
              <a:t>"Thus says the LORD of hosts, 'The fast of the fourth, the fast of the fifth, </a:t>
            </a:r>
            <a:r>
              <a:rPr lang="en-US" sz="3100" b="1">
                <a:solidFill>
                  <a:srgbClr val="FF0000"/>
                </a:solidFill>
              </a:rPr>
              <a:t>the fast of the seventh</a:t>
            </a:r>
            <a:r>
              <a:rPr lang="en-US" sz="3100"/>
              <a:t> and the fast of the tenth months will become joy, gladness, and cheerful feasts for the house of Judah; so love truth and peace.'</a:t>
            </a:r>
          </a:p>
        </p:txBody>
      </p:sp>
    </p:spTree>
    <p:extLst>
      <p:ext uri="{BB962C8B-B14F-4D97-AF65-F5344CB8AC3E}">
        <p14:creationId xmlns:p14="http://schemas.microsoft.com/office/powerpoint/2010/main" val="1960031683"/>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C6DEF-F738-39F2-21A0-9BE927606F9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Other Memorable Dates</a:t>
            </a:r>
          </a:p>
        </p:txBody>
      </p:sp>
      <p:sp>
        <p:nvSpPr>
          <p:cNvPr id="3" name="Subtitle 2">
            <a:extLst>
              <a:ext uri="{FF2B5EF4-FFF2-40B4-BE49-F238E27FC236}">
                <a16:creationId xmlns:a16="http://schemas.microsoft.com/office/drawing/2014/main" id="{965194D4-9848-2D70-CDB6-C5B322070BC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3488134"/>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8DF1F-F5DB-DB29-94A6-8307C7734F4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17th Day of the Second Month</a:t>
            </a:r>
          </a:p>
        </p:txBody>
      </p:sp>
      <p:sp>
        <p:nvSpPr>
          <p:cNvPr id="3" name="Subtitle 2">
            <a:extLst>
              <a:ext uri="{FF2B5EF4-FFF2-40B4-BE49-F238E27FC236}">
                <a16:creationId xmlns:a16="http://schemas.microsoft.com/office/drawing/2014/main" id="{DD3B4F4D-B8B5-5C86-7323-047A1461211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99159194"/>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E22BC9E-1D76-1E08-7B43-4870BD27B925}"/>
              </a:ext>
            </a:extLst>
          </p:cNvPr>
          <p:cNvSpPr txBox="1"/>
          <p:nvPr/>
        </p:nvSpPr>
        <p:spPr>
          <a:xfrm>
            <a:off x="127000" y="127000"/>
            <a:ext cx="7315200" cy="276999"/>
          </a:xfrm>
          <a:prstGeom prst="rect">
            <a:avLst/>
          </a:prstGeom>
          <a:noFill/>
        </p:spPr>
        <p:txBody>
          <a:bodyPr vert="horz" lIns="0" tIns="0" rIns="0" bIns="0" rtlCol="0">
            <a:spAutoFit/>
          </a:bodyPr>
          <a:lstStyle/>
          <a:p>
            <a:r>
              <a:rPr lang="en-US"/>
              <a:t>17th Day of the Second Month</a:t>
            </a:r>
          </a:p>
        </p:txBody>
      </p:sp>
      <p:sp>
        <p:nvSpPr>
          <p:cNvPr id="3" name="TextBox 2">
            <a:extLst>
              <a:ext uri="{FF2B5EF4-FFF2-40B4-BE49-F238E27FC236}">
                <a16:creationId xmlns:a16="http://schemas.microsoft.com/office/drawing/2014/main" id="{88316CB6-8F49-6836-622B-F6C6B49BD673}"/>
              </a:ext>
            </a:extLst>
          </p:cNvPr>
          <p:cNvSpPr txBox="1"/>
          <p:nvPr/>
        </p:nvSpPr>
        <p:spPr>
          <a:xfrm>
            <a:off x="0" y="762000"/>
            <a:ext cx="12192000" cy="646331"/>
          </a:xfrm>
          <a:prstGeom prst="rect">
            <a:avLst/>
          </a:prstGeom>
          <a:noFill/>
        </p:spPr>
        <p:txBody>
          <a:bodyPr vert="horz" rtlCol="0">
            <a:spAutoFit/>
          </a:bodyPr>
          <a:lstStyle/>
          <a:p>
            <a:pPr algn="ctr"/>
            <a:r>
              <a:rPr lang="en-US" sz="3600"/>
              <a:t>Jubilees 5:31</a:t>
            </a:r>
          </a:p>
        </p:txBody>
      </p:sp>
      <p:sp>
        <p:nvSpPr>
          <p:cNvPr id="4" name="TextBox 3">
            <a:extLst>
              <a:ext uri="{FF2B5EF4-FFF2-40B4-BE49-F238E27FC236}">
                <a16:creationId xmlns:a16="http://schemas.microsoft.com/office/drawing/2014/main" id="{00E926BD-B5DD-030D-D967-6FF168BDF01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8021976-7FBA-DF10-57DB-1239FFCF44A5}"/>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waters disappeared from above the earth in the fifth week in the seventh year [1309 A.M.] thereof, and </a:t>
            </a:r>
            <a:r>
              <a:rPr lang="en-US" sz="3100" b="1">
                <a:solidFill>
                  <a:srgbClr val="FF0000"/>
                </a:solidFill>
              </a:rPr>
              <a:t>on the seventeenth day in the second month</a:t>
            </a:r>
            <a:r>
              <a:rPr lang="en-US" sz="3100"/>
              <a:t> the earth was dry.</a:t>
            </a:r>
          </a:p>
        </p:txBody>
      </p:sp>
    </p:spTree>
    <p:extLst>
      <p:ext uri="{BB962C8B-B14F-4D97-AF65-F5344CB8AC3E}">
        <p14:creationId xmlns:p14="http://schemas.microsoft.com/office/powerpoint/2010/main" val="3620941114"/>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5ADA18-DCF2-EF3A-E7D0-5ACEBFFE21A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Fall</a:t>
            </a:r>
          </a:p>
        </p:txBody>
      </p:sp>
      <p:sp>
        <p:nvSpPr>
          <p:cNvPr id="3" name="Subtitle 2">
            <a:extLst>
              <a:ext uri="{FF2B5EF4-FFF2-40B4-BE49-F238E27FC236}">
                <a16:creationId xmlns:a16="http://schemas.microsoft.com/office/drawing/2014/main" id="{9F4A021A-5F74-B30D-87E8-F9E3865DC7F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28678537"/>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6F2969F-559C-0ACD-BA33-EFD9750D808A}"/>
              </a:ext>
            </a:extLst>
          </p:cNvPr>
          <p:cNvSpPr txBox="1"/>
          <p:nvPr/>
        </p:nvSpPr>
        <p:spPr>
          <a:xfrm>
            <a:off x="127000" y="127000"/>
            <a:ext cx="7315200" cy="276999"/>
          </a:xfrm>
          <a:prstGeom prst="rect">
            <a:avLst/>
          </a:prstGeom>
          <a:noFill/>
        </p:spPr>
        <p:txBody>
          <a:bodyPr vert="horz" lIns="0" tIns="0" rIns="0" bIns="0" rtlCol="0">
            <a:spAutoFit/>
          </a:bodyPr>
          <a:lstStyle/>
          <a:p>
            <a:r>
              <a:rPr lang="en-US"/>
              <a:t>The Fall</a:t>
            </a:r>
          </a:p>
        </p:txBody>
      </p:sp>
      <p:sp>
        <p:nvSpPr>
          <p:cNvPr id="3" name="TextBox 2">
            <a:extLst>
              <a:ext uri="{FF2B5EF4-FFF2-40B4-BE49-F238E27FC236}">
                <a16:creationId xmlns:a16="http://schemas.microsoft.com/office/drawing/2014/main" id="{90A58A49-A68F-05C7-9D08-AADEB12A4FBB}"/>
              </a:ext>
            </a:extLst>
          </p:cNvPr>
          <p:cNvSpPr txBox="1"/>
          <p:nvPr/>
        </p:nvSpPr>
        <p:spPr>
          <a:xfrm>
            <a:off x="0" y="762000"/>
            <a:ext cx="12192000" cy="646331"/>
          </a:xfrm>
          <a:prstGeom prst="rect">
            <a:avLst/>
          </a:prstGeom>
          <a:noFill/>
        </p:spPr>
        <p:txBody>
          <a:bodyPr vert="horz" rtlCol="0">
            <a:spAutoFit/>
          </a:bodyPr>
          <a:lstStyle/>
          <a:p>
            <a:pPr algn="ctr"/>
            <a:r>
              <a:rPr lang="en-US" sz="3600"/>
              <a:t>Jubilees 3:17</a:t>
            </a:r>
          </a:p>
        </p:txBody>
      </p:sp>
      <p:sp>
        <p:nvSpPr>
          <p:cNvPr id="4" name="TextBox 3">
            <a:extLst>
              <a:ext uri="{FF2B5EF4-FFF2-40B4-BE49-F238E27FC236}">
                <a16:creationId xmlns:a16="http://schemas.microsoft.com/office/drawing/2014/main" id="{09CB674D-9B4B-EB13-C6C8-A2FB32E4BF6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518A497-5173-B77A-CD98-95563CA15385}"/>
              </a:ext>
            </a:extLst>
          </p:cNvPr>
          <p:cNvSpPr txBox="1"/>
          <p:nvPr/>
        </p:nvSpPr>
        <p:spPr>
          <a:xfrm>
            <a:off x="1016000" y="1905000"/>
            <a:ext cx="10160000" cy="2954655"/>
          </a:xfrm>
          <a:prstGeom prst="rect">
            <a:avLst/>
          </a:prstGeom>
          <a:noFill/>
        </p:spPr>
        <p:txBody>
          <a:bodyPr vert="horz" rtlCol="0">
            <a:spAutoFit/>
          </a:bodyPr>
          <a:lstStyle/>
          <a:p>
            <a:pPr algn="ctr"/>
            <a:r>
              <a:rPr lang="en-US" sz="3100"/>
              <a:t>And after the completion of the seven years, which he had completed there, seven years exactly, [8 A.M.] and </a:t>
            </a:r>
            <a:r>
              <a:rPr lang="en-US" sz="3100" b="1">
                <a:solidFill>
                  <a:srgbClr val="FF0000"/>
                </a:solidFill>
              </a:rPr>
              <a:t>in the second month, on the seventeenth day</a:t>
            </a:r>
            <a:r>
              <a:rPr lang="en-US" sz="3100"/>
              <a:t> (of the month), the serpent came and approached the woman, and the serpent said to the woman, 'Hath God commanded you, saying, Ye shall not eat of every tree of the garden?'</a:t>
            </a:r>
          </a:p>
        </p:txBody>
      </p:sp>
    </p:spTree>
    <p:extLst>
      <p:ext uri="{BB962C8B-B14F-4D97-AF65-F5344CB8AC3E}">
        <p14:creationId xmlns:p14="http://schemas.microsoft.com/office/powerpoint/2010/main" val="1996866905"/>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A74FE9-2A80-6E2D-26A9-7FD61AB5897F}"/>
              </a:ext>
            </a:extLst>
          </p:cNvPr>
          <p:cNvSpPr txBox="1"/>
          <p:nvPr/>
        </p:nvSpPr>
        <p:spPr>
          <a:xfrm>
            <a:off x="127000" y="127000"/>
            <a:ext cx="7315200" cy="276999"/>
          </a:xfrm>
          <a:prstGeom prst="rect">
            <a:avLst/>
          </a:prstGeom>
          <a:noFill/>
        </p:spPr>
        <p:txBody>
          <a:bodyPr vert="horz" lIns="0" tIns="0" rIns="0" bIns="0" rtlCol="0">
            <a:spAutoFit/>
          </a:bodyPr>
          <a:lstStyle/>
          <a:p>
            <a:r>
              <a:rPr lang="en-US"/>
              <a:t>The Fall</a:t>
            </a:r>
          </a:p>
        </p:txBody>
      </p:sp>
      <p:sp>
        <p:nvSpPr>
          <p:cNvPr id="3" name="TextBox 2">
            <a:extLst>
              <a:ext uri="{FF2B5EF4-FFF2-40B4-BE49-F238E27FC236}">
                <a16:creationId xmlns:a16="http://schemas.microsoft.com/office/drawing/2014/main" id="{6C3CB3E6-4FE8-9B60-76EB-92ECA24BED58}"/>
              </a:ext>
            </a:extLst>
          </p:cNvPr>
          <p:cNvSpPr txBox="1"/>
          <p:nvPr/>
        </p:nvSpPr>
        <p:spPr>
          <a:xfrm>
            <a:off x="0" y="762000"/>
            <a:ext cx="12192000" cy="646331"/>
          </a:xfrm>
          <a:prstGeom prst="rect">
            <a:avLst/>
          </a:prstGeom>
          <a:noFill/>
        </p:spPr>
        <p:txBody>
          <a:bodyPr vert="horz" rtlCol="0">
            <a:spAutoFit/>
          </a:bodyPr>
          <a:lstStyle/>
          <a:p>
            <a:pPr algn="ctr"/>
            <a:r>
              <a:rPr lang="en-US" sz="3600"/>
              <a:t>Jubilees 3:27-32</a:t>
            </a:r>
          </a:p>
        </p:txBody>
      </p:sp>
      <p:sp>
        <p:nvSpPr>
          <p:cNvPr id="4" name="TextBox 3">
            <a:extLst>
              <a:ext uri="{FF2B5EF4-FFF2-40B4-BE49-F238E27FC236}">
                <a16:creationId xmlns:a16="http://schemas.microsoft.com/office/drawing/2014/main" id="{31E02230-7D96-7A4A-024D-229D9E5C703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2487A7A-86F7-1D37-5CA6-CA10CCC6ADAA}"/>
              </a:ext>
            </a:extLst>
          </p:cNvPr>
          <p:cNvSpPr txBox="1"/>
          <p:nvPr/>
        </p:nvSpPr>
        <p:spPr>
          <a:xfrm>
            <a:off x="1016000" y="1905000"/>
            <a:ext cx="10160000" cy="4385816"/>
          </a:xfrm>
          <a:prstGeom prst="rect">
            <a:avLst/>
          </a:prstGeom>
          <a:noFill/>
        </p:spPr>
        <p:txBody>
          <a:bodyPr vert="horz" rtlCol="0">
            <a:spAutoFit/>
          </a:bodyPr>
          <a:lstStyle/>
          <a:p>
            <a:pPr algn="ctr"/>
            <a:r>
              <a:rPr lang="en-US" sz="3100"/>
              <a:t>And </a:t>
            </a:r>
            <a:r>
              <a:rPr lang="en-US" sz="3100" b="1">
                <a:solidFill>
                  <a:srgbClr val="FF0000"/>
                </a:solidFill>
              </a:rPr>
              <a:t>on that day on which Adam went forth from the Garden</a:t>
            </a:r>
            <a:r>
              <a:rPr lang="en-US" sz="3100"/>
              <a:t>, he offered as a sweet savour an offering, frankincense, galbanum, and stacte, and spices in the morning with the rising of the sun from the day when he covered his shame. And on that day was closed the mouth of all beasts, and of cattle, and of birds, and of whatever walks, and of whatever moves, so that they could no longer speak: for they had all spoken one with another with one lip and with one tongue. (Continued...)</a:t>
            </a:r>
          </a:p>
        </p:txBody>
      </p:sp>
    </p:spTree>
    <p:extLst>
      <p:ext uri="{BB962C8B-B14F-4D97-AF65-F5344CB8AC3E}">
        <p14:creationId xmlns:p14="http://schemas.microsoft.com/office/powerpoint/2010/main" val="523972"/>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74C057-726E-4765-1D4B-8251E6069038}"/>
              </a:ext>
            </a:extLst>
          </p:cNvPr>
          <p:cNvSpPr txBox="1"/>
          <p:nvPr/>
        </p:nvSpPr>
        <p:spPr>
          <a:xfrm>
            <a:off x="127000" y="127000"/>
            <a:ext cx="7315200" cy="276999"/>
          </a:xfrm>
          <a:prstGeom prst="rect">
            <a:avLst/>
          </a:prstGeom>
          <a:noFill/>
        </p:spPr>
        <p:txBody>
          <a:bodyPr vert="horz" lIns="0" tIns="0" rIns="0" bIns="0" rtlCol="0">
            <a:spAutoFit/>
          </a:bodyPr>
          <a:lstStyle/>
          <a:p>
            <a:r>
              <a:rPr lang="en-US"/>
              <a:t>The Fall</a:t>
            </a:r>
          </a:p>
        </p:txBody>
      </p:sp>
      <p:sp>
        <p:nvSpPr>
          <p:cNvPr id="3" name="TextBox 2">
            <a:extLst>
              <a:ext uri="{FF2B5EF4-FFF2-40B4-BE49-F238E27FC236}">
                <a16:creationId xmlns:a16="http://schemas.microsoft.com/office/drawing/2014/main" id="{81DFBB98-D8CA-10D9-12D0-170CE2B5FEE9}"/>
              </a:ext>
            </a:extLst>
          </p:cNvPr>
          <p:cNvSpPr txBox="1"/>
          <p:nvPr/>
        </p:nvSpPr>
        <p:spPr>
          <a:xfrm>
            <a:off x="1016000" y="635000"/>
            <a:ext cx="10160000" cy="2954655"/>
          </a:xfrm>
          <a:prstGeom prst="rect">
            <a:avLst/>
          </a:prstGeom>
          <a:noFill/>
        </p:spPr>
        <p:txBody>
          <a:bodyPr vert="horz" rtlCol="0">
            <a:spAutoFit/>
          </a:bodyPr>
          <a:lstStyle/>
          <a:p>
            <a:pPr algn="ctr"/>
            <a:r>
              <a:rPr lang="en-US" sz="3100"/>
              <a:t>And He sent out of the Garden of Eden all flesh that was in the Garden of Eden, and all flesh was scattered according to its kinds, and according to its types unto the places which had been created for them. And to Adam alone did He give (the wherewithal) to cover his shame, of all the beasts and cattle. (Continued...)</a:t>
            </a:r>
          </a:p>
        </p:txBody>
      </p:sp>
    </p:spTree>
    <p:extLst>
      <p:ext uri="{BB962C8B-B14F-4D97-AF65-F5344CB8AC3E}">
        <p14:creationId xmlns:p14="http://schemas.microsoft.com/office/powerpoint/2010/main" val="2158737505"/>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16F3D0-2D9E-1E33-0156-233A91960123}"/>
              </a:ext>
            </a:extLst>
          </p:cNvPr>
          <p:cNvSpPr txBox="1"/>
          <p:nvPr/>
        </p:nvSpPr>
        <p:spPr>
          <a:xfrm>
            <a:off x="127000" y="127000"/>
            <a:ext cx="7315200" cy="276999"/>
          </a:xfrm>
          <a:prstGeom prst="rect">
            <a:avLst/>
          </a:prstGeom>
          <a:noFill/>
        </p:spPr>
        <p:txBody>
          <a:bodyPr vert="horz" lIns="0" tIns="0" rIns="0" bIns="0" rtlCol="0">
            <a:spAutoFit/>
          </a:bodyPr>
          <a:lstStyle/>
          <a:p>
            <a:r>
              <a:rPr lang="en-US"/>
              <a:t>The Fall</a:t>
            </a:r>
          </a:p>
        </p:txBody>
      </p:sp>
      <p:sp>
        <p:nvSpPr>
          <p:cNvPr id="3" name="TextBox 2">
            <a:extLst>
              <a:ext uri="{FF2B5EF4-FFF2-40B4-BE49-F238E27FC236}">
                <a16:creationId xmlns:a16="http://schemas.microsoft.com/office/drawing/2014/main" id="{542C917A-C6A8-133B-C3F4-616E3491132F}"/>
              </a:ext>
            </a:extLst>
          </p:cNvPr>
          <p:cNvSpPr txBox="1"/>
          <p:nvPr/>
        </p:nvSpPr>
        <p:spPr>
          <a:xfrm>
            <a:off x="1016000" y="635000"/>
            <a:ext cx="10160000" cy="3431709"/>
          </a:xfrm>
          <a:prstGeom prst="rect">
            <a:avLst/>
          </a:prstGeom>
          <a:noFill/>
        </p:spPr>
        <p:txBody>
          <a:bodyPr vert="horz" rtlCol="0">
            <a:spAutoFit/>
          </a:bodyPr>
          <a:lstStyle/>
          <a:p>
            <a:pPr algn="ctr"/>
            <a:r>
              <a:rPr lang="en-US" sz="3100"/>
              <a:t>On this account, it is prescribed on the heavenly tablets as touching all those who know the judgment of the law, that they should cover their shame, and should not uncover themselves as the Gentiles uncover themselves. And o</a:t>
            </a:r>
            <a:r>
              <a:rPr lang="en-US" sz="3100" b="1">
                <a:solidFill>
                  <a:srgbClr val="FF0000"/>
                </a:solidFill>
              </a:rPr>
              <a:t>n the new moon of the fourth month,</a:t>
            </a:r>
            <a:r>
              <a:rPr lang="en-US" sz="3100"/>
              <a:t> Adam and his wife went forth from the Garden of Eden, and they dwelt in the land of Elda in the land of their creation.</a:t>
            </a:r>
          </a:p>
        </p:txBody>
      </p:sp>
    </p:spTree>
    <p:extLst>
      <p:ext uri="{BB962C8B-B14F-4D97-AF65-F5344CB8AC3E}">
        <p14:creationId xmlns:p14="http://schemas.microsoft.com/office/powerpoint/2010/main" val="3436283770"/>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90350-673E-C6A1-03A6-25421440BBF2}"/>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Flood</a:t>
            </a:r>
          </a:p>
        </p:txBody>
      </p:sp>
      <p:sp>
        <p:nvSpPr>
          <p:cNvPr id="3" name="Subtitle 2">
            <a:extLst>
              <a:ext uri="{FF2B5EF4-FFF2-40B4-BE49-F238E27FC236}">
                <a16:creationId xmlns:a16="http://schemas.microsoft.com/office/drawing/2014/main" id="{0C6B9534-E7C1-EC82-5892-FE0B06BA7B7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75242078"/>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82AC3B-F080-E4F3-B5B8-106459F864A3}"/>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C7752D81-6C77-BB99-93B0-47E996BD089D}"/>
              </a:ext>
            </a:extLst>
          </p:cNvPr>
          <p:cNvSpPr txBox="1"/>
          <p:nvPr/>
        </p:nvSpPr>
        <p:spPr>
          <a:xfrm>
            <a:off x="0" y="762000"/>
            <a:ext cx="12192000" cy="646331"/>
          </a:xfrm>
          <a:prstGeom prst="rect">
            <a:avLst/>
          </a:prstGeom>
          <a:noFill/>
        </p:spPr>
        <p:txBody>
          <a:bodyPr vert="horz" rtlCol="0">
            <a:spAutoFit/>
          </a:bodyPr>
          <a:lstStyle/>
          <a:p>
            <a:pPr algn="ctr"/>
            <a:r>
              <a:rPr lang="en-US" sz="3600"/>
              <a:t>Genesis 7:11</a:t>
            </a:r>
          </a:p>
        </p:txBody>
      </p:sp>
      <p:sp>
        <p:nvSpPr>
          <p:cNvPr id="4" name="TextBox 3">
            <a:extLst>
              <a:ext uri="{FF2B5EF4-FFF2-40B4-BE49-F238E27FC236}">
                <a16:creationId xmlns:a16="http://schemas.microsoft.com/office/drawing/2014/main" id="{8D7A8189-CD75-D6F0-C269-8D254D9A2C7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4DCBFB5-22A4-A791-E4EF-A7BAB93EC301}"/>
              </a:ext>
            </a:extLst>
          </p:cNvPr>
          <p:cNvSpPr txBox="1"/>
          <p:nvPr/>
        </p:nvSpPr>
        <p:spPr>
          <a:xfrm>
            <a:off x="1016000" y="1905000"/>
            <a:ext cx="10160000" cy="2000548"/>
          </a:xfrm>
          <a:prstGeom prst="rect">
            <a:avLst/>
          </a:prstGeom>
          <a:noFill/>
        </p:spPr>
        <p:txBody>
          <a:bodyPr vert="horz" rtlCol="0">
            <a:spAutoFit/>
          </a:bodyPr>
          <a:lstStyle/>
          <a:p>
            <a:pPr algn="ctr"/>
            <a:r>
              <a:rPr lang="en-US" sz="3100"/>
              <a:t>In the six hundredth year of Noah's life, </a:t>
            </a:r>
            <a:r>
              <a:rPr lang="en-US" sz="3100" b="1">
                <a:solidFill>
                  <a:srgbClr val="FF0000"/>
                </a:solidFill>
              </a:rPr>
              <a:t>in the second month, on the seventeenth day of the month</a:t>
            </a:r>
            <a:r>
              <a:rPr lang="en-US" sz="3100"/>
              <a:t>, on the same day all the fountains of the great deep burst open, and the floodgates of the sky were opened.</a:t>
            </a:r>
          </a:p>
        </p:txBody>
      </p:sp>
    </p:spTree>
    <p:extLst>
      <p:ext uri="{BB962C8B-B14F-4D97-AF65-F5344CB8AC3E}">
        <p14:creationId xmlns:p14="http://schemas.microsoft.com/office/powerpoint/2010/main" val="1865302578"/>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83F1F3-09AE-2C6F-B40A-BBE9504A3528}"/>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34AD55EB-60DA-3F29-F993-3260774A81D4}"/>
              </a:ext>
            </a:extLst>
          </p:cNvPr>
          <p:cNvSpPr txBox="1"/>
          <p:nvPr/>
        </p:nvSpPr>
        <p:spPr>
          <a:xfrm>
            <a:off x="0" y="762000"/>
            <a:ext cx="12192000" cy="646331"/>
          </a:xfrm>
          <a:prstGeom prst="rect">
            <a:avLst/>
          </a:prstGeom>
          <a:noFill/>
        </p:spPr>
        <p:txBody>
          <a:bodyPr vert="horz" rtlCol="0">
            <a:spAutoFit/>
          </a:bodyPr>
          <a:lstStyle/>
          <a:p>
            <a:pPr algn="ctr"/>
            <a:r>
              <a:rPr lang="en-US" sz="3600"/>
              <a:t>Deuteronomy 1:3</a:t>
            </a:r>
          </a:p>
        </p:txBody>
      </p:sp>
      <p:sp>
        <p:nvSpPr>
          <p:cNvPr id="4" name="TextBox 3">
            <a:extLst>
              <a:ext uri="{FF2B5EF4-FFF2-40B4-BE49-F238E27FC236}">
                <a16:creationId xmlns:a16="http://schemas.microsoft.com/office/drawing/2014/main" id="{CB137CDD-CE4F-807F-F512-0C8D591B260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0B2D754-AC43-CD7D-F04A-9AB9ED818A04}"/>
              </a:ext>
            </a:extLst>
          </p:cNvPr>
          <p:cNvSpPr txBox="1"/>
          <p:nvPr/>
        </p:nvSpPr>
        <p:spPr>
          <a:xfrm>
            <a:off x="1016000" y="1905000"/>
            <a:ext cx="10160000" cy="1523494"/>
          </a:xfrm>
          <a:prstGeom prst="rect">
            <a:avLst/>
          </a:prstGeom>
          <a:noFill/>
        </p:spPr>
        <p:txBody>
          <a:bodyPr vert="horz" rtlCol="0">
            <a:spAutoFit/>
          </a:bodyPr>
          <a:lstStyle/>
          <a:p>
            <a:pPr algn="ctr"/>
            <a:r>
              <a:rPr lang="en-US" sz="3100"/>
              <a:t>In the fortieth year, on the first day of the eleventh month, Moses spoke to the children of Israel, according to all that the LORD had commanded him to give to them,</a:t>
            </a:r>
          </a:p>
        </p:txBody>
      </p:sp>
    </p:spTree>
    <p:extLst>
      <p:ext uri="{BB962C8B-B14F-4D97-AF65-F5344CB8AC3E}">
        <p14:creationId xmlns:p14="http://schemas.microsoft.com/office/powerpoint/2010/main" val="2273554582"/>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5845CA-8317-D0A0-A0EA-C945AF36AFA7}"/>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4630F21D-2C90-B20E-6233-7C0B14156DFE}"/>
              </a:ext>
            </a:extLst>
          </p:cNvPr>
          <p:cNvSpPr txBox="1"/>
          <p:nvPr/>
        </p:nvSpPr>
        <p:spPr>
          <a:xfrm>
            <a:off x="0" y="762000"/>
            <a:ext cx="12192000" cy="646331"/>
          </a:xfrm>
          <a:prstGeom prst="rect">
            <a:avLst/>
          </a:prstGeom>
          <a:noFill/>
        </p:spPr>
        <p:txBody>
          <a:bodyPr vert="horz" rtlCol="0">
            <a:spAutoFit/>
          </a:bodyPr>
          <a:lstStyle/>
          <a:p>
            <a:pPr algn="ctr"/>
            <a:r>
              <a:rPr lang="en-US" sz="3600"/>
              <a:t>Jubilees 28:11</a:t>
            </a:r>
          </a:p>
        </p:txBody>
      </p:sp>
      <p:sp>
        <p:nvSpPr>
          <p:cNvPr id="4" name="TextBox 3">
            <a:extLst>
              <a:ext uri="{FF2B5EF4-FFF2-40B4-BE49-F238E27FC236}">
                <a16:creationId xmlns:a16="http://schemas.microsoft.com/office/drawing/2014/main" id="{B270F61E-0A50-A17D-AD46-63B3E1917BA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DFAF89A-70C3-7119-0D3B-8220302DCED9}"/>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Lord opened the womb of Leah, and she conceived and bare Jacob a son, and he called his name Reuben, </a:t>
            </a:r>
            <a:r>
              <a:rPr lang="en-US" sz="3100" b="1">
                <a:solidFill>
                  <a:srgbClr val="FF0000"/>
                </a:solidFill>
              </a:rPr>
              <a:t>on the fourteenth day of the ninth month</a:t>
            </a:r>
            <a:r>
              <a:rPr lang="en-US" sz="3100"/>
              <a:t>, in the first year of the third week. [2122 A.M.]</a:t>
            </a:r>
          </a:p>
        </p:txBody>
      </p:sp>
    </p:spTree>
    <p:extLst>
      <p:ext uri="{BB962C8B-B14F-4D97-AF65-F5344CB8AC3E}">
        <p14:creationId xmlns:p14="http://schemas.microsoft.com/office/powerpoint/2010/main" val="2024049425"/>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F9F93E-62C1-EB64-0B88-60A5F0A2E234}"/>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56DB3242-2506-2163-5F92-FF86003F4800}"/>
              </a:ext>
            </a:extLst>
          </p:cNvPr>
          <p:cNvSpPr txBox="1"/>
          <p:nvPr/>
        </p:nvSpPr>
        <p:spPr>
          <a:xfrm>
            <a:off x="0" y="762000"/>
            <a:ext cx="12192000" cy="646331"/>
          </a:xfrm>
          <a:prstGeom prst="rect">
            <a:avLst/>
          </a:prstGeom>
          <a:noFill/>
        </p:spPr>
        <p:txBody>
          <a:bodyPr vert="horz" rtlCol="0">
            <a:spAutoFit/>
          </a:bodyPr>
          <a:lstStyle/>
          <a:p>
            <a:pPr algn="ctr"/>
            <a:r>
              <a:rPr lang="en-US" sz="3600"/>
              <a:t>Jubilees 28:13</a:t>
            </a:r>
          </a:p>
        </p:txBody>
      </p:sp>
      <p:sp>
        <p:nvSpPr>
          <p:cNvPr id="4" name="TextBox 3">
            <a:extLst>
              <a:ext uri="{FF2B5EF4-FFF2-40B4-BE49-F238E27FC236}">
                <a16:creationId xmlns:a16="http://schemas.microsoft.com/office/drawing/2014/main" id="{1283C813-AB1C-7458-6AAC-FDAE8869F5D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DEDDD6F-B235-C7E7-175D-24AEB21E497E}"/>
              </a:ext>
            </a:extLst>
          </p:cNvPr>
          <p:cNvSpPr txBox="1"/>
          <p:nvPr/>
        </p:nvSpPr>
        <p:spPr>
          <a:xfrm>
            <a:off x="1016000" y="1905000"/>
            <a:ext cx="10160000" cy="2000548"/>
          </a:xfrm>
          <a:prstGeom prst="rect">
            <a:avLst/>
          </a:prstGeom>
          <a:noFill/>
        </p:spPr>
        <p:txBody>
          <a:bodyPr vert="horz" rtlCol="0">
            <a:spAutoFit/>
          </a:bodyPr>
          <a:lstStyle/>
          <a:p>
            <a:pPr algn="ctr"/>
            <a:r>
              <a:rPr lang="en-US" sz="3100"/>
              <a:t>And again Jacob went in unto Leah, and she conceived, and bare Jacob a second son, and he called his name Simeon, </a:t>
            </a:r>
            <a:r>
              <a:rPr lang="en-US" sz="3100" b="1">
                <a:solidFill>
                  <a:srgbClr val="FF0000"/>
                </a:solidFill>
              </a:rPr>
              <a:t>on the twenty-first of the tenth month</a:t>
            </a:r>
            <a:r>
              <a:rPr lang="en-US" sz="3100"/>
              <a:t>, and in the third year of this week. [2124 A.M.]</a:t>
            </a:r>
          </a:p>
        </p:txBody>
      </p:sp>
    </p:spTree>
    <p:extLst>
      <p:ext uri="{BB962C8B-B14F-4D97-AF65-F5344CB8AC3E}">
        <p14:creationId xmlns:p14="http://schemas.microsoft.com/office/powerpoint/2010/main" val="3869328180"/>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4E3014-423A-8BA5-A236-E73E226F778F}"/>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B21D5B1E-AEB1-3CF9-F7D6-FC5080654A06}"/>
              </a:ext>
            </a:extLst>
          </p:cNvPr>
          <p:cNvSpPr txBox="1"/>
          <p:nvPr/>
        </p:nvSpPr>
        <p:spPr>
          <a:xfrm>
            <a:off x="0" y="762000"/>
            <a:ext cx="12192000" cy="646331"/>
          </a:xfrm>
          <a:prstGeom prst="rect">
            <a:avLst/>
          </a:prstGeom>
          <a:noFill/>
        </p:spPr>
        <p:txBody>
          <a:bodyPr vert="horz" rtlCol="0">
            <a:spAutoFit/>
          </a:bodyPr>
          <a:lstStyle/>
          <a:p>
            <a:pPr algn="ctr"/>
            <a:r>
              <a:rPr lang="en-US" sz="3600"/>
              <a:t>Jubilees 28:18</a:t>
            </a:r>
          </a:p>
        </p:txBody>
      </p:sp>
      <p:sp>
        <p:nvSpPr>
          <p:cNvPr id="4" name="TextBox 3">
            <a:extLst>
              <a:ext uri="{FF2B5EF4-FFF2-40B4-BE49-F238E27FC236}">
                <a16:creationId xmlns:a16="http://schemas.microsoft.com/office/drawing/2014/main" id="{20B53E12-315A-900A-DFFA-D0AC1853DF44}"/>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BEDC335-B25F-9AC2-7A56-4E7B9CCE7593}"/>
              </a:ext>
            </a:extLst>
          </p:cNvPr>
          <p:cNvSpPr txBox="1"/>
          <p:nvPr/>
        </p:nvSpPr>
        <p:spPr>
          <a:xfrm>
            <a:off x="1016000" y="1905000"/>
            <a:ext cx="10160000" cy="1523494"/>
          </a:xfrm>
          <a:prstGeom prst="rect">
            <a:avLst/>
          </a:prstGeom>
          <a:noFill/>
        </p:spPr>
        <p:txBody>
          <a:bodyPr vert="horz" rtlCol="0">
            <a:spAutoFit/>
          </a:bodyPr>
          <a:lstStyle/>
          <a:p>
            <a:pPr algn="ctr"/>
            <a:r>
              <a:rPr lang="en-US" sz="3100"/>
              <a:t>And he went in unto her, and she conceived, and bare him a son, and he called his name Dan, </a:t>
            </a:r>
            <a:r>
              <a:rPr lang="en-US" sz="3100" b="1">
                <a:solidFill>
                  <a:srgbClr val="FF0000"/>
                </a:solidFill>
              </a:rPr>
              <a:t>on the ninth of the sixth month</a:t>
            </a:r>
            <a:r>
              <a:rPr lang="en-US" sz="3100"/>
              <a:t>, in the sixth year of the third week. [2127 A.M.]</a:t>
            </a:r>
          </a:p>
        </p:txBody>
      </p:sp>
    </p:spTree>
    <p:extLst>
      <p:ext uri="{BB962C8B-B14F-4D97-AF65-F5344CB8AC3E}">
        <p14:creationId xmlns:p14="http://schemas.microsoft.com/office/powerpoint/2010/main" val="3529104743"/>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481D200-7137-5A92-2261-5B3BC5A84216}"/>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430FAEFB-5DB6-4631-8F9C-24FA84770FB4}"/>
              </a:ext>
            </a:extLst>
          </p:cNvPr>
          <p:cNvSpPr txBox="1"/>
          <p:nvPr/>
        </p:nvSpPr>
        <p:spPr>
          <a:xfrm>
            <a:off x="0" y="762000"/>
            <a:ext cx="12192000" cy="646331"/>
          </a:xfrm>
          <a:prstGeom prst="rect">
            <a:avLst/>
          </a:prstGeom>
          <a:noFill/>
        </p:spPr>
        <p:txBody>
          <a:bodyPr vert="horz" rtlCol="0">
            <a:spAutoFit/>
          </a:bodyPr>
          <a:lstStyle/>
          <a:p>
            <a:pPr algn="ctr"/>
            <a:r>
              <a:rPr lang="en-US" sz="3600"/>
              <a:t>Jubilees 28:20</a:t>
            </a:r>
          </a:p>
        </p:txBody>
      </p:sp>
      <p:sp>
        <p:nvSpPr>
          <p:cNvPr id="4" name="TextBox 3">
            <a:extLst>
              <a:ext uri="{FF2B5EF4-FFF2-40B4-BE49-F238E27FC236}">
                <a16:creationId xmlns:a16="http://schemas.microsoft.com/office/drawing/2014/main" id="{BA9C06F6-4286-A88C-054E-4067B8D2577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041B97E-1DD1-338E-01F8-95AC1609F538}"/>
              </a:ext>
            </a:extLst>
          </p:cNvPr>
          <p:cNvSpPr txBox="1"/>
          <p:nvPr/>
        </p:nvSpPr>
        <p:spPr>
          <a:xfrm>
            <a:off x="1016000" y="1905000"/>
            <a:ext cx="10160000" cy="2954655"/>
          </a:xfrm>
          <a:prstGeom prst="rect">
            <a:avLst/>
          </a:prstGeom>
          <a:noFill/>
        </p:spPr>
        <p:txBody>
          <a:bodyPr vert="horz" rtlCol="0">
            <a:spAutoFit/>
          </a:bodyPr>
          <a:lstStyle/>
          <a:p>
            <a:pPr algn="ctr"/>
            <a:r>
              <a:rPr lang="en-US" sz="3100"/>
              <a:t>And when Leah saw that she had become sterile and did not bear, she envied Rachel, and she also gave her handmaid Zilpah to Jacob to wife, and she conceived, and bare a son, and Leah called his name Gad, </a:t>
            </a:r>
            <a:r>
              <a:rPr lang="en-US" sz="3100" b="1">
                <a:solidFill>
                  <a:srgbClr val="FF0000"/>
                </a:solidFill>
              </a:rPr>
              <a:t>on the twelfth of the eighth month</a:t>
            </a:r>
            <a:r>
              <a:rPr lang="en-US" sz="3100"/>
              <a:t>, in the third year of the fourth week. [2131 A.M.]</a:t>
            </a:r>
          </a:p>
        </p:txBody>
      </p:sp>
    </p:spTree>
    <p:extLst>
      <p:ext uri="{BB962C8B-B14F-4D97-AF65-F5344CB8AC3E}">
        <p14:creationId xmlns:p14="http://schemas.microsoft.com/office/powerpoint/2010/main" val="2502818082"/>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A63E87-3126-8272-E9D9-8A7144CAF8C5}"/>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AFE4C67E-7F3A-9864-9A87-82B4D12DDBE1}"/>
              </a:ext>
            </a:extLst>
          </p:cNvPr>
          <p:cNvSpPr txBox="1"/>
          <p:nvPr/>
        </p:nvSpPr>
        <p:spPr>
          <a:xfrm>
            <a:off x="0" y="762000"/>
            <a:ext cx="12192000" cy="646331"/>
          </a:xfrm>
          <a:prstGeom prst="rect">
            <a:avLst/>
          </a:prstGeom>
          <a:noFill/>
        </p:spPr>
        <p:txBody>
          <a:bodyPr vert="horz" rtlCol="0">
            <a:spAutoFit/>
          </a:bodyPr>
          <a:lstStyle/>
          <a:p>
            <a:pPr algn="ctr"/>
            <a:r>
              <a:rPr lang="en-US" sz="3600"/>
              <a:t>Jubilees 28:21</a:t>
            </a:r>
          </a:p>
        </p:txBody>
      </p:sp>
      <p:sp>
        <p:nvSpPr>
          <p:cNvPr id="4" name="TextBox 3">
            <a:extLst>
              <a:ext uri="{FF2B5EF4-FFF2-40B4-BE49-F238E27FC236}">
                <a16:creationId xmlns:a16="http://schemas.microsoft.com/office/drawing/2014/main" id="{ED69DD4C-4884-0B9E-AD5E-61AC7FFFDA4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DFAF93E-D569-DFB3-9A1F-F958C0FD5A95}"/>
              </a:ext>
            </a:extLst>
          </p:cNvPr>
          <p:cNvSpPr txBox="1"/>
          <p:nvPr/>
        </p:nvSpPr>
        <p:spPr>
          <a:xfrm>
            <a:off x="1016000" y="1905000"/>
            <a:ext cx="10160000" cy="2000548"/>
          </a:xfrm>
          <a:prstGeom prst="rect">
            <a:avLst/>
          </a:prstGeom>
          <a:noFill/>
        </p:spPr>
        <p:txBody>
          <a:bodyPr vert="horz" rtlCol="0">
            <a:spAutoFit/>
          </a:bodyPr>
          <a:lstStyle/>
          <a:p>
            <a:pPr algn="ctr"/>
            <a:r>
              <a:rPr lang="en-US" sz="3100"/>
              <a:t>And he went in again unto her, and she conceived, and bare him a second son, and Leah called his name Asher, </a:t>
            </a:r>
            <a:r>
              <a:rPr lang="en-US" sz="3100" b="1">
                <a:solidFill>
                  <a:srgbClr val="FF0000"/>
                </a:solidFill>
              </a:rPr>
              <a:t>on the second of the eleventh month</a:t>
            </a:r>
            <a:r>
              <a:rPr lang="en-US" sz="3100"/>
              <a:t>, in the fifth year of the fourth week. [2133 A.M.]</a:t>
            </a:r>
          </a:p>
        </p:txBody>
      </p:sp>
    </p:spTree>
    <p:extLst>
      <p:ext uri="{BB962C8B-B14F-4D97-AF65-F5344CB8AC3E}">
        <p14:creationId xmlns:p14="http://schemas.microsoft.com/office/powerpoint/2010/main" val="2360591267"/>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7B5B909-0DDA-204A-092D-D13F6538C2F5}"/>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06B062AE-F2A1-6C8B-6DBD-28B04D1F75F3}"/>
              </a:ext>
            </a:extLst>
          </p:cNvPr>
          <p:cNvSpPr txBox="1"/>
          <p:nvPr/>
        </p:nvSpPr>
        <p:spPr>
          <a:xfrm>
            <a:off x="0" y="762000"/>
            <a:ext cx="12192000" cy="646331"/>
          </a:xfrm>
          <a:prstGeom prst="rect">
            <a:avLst/>
          </a:prstGeom>
          <a:noFill/>
        </p:spPr>
        <p:txBody>
          <a:bodyPr vert="horz" rtlCol="0">
            <a:spAutoFit/>
          </a:bodyPr>
          <a:lstStyle/>
          <a:p>
            <a:pPr algn="ctr"/>
            <a:r>
              <a:rPr lang="en-US" sz="3600"/>
              <a:t>Jubilees 28:22</a:t>
            </a:r>
          </a:p>
        </p:txBody>
      </p:sp>
      <p:sp>
        <p:nvSpPr>
          <p:cNvPr id="4" name="TextBox 3">
            <a:extLst>
              <a:ext uri="{FF2B5EF4-FFF2-40B4-BE49-F238E27FC236}">
                <a16:creationId xmlns:a16="http://schemas.microsoft.com/office/drawing/2014/main" id="{78C567A7-978E-5344-6F13-970859A4EF4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FCBE618-7105-D617-2A3E-55297764D285}"/>
              </a:ext>
            </a:extLst>
          </p:cNvPr>
          <p:cNvSpPr txBox="1"/>
          <p:nvPr/>
        </p:nvSpPr>
        <p:spPr>
          <a:xfrm>
            <a:off x="1016000" y="1905000"/>
            <a:ext cx="10160000" cy="2000548"/>
          </a:xfrm>
          <a:prstGeom prst="rect">
            <a:avLst/>
          </a:prstGeom>
          <a:noFill/>
        </p:spPr>
        <p:txBody>
          <a:bodyPr vert="horz" rtlCol="0">
            <a:spAutoFit/>
          </a:bodyPr>
          <a:lstStyle/>
          <a:p>
            <a:pPr algn="ctr"/>
            <a:r>
              <a:rPr lang="en-US" sz="3100"/>
              <a:t>And Jacob went in unto Leah, and she conceived, and bare a son, and she called his name Issachar, </a:t>
            </a:r>
            <a:r>
              <a:rPr lang="en-US" sz="3100" b="1">
                <a:solidFill>
                  <a:srgbClr val="FF0000"/>
                </a:solidFill>
              </a:rPr>
              <a:t>on the fourth of the fifth month</a:t>
            </a:r>
            <a:r>
              <a:rPr lang="en-US" sz="3100"/>
              <a:t>, in the fourth year of the fourth week,[2132 A.M.] and she gave him to a nurse.</a:t>
            </a:r>
          </a:p>
        </p:txBody>
      </p:sp>
    </p:spTree>
    <p:extLst>
      <p:ext uri="{BB962C8B-B14F-4D97-AF65-F5344CB8AC3E}">
        <p14:creationId xmlns:p14="http://schemas.microsoft.com/office/powerpoint/2010/main" val="3583064901"/>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03364E-FD6E-14CB-CC97-51FAAF709DB9}"/>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78F64CA2-4FB3-45C8-8B0C-9E52F32C83D6}"/>
              </a:ext>
            </a:extLst>
          </p:cNvPr>
          <p:cNvSpPr txBox="1"/>
          <p:nvPr/>
        </p:nvSpPr>
        <p:spPr>
          <a:xfrm>
            <a:off x="0" y="762000"/>
            <a:ext cx="12192000" cy="646331"/>
          </a:xfrm>
          <a:prstGeom prst="rect">
            <a:avLst/>
          </a:prstGeom>
          <a:noFill/>
        </p:spPr>
        <p:txBody>
          <a:bodyPr vert="horz" rtlCol="0">
            <a:spAutoFit/>
          </a:bodyPr>
          <a:lstStyle/>
          <a:p>
            <a:pPr algn="ctr"/>
            <a:r>
              <a:rPr lang="en-US" sz="3600"/>
              <a:t>Jubilees 28:23</a:t>
            </a:r>
          </a:p>
        </p:txBody>
      </p:sp>
      <p:sp>
        <p:nvSpPr>
          <p:cNvPr id="4" name="TextBox 3">
            <a:extLst>
              <a:ext uri="{FF2B5EF4-FFF2-40B4-BE49-F238E27FC236}">
                <a16:creationId xmlns:a16="http://schemas.microsoft.com/office/drawing/2014/main" id="{FC67A2FF-6FA2-D45A-46C1-D8C9C636C59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33145CE-900A-7A33-7883-C0693BF953A5}"/>
              </a:ext>
            </a:extLst>
          </p:cNvPr>
          <p:cNvSpPr txBox="1"/>
          <p:nvPr/>
        </p:nvSpPr>
        <p:spPr>
          <a:xfrm>
            <a:off x="1016000" y="1905000"/>
            <a:ext cx="10160000" cy="2477601"/>
          </a:xfrm>
          <a:prstGeom prst="rect">
            <a:avLst/>
          </a:prstGeom>
          <a:noFill/>
        </p:spPr>
        <p:txBody>
          <a:bodyPr vert="horz" rtlCol="0">
            <a:spAutoFit/>
          </a:bodyPr>
          <a:lstStyle/>
          <a:p>
            <a:pPr algn="ctr"/>
            <a:r>
              <a:rPr lang="en-US" sz="3100"/>
              <a:t>And Jacob went in again unto her, and she conceived, and bare two (children), a son and a daughter, and she called the name of the son Zabulon, and the name of the daughter Dinah, </a:t>
            </a:r>
            <a:r>
              <a:rPr lang="en-US" sz="3100" b="1">
                <a:solidFill>
                  <a:srgbClr val="FF0000"/>
                </a:solidFill>
              </a:rPr>
              <a:t>in the seventh of the seventh month</a:t>
            </a:r>
            <a:r>
              <a:rPr lang="en-US" sz="3100"/>
              <a:t>, in the sixth year of the fourth week. [2134 A.M.]</a:t>
            </a:r>
          </a:p>
        </p:txBody>
      </p:sp>
    </p:spTree>
    <p:extLst>
      <p:ext uri="{BB962C8B-B14F-4D97-AF65-F5344CB8AC3E}">
        <p14:creationId xmlns:p14="http://schemas.microsoft.com/office/powerpoint/2010/main" val="1321372219"/>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BB982B1-0498-C320-46D6-D689D08F95EE}"/>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68A4C868-CF46-9356-C524-130D8CCEBB59}"/>
              </a:ext>
            </a:extLst>
          </p:cNvPr>
          <p:cNvSpPr txBox="1"/>
          <p:nvPr/>
        </p:nvSpPr>
        <p:spPr>
          <a:xfrm>
            <a:off x="0" y="762000"/>
            <a:ext cx="12192000" cy="646331"/>
          </a:xfrm>
          <a:prstGeom prst="rect">
            <a:avLst/>
          </a:prstGeom>
          <a:noFill/>
        </p:spPr>
        <p:txBody>
          <a:bodyPr vert="horz" rtlCol="0">
            <a:spAutoFit/>
          </a:bodyPr>
          <a:lstStyle/>
          <a:p>
            <a:pPr algn="ctr"/>
            <a:r>
              <a:rPr lang="en-US" sz="3600"/>
              <a:t>Jubilees 29:13</a:t>
            </a:r>
          </a:p>
        </p:txBody>
      </p:sp>
      <p:sp>
        <p:nvSpPr>
          <p:cNvPr id="4" name="TextBox 3">
            <a:extLst>
              <a:ext uri="{FF2B5EF4-FFF2-40B4-BE49-F238E27FC236}">
                <a16:creationId xmlns:a16="http://schemas.microsoft.com/office/drawing/2014/main" id="{A8270C5D-D689-7AB3-8DA6-960C6923B1A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247A03AF-1280-6DBD-B314-F0EBD9764B7B}"/>
              </a:ext>
            </a:extLst>
          </p:cNvPr>
          <p:cNvSpPr txBox="1"/>
          <p:nvPr/>
        </p:nvSpPr>
        <p:spPr>
          <a:xfrm>
            <a:off x="1016000" y="1905000"/>
            <a:ext cx="10160000" cy="2000548"/>
          </a:xfrm>
          <a:prstGeom prst="rect">
            <a:avLst/>
          </a:prstGeom>
          <a:noFill/>
        </p:spPr>
        <p:txBody>
          <a:bodyPr vert="horz" rtlCol="0">
            <a:spAutoFit/>
          </a:bodyPr>
          <a:lstStyle/>
          <a:p>
            <a:pPr algn="ctr"/>
            <a:r>
              <a:rPr lang="en-US" sz="3100"/>
              <a:t>And he passed over the Jabbok </a:t>
            </a:r>
            <a:r>
              <a:rPr lang="en-US" sz="3100" b="1">
                <a:solidFill>
                  <a:srgbClr val="FF0000"/>
                </a:solidFill>
              </a:rPr>
              <a:t>in the ninth month, on the eleventh thereof</a:t>
            </a:r>
            <a:r>
              <a:rPr lang="en-US" sz="3100"/>
              <a:t>. And on that day Esau, his brother, came to him, and he was reconciled to him, and departed from him unto the land of Seir, but Jacob dwelt in tents.</a:t>
            </a:r>
          </a:p>
        </p:txBody>
      </p:sp>
    </p:spTree>
    <p:extLst>
      <p:ext uri="{BB962C8B-B14F-4D97-AF65-F5344CB8AC3E}">
        <p14:creationId xmlns:p14="http://schemas.microsoft.com/office/powerpoint/2010/main" val="1639106648"/>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3640F4B-FC96-5A68-CBC9-F93BADA6ED98}"/>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755858D7-952B-217B-97F5-70358BBB41FA}"/>
              </a:ext>
            </a:extLst>
          </p:cNvPr>
          <p:cNvSpPr txBox="1"/>
          <p:nvPr/>
        </p:nvSpPr>
        <p:spPr>
          <a:xfrm>
            <a:off x="0" y="762000"/>
            <a:ext cx="12192000" cy="646331"/>
          </a:xfrm>
          <a:prstGeom prst="rect">
            <a:avLst/>
          </a:prstGeom>
          <a:noFill/>
        </p:spPr>
        <p:txBody>
          <a:bodyPr vert="horz" rtlCol="0">
            <a:spAutoFit/>
          </a:bodyPr>
          <a:lstStyle/>
          <a:p>
            <a:pPr algn="ctr"/>
            <a:r>
              <a:rPr lang="en-US" sz="3600"/>
              <a:t>Jubilees 32:33</a:t>
            </a:r>
          </a:p>
        </p:txBody>
      </p:sp>
      <p:sp>
        <p:nvSpPr>
          <p:cNvPr id="4" name="TextBox 3">
            <a:extLst>
              <a:ext uri="{FF2B5EF4-FFF2-40B4-BE49-F238E27FC236}">
                <a16:creationId xmlns:a16="http://schemas.microsoft.com/office/drawing/2014/main" id="{9B57B236-8BC6-61DB-AAB7-B13715B3ECC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7E25A2D7-3BF1-5EBF-2446-D376AFDFD7F3}"/>
              </a:ext>
            </a:extLst>
          </p:cNvPr>
          <p:cNvSpPr txBox="1"/>
          <p:nvPr/>
        </p:nvSpPr>
        <p:spPr>
          <a:xfrm>
            <a:off x="1016000" y="1905000"/>
            <a:ext cx="10160000" cy="2477601"/>
          </a:xfrm>
          <a:prstGeom prst="rect">
            <a:avLst/>
          </a:prstGeom>
          <a:noFill/>
        </p:spPr>
        <p:txBody>
          <a:bodyPr vert="horz" rtlCol="0">
            <a:spAutoFit/>
          </a:bodyPr>
          <a:lstStyle/>
          <a:p>
            <a:pPr algn="ctr"/>
            <a:r>
              <a:rPr lang="en-US" sz="3100"/>
              <a:t>And Rachel bare a son in the night, and called his name 'Son of my sorrow '; for she suffered in giving him birth: but his father called his name Benjamin, </a:t>
            </a:r>
            <a:r>
              <a:rPr lang="en-US" sz="3100" b="1">
                <a:solidFill>
                  <a:srgbClr val="FF0000"/>
                </a:solidFill>
              </a:rPr>
              <a:t>on the eleventh of the eighth month</a:t>
            </a:r>
            <a:r>
              <a:rPr lang="en-US" sz="3100"/>
              <a:t> in the first of the sixth week of this jubilee. [2143 A.M.]</a:t>
            </a:r>
          </a:p>
        </p:txBody>
      </p:sp>
    </p:spTree>
    <p:extLst>
      <p:ext uri="{BB962C8B-B14F-4D97-AF65-F5344CB8AC3E}">
        <p14:creationId xmlns:p14="http://schemas.microsoft.com/office/powerpoint/2010/main" val="3495098067"/>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672D96-A3D7-79C2-B140-946CA932A4D6}"/>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1E6E76E6-0720-346A-CD45-085875A7D1B8}"/>
              </a:ext>
            </a:extLst>
          </p:cNvPr>
          <p:cNvSpPr txBox="1"/>
          <p:nvPr/>
        </p:nvSpPr>
        <p:spPr>
          <a:xfrm>
            <a:off x="0" y="762000"/>
            <a:ext cx="12192000" cy="646331"/>
          </a:xfrm>
          <a:prstGeom prst="rect">
            <a:avLst/>
          </a:prstGeom>
          <a:noFill/>
        </p:spPr>
        <p:txBody>
          <a:bodyPr vert="horz" rtlCol="0">
            <a:spAutoFit/>
          </a:bodyPr>
          <a:lstStyle/>
          <a:p>
            <a:pPr algn="ctr"/>
            <a:r>
              <a:rPr lang="en-US" sz="3600"/>
              <a:t>Jubilees 44:1</a:t>
            </a:r>
          </a:p>
        </p:txBody>
      </p:sp>
      <p:sp>
        <p:nvSpPr>
          <p:cNvPr id="4" name="TextBox 3">
            <a:extLst>
              <a:ext uri="{FF2B5EF4-FFF2-40B4-BE49-F238E27FC236}">
                <a16:creationId xmlns:a16="http://schemas.microsoft.com/office/drawing/2014/main" id="{70F52117-80B5-864F-C05E-BF127A1D2D7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47E8F29-71D9-32FE-0BE9-739E3E8EEC20}"/>
              </a:ext>
            </a:extLst>
          </p:cNvPr>
          <p:cNvSpPr txBox="1"/>
          <p:nvPr/>
        </p:nvSpPr>
        <p:spPr>
          <a:xfrm>
            <a:off x="1016000" y="1905000"/>
            <a:ext cx="10160000" cy="2000548"/>
          </a:xfrm>
          <a:prstGeom prst="rect">
            <a:avLst/>
          </a:prstGeom>
          <a:noFill/>
        </p:spPr>
        <p:txBody>
          <a:bodyPr vert="horz" rtlCol="0">
            <a:spAutoFit/>
          </a:bodyPr>
          <a:lstStyle/>
          <a:p>
            <a:pPr algn="ctr"/>
            <a:r>
              <a:rPr lang="en-US" sz="3100"/>
              <a:t>And Israel took his journey from Haran from his house on the </a:t>
            </a:r>
            <a:r>
              <a:rPr lang="en-US" sz="3100" b="1">
                <a:solidFill>
                  <a:srgbClr val="FF0000"/>
                </a:solidFill>
              </a:rPr>
              <a:t>new moon of the third month</a:t>
            </a:r>
            <a:r>
              <a:rPr lang="en-US" sz="3100"/>
              <a:t>, and he went on the way of the Well of the Oath, and he offered a sacrifice to the God of his father Isaac </a:t>
            </a:r>
            <a:r>
              <a:rPr lang="en-US" sz="3100" b="1">
                <a:solidFill>
                  <a:srgbClr val="FF0000"/>
                </a:solidFill>
              </a:rPr>
              <a:t>on the seventh of this month</a:t>
            </a:r>
            <a:r>
              <a:rPr lang="en-US" sz="3100"/>
              <a:t>.</a:t>
            </a:r>
          </a:p>
        </p:txBody>
      </p:sp>
    </p:spTree>
    <p:extLst>
      <p:ext uri="{BB962C8B-B14F-4D97-AF65-F5344CB8AC3E}">
        <p14:creationId xmlns:p14="http://schemas.microsoft.com/office/powerpoint/2010/main" val="3731230873"/>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BBC4D6-EB74-1B9A-3299-C3E8EA997914}"/>
              </a:ext>
            </a:extLst>
          </p:cNvPr>
          <p:cNvSpPr txBox="1"/>
          <p:nvPr/>
        </p:nvSpPr>
        <p:spPr>
          <a:xfrm>
            <a:off x="127000" y="127000"/>
            <a:ext cx="7315200" cy="276999"/>
          </a:xfrm>
          <a:prstGeom prst="rect">
            <a:avLst/>
          </a:prstGeom>
          <a:noFill/>
        </p:spPr>
        <p:txBody>
          <a:bodyPr vert="horz" lIns="0" tIns="0" rIns="0" bIns="0" rtlCol="0">
            <a:spAutoFit/>
          </a:bodyPr>
          <a:lstStyle/>
          <a:p>
            <a:r>
              <a:rPr lang="en-US"/>
              <a:t>The Flood</a:t>
            </a:r>
          </a:p>
        </p:txBody>
      </p:sp>
      <p:sp>
        <p:nvSpPr>
          <p:cNvPr id="3" name="TextBox 2">
            <a:extLst>
              <a:ext uri="{FF2B5EF4-FFF2-40B4-BE49-F238E27FC236}">
                <a16:creationId xmlns:a16="http://schemas.microsoft.com/office/drawing/2014/main" id="{0F622D47-AD38-2AB1-38BA-04A069B6AD9B}"/>
              </a:ext>
            </a:extLst>
          </p:cNvPr>
          <p:cNvSpPr txBox="1"/>
          <p:nvPr/>
        </p:nvSpPr>
        <p:spPr>
          <a:xfrm>
            <a:off x="0" y="762000"/>
            <a:ext cx="12192000" cy="646331"/>
          </a:xfrm>
          <a:prstGeom prst="rect">
            <a:avLst/>
          </a:prstGeom>
          <a:noFill/>
        </p:spPr>
        <p:txBody>
          <a:bodyPr vert="horz" rtlCol="0">
            <a:spAutoFit/>
          </a:bodyPr>
          <a:lstStyle/>
          <a:p>
            <a:pPr algn="ctr"/>
            <a:r>
              <a:rPr lang="en-US" sz="3600"/>
              <a:t>Jubilees 5:32</a:t>
            </a:r>
          </a:p>
        </p:txBody>
      </p:sp>
      <p:sp>
        <p:nvSpPr>
          <p:cNvPr id="4" name="TextBox 3">
            <a:extLst>
              <a:ext uri="{FF2B5EF4-FFF2-40B4-BE49-F238E27FC236}">
                <a16:creationId xmlns:a16="http://schemas.microsoft.com/office/drawing/2014/main" id="{3B8A2FB7-FB57-9568-0428-89580E461A06}"/>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5ACC45B-DF64-AE96-8780-417EE17C5316}"/>
              </a:ext>
            </a:extLst>
          </p:cNvPr>
          <p:cNvSpPr txBox="1"/>
          <p:nvPr/>
        </p:nvSpPr>
        <p:spPr>
          <a:xfrm>
            <a:off x="1016000" y="1905000"/>
            <a:ext cx="10160000" cy="1523494"/>
          </a:xfrm>
          <a:prstGeom prst="rect">
            <a:avLst/>
          </a:prstGeom>
          <a:noFill/>
        </p:spPr>
        <p:txBody>
          <a:bodyPr vert="horz" rtlCol="0">
            <a:spAutoFit/>
          </a:bodyPr>
          <a:lstStyle/>
          <a:p>
            <a:pPr algn="ctr"/>
            <a:r>
              <a:rPr lang="en-US" sz="3100"/>
              <a:t>And </a:t>
            </a:r>
            <a:r>
              <a:rPr lang="en-US" sz="3100" b="1">
                <a:solidFill>
                  <a:srgbClr val="FF0000"/>
                </a:solidFill>
              </a:rPr>
              <a:t>on the twenty-seventh thereof</a:t>
            </a:r>
            <a:r>
              <a:rPr lang="en-US" sz="3100"/>
              <a:t> he opened the ark, and sent forth from it beasts, and cattle, and birds, and every moving thing.</a:t>
            </a:r>
          </a:p>
        </p:txBody>
      </p:sp>
    </p:spTree>
    <p:extLst>
      <p:ext uri="{BB962C8B-B14F-4D97-AF65-F5344CB8AC3E}">
        <p14:creationId xmlns:p14="http://schemas.microsoft.com/office/powerpoint/2010/main" val="33043752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18</TotalTime>
  <Words>13162</Words>
  <Application>Microsoft Office PowerPoint</Application>
  <PresentationFormat>Widescreen</PresentationFormat>
  <Paragraphs>510</Paragraphs>
  <Slides>188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188</vt:i4>
      </vt:variant>
    </vt:vector>
  </HeadingPairs>
  <TitlesOfParts>
    <vt:vector size="192" baseType="lpstr">
      <vt:lpstr>Aptos</vt:lpstr>
      <vt:lpstr>Aptos Display</vt:lpstr>
      <vt:lpstr>Arial</vt:lpstr>
      <vt:lpstr>Office Theme</vt:lpstr>
      <vt:lpstr>Important events that occurred on Feast Days</vt:lpstr>
      <vt:lpstr>Pesach &amp; Unleavened Bread</vt:lpstr>
      <vt:lpstr>1st Day of Unleavened Bread, Abraham offers a ram instead of Issac</vt:lpstr>
      <vt:lpstr>PowerPoint Presentation</vt:lpstr>
      <vt:lpstr>PowerPoint Presentation</vt:lpstr>
      <vt:lpstr>PowerPoint Presentation</vt:lpstr>
      <vt:lpstr>PowerPoint Presentation</vt:lpstr>
      <vt:lpstr>7th Day of Unleavened Bread</vt:lpstr>
      <vt:lpstr>PowerPoint Presentation</vt:lpstr>
      <vt:lpstr>PowerPoint Presentation</vt:lpstr>
      <vt:lpstr>PowerPoint Presentation</vt:lpstr>
      <vt:lpstr>PowerPoint Presentation</vt:lpstr>
      <vt:lpstr>Feast of Weeks (Shavuot/Firstfruits)</vt:lpstr>
      <vt:lpstr>Cain &amp; Abel give First Fruits Offerings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Flood</vt:lpstr>
      <vt:lpstr>PowerPoint Presentation</vt:lpstr>
      <vt:lpstr>Noah gives offerings after stepping off the ark on Shavuot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Angel of YHVH changes Abraham's name on Shavuot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Angel of YHVH meets with Abraham to offer a covenant on Shavuot</vt:lpstr>
      <vt:lpstr>PowerPoint Presentation</vt:lpstr>
      <vt:lpstr>PowerPoint Presentation</vt:lpstr>
      <vt:lpstr>PowerPoint Presentation</vt:lpstr>
      <vt:lpstr>PowerPoint Presentation</vt:lpstr>
      <vt:lpstr>PowerPoint Presentation</vt:lpstr>
      <vt:lpstr>PowerPoint Presentation</vt:lpstr>
      <vt:lpstr>Issac was born on Shavuot</vt:lpstr>
      <vt:lpstr>PowerPoint Presentation</vt:lpstr>
      <vt:lpstr>PowerPoint Presentation</vt:lpstr>
      <vt:lpstr>PowerPoint Presentation</vt:lpstr>
      <vt:lpstr>PowerPoint Presentation</vt:lpstr>
      <vt:lpstr>Abraham, Issac &amp; Ishmael celebrate Shavuot before Abraham dies</vt:lpstr>
      <vt:lpstr>PowerPoint Presentation</vt:lpstr>
      <vt:lpstr>PowerPoint Presentation</vt:lpstr>
      <vt:lpstr>PowerPoint Presentation</vt:lpstr>
      <vt:lpstr>Israel came to Mount Sinai to receive the law on Shavuot</vt:lpstr>
      <vt:lpstr>PowerPoint Presentation</vt:lpstr>
      <vt:lpstr>PowerPoint Presentation</vt:lpstr>
      <vt:lpstr>PowerPoint Presentation</vt:lpstr>
      <vt:lpstr>PowerPoint Presentation</vt:lpstr>
      <vt:lpstr>PowerPoint Presentation</vt:lpstr>
      <vt:lpstr>PowerPoint Presentation</vt:lpstr>
      <vt:lpstr>Angel appears to Jacob amongst a famine on Shavuot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Feast of Trumpets</vt:lpstr>
      <vt:lpstr>Season</vt:lpstr>
      <vt:lpstr>PowerPoint Presentation</vt:lpstr>
      <vt:lpstr>Jacob builds an altar at Bethel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Feast of Atonement (Yom Kippur)</vt:lpstr>
      <vt:lpstr>PowerPoint Presentation</vt:lpstr>
      <vt:lpstr>PowerPoint Presentation</vt:lpstr>
      <vt:lpstr>Feast of Tabernacles (Sukkot)</vt:lpstr>
      <vt:lpstr>Abraham was the first man to celebrate the Feast of Tabernacles</vt:lpstr>
      <vt:lpstr>PowerPoint Presentation</vt:lpstr>
      <vt:lpstr>PowerPoint Presentation</vt:lpstr>
      <vt:lpstr>PowerPoint Presentation</vt:lpstr>
      <vt:lpstr>Jacob passes the priesthood to Levi during Tabernacles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Heads of the Seasons (New Moons of the 1st, 4th, 7th &amp; 10th month)</vt:lpstr>
      <vt:lpstr>Noah celebrate the Heads of the Seasons</vt:lpstr>
      <vt:lpstr>PowerPoint Presentation</vt:lpstr>
      <vt:lpstr>PowerPoint Presentation</vt:lpstr>
      <vt:lpstr>PowerPoint Presentation</vt:lpstr>
      <vt:lpstr>Issac gives offerings</vt:lpstr>
      <vt:lpstr>PowerPoint Presentation</vt:lpstr>
      <vt:lpstr>PowerPoint Presentation</vt:lpstr>
      <vt:lpstr>Jacob's stairway to heaven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Levi is born</vt:lpstr>
      <vt:lpstr>PowerPoint Presentation</vt:lpstr>
      <vt:lpstr>New Moon</vt:lpstr>
      <vt:lpstr>New Moon of Second Month</vt:lpstr>
      <vt:lpstr>PowerPoint Presentation</vt:lpstr>
      <vt:lpstr>New Moon of Seventh Month</vt:lpstr>
      <vt:lpstr>PowerPoint Presentation</vt:lpstr>
      <vt:lpstr>New Moon of Tenth Month</vt:lpstr>
      <vt:lpstr>PowerPoint Presentation</vt:lpstr>
      <vt:lpstr>PowerPoint Presentation</vt:lpstr>
      <vt:lpstr>New Moon of the Fourth Month</vt:lpstr>
      <vt:lpstr>PowerPoint Presentation</vt:lpstr>
      <vt:lpstr>PowerPoint Presentation</vt:lpstr>
      <vt:lpstr>PowerPoint Presentation</vt:lpstr>
      <vt:lpstr>New Moon of the Third Month</vt:lpstr>
      <vt:lpstr>PowerPoint Presentation</vt:lpstr>
      <vt:lpstr>PowerPoint Presentation</vt:lpstr>
      <vt:lpstr>New Year</vt:lpstr>
      <vt:lpstr>PowerPoint Presentation</vt:lpstr>
      <vt:lpstr>PowerPoint Presentation</vt:lpstr>
      <vt:lpstr>PowerPoint Presentation</vt:lpstr>
      <vt:lpstr>PowerPoint Presentation</vt:lpstr>
      <vt:lpstr>PowerPoint Presentation</vt:lpstr>
      <vt:lpstr>Fasting Days</vt:lpstr>
      <vt:lpstr>PowerPoint Presentation</vt:lpstr>
      <vt:lpstr>PowerPoint Presentation</vt:lpstr>
      <vt:lpstr>Other Memorable Dates</vt:lpstr>
      <vt:lpstr>17th Day of the Second Month</vt:lpstr>
      <vt:lpstr>PowerPoint Presentation</vt:lpstr>
      <vt:lpstr>The Fall</vt:lpstr>
      <vt:lpstr>PowerPoint Presentation</vt:lpstr>
      <vt:lpstr>PowerPoint Presentation</vt:lpstr>
      <vt:lpstr>PowerPoint Presentation</vt:lpstr>
      <vt:lpstr>PowerPoint Presentation</vt:lpstr>
      <vt:lpstr>The Flood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2026-07-08T00:56:57Z</dcterms:modified>
</cp:coreProperties>
</file>