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A6C5FFE-29F1-4105-8B5D-04DD47F8F89A}">
          <p14:sldIdLst>
            <p14:sldId id="256"/>
          </p14:sldIdLst>
        </p14:section>
        <p14:section name="THE DAY OF THE LORD" id="{336AC6DF-7B16-4EDE-830B-CAFF066F65C5}">
          <p14:sldIdLst>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5"/>
            <p14:sldId id="276"/>
          </p14:sldIdLst>
        </p14:section>
        <p14:section name="THE RETURN OF YESHUA" id="{5BA8CFE1-7370-49D4-BB71-B198EA37F0B9}">
          <p14:sldIdLst>
            <p14:sldId id="277"/>
            <p14:sldId id="278"/>
            <p14:sldId id="279"/>
            <p14:sldId id="280"/>
            <p14:sldId id="281"/>
            <p14:sldId id="282"/>
            <p14:sldId id="283"/>
            <p14:sldId id="284"/>
            <p14:sldId id="285"/>
            <p14:sldId id="286"/>
            <p14:sldId id="287"/>
            <p14:sldId id="288"/>
            <p14:sldId id="289"/>
          </p14:sldIdLst>
        </p14:section>
        <p14:section name="THE JUDGMENT" id="{BC0D2BDF-FC29-4007-9AC9-D5F3A92EBD19}">
          <p14:sldIdLst>
            <p14:sldId id="290"/>
            <p14:sldId id="291"/>
            <p14:sldId id="292"/>
            <p14:sldId id="293"/>
            <p14:sldId id="294"/>
            <p14:sldId id="295"/>
            <p14:sldId id="296"/>
            <p14:sldId id="297"/>
            <p14:sldId id="298"/>
            <p14:sldId id="299"/>
            <p14:sldId id="300"/>
            <p14:sldId id="301"/>
            <p14:sldId id="302"/>
            <p14:sldId id="303"/>
            <p14:sldId id="304"/>
            <p14:sldId id="305"/>
            <p14:sldId id="306"/>
            <p14:sldId id="307"/>
            <p14:sldId id="308"/>
            <p14:sldId id="309"/>
          </p14:sldIdLst>
        </p14:section>
        <p14:section name="SURVIVORS" id="{C786EFE6-9A33-4E9E-9186-81A2389DE9B7}">
          <p14:sldIdLst>
            <p14:sldId id="310"/>
            <p14:sldId id="31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9EAB91-21BA-4F30-8A42-2724F5621D17}" v="38" dt="2025-08-02T14:55:27.1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D0724-86F1-8514-D216-178EA40A87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946AB87-FC55-FACA-A865-48D3AF4012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C1A8256-334A-4F22-F76A-5F3E64436E61}"/>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C29CE233-74D4-DD6C-8A2E-2916508B4A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880C56-90BE-EDAA-1C41-D053641BC116}"/>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722671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90C59-AE34-0168-9BEA-7FD0876037B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BDD805-9865-A445-FFE9-8B18CB19A49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F0294C-AF0D-00D5-CC52-01BDF084687A}"/>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59CF27B8-5579-AE3F-6648-127FD0274A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9993B4-7A05-2681-67E0-08BF0FF6EAA3}"/>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128823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E7C13-7AA6-4E99-9A48-8A33B5E97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4AB6BFB-6F94-1D49-CA29-7AC6AC567C3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5ED3B8-4316-9CB7-A92E-388F7DF0CFCF}"/>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3A454AD7-3E2B-593E-FE4C-CFB11A98BB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7B841A-CD60-51C7-4632-1E5ACF2F6014}"/>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63381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8C36B-EFE2-0B88-77A3-3984F8383FB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D57012-2B2F-E99D-A986-BAE27FA92D4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61A4524-A52D-0331-5D31-A07D493F02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4D2235B-23C4-D9BE-A0BC-91E8D397CE7B}"/>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6" name="Footer Placeholder 5">
            <a:extLst>
              <a:ext uri="{FF2B5EF4-FFF2-40B4-BE49-F238E27FC236}">
                <a16:creationId xmlns:a16="http://schemas.microsoft.com/office/drawing/2014/main" id="{CBD3EF56-14A0-8DF7-ACD7-ACADD8BAD3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D26E706-E1AE-4276-F69F-097B0C398C0B}"/>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417714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59E17-8D40-190D-9A32-899BC00ECC4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7B69B18-2927-AEE4-DB03-9410EEB55A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06AE4B4-8017-64C9-5594-A7B5D329F67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F1EA006-335D-1972-E189-EA41C7C5BC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21D09F2-4C96-289F-2BFC-AA6634E87C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51256A2-25E2-E390-7919-5A3E12B9719C}"/>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8" name="Footer Placeholder 7">
            <a:extLst>
              <a:ext uri="{FF2B5EF4-FFF2-40B4-BE49-F238E27FC236}">
                <a16:creationId xmlns:a16="http://schemas.microsoft.com/office/drawing/2014/main" id="{2E3B000E-B5AC-75CC-D9E6-BB4F26DDEC6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3E9EC54-9483-4596-C9C5-B972181B7467}"/>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645393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9578E-4E98-5E0F-FF60-339D65C9683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7AABC7E-7478-54D0-6FF2-269C556B383D}"/>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4" name="Footer Placeholder 3">
            <a:extLst>
              <a:ext uri="{FF2B5EF4-FFF2-40B4-BE49-F238E27FC236}">
                <a16:creationId xmlns:a16="http://schemas.microsoft.com/office/drawing/2014/main" id="{52296E17-43C4-92A2-2995-D1B77D26570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E9A0AF4-1605-0135-DE61-8BE7414F8611}"/>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174732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7093A0-5CAD-3EBC-1ECB-48DDE35C1B30}"/>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3" name="Footer Placeholder 2">
            <a:extLst>
              <a:ext uri="{FF2B5EF4-FFF2-40B4-BE49-F238E27FC236}">
                <a16:creationId xmlns:a16="http://schemas.microsoft.com/office/drawing/2014/main" id="{269CC0A1-56B5-4F38-3931-BD72C23DF5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166E559-5051-04BE-63DA-99C189052941}"/>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808142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A9391-940E-E3F3-0F28-582F1711EF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70CF0C7-3C8D-7EFE-CF05-229440D43F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0D044C2-97AD-8BD5-1080-B454974A2D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8B838E-4534-75DD-018F-D1009F57F7A7}"/>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6" name="Footer Placeholder 5">
            <a:extLst>
              <a:ext uri="{FF2B5EF4-FFF2-40B4-BE49-F238E27FC236}">
                <a16:creationId xmlns:a16="http://schemas.microsoft.com/office/drawing/2014/main" id="{9FF724EB-86ED-92E8-1652-3463BCFEA0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B984D4-C66A-3887-FA78-3AD3F8BD34B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471055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74E69-C134-C840-1964-C4A31F6C3D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DB2952A-F7F0-8C00-3BBB-2DD1546414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0C048EB-2758-EE76-1484-64C3241733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EE144C-3A0C-C759-C6F3-E9520B455F02}"/>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6" name="Footer Placeholder 5">
            <a:extLst>
              <a:ext uri="{FF2B5EF4-FFF2-40B4-BE49-F238E27FC236}">
                <a16:creationId xmlns:a16="http://schemas.microsoft.com/office/drawing/2014/main" id="{40FF1082-DE6D-4921-DC74-FD05213039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C8D213-7A01-D46B-7DC6-93EC8921337C}"/>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419063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45E9F-C478-F94E-8221-CFA288455CD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1204D9D-26FB-A05C-6DAE-265429C6FF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5FBDD0-85EA-B0CF-D1B3-826CFA1328AB}"/>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B87329D5-9B26-7E9A-6D30-086ADF9735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51E9B4-6388-8BC3-F7A3-404CE73F4DFB}"/>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272388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2DD78A5-7253-1A0B-FE47-391B084AE99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B20CFA5-6879-A248-DDA8-13C17A3F98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46F353-4867-4AEC-03EB-B37A00336984}"/>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6E5EBC39-8007-6B7E-E0EC-CE75700C79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07B75B-0BCE-62E2-08C8-32C1A22CD5C1}"/>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02126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C1FB4A7-033C-172F-D45B-734DCB6088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7F08084-34CC-0ECC-BB7B-0ABE68ED8BA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50E209-1C9F-0A04-A723-F0C1DC669F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0948F9BD-1516-1722-B37D-69C814877F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F365C60-E284-EB5A-2871-48F87A2A4D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BA915EE-10CB-4CF1-8569-6154455DA573}" type="slidenum">
              <a:rPr lang="en-US" smtClean="0"/>
              <a:t>‹#›</a:t>
            </a:fld>
            <a:endParaRPr lang="en-US"/>
          </a:p>
        </p:txBody>
      </p:sp>
    </p:spTree>
    <p:extLst>
      <p:ext uri="{BB962C8B-B14F-4D97-AF65-F5344CB8AC3E}">
        <p14:creationId xmlns:p14="http://schemas.microsoft.com/office/powerpoint/2010/main" val="592306028"/>
      </p:ext>
    </p:extLst>
  </p:cSld>
  <p:clrMap bg1="lt1" tx1="dk1" bg2="lt2" tx2="dk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4" r:id="rId8"/>
    <p:sldLayoutId id="2147483975" r:id="rId9"/>
    <p:sldLayoutId id="2147483976" r:id="rId10"/>
    <p:sldLayoutId id="214748397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pic>
        <p:nvPicPr>
          <p:cNvPr id="5" name="Picture 4" descr="A solar eclipse over power lines&#10;&#10;AI-generated content may be incorrect.">
            <a:extLst>
              <a:ext uri="{FF2B5EF4-FFF2-40B4-BE49-F238E27FC236}">
                <a16:creationId xmlns:a16="http://schemas.microsoft.com/office/drawing/2014/main" id="{0665316E-3E8A-6339-265A-61818C725CB0}"/>
              </a:ext>
            </a:extLst>
          </p:cNvPr>
          <p:cNvPicPr>
            <a:picLocks noChangeAspect="1"/>
          </p:cNvPicPr>
          <p:nvPr/>
        </p:nvPicPr>
        <p:blipFill>
          <a:blip r:embed="rId3">
            <a:extLst>
              <a:ext uri="{28A0092B-C50C-407E-A947-70E740481C1C}">
                <a14:useLocalDpi xmlns:a14="http://schemas.microsoft.com/office/drawing/2010/main" val="0"/>
              </a:ext>
            </a:extLst>
          </a:blip>
          <a:srcRect t="21875" b="21875"/>
          <a:stretch>
            <a:fillRect/>
          </a:stretch>
        </p:blipFill>
        <p:spPr>
          <a:xfrm>
            <a:off x="20" y="10"/>
            <a:ext cx="12191980" cy="6857989"/>
          </a:xfrm>
          <a:prstGeom prst="rect">
            <a:avLst/>
          </a:prstGeom>
        </p:spPr>
      </p:pic>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2877948" y="5384368"/>
            <a:ext cx="6436104" cy="662471"/>
          </a:xfrm>
          <a:solidFill>
            <a:schemeClr val="bg1"/>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softEdge rad="127000"/>
          </a:effectLst>
        </p:spPr>
        <p:txBody>
          <a:bodyPr>
            <a:normAutofit/>
          </a:bodyPr>
          <a:lstStyle/>
          <a:p>
            <a:pPr>
              <a:lnSpc>
                <a:spcPct val="90000"/>
              </a:lnSpc>
            </a:pPr>
            <a:r>
              <a:rPr lang="en-US" sz="3700" b="1" dirty="0"/>
              <a:t>The Judgement Day of YHVH</a:t>
            </a:r>
          </a:p>
        </p:txBody>
      </p: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8AAA7-0BAE-6EC3-DF93-67AA6205FE2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Day of the Lord</a:t>
            </a:r>
          </a:p>
        </p:txBody>
      </p:sp>
      <p:sp>
        <p:nvSpPr>
          <p:cNvPr id="3" name="Subtitle 2">
            <a:extLst>
              <a:ext uri="{FF2B5EF4-FFF2-40B4-BE49-F238E27FC236}">
                <a16:creationId xmlns:a16="http://schemas.microsoft.com/office/drawing/2014/main" id="{87D66277-F11C-FB7A-0B88-E277CD2374E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86661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CDE4ED-AFFE-D726-FF53-F85A0CB30FE3}"/>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7B2E9787-688B-CA3B-426B-FAFC593E5FF8}"/>
              </a:ext>
            </a:extLst>
          </p:cNvPr>
          <p:cNvSpPr txBox="1"/>
          <p:nvPr/>
        </p:nvSpPr>
        <p:spPr>
          <a:xfrm>
            <a:off x="0" y="762000"/>
            <a:ext cx="12192000" cy="646331"/>
          </a:xfrm>
          <a:prstGeom prst="rect">
            <a:avLst/>
          </a:prstGeom>
          <a:noFill/>
        </p:spPr>
        <p:txBody>
          <a:bodyPr vert="horz" rtlCol="0">
            <a:spAutoFit/>
          </a:bodyPr>
          <a:lstStyle/>
          <a:p>
            <a:pPr algn="ctr"/>
            <a:r>
              <a:rPr lang="en-US" sz="3600"/>
              <a:t>Acts 2:17-21</a:t>
            </a:r>
          </a:p>
        </p:txBody>
      </p:sp>
      <p:sp>
        <p:nvSpPr>
          <p:cNvPr id="4" name="TextBox 3">
            <a:extLst>
              <a:ext uri="{FF2B5EF4-FFF2-40B4-BE49-F238E27FC236}">
                <a16:creationId xmlns:a16="http://schemas.microsoft.com/office/drawing/2014/main" id="{4304D782-695A-87C6-145A-13B09EBADEC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0220A293-BE47-FC9C-5AF6-0E8C6015FCCC}"/>
              </a:ext>
            </a:extLst>
          </p:cNvPr>
          <p:cNvSpPr txBox="1"/>
          <p:nvPr/>
        </p:nvSpPr>
        <p:spPr>
          <a:xfrm>
            <a:off x="1016000" y="1905000"/>
            <a:ext cx="10160000" cy="3908762"/>
          </a:xfrm>
          <a:prstGeom prst="rect">
            <a:avLst/>
          </a:prstGeom>
          <a:noFill/>
        </p:spPr>
        <p:txBody>
          <a:bodyPr vert="horz" rtlCol="0">
            <a:spAutoFit/>
          </a:bodyPr>
          <a:lstStyle/>
          <a:p>
            <a:pPr algn="ctr"/>
            <a:r>
              <a:rPr lang="en-US" sz="3100"/>
              <a:t>And it shall be in the last days, saith God, I will pour forth of my Spirit upon all flesh: And your sons and your daughters shall prophesy, And your young men shall see visions, And your old men shall dream dreams: Yea and on my servants and on my handmaidens in those days Will I pour forth of my Spirit; and they shall prophesy. And I will show wonders in the heaven above, And signs on the earth beneath; Blood, and fire, and vapor of smoke: (Continued...)</a:t>
            </a:r>
          </a:p>
        </p:txBody>
      </p:sp>
    </p:spTree>
    <p:extLst>
      <p:ext uri="{BB962C8B-B14F-4D97-AF65-F5344CB8AC3E}">
        <p14:creationId xmlns:p14="http://schemas.microsoft.com/office/powerpoint/2010/main" val="543910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8FBADF-B26B-1E9D-1637-10AE953E0A45}"/>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84B20BF4-B254-18FA-1B80-73BC2ACC5E52}"/>
              </a:ext>
            </a:extLst>
          </p:cNvPr>
          <p:cNvSpPr txBox="1"/>
          <p:nvPr/>
        </p:nvSpPr>
        <p:spPr>
          <a:xfrm>
            <a:off x="1016000" y="635000"/>
            <a:ext cx="10160000" cy="2000548"/>
          </a:xfrm>
          <a:prstGeom prst="rect">
            <a:avLst/>
          </a:prstGeom>
          <a:noFill/>
        </p:spPr>
        <p:txBody>
          <a:bodyPr vert="horz" rtlCol="0">
            <a:spAutoFit/>
          </a:bodyPr>
          <a:lstStyle/>
          <a:p>
            <a:pPr algn="ctr"/>
            <a:r>
              <a:rPr lang="en-US" sz="3100" b="1">
                <a:solidFill>
                  <a:srgbClr val="FF0000"/>
                </a:solidFill>
              </a:rPr>
              <a:t>The sun shall be turned into darkness, And the moon into blood, Before the day of the Lord come, That great and notable day.</a:t>
            </a:r>
            <a:r>
              <a:rPr lang="en-US" sz="3100"/>
              <a:t> And it shall be, that whosoever shall call on the name of the Lord shall be saved.</a:t>
            </a:r>
          </a:p>
        </p:txBody>
      </p:sp>
    </p:spTree>
    <p:extLst>
      <p:ext uri="{BB962C8B-B14F-4D97-AF65-F5344CB8AC3E}">
        <p14:creationId xmlns:p14="http://schemas.microsoft.com/office/powerpoint/2010/main" val="26303371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BBB5E9-C387-09E1-BB98-E36BAAFD352D}"/>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287DCB3C-A6D3-6316-4A8C-BE59909960EE}"/>
              </a:ext>
            </a:extLst>
          </p:cNvPr>
          <p:cNvSpPr txBox="1"/>
          <p:nvPr/>
        </p:nvSpPr>
        <p:spPr>
          <a:xfrm>
            <a:off x="0" y="762000"/>
            <a:ext cx="12192000" cy="646331"/>
          </a:xfrm>
          <a:prstGeom prst="rect">
            <a:avLst/>
          </a:prstGeom>
          <a:noFill/>
        </p:spPr>
        <p:txBody>
          <a:bodyPr vert="horz" rtlCol="0">
            <a:spAutoFit/>
          </a:bodyPr>
          <a:lstStyle/>
          <a:p>
            <a:pPr algn="ctr"/>
            <a:r>
              <a:rPr lang="en-US" sz="3600"/>
              <a:t>First Enoch 62:13-16</a:t>
            </a:r>
          </a:p>
        </p:txBody>
      </p:sp>
      <p:sp>
        <p:nvSpPr>
          <p:cNvPr id="4" name="TextBox 3">
            <a:extLst>
              <a:ext uri="{FF2B5EF4-FFF2-40B4-BE49-F238E27FC236}">
                <a16:creationId xmlns:a16="http://schemas.microsoft.com/office/drawing/2014/main" id="{E781C2A2-51BB-475A-4788-0380D33BD99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F39C6C1-C758-9B3B-A9FB-B9724CC7CD7D}"/>
              </a:ext>
            </a:extLst>
          </p:cNvPr>
          <p:cNvSpPr txBox="1"/>
          <p:nvPr/>
        </p:nvSpPr>
        <p:spPr>
          <a:xfrm>
            <a:off x="1016000" y="1905000"/>
            <a:ext cx="10160000" cy="2000548"/>
          </a:xfrm>
          <a:prstGeom prst="rect">
            <a:avLst/>
          </a:prstGeom>
          <a:noFill/>
        </p:spPr>
        <p:txBody>
          <a:bodyPr vert="horz" rtlCol="0">
            <a:spAutoFit/>
          </a:bodyPr>
          <a:lstStyle/>
          <a:p>
            <a:pPr algn="ctr"/>
            <a:r>
              <a:rPr lang="en-US" sz="3100"/>
              <a:t>And </a:t>
            </a:r>
            <a:r>
              <a:rPr lang="en-US" sz="3100" b="1">
                <a:solidFill>
                  <a:srgbClr val="FF0000"/>
                </a:solidFill>
              </a:rPr>
              <a:t>the righteous and elect shall be saved on that day,</a:t>
            </a:r>
            <a:r>
              <a:rPr lang="en-US" sz="3100"/>
              <a:t> And the Lord of Spirits will abide over them, And the righteous and elect shall have risen from the earth, And these shall be the garments of life from the Lord of Spirits:</a:t>
            </a:r>
          </a:p>
        </p:txBody>
      </p:sp>
    </p:spTree>
    <p:extLst>
      <p:ext uri="{BB962C8B-B14F-4D97-AF65-F5344CB8AC3E}">
        <p14:creationId xmlns:p14="http://schemas.microsoft.com/office/powerpoint/2010/main" val="3975974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D304A2-C9DB-4FC1-51AD-68FAF7DA3A5F}"/>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61FB9CD3-8F9A-DC2A-FEE2-8379C4A643CB}"/>
              </a:ext>
            </a:extLst>
          </p:cNvPr>
          <p:cNvSpPr txBox="1"/>
          <p:nvPr/>
        </p:nvSpPr>
        <p:spPr>
          <a:xfrm>
            <a:off x="0" y="762000"/>
            <a:ext cx="12192000" cy="646331"/>
          </a:xfrm>
          <a:prstGeom prst="rect">
            <a:avLst/>
          </a:prstGeom>
          <a:noFill/>
        </p:spPr>
        <p:txBody>
          <a:bodyPr vert="horz" rtlCol="0">
            <a:spAutoFit/>
          </a:bodyPr>
          <a:lstStyle/>
          <a:p>
            <a:pPr algn="ctr"/>
            <a:r>
              <a:rPr lang="en-US" sz="3600"/>
              <a:t>First Peter 4:13</a:t>
            </a:r>
          </a:p>
        </p:txBody>
      </p:sp>
      <p:sp>
        <p:nvSpPr>
          <p:cNvPr id="4" name="TextBox 3">
            <a:extLst>
              <a:ext uri="{FF2B5EF4-FFF2-40B4-BE49-F238E27FC236}">
                <a16:creationId xmlns:a16="http://schemas.microsoft.com/office/drawing/2014/main" id="{A70C8140-8270-096E-0D5F-1AD64A57644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F24ECA7-D323-1CF5-537A-18A1621201DC}"/>
              </a:ext>
            </a:extLst>
          </p:cNvPr>
          <p:cNvSpPr txBox="1"/>
          <p:nvPr/>
        </p:nvSpPr>
        <p:spPr>
          <a:xfrm>
            <a:off x="1016000" y="1905000"/>
            <a:ext cx="10160000" cy="1523494"/>
          </a:xfrm>
          <a:prstGeom prst="rect">
            <a:avLst/>
          </a:prstGeom>
          <a:noFill/>
        </p:spPr>
        <p:txBody>
          <a:bodyPr vert="horz" rtlCol="0">
            <a:spAutoFit/>
          </a:bodyPr>
          <a:lstStyle/>
          <a:p>
            <a:pPr algn="ctr"/>
            <a:r>
              <a:rPr lang="en-US" sz="3100"/>
              <a:t>but insomuch as ye are partakers of Christ's sufferings, rejoice; </a:t>
            </a:r>
            <a:r>
              <a:rPr lang="en-US" sz="3100" b="1">
                <a:solidFill>
                  <a:srgbClr val="FF0000"/>
                </a:solidFill>
              </a:rPr>
              <a:t>that at the revelation of his glory also ye may rejoice with exceeding joy.</a:t>
            </a:r>
          </a:p>
        </p:txBody>
      </p:sp>
    </p:spTree>
    <p:extLst>
      <p:ext uri="{BB962C8B-B14F-4D97-AF65-F5344CB8AC3E}">
        <p14:creationId xmlns:p14="http://schemas.microsoft.com/office/powerpoint/2010/main" val="1305422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773D07-9755-D317-4B3C-4C55C1586ABE}"/>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7337C519-F72F-297D-2E75-FD1790AFF10E}"/>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5:2-3</a:t>
            </a:r>
          </a:p>
        </p:txBody>
      </p:sp>
      <p:sp>
        <p:nvSpPr>
          <p:cNvPr id="4" name="TextBox 3">
            <a:extLst>
              <a:ext uri="{FF2B5EF4-FFF2-40B4-BE49-F238E27FC236}">
                <a16:creationId xmlns:a16="http://schemas.microsoft.com/office/drawing/2014/main" id="{EFF87C57-C6F8-27E7-AA9D-699D878C014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4D0B3CE-C7CA-A541-9624-58C17FD684B7}"/>
              </a:ext>
            </a:extLst>
          </p:cNvPr>
          <p:cNvSpPr txBox="1"/>
          <p:nvPr/>
        </p:nvSpPr>
        <p:spPr>
          <a:xfrm>
            <a:off x="1016000" y="1905000"/>
            <a:ext cx="10160000" cy="2477601"/>
          </a:xfrm>
          <a:prstGeom prst="rect">
            <a:avLst/>
          </a:prstGeom>
          <a:noFill/>
        </p:spPr>
        <p:txBody>
          <a:bodyPr vert="horz" rtlCol="0">
            <a:spAutoFit/>
          </a:bodyPr>
          <a:lstStyle/>
          <a:p>
            <a:pPr algn="ctr"/>
            <a:r>
              <a:rPr lang="en-US" sz="3100"/>
              <a:t>For you yourselves know full well that </a:t>
            </a:r>
            <a:r>
              <a:rPr lang="en-US" sz="3100" b="1">
                <a:solidFill>
                  <a:srgbClr val="FF0000"/>
                </a:solidFill>
              </a:rPr>
              <a:t>the day of the Lord will come</a:t>
            </a:r>
            <a:r>
              <a:rPr lang="en-US" sz="3100"/>
              <a:t> just like a thief in the night. While they are saying, "Peace and safety!" then destruction will come upon them suddenly like labor pains upon a woman with child, and they will not escape.</a:t>
            </a:r>
          </a:p>
        </p:txBody>
      </p:sp>
    </p:spTree>
    <p:extLst>
      <p:ext uri="{BB962C8B-B14F-4D97-AF65-F5344CB8AC3E}">
        <p14:creationId xmlns:p14="http://schemas.microsoft.com/office/powerpoint/2010/main" val="613038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4BF638-EE99-057C-C8E9-6F6168929E6E}"/>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E6F9F6C7-B6B1-99B9-4234-6A7B6E4315AD}"/>
              </a:ext>
            </a:extLst>
          </p:cNvPr>
          <p:cNvSpPr txBox="1"/>
          <p:nvPr/>
        </p:nvSpPr>
        <p:spPr>
          <a:xfrm>
            <a:off x="0" y="762000"/>
            <a:ext cx="12192000" cy="646331"/>
          </a:xfrm>
          <a:prstGeom prst="rect">
            <a:avLst/>
          </a:prstGeom>
          <a:noFill/>
        </p:spPr>
        <p:txBody>
          <a:bodyPr vert="horz" rtlCol="0">
            <a:spAutoFit/>
          </a:bodyPr>
          <a:lstStyle/>
          <a:p>
            <a:pPr algn="ctr"/>
            <a:r>
              <a:rPr lang="en-US" sz="3600"/>
              <a:t>Isaiah 30:26</a:t>
            </a:r>
          </a:p>
        </p:txBody>
      </p:sp>
      <p:sp>
        <p:nvSpPr>
          <p:cNvPr id="4" name="TextBox 3">
            <a:extLst>
              <a:ext uri="{FF2B5EF4-FFF2-40B4-BE49-F238E27FC236}">
                <a16:creationId xmlns:a16="http://schemas.microsoft.com/office/drawing/2014/main" id="{7B4EEAFA-5615-838B-71D0-6023DFF3A8F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52694D6-D053-CCEF-A6F0-D7202A53AD19}"/>
              </a:ext>
            </a:extLst>
          </p:cNvPr>
          <p:cNvSpPr txBox="1"/>
          <p:nvPr/>
        </p:nvSpPr>
        <p:spPr>
          <a:xfrm>
            <a:off x="1016000" y="1905000"/>
            <a:ext cx="10160000" cy="2000548"/>
          </a:xfrm>
          <a:prstGeom prst="rect">
            <a:avLst/>
          </a:prstGeom>
          <a:noFill/>
        </p:spPr>
        <p:txBody>
          <a:bodyPr vert="horz" rtlCol="0">
            <a:spAutoFit/>
          </a:bodyPr>
          <a:lstStyle/>
          <a:p>
            <a:pPr algn="ctr"/>
            <a:r>
              <a:rPr lang="en-US" sz="3100"/>
              <a:t>The light of the moon will be as the light of the sun, and the light of the sun will be seven times brighter, like the light of seven days, </a:t>
            </a:r>
            <a:r>
              <a:rPr lang="en-US" sz="3100" b="1">
                <a:solidFill>
                  <a:srgbClr val="FF0000"/>
                </a:solidFill>
              </a:rPr>
              <a:t>on the day the LORD</a:t>
            </a:r>
            <a:r>
              <a:rPr lang="en-US" sz="3100"/>
              <a:t> binds up the fracture of His people and heals the bruise He has inflicted.</a:t>
            </a:r>
          </a:p>
        </p:txBody>
      </p:sp>
    </p:spTree>
    <p:extLst>
      <p:ext uri="{BB962C8B-B14F-4D97-AF65-F5344CB8AC3E}">
        <p14:creationId xmlns:p14="http://schemas.microsoft.com/office/powerpoint/2010/main" val="27512697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C58DD3-F2A2-B9B2-5562-77E34E1286EB}"/>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B96F27E1-53BD-844C-813E-083AD22362B1}"/>
              </a:ext>
            </a:extLst>
          </p:cNvPr>
          <p:cNvSpPr txBox="1"/>
          <p:nvPr/>
        </p:nvSpPr>
        <p:spPr>
          <a:xfrm>
            <a:off x="0" y="762000"/>
            <a:ext cx="12192000" cy="646331"/>
          </a:xfrm>
          <a:prstGeom prst="rect">
            <a:avLst/>
          </a:prstGeom>
          <a:noFill/>
        </p:spPr>
        <p:txBody>
          <a:bodyPr vert="horz" rtlCol="0">
            <a:spAutoFit/>
          </a:bodyPr>
          <a:lstStyle/>
          <a:p>
            <a:pPr algn="ctr"/>
            <a:r>
              <a:rPr lang="en-US" sz="3600"/>
              <a:t>James 5:5-9</a:t>
            </a:r>
          </a:p>
        </p:txBody>
      </p:sp>
      <p:sp>
        <p:nvSpPr>
          <p:cNvPr id="4" name="TextBox 3">
            <a:extLst>
              <a:ext uri="{FF2B5EF4-FFF2-40B4-BE49-F238E27FC236}">
                <a16:creationId xmlns:a16="http://schemas.microsoft.com/office/drawing/2014/main" id="{42D8E054-73CA-AEEC-172A-2C463C78857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D330F28-67D0-7B58-5DA9-95CA1262CD16}"/>
              </a:ext>
            </a:extLst>
          </p:cNvPr>
          <p:cNvSpPr txBox="1"/>
          <p:nvPr/>
        </p:nvSpPr>
        <p:spPr>
          <a:xfrm>
            <a:off x="1016000" y="1905000"/>
            <a:ext cx="10160000" cy="4385816"/>
          </a:xfrm>
          <a:prstGeom prst="rect">
            <a:avLst/>
          </a:prstGeom>
          <a:noFill/>
        </p:spPr>
        <p:txBody>
          <a:bodyPr vert="horz" rtlCol="0">
            <a:spAutoFit/>
          </a:bodyPr>
          <a:lstStyle/>
          <a:p>
            <a:pPr algn="ctr"/>
            <a:r>
              <a:rPr lang="en-US" sz="3100"/>
              <a:t>Ye have lived delicately on the earth, and taken your pleasure; ye have nourished your hearts in a day of slaughter. Ye have condemned, ye have killed the righteous one; he doth not resist you. Be patient therefore, brethren, </a:t>
            </a:r>
            <a:r>
              <a:rPr lang="en-US" sz="3100" b="1">
                <a:solidFill>
                  <a:srgbClr val="FF0000"/>
                </a:solidFill>
              </a:rPr>
              <a:t>until the coming of the Lord</a:t>
            </a:r>
            <a:r>
              <a:rPr lang="en-US" sz="3100"/>
              <a:t>. Behold, the husbandman waiteth for the precious fruit of the earth, being patient over it, until it receive the early and latter rain. Be ye also patient; establish your hearts: for </a:t>
            </a:r>
            <a:r>
              <a:rPr lang="en-US" sz="3100" b="1">
                <a:solidFill>
                  <a:srgbClr val="FF0000"/>
                </a:solidFill>
              </a:rPr>
              <a:t>the coming of the Lord is at hand</a:t>
            </a:r>
            <a:r>
              <a:rPr lang="en-US" sz="3100"/>
              <a:t>. (Continued...)</a:t>
            </a:r>
          </a:p>
        </p:txBody>
      </p:sp>
    </p:spTree>
    <p:extLst>
      <p:ext uri="{BB962C8B-B14F-4D97-AF65-F5344CB8AC3E}">
        <p14:creationId xmlns:p14="http://schemas.microsoft.com/office/powerpoint/2010/main" val="3436988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1A1C4F-B58C-9067-7A12-035ABFDAB2CF}"/>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4B30F0E2-C5C5-BF1D-59BA-FA9959D538A1}"/>
              </a:ext>
            </a:extLst>
          </p:cNvPr>
          <p:cNvSpPr txBox="1"/>
          <p:nvPr/>
        </p:nvSpPr>
        <p:spPr>
          <a:xfrm>
            <a:off x="1016000" y="635000"/>
            <a:ext cx="10160000" cy="1046440"/>
          </a:xfrm>
          <a:prstGeom prst="rect">
            <a:avLst/>
          </a:prstGeom>
          <a:noFill/>
        </p:spPr>
        <p:txBody>
          <a:bodyPr vert="horz" rtlCol="0">
            <a:spAutoFit/>
          </a:bodyPr>
          <a:lstStyle/>
          <a:p>
            <a:pPr algn="ctr"/>
            <a:r>
              <a:rPr lang="en-US" sz="3100"/>
              <a:t>Murmur not, brethren, one against another, that ye be not judged: behold, the judge standeth before the doors.</a:t>
            </a:r>
          </a:p>
        </p:txBody>
      </p:sp>
    </p:spTree>
    <p:extLst>
      <p:ext uri="{BB962C8B-B14F-4D97-AF65-F5344CB8AC3E}">
        <p14:creationId xmlns:p14="http://schemas.microsoft.com/office/powerpoint/2010/main" val="3242824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602752-8AB0-3D1A-EFF2-F352F1F905F7}"/>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5C318DF8-3F17-EFA7-5578-87CA96B56B17}"/>
              </a:ext>
            </a:extLst>
          </p:cNvPr>
          <p:cNvSpPr txBox="1"/>
          <p:nvPr/>
        </p:nvSpPr>
        <p:spPr>
          <a:xfrm>
            <a:off x="0" y="762000"/>
            <a:ext cx="12192000" cy="646331"/>
          </a:xfrm>
          <a:prstGeom prst="rect">
            <a:avLst/>
          </a:prstGeom>
          <a:noFill/>
        </p:spPr>
        <p:txBody>
          <a:bodyPr vert="horz" rtlCol="0">
            <a:spAutoFit/>
          </a:bodyPr>
          <a:lstStyle/>
          <a:p>
            <a:pPr algn="ctr"/>
            <a:r>
              <a:rPr lang="en-US" sz="3600"/>
              <a:t>Joel 2:31-32</a:t>
            </a:r>
          </a:p>
        </p:txBody>
      </p:sp>
      <p:sp>
        <p:nvSpPr>
          <p:cNvPr id="4" name="TextBox 3">
            <a:extLst>
              <a:ext uri="{FF2B5EF4-FFF2-40B4-BE49-F238E27FC236}">
                <a16:creationId xmlns:a16="http://schemas.microsoft.com/office/drawing/2014/main" id="{E603D0BC-A4CE-1155-6E89-AB4BC8A0473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08D76A4-CB9A-922C-6C94-D30C4BF19DC7}"/>
              </a:ext>
            </a:extLst>
          </p:cNvPr>
          <p:cNvSpPr txBox="1"/>
          <p:nvPr/>
        </p:nvSpPr>
        <p:spPr>
          <a:xfrm>
            <a:off x="1016000" y="1905000"/>
            <a:ext cx="10160000" cy="2954655"/>
          </a:xfrm>
          <a:prstGeom prst="rect">
            <a:avLst/>
          </a:prstGeom>
          <a:noFill/>
        </p:spPr>
        <p:txBody>
          <a:bodyPr vert="horz" rtlCol="0">
            <a:spAutoFit/>
          </a:bodyPr>
          <a:lstStyle/>
          <a:p>
            <a:pPr algn="ctr"/>
            <a:r>
              <a:rPr lang="en-US" sz="3100"/>
              <a:t>"The sun will be turned into darkness And the moon into blood Before the great and awesome </a:t>
            </a:r>
            <a:r>
              <a:rPr lang="en-US" sz="3100" b="1">
                <a:solidFill>
                  <a:srgbClr val="FF0000"/>
                </a:solidFill>
              </a:rPr>
              <a:t>day of the LORD</a:t>
            </a:r>
            <a:r>
              <a:rPr lang="en-US" sz="3100"/>
              <a:t> comes. "And it will come about that whoever calls on the name of the LORD Will be delivered; For on Mount Zion and in Jerusalem There will be those who escape, As the LORD has said, Even among the survivors whom the LORD calls.</a:t>
            </a:r>
          </a:p>
        </p:txBody>
      </p:sp>
    </p:spTree>
    <p:extLst>
      <p:ext uri="{BB962C8B-B14F-4D97-AF65-F5344CB8AC3E}">
        <p14:creationId xmlns:p14="http://schemas.microsoft.com/office/powerpoint/2010/main" val="2746512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30CD3D-1330-677B-EC7B-C01560DDFAE2}"/>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4564AF2A-C6B1-6E9A-7A1C-A45E667E982B}"/>
              </a:ext>
            </a:extLst>
          </p:cNvPr>
          <p:cNvSpPr txBox="1"/>
          <p:nvPr/>
        </p:nvSpPr>
        <p:spPr>
          <a:xfrm>
            <a:off x="0" y="762000"/>
            <a:ext cx="12192000" cy="646331"/>
          </a:xfrm>
          <a:prstGeom prst="rect">
            <a:avLst/>
          </a:prstGeom>
          <a:noFill/>
        </p:spPr>
        <p:txBody>
          <a:bodyPr vert="horz" rtlCol="0">
            <a:spAutoFit/>
          </a:bodyPr>
          <a:lstStyle/>
          <a:p>
            <a:pPr algn="ctr"/>
            <a:r>
              <a:rPr lang="en-US" sz="3600"/>
              <a:t>Malachi 4:1-2</a:t>
            </a:r>
          </a:p>
        </p:txBody>
      </p:sp>
      <p:sp>
        <p:nvSpPr>
          <p:cNvPr id="4" name="TextBox 3">
            <a:extLst>
              <a:ext uri="{FF2B5EF4-FFF2-40B4-BE49-F238E27FC236}">
                <a16:creationId xmlns:a16="http://schemas.microsoft.com/office/drawing/2014/main" id="{6BCB3DEF-8677-DCCF-C7DE-FC5170EA36D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70D3197-968D-6FA6-E36E-69D07CB1AAEC}"/>
              </a:ext>
            </a:extLst>
          </p:cNvPr>
          <p:cNvSpPr txBox="1"/>
          <p:nvPr/>
        </p:nvSpPr>
        <p:spPr>
          <a:xfrm>
            <a:off x="1016000" y="1905000"/>
            <a:ext cx="10160000" cy="3431709"/>
          </a:xfrm>
          <a:prstGeom prst="rect">
            <a:avLst/>
          </a:prstGeom>
          <a:noFill/>
        </p:spPr>
        <p:txBody>
          <a:bodyPr vert="horz" rtlCol="0">
            <a:spAutoFit/>
          </a:bodyPr>
          <a:lstStyle/>
          <a:p>
            <a:pPr algn="ctr"/>
            <a:r>
              <a:rPr lang="en-US" sz="3100"/>
              <a:t>"For behold, </a:t>
            </a:r>
            <a:r>
              <a:rPr lang="en-US" sz="3100" b="1">
                <a:solidFill>
                  <a:srgbClr val="FF0000"/>
                </a:solidFill>
              </a:rPr>
              <a:t>the day is coming</a:t>
            </a:r>
            <a:r>
              <a:rPr lang="en-US" sz="3100"/>
              <a:t>, burning like a furnace; and all the arrogant and every evildoer will be chaff; and the day that is coming will set them ablaze," says the LORD of hosts, "so that it will leave them neither root nor branch." "But for you who fear My name, the sun of righteousness will rise with healing in its wings; and you will go forth and skip about like calves from the stall.</a:t>
            </a:r>
          </a:p>
        </p:txBody>
      </p:sp>
    </p:spTree>
    <p:extLst>
      <p:ext uri="{BB962C8B-B14F-4D97-AF65-F5344CB8AC3E}">
        <p14:creationId xmlns:p14="http://schemas.microsoft.com/office/powerpoint/2010/main" val="2761090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1CEE96-07CA-A22B-8C45-72BA504846C8}"/>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0662D85D-BB8C-A35C-A825-2A73EA0C4578}"/>
              </a:ext>
            </a:extLst>
          </p:cNvPr>
          <p:cNvSpPr txBox="1"/>
          <p:nvPr/>
        </p:nvSpPr>
        <p:spPr>
          <a:xfrm>
            <a:off x="0" y="762000"/>
            <a:ext cx="12192000" cy="646331"/>
          </a:xfrm>
          <a:prstGeom prst="rect">
            <a:avLst/>
          </a:prstGeom>
          <a:noFill/>
        </p:spPr>
        <p:txBody>
          <a:bodyPr vert="horz" rtlCol="0">
            <a:spAutoFit/>
          </a:bodyPr>
          <a:lstStyle/>
          <a:p>
            <a:pPr algn="ctr"/>
            <a:r>
              <a:rPr lang="en-US" sz="3600"/>
              <a:t>Revelation 6:17</a:t>
            </a:r>
          </a:p>
        </p:txBody>
      </p:sp>
      <p:sp>
        <p:nvSpPr>
          <p:cNvPr id="4" name="TextBox 3">
            <a:extLst>
              <a:ext uri="{FF2B5EF4-FFF2-40B4-BE49-F238E27FC236}">
                <a16:creationId xmlns:a16="http://schemas.microsoft.com/office/drawing/2014/main" id="{3C79A9A4-9ECE-13D7-6E41-41B4010D01C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8BF90F0-05BD-C1FC-0C7D-DFDD28C5E7E9}"/>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for the great day of their wrath has come</a:t>
            </a:r>
            <a:r>
              <a:rPr lang="en-US" sz="3100"/>
              <a:t>, and who is able to stand?"</a:t>
            </a:r>
          </a:p>
        </p:txBody>
      </p:sp>
    </p:spTree>
    <p:extLst>
      <p:ext uri="{BB962C8B-B14F-4D97-AF65-F5344CB8AC3E}">
        <p14:creationId xmlns:p14="http://schemas.microsoft.com/office/powerpoint/2010/main" val="14293281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9FC74B-79D0-D291-C8FE-1879114971CA}"/>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D88ECB6B-09FC-4658-E17D-C3E9DA43B63E}"/>
              </a:ext>
            </a:extLst>
          </p:cNvPr>
          <p:cNvSpPr txBox="1"/>
          <p:nvPr/>
        </p:nvSpPr>
        <p:spPr>
          <a:xfrm>
            <a:off x="0" y="762000"/>
            <a:ext cx="12192000" cy="646331"/>
          </a:xfrm>
          <a:prstGeom prst="rect">
            <a:avLst/>
          </a:prstGeom>
          <a:noFill/>
        </p:spPr>
        <p:txBody>
          <a:bodyPr vert="horz" rtlCol="0">
            <a:spAutoFit/>
          </a:bodyPr>
          <a:lstStyle/>
          <a:p>
            <a:pPr algn="ctr"/>
            <a:r>
              <a:rPr lang="en-US" sz="3600"/>
              <a:t>Second Peter 3:10</a:t>
            </a:r>
          </a:p>
        </p:txBody>
      </p:sp>
      <p:sp>
        <p:nvSpPr>
          <p:cNvPr id="4" name="TextBox 3">
            <a:extLst>
              <a:ext uri="{FF2B5EF4-FFF2-40B4-BE49-F238E27FC236}">
                <a16:creationId xmlns:a16="http://schemas.microsoft.com/office/drawing/2014/main" id="{2AFA2FE7-8FBE-9FC3-2BD7-9DB646F6947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28F60CB-5B77-6DCD-229B-0D7440D4B8B9}"/>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But the day of the Lord will come like a thief</a:t>
            </a:r>
            <a:r>
              <a:rPr lang="en-US" sz="3100"/>
              <a:t>, in which the heavens will pass away with a roar and the elements will be destroyed with intense heat, and the earth and its works will be burned up.</a:t>
            </a:r>
          </a:p>
        </p:txBody>
      </p:sp>
    </p:spTree>
    <p:extLst>
      <p:ext uri="{BB962C8B-B14F-4D97-AF65-F5344CB8AC3E}">
        <p14:creationId xmlns:p14="http://schemas.microsoft.com/office/powerpoint/2010/main" val="4231595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9CA20B-4308-B85D-A15A-3FC0AEA3496D}"/>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10568FA7-1318-FC0C-CF69-B071107A115C}"/>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2:1-4</a:t>
            </a:r>
          </a:p>
        </p:txBody>
      </p:sp>
      <p:sp>
        <p:nvSpPr>
          <p:cNvPr id="4" name="TextBox 3">
            <a:extLst>
              <a:ext uri="{FF2B5EF4-FFF2-40B4-BE49-F238E27FC236}">
                <a16:creationId xmlns:a16="http://schemas.microsoft.com/office/drawing/2014/main" id="{8E3257DC-FE52-3D9F-850F-49C41AB7119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5F5278C-641F-7365-C6D8-8F6F9B6ED403}"/>
              </a:ext>
            </a:extLst>
          </p:cNvPr>
          <p:cNvSpPr txBox="1"/>
          <p:nvPr/>
        </p:nvSpPr>
        <p:spPr>
          <a:xfrm>
            <a:off x="1016000" y="1905000"/>
            <a:ext cx="10160000" cy="2954655"/>
          </a:xfrm>
          <a:prstGeom prst="rect">
            <a:avLst/>
          </a:prstGeom>
          <a:noFill/>
        </p:spPr>
        <p:txBody>
          <a:bodyPr vert="horz" rtlCol="0">
            <a:spAutoFit/>
          </a:bodyPr>
          <a:lstStyle/>
          <a:p>
            <a:pPr algn="ctr"/>
            <a:r>
              <a:rPr lang="en-US" sz="3100"/>
              <a:t>Now we beseech you, brethren, touching the coming of our Lord Jesus Christ, and our gathering together unto him; to the end that ye be not quickly shaken from your mind, nor yet be troubled, either by spirit, or by word, or by epistle as from us, </a:t>
            </a:r>
            <a:r>
              <a:rPr lang="en-US" sz="3100" b="1">
                <a:solidFill>
                  <a:srgbClr val="FF0000"/>
                </a:solidFill>
              </a:rPr>
              <a:t>as that the day of the Lord is just at hand</a:t>
            </a:r>
            <a:r>
              <a:rPr lang="en-US" sz="3100"/>
              <a:t>; let no man beguile you in any wise: (Continued...)</a:t>
            </a:r>
          </a:p>
        </p:txBody>
      </p:sp>
    </p:spTree>
    <p:extLst>
      <p:ext uri="{BB962C8B-B14F-4D97-AF65-F5344CB8AC3E}">
        <p14:creationId xmlns:p14="http://schemas.microsoft.com/office/powerpoint/2010/main" val="87847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CE5705-05A5-47D8-94D6-77D523C1FC72}"/>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7D6B510B-A9AF-66CF-F84A-19E52D65BD34}"/>
              </a:ext>
            </a:extLst>
          </p:cNvPr>
          <p:cNvSpPr txBox="1"/>
          <p:nvPr/>
        </p:nvSpPr>
        <p:spPr>
          <a:xfrm>
            <a:off x="1016000" y="635000"/>
            <a:ext cx="10160000" cy="2477601"/>
          </a:xfrm>
          <a:prstGeom prst="rect">
            <a:avLst/>
          </a:prstGeom>
          <a:noFill/>
        </p:spPr>
        <p:txBody>
          <a:bodyPr vert="horz" rtlCol="0">
            <a:spAutoFit/>
          </a:bodyPr>
          <a:lstStyle/>
          <a:p>
            <a:pPr algn="ctr"/>
            <a:r>
              <a:rPr lang="en-US" sz="3100"/>
              <a:t>for it will not be, except the falling away come first, and the man of sin be revealed, the son of perdition, he that opposeth and exalteth himself against all that is called God or that is worshipped; so that he sitteth in the temple of God, setting himself forth as God.</a:t>
            </a:r>
          </a:p>
        </p:txBody>
      </p:sp>
    </p:spTree>
    <p:extLst>
      <p:ext uri="{BB962C8B-B14F-4D97-AF65-F5344CB8AC3E}">
        <p14:creationId xmlns:p14="http://schemas.microsoft.com/office/powerpoint/2010/main" val="27415699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A9F472-91AC-187B-6635-8596DF27E186}"/>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25D3552E-D8DA-8B24-72B0-CF0412A7BA08}"/>
              </a:ext>
            </a:extLst>
          </p:cNvPr>
          <p:cNvSpPr txBox="1"/>
          <p:nvPr/>
        </p:nvSpPr>
        <p:spPr>
          <a:xfrm>
            <a:off x="0" y="762000"/>
            <a:ext cx="12192000" cy="646331"/>
          </a:xfrm>
          <a:prstGeom prst="rect">
            <a:avLst/>
          </a:prstGeom>
          <a:noFill/>
        </p:spPr>
        <p:txBody>
          <a:bodyPr vert="horz" rtlCol="0">
            <a:spAutoFit/>
          </a:bodyPr>
          <a:lstStyle/>
          <a:p>
            <a:pPr algn="ctr"/>
            <a:r>
              <a:rPr lang="en-US" sz="3600"/>
              <a:t>Zephaniah 1:14-18</a:t>
            </a:r>
          </a:p>
        </p:txBody>
      </p:sp>
      <p:sp>
        <p:nvSpPr>
          <p:cNvPr id="4" name="TextBox 3">
            <a:extLst>
              <a:ext uri="{FF2B5EF4-FFF2-40B4-BE49-F238E27FC236}">
                <a16:creationId xmlns:a16="http://schemas.microsoft.com/office/drawing/2014/main" id="{972FA750-A04D-474E-909C-596C120EB97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BDCEDAD-6B17-DCCD-92E0-3CA8012037F1}"/>
              </a:ext>
            </a:extLst>
          </p:cNvPr>
          <p:cNvSpPr txBox="1"/>
          <p:nvPr/>
        </p:nvSpPr>
        <p:spPr>
          <a:xfrm>
            <a:off x="1016000" y="1905000"/>
            <a:ext cx="10160000" cy="3431709"/>
          </a:xfrm>
          <a:prstGeom prst="rect">
            <a:avLst/>
          </a:prstGeom>
          <a:noFill/>
        </p:spPr>
        <p:txBody>
          <a:bodyPr vert="horz" rtlCol="0">
            <a:spAutoFit/>
          </a:bodyPr>
          <a:lstStyle/>
          <a:p>
            <a:pPr algn="ctr"/>
            <a:r>
              <a:rPr lang="en-US" sz="3100" b="1">
                <a:solidFill>
                  <a:srgbClr val="FF0000"/>
                </a:solidFill>
              </a:rPr>
              <a:t>Near is the great day of the LORD</a:t>
            </a:r>
            <a:r>
              <a:rPr lang="en-US" sz="3100"/>
              <a:t>, Near and coming very quickly; Listen, the day of the LORD! In it the warrior cries out bitterly. A day of wrath is that day, A day of trouble and distress, A day of destruction and desolation, A day of darkness and gloom, A day of clouds and thick darkness, A day of trumpet and battle cry Against the fortified cities And the high corner towers. (Continued...)</a:t>
            </a:r>
          </a:p>
        </p:txBody>
      </p:sp>
    </p:spTree>
    <p:extLst>
      <p:ext uri="{BB962C8B-B14F-4D97-AF65-F5344CB8AC3E}">
        <p14:creationId xmlns:p14="http://schemas.microsoft.com/office/powerpoint/2010/main" val="4260998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038682-1B4B-C8EC-1A76-DA4B0BC95DDE}"/>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AB3642D4-8BBC-582B-D110-F65AC7912251}"/>
              </a:ext>
            </a:extLst>
          </p:cNvPr>
          <p:cNvSpPr txBox="1"/>
          <p:nvPr/>
        </p:nvSpPr>
        <p:spPr>
          <a:xfrm>
            <a:off x="1016000" y="635000"/>
            <a:ext cx="10160000" cy="3908762"/>
          </a:xfrm>
          <a:prstGeom prst="rect">
            <a:avLst/>
          </a:prstGeom>
          <a:noFill/>
        </p:spPr>
        <p:txBody>
          <a:bodyPr vert="horz" rtlCol="0">
            <a:spAutoFit/>
          </a:bodyPr>
          <a:lstStyle/>
          <a:p>
            <a:pPr algn="ctr"/>
            <a:r>
              <a:rPr lang="en-US" sz="3100"/>
              <a:t>I will bring distress on men So that they will walk like the blind, Because they have sinned against the LORD; And their blood will be poured out like dust And their flesh like dung. Neither their silver nor their gold Will be able to deliver them On the day of the LORD'S wrath; And all the earth will be devoured In the fire of His jealousy, For He will make a complete end, Indeed a terrifying one, Of all the inhabitants of the earth.</a:t>
            </a:r>
          </a:p>
        </p:txBody>
      </p:sp>
    </p:spTree>
    <p:extLst>
      <p:ext uri="{BB962C8B-B14F-4D97-AF65-F5344CB8AC3E}">
        <p14:creationId xmlns:p14="http://schemas.microsoft.com/office/powerpoint/2010/main" val="9726921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DA8E76-3460-4062-1084-EEB0C0FC2881}"/>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ACA1FBD3-0CC8-600B-E473-055DF6F1353C}"/>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1:16-18</a:t>
            </a:r>
          </a:p>
        </p:txBody>
      </p:sp>
      <p:sp>
        <p:nvSpPr>
          <p:cNvPr id="4" name="TextBox 3">
            <a:extLst>
              <a:ext uri="{FF2B5EF4-FFF2-40B4-BE49-F238E27FC236}">
                <a16:creationId xmlns:a16="http://schemas.microsoft.com/office/drawing/2014/main" id="{7A66081F-6538-969B-1B38-CD2B7927A63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49FA2BB-EA82-22BB-2DD5-F38574AA7C37}"/>
              </a:ext>
            </a:extLst>
          </p:cNvPr>
          <p:cNvSpPr txBox="1"/>
          <p:nvPr/>
        </p:nvSpPr>
        <p:spPr>
          <a:xfrm>
            <a:off x="1016000" y="1905000"/>
            <a:ext cx="10160000" cy="3908762"/>
          </a:xfrm>
          <a:prstGeom prst="rect">
            <a:avLst/>
          </a:prstGeom>
          <a:noFill/>
        </p:spPr>
        <p:txBody>
          <a:bodyPr vert="horz" rtlCol="0">
            <a:spAutoFit/>
          </a:bodyPr>
          <a:lstStyle/>
          <a:p>
            <a:pPr algn="ctr"/>
            <a:r>
              <a:rPr lang="en-US" sz="3100"/>
              <a:t>And receive thou this writing that thou mayst know how to preserve the books which I shall deliver unto thee: And thou shalt set these in order and anoint them with oil of cedar and put them away in earthen vessels in the place which He made from the beginning of the creation of the world, That His name should be called upon until </a:t>
            </a:r>
            <a:r>
              <a:rPr lang="en-US" sz="3100" b="1">
                <a:solidFill>
                  <a:srgbClr val="FF0000"/>
                </a:solidFill>
              </a:rPr>
              <a:t>the day of repentance in the visitation wherewith the Lord shall visit them</a:t>
            </a:r>
            <a:r>
              <a:rPr lang="en-US" sz="3100"/>
              <a:t> in the consummation of the end of the days.</a:t>
            </a:r>
          </a:p>
        </p:txBody>
      </p:sp>
    </p:spTree>
    <p:extLst>
      <p:ext uri="{BB962C8B-B14F-4D97-AF65-F5344CB8AC3E}">
        <p14:creationId xmlns:p14="http://schemas.microsoft.com/office/powerpoint/2010/main" val="24289862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6CD8AC-D74B-93C5-65BA-4CD1BA6EB96F}"/>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38F42A69-7557-26E6-A22C-9C3B9C6F1154}"/>
              </a:ext>
            </a:extLst>
          </p:cNvPr>
          <p:cNvSpPr txBox="1"/>
          <p:nvPr/>
        </p:nvSpPr>
        <p:spPr>
          <a:xfrm>
            <a:off x="0" y="762000"/>
            <a:ext cx="12192000" cy="646331"/>
          </a:xfrm>
          <a:prstGeom prst="rect">
            <a:avLst/>
          </a:prstGeom>
          <a:noFill/>
        </p:spPr>
        <p:txBody>
          <a:bodyPr vert="horz" rtlCol="0">
            <a:spAutoFit/>
          </a:bodyPr>
          <a:lstStyle/>
          <a:p>
            <a:pPr algn="ctr"/>
            <a:r>
              <a:rPr lang="en-US" sz="3600"/>
              <a:t>Jubilees 36:10</a:t>
            </a:r>
          </a:p>
        </p:txBody>
      </p:sp>
      <p:sp>
        <p:nvSpPr>
          <p:cNvPr id="4" name="TextBox 3">
            <a:extLst>
              <a:ext uri="{FF2B5EF4-FFF2-40B4-BE49-F238E27FC236}">
                <a16:creationId xmlns:a16="http://schemas.microsoft.com/office/drawing/2014/main" id="{0BB0AFB4-48AC-C2AF-E8BD-1A674E7BC64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FDA1A29-1AFC-0A02-5B35-ACFE44ED7538}"/>
              </a:ext>
            </a:extLst>
          </p:cNvPr>
          <p:cNvSpPr txBox="1"/>
          <p:nvPr/>
        </p:nvSpPr>
        <p:spPr>
          <a:xfrm>
            <a:off x="1016000" y="1905000"/>
            <a:ext cx="10160000" cy="3908762"/>
          </a:xfrm>
          <a:prstGeom prst="rect">
            <a:avLst/>
          </a:prstGeom>
          <a:noFill/>
        </p:spPr>
        <p:txBody>
          <a:bodyPr vert="horz" rtlCol="0">
            <a:spAutoFit/>
          </a:bodyPr>
          <a:lstStyle/>
          <a:p>
            <a:pPr algn="ctr"/>
            <a:r>
              <a:rPr lang="en-US" sz="3100"/>
              <a:t>But </a:t>
            </a:r>
            <a:r>
              <a:rPr lang="en-US" sz="3100" b="1">
                <a:solidFill>
                  <a:srgbClr val="FF0000"/>
                </a:solidFill>
              </a:rPr>
              <a:t>on the day of turbulence</a:t>
            </a:r>
            <a:r>
              <a:rPr lang="en-US" sz="3100"/>
              <a:t> and execration and indignation and anger, with flaming devouring fire as He burnt Sodom, so likewise will He burn his land and his city and all that is his, and he shall be blotted out of the book of the discipline of the children of men, and not be recorded in the book of life, but in that which is appointed to destruction, and he shall depart into eternal execration; (Continued...)</a:t>
            </a:r>
          </a:p>
        </p:txBody>
      </p:sp>
    </p:spTree>
    <p:extLst>
      <p:ext uri="{BB962C8B-B14F-4D97-AF65-F5344CB8AC3E}">
        <p14:creationId xmlns:p14="http://schemas.microsoft.com/office/powerpoint/2010/main" val="8938470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96F98D-97D8-D9AC-2D26-155DC24B1F22}"/>
              </a:ext>
            </a:extLst>
          </p:cNvPr>
          <p:cNvSpPr txBox="1"/>
          <p:nvPr/>
        </p:nvSpPr>
        <p:spPr>
          <a:xfrm>
            <a:off x="127000" y="127000"/>
            <a:ext cx="7315200" cy="276999"/>
          </a:xfrm>
          <a:prstGeom prst="rect">
            <a:avLst/>
          </a:prstGeom>
          <a:noFill/>
        </p:spPr>
        <p:txBody>
          <a:bodyPr vert="horz" lIns="0" tIns="0" rIns="0" bIns="0" rtlCol="0">
            <a:spAutoFit/>
          </a:bodyPr>
          <a:lstStyle/>
          <a:p>
            <a:r>
              <a:rPr lang="en-US"/>
              <a:t>THE DAY OF THE LORD</a:t>
            </a:r>
          </a:p>
        </p:txBody>
      </p:sp>
      <p:sp>
        <p:nvSpPr>
          <p:cNvPr id="3" name="TextBox 2">
            <a:extLst>
              <a:ext uri="{FF2B5EF4-FFF2-40B4-BE49-F238E27FC236}">
                <a16:creationId xmlns:a16="http://schemas.microsoft.com/office/drawing/2014/main" id="{1CF536DA-ED80-F4E1-77F8-ED7C63EA2799}"/>
              </a:ext>
            </a:extLst>
          </p:cNvPr>
          <p:cNvSpPr txBox="1"/>
          <p:nvPr/>
        </p:nvSpPr>
        <p:spPr>
          <a:xfrm>
            <a:off x="1016000" y="635000"/>
            <a:ext cx="10160000" cy="1523494"/>
          </a:xfrm>
          <a:prstGeom prst="rect">
            <a:avLst/>
          </a:prstGeom>
          <a:noFill/>
        </p:spPr>
        <p:txBody>
          <a:bodyPr vert="horz" rtlCol="0">
            <a:spAutoFit/>
          </a:bodyPr>
          <a:lstStyle/>
          <a:p>
            <a:pPr algn="ctr"/>
            <a:r>
              <a:rPr lang="en-US" sz="3100"/>
              <a:t>so that their condemnation may be always renewed in hate and in execration and in wrath and in torment and in indignation and in plagues and in disease for ever.</a:t>
            </a:r>
          </a:p>
        </p:txBody>
      </p:sp>
    </p:spTree>
    <p:extLst>
      <p:ext uri="{BB962C8B-B14F-4D97-AF65-F5344CB8AC3E}">
        <p14:creationId xmlns:p14="http://schemas.microsoft.com/office/powerpoint/2010/main" val="39970575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81458-D619-E4EF-3711-AAB2082A1F1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Return of Yeshua</a:t>
            </a:r>
          </a:p>
        </p:txBody>
      </p:sp>
      <p:sp>
        <p:nvSpPr>
          <p:cNvPr id="3" name="Subtitle 2">
            <a:extLst>
              <a:ext uri="{FF2B5EF4-FFF2-40B4-BE49-F238E27FC236}">
                <a16:creationId xmlns:a16="http://schemas.microsoft.com/office/drawing/2014/main" id="{175315D9-9AC3-411C-EF54-8C2C7C55051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52776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2D8F96-EBB1-645B-4119-64506FE67659}"/>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904832EC-E8C5-B0F3-210E-71DAF4029CAF}"/>
              </a:ext>
            </a:extLst>
          </p:cNvPr>
          <p:cNvSpPr txBox="1"/>
          <p:nvPr/>
        </p:nvSpPr>
        <p:spPr>
          <a:xfrm>
            <a:off x="0" y="762000"/>
            <a:ext cx="12192000" cy="646331"/>
          </a:xfrm>
          <a:prstGeom prst="rect">
            <a:avLst/>
          </a:prstGeom>
          <a:noFill/>
        </p:spPr>
        <p:txBody>
          <a:bodyPr vert="horz" rtlCol="0">
            <a:spAutoFit/>
          </a:bodyPr>
          <a:lstStyle/>
          <a:p>
            <a:pPr algn="ctr"/>
            <a:r>
              <a:rPr lang="en-US" sz="3600"/>
              <a:t>First Samuel 2:10</a:t>
            </a:r>
          </a:p>
        </p:txBody>
      </p:sp>
      <p:sp>
        <p:nvSpPr>
          <p:cNvPr id="4" name="TextBox 3">
            <a:extLst>
              <a:ext uri="{FF2B5EF4-FFF2-40B4-BE49-F238E27FC236}">
                <a16:creationId xmlns:a16="http://schemas.microsoft.com/office/drawing/2014/main" id="{4614ECA2-EFF4-0D39-9E3E-5ED9D05F0D9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E6EF96A-941A-4A1E-099D-C820CAAAF604}"/>
              </a:ext>
            </a:extLst>
          </p:cNvPr>
          <p:cNvSpPr txBox="1"/>
          <p:nvPr/>
        </p:nvSpPr>
        <p:spPr>
          <a:xfrm>
            <a:off x="1016000" y="1905000"/>
            <a:ext cx="10160000" cy="2000548"/>
          </a:xfrm>
          <a:prstGeom prst="rect">
            <a:avLst/>
          </a:prstGeom>
          <a:noFill/>
        </p:spPr>
        <p:txBody>
          <a:bodyPr vert="horz" rtlCol="0">
            <a:spAutoFit/>
          </a:bodyPr>
          <a:lstStyle/>
          <a:p>
            <a:pPr algn="ctr"/>
            <a:r>
              <a:rPr lang="en-US" sz="3100"/>
              <a:t>"Those who contend with the LORD will be shattered; Against them He will thunder in the heavens, </a:t>
            </a:r>
            <a:r>
              <a:rPr lang="en-US" sz="3100" b="1">
                <a:solidFill>
                  <a:srgbClr val="FF0000"/>
                </a:solidFill>
              </a:rPr>
              <a:t>The LORD will judge the ends of the earth</a:t>
            </a:r>
            <a:r>
              <a:rPr lang="en-US" sz="3100"/>
              <a:t>; And He will give strength to His king, And will exalt the horn of His anointed."</a:t>
            </a:r>
          </a:p>
        </p:txBody>
      </p:sp>
    </p:spTree>
    <p:extLst>
      <p:ext uri="{BB962C8B-B14F-4D97-AF65-F5344CB8AC3E}">
        <p14:creationId xmlns:p14="http://schemas.microsoft.com/office/powerpoint/2010/main" val="16631543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064780-F6D9-1568-201E-B23A1D003969}"/>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E2ADC597-79F8-12E0-9E2B-07F5978FC8BF}"/>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4:16-17</a:t>
            </a:r>
          </a:p>
        </p:txBody>
      </p:sp>
      <p:sp>
        <p:nvSpPr>
          <p:cNvPr id="4" name="TextBox 3">
            <a:extLst>
              <a:ext uri="{FF2B5EF4-FFF2-40B4-BE49-F238E27FC236}">
                <a16:creationId xmlns:a16="http://schemas.microsoft.com/office/drawing/2014/main" id="{A9D513EE-53D7-F9A2-7D9A-E4B1EE88991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10F6484-C22D-DC05-2915-87E3DE55AC00}"/>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For the Lord Himself will descend from heaven with a shout,</a:t>
            </a:r>
            <a:r>
              <a:rPr lang="en-US" sz="3100"/>
              <a:t> with the voice of the archangel and with the trumpet of </a:t>
            </a:r>
            <a:r>
              <a:rPr lang="en-US" sz="3100" b="1">
                <a:solidFill>
                  <a:srgbClr val="FFA500"/>
                </a:solidFill>
              </a:rPr>
              <a:t>God</a:t>
            </a:r>
            <a:r>
              <a:rPr lang="en-US" sz="3100"/>
              <a:t>, and the dead in Christ will rise first. Then we who are alive and remain will be caught up together with them in the clouds to meet the Lord in the air, and so we shall always be with the Lord.</a:t>
            </a:r>
          </a:p>
        </p:txBody>
      </p:sp>
    </p:spTree>
    <p:extLst>
      <p:ext uri="{BB962C8B-B14F-4D97-AF65-F5344CB8AC3E}">
        <p14:creationId xmlns:p14="http://schemas.microsoft.com/office/powerpoint/2010/main" val="24740913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AE4954-D192-7F5F-E852-35CC53E15CB9}"/>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7CCD7AAB-644A-4B26-BC3F-F8D24F01A058}"/>
              </a:ext>
            </a:extLst>
          </p:cNvPr>
          <p:cNvSpPr txBox="1"/>
          <p:nvPr/>
        </p:nvSpPr>
        <p:spPr>
          <a:xfrm>
            <a:off x="0" y="762000"/>
            <a:ext cx="12192000" cy="646331"/>
          </a:xfrm>
          <a:prstGeom prst="rect">
            <a:avLst/>
          </a:prstGeom>
          <a:noFill/>
        </p:spPr>
        <p:txBody>
          <a:bodyPr vert="horz" rtlCol="0">
            <a:spAutoFit/>
          </a:bodyPr>
          <a:lstStyle/>
          <a:p>
            <a:pPr algn="ctr"/>
            <a:r>
              <a:rPr lang="en-US" sz="3600"/>
              <a:t>John 16:16</a:t>
            </a:r>
          </a:p>
        </p:txBody>
      </p:sp>
      <p:sp>
        <p:nvSpPr>
          <p:cNvPr id="4" name="TextBox 3">
            <a:extLst>
              <a:ext uri="{FF2B5EF4-FFF2-40B4-BE49-F238E27FC236}">
                <a16:creationId xmlns:a16="http://schemas.microsoft.com/office/drawing/2014/main" id="{B4D3D9CD-C274-950F-E831-BCAC56998E7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C4A991E-7379-93CB-67F8-09079900F0D7}"/>
              </a:ext>
            </a:extLst>
          </p:cNvPr>
          <p:cNvSpPr txBox="1"/>
          <p:nvPr/>
        </p:nvSpPr>
        <p:spPr>
          <a:xfrm>
            <a:off x="1016000" y="1905000"/>
            <a:ext cx="10160000" cy="1046440"/>
          </a:xfrm>
          <a:prstGeom prst="rect">
            <a:avLst/>
          </a:prstGeom>
          <a:noFill/>
        </p:spPr>
        <p:txBody>
          <a:bodyPr vert="horz" rtlCol="0">
            <a:spAutoFit/>
          </a:bodyPr>
          <a:lstStyle/>
          <a:p>
            <a:pPr algn="ctr"/>
            <a:r>
              <a:rPr lang="en-US" sz="3100"/>
              <a:t>A little while, and ye behold me no more; and </a:t>
            </a:r>
            <a:r>
              <a:rPr lang="en-US" sz="3100" b="1">
                <a:solidFill>
                  <a:srgbClr val="FF0000"/>
                </a:solidFill>
              </a:rPr>
              <a:t>again a little while, and ye shall see me</a:t>
            </a:r>
            <a:r>
              <a:rPr lang="en-US" sz="3100"/>
              <a:t>.</a:t>
            </a:r>
          </a:p>
        </p:txBody>
      </p:sp>
    </p:spTree>
    <p:extLst>
      <p:ext uri="{BB962C8B-B14F-4D97-AF65-F5344CB8AC3E}">
        <p14:creationId xmlns:p14="http://schemas.microsoft.com/office/powerpoint/2010/main" val="395272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1C5FD1-5BCB-7B63-1794-559DBFE1F298}"/>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7E6DC969-73B4-DEE5-80C8-70B31EFAA274}"/>
              </a:ext>
            </a:extLst>
          </p:cNvPr>
          <p:cNvSpPr txBox="1"/>
          <p:nvPr/>
        </p:nvSpPr>
        <p:spPr>
          <a:xfrm>
            <a:off x="0" y="762000"/>
            <a:ext cx="12192000" cy="646331"/>
          </a:xfrm>
          <a:prstGeom prst="rect">
            <a:avLst/>
          </a:prstGeom>
          <a:noFill/>
        </p:spPr>
        <p:txBody>
          <a:bodyPr vert="horz" rtlCol="0">
            <a:spAutoFit/>
          </a:bodyPr>
          <a:lstStyle/>
          <a:p>
            <a:pPr algn="ctr"/>
            <a:r>
              <a:rPr lang="en-US" sz="3600"/>
              <a:t>Jude 1:14</a:t>
            </a:r>
          </a:p>
        </p:txBody>
      </p:sp>
      <p:sp>
        <p:nvSpPr>
          <p:cNvPr id="4" name="TextBox 3">
            <a:extLst>
              <a:ext uri="{FF2B5EF4-FFF2-40B4-BE49-F238E27FC236}">
                <a16:creationId xmlns:a16="http://schemas.microsoft.com/office/drawing/2014/main" id="{28042A7B-770A-FD85-83A0-465B96EB894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75131FE-E1AD-39DB-61D1-63371DDE0FB4}"/>
              </a:ext>
            </a:extLst>
          </p:cNvPr>
          <p:cNvSpPr txBox="1"/>
          <p:nvPr/>
        </p:nvSpPr>
        <p:spPr>
          <a:xfrm>
            <a:off x="1016000" y="1905000"/>
            <a:ext cx="10160000" cy="1523494"/>
          </a:xfrm>
          <a:prstGeom prst="rect">
            <a:avLst/>
          </a:prstGeom>
          <a:noFill/>
        </p:spPr>
        <p:txBody>
          <a:bodyPr vert="horz" rtlCol="0">
            <a:spAutoFit/>
          </a:bodyPr>
          <a:lstStyle/>
          <a:p>
            <a:pPr algn="ctr"/>
            <a:r>
              <a:rPr lang="en-US" sz="3100"/>
              <a:t>And to these also Enoch, the seventh from Adam, prophesied, saying, Behold, </a:t>
            </a:r>
            <a:r>
              <a:rPr lang="en-US" sz="3100" b="1">
                <a:solidFill>
                  <a:srgbClr val="FF0000"/>
                </a:solidFill>
              </a:rPr>
              <a:t>the Lord came with ten thousands of his holy ones,</a:t>
            </a:r>
          </a:p>
        </p:txBody>
      </p:sp>
    </p:spTree>
    <p:extLst>
      <p:ext uri="{BB962C8B-B14F-4D97-AF65-F5344CB8AC3E}">
        <p14:creationId xmlns:p14="http://schemas.microsoft.com/office/powerpoint/2010/main" val="1081084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974661-9B3F-16CC-B0D1-062724DA9163}"/>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B22C9B26-8870-8444-52CF-59C02C39A83A}"/>
              </a:ext>
            </a:extLst>
          </p:cNvPr>
          <p:cNvSpPr txBox="1"/>
          <p:nvPr/>
        </p:nvSpPr>
        <p:spPr>
          <a:xfrm>
            <a:off x="0" y="762000"/>
            <a:ext cx="12192000" cy="646331"/>
          </a:xfrm>
          <a:prstGeom prst="rect">
            <a:avLst/>
          </a:prstGeom>
          <a:noFill/>
        </p:spPr>
        <p:txBody>
          <a:bodyPr vert="horz" rtlCol="0">
            <a:spAutoFit/>
          </a:bodyPr>
          <a:lstStyle/>
          <a:p>
            <a:pPr algn="ctr"/>
            <a:r>
              <a:rPr lang="en-US" sz="3600"/>
              <a:t>Matthew 16:27</a:t>
            </a:r>
          </a:p>
        </p:txBody>
      </p:sp>
      <p:sp>
        <p:nvSpPr>
          <p:cNvPr id="4" name="TextBox 3">
            <a:extLst>
              <a:ext uri="{FF2B5EF4-FFF2-40B4-BE49-F238E27FC236}">
                <a16:creationId xmlns:a16="http://schemas.microsoft.com/office/drawing/2014/main" id="{F1E434F0-80F4-5430-0C51-AAD0E763332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EE742D7-FA4E-9F96-92AB-AFD15668C6A2}"/>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For the Son of Man is going to come</a:t>
            </a:r>
            <a:r>
              <a:rPr lang="en-US" sz="3100"/>
              <a:t> in the glory of His Father with His angels, and WILL THEN REPAY EVERY MAN ACCORDING TO HIS DEEDS.</a:t>
            </a:r>
          </a:p>
        </p:txBody>
      </p:sp>
    </p:spTree>
    <p:extLst>
      <p:ext uri="{BB962C8B-B14F-4D97-AF65-F5344CB8AC3E}">
        <p14:creationId xmlns:p14="http://schemas.microsoft.com/office/powerpoint/2010/main" val="25229285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29FB2D-4C2B-34F5-580F-A48D04A0B0A9}"/>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2F1C2101-899C-2769-F5EC-85F46739480F}"/>
              </a:ext>
            </a:extLst>
          </p:cNvPr>
          <p:cNvSpPr txBox="1"/>
          <p:nvPr/>
        </p:nvSpPr>
        <p:spPr>
          <a:xfrm>
            <a:off x="0" y="762000"/>
            <a:ext cx="12192000" cy="646331"/>
          </a:xfrm>
          <a:prstGeom prst="rect">
            <a:avLst/>
          </a:prstGeom>
          <a:noFill/>
        </p:spPr>
        <p:txBody>
          <a:bodyPr vert="horz" rtlCol="0">
            <a:spAutoFit/>
          </a:bodyPr>
          <a:lstStyle/>
          <a:p>
            <a:pPr algn="ctr"/>
            <a:r>
              <a:rPr lang="en-US" sz="3600"/>
              <a:t>Matthew 24:30-31</a:t>
            </a:r>
          </a:p>
        </p:txBody>
      </p:sp>
      <p:sp>
        <p:nvSpPr>
          <p:cNvPr id="4" name="TextBox 3">
            <a:extLst>
              <a:ext uri="{FF2B5EF4-FFF2-40B4-BE49-F238E27FC236}">
                <a16:creationId xmlns:a16="http://schemas.microsoft.com/office/drawing/2014/main" id="{1589321B-9349-392B-410B-B8A56AF9E4C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5C68623-9EB8-A20C-634C-5FB9D29699F8}"/>
              </a:ext>
            </a:extLst>
          </p:cNvPr>
          <p:cNvSpPr txBox="1"/>
          <p:nvPr/>
        </p:nvSpPr>
        <p:spPr>
          <a:xfrm>
            <a:off x="1016000" y="1905000"/>
            <a:ext cx="10160000" cy="3431709"/>
          </a:xfrm>
          <a:prstGeom prst="rect">
            <a:avLst/>
          </a:prstGeom>
          <a:noFill/>
        </p:spPr>
        <p:txBody>
          <a:bodyPr vert="horz" rtlCol="0">
            <a:spAutoFit/>
          </a:bodyPr>
          <a:lstStyle/>
          <a:p>
            <a:pPr algn="ctr"/>
            <a:r>
              <a:rPr lang="en-US" sz="3100"/>
              <a:t>"And then </a:t>
            </a:r>
            <a:r>
              <a:rPr lang="en-US" sz="3100" b="1">
                <a:solidFill>
                  <a:srgbClr val="FF0000"/>
                </a:solidFill>
              </a:rPr>
              <a:t>the sign of the Son of Man will appear in the sky</a:t>
            </a:r>
            <a:r>
              <a:rPr lang="en-US" sz="3100"/>
              <a:t>, and then all the tribes of the earth will mourn, and they will see the SON OF MAN COMING ON THE CLOUDS OF THE SKY with power and great glory. "And He will send forth His angels with A GREAT TRUMPET and THEY WILL GATHER TOGETHER His elect from the four winds, from one end of the sky to the other.</a:t>
            </a:r>
          </a:p>
        </p:txBody>
      </p:sp>
    </p:spTree>
    <p:extLst>
      <p:ext uri="{BB962C8B-B14F-4D97-AF65-F5344CB8AC3E}">
        <p14:creationId xmlns:p14="http://schemas.microsoft.com/office/powerpoint/2010/main" val="4180013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2A3AF8-A0C5-9CC2-E2AB-B0F4AC9F130E}"/>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D4ABBE1C-911A-E8D1-9FB1-9BB67B858635}"/>
              </a:ext>
            </a:extLst>
          </p:cNvPr>
          <p:cNvSpPr txBox="1"/>
          <p:nvPr/>
        </p:nvSpPr>
        <p:spPr>
          <a:xfrm>
            <a:off x="0" y="762000"/>
            <a:ext cx="12192000" cy="646331"/>
          </a:xfrm>
          <a:prstGeom prst="rect">
            <a:avLst/>
          </a:prstGeom>
          <a:noFill/>
        </p:spPr>
        <p:txBody>
          <a:bodyPr vert="horz" rtlCol="0">
            <a:spAutoFit/>
          </a:bodyPr>
          <a:lstStyle/>
          <a:p>
            <a:pPr algn="ctr"/>
            <a:r>
              <a:rPr lang="en-US" sz="3600"/>
              <a:t>Revelation 1:7</a:t>
            </a:r>
          </a:p>
        </p:txBody>
      </p:sp>
      <p:sp>
        <p:nvSpPr>
          <p:cNvPr id="4" name="TextBox 3">
            <a:extLst>
              <a:ext uri="{FF2B5EF4-FFF2-40B4-BE49-F238E27FC236}">
                <a16:creationId xmlns:a16="http://schemas.microsoft.com/office/drawing/2014/main" id="{F53C7E52-3148-22CC-B9F8-B69ADFD12F8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870535B-EA27-BA60-AF9D-11E19AF24325}"/>
              </a:ext>
            </a:extLst>
          </p:cNvPr>
          <p:cNvSpPr txBox="1"/>
          <p:nvPr/>
        </p:nvSpPr>
        <p:spPr>
          <a:xfrm>
            <a:off x="1016000" y="1905000"/>
            <a:ext cx="10160000" cy="1523494"/>
          </a:xfrm>
          <a:prstGeom prst="rect">
            <a:avLst/>
          </a:prstGeom>
          <a:noFill/>
        </p:spPr>
        <p:txBody>
          <a:bodyPr vert="horz" rtlCol="0">
            <a:spAutoFit/>
          </a:bodyPr>
          <a:lstStyle/>
          <a:p>
            <a:pPr algn="ctr"/>
            <a:r>
              <a:rPr lang="en-US" sz="3100"/>
              <a:t>BEHOLD, </a:t>
            </a:r>
            <a:r>
              <a:rPr lang="en-US" sz="3100" b="1">
                <a:solidFill>
                  <a:srgbClr val="FF0000"/>
                </a:solidFill>
              </a:rPr>
              <a:t>HE IS COMING WITH THE CLOUDS, and every eye will see Him</a:t>
            </a:r>
            <a:r>
              <a:rPr lang="en-US" sz="3100"/>
              <a:t>, even those who pierced Him; and all the tribes of the earth will mourn over Him. So it is to be. Amen.</a:t>
            </a:r>
          </a:p>
        </p:txBody>
      </p:sp>
    </p:spTree>
    <p:extLst>
      <p:ext uri="{BB962C8B-B14F-4D97-AF65-F5344CB8AC3E}">
        <p14:creationId xmlns:p14="http://schemas.microsoft.com/office/powerpoint/2010/main" val="38333537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6BA1D9-FD07-5D7A-B80B-C81DA247831C}"/>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B634FDB0-B93C-D131-417B-56977D8AE265}"/>
              </a:ext>
            </a:extLst>
          </p:cNvPr>
          <p:cNvSpPr txBox="1"/>
          <p:nvPr/>
        </p:nvSpPr>
        <p:spPr>
          <a:xfrm>
            <a:off x="0" y="762000"/>
            <a:ext cx="12192000" cy="646331"/>
          </a:xfrm>
          <a:prstGeom prst="rect">
            <a:avLst/>
          </a:prstGeom>
          <a:noFill/>
        </p:spPr>
        <p:txBody>
          <a:bodyPr vert="horz" rtlCol="0">
            <a:spAutoFit/>
          </a:bodyPr>
          <a:lstStyle/>
          <a:p>
            <a:pPr algn="ctr"/>
            <a:r>
              <a:rPr lang="en-US" sz="3600"/>
              <a:t>Revelation 19:11-16</a:t>
            </a:r>
          </a:p>
        </p:txBody>
      </p:sp>
      <p:sp>
        <p:nvSpPr>
          <p:cNvPr id="4" name="TextBox 3">
            <a:extLst>
              <a:ext uri="{FF2B5EF4-FFF2-40B4-BE49-F238E27FC236}">
                <a16:creationId xmlns:a16="http://schemas.microsoft.com/office/drawing/2014/main" id="{7DE6ABE3-AB06-A8F5-9305-DF76D63850E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D3E984E-5EC2-850C-51E1-42CB6049B902}"/>
              </a:ext>
            </a:extLst>
          </p:cNvPr>
          <p:cNvSpPr txBox="1"/>
          <p:nvPr/>
        </p:nvSpPr>
        <p:spPr>
          <a:xfrm>
            <a:off x="1016000" y="1905000"/>
            <a:ext cx="10160000" cy="4385816"/>
          </a:xfrm>
          <a:prstGeom prst="rect">
            <a:avLst/>
          </a:prstGeom>
          <a:noFill/>
        </p:spPr>
        <p:txBody>
          <a:bodyPr vert="horz" rtlCol="0">
            <a:spAutoFit/>
          </a:bodyPr>
          <a:lstStyle/>
          <a:p>
            <a:pPr algn="ctr"/>
            <a:r>
              <a:rPr lang="en-US" sz="3100"/>
              <a:t>And I saw heaven opened, and behold, a white horse, </a:t>
            </a:r>
            <a:r>
              <a:rPr lang="en-US" sz="3100" b="1">
                <a:solidFill>
                  <a:srgbClr val="FF0000"/>
                </a:solidFill>
              </a:rPr>
              <a:t>and He who sat on it is called Faithful and True</a:t>
            </a:r>
            <a:r>
              <a:rPr lang="en-US" sz="3100"/>
              <a:t>, and in righteousness He judges and wages war. His eyes are a flame of fire, and on His head are many diadems; and He has a name written on Him which no one knows except Himself. He is clothed with a robe dipped in blood, and His name is called The Word of God. And the armies which are in heaven, clothed in fine linen, white and clean, were following Him on white horses. (Continued...)</a:t>
            </a:r>
          </a:p>
        </p:txBody>
      </p:sp>
    </p:spTree>
    <p:extLst>
      <p:ext uri="{BB962C8B-B14F-4D97-AF65-F5344CB8AC3E}">
        <p14:creationId xmlns:p14="http://schemas.microsoft.com/office/powerpoint/2010/main" val="41897583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7CA240-137C-9186-FB24-B0B0985534CF}"/>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B283EE55-1B0D-1094-FEAD-387DEC200369}"/>
              </a:ext>
            </a:extLst>
          </p:cNvPr>
          <p:cNvSpPr txBox="1"/>
          <p:nvPr/>
        </p:nvSpPr>
        <p:spPr>
          <a:xfrm>
            <a:off x="1016000" y="635000"/>
            <a:ext cx="10160000" cy="2954655"/>
          </a:xfrm>
          <a:prstGeom prst="rect">
            <a:avLst/>
          </a:prstGeom>
          <a:noFill/>
        </p:spPr>
        <p:txBody>
          <a:bodyPr vert="horz" rtlCol="0">
            <a:spAutoFit/>
          </a:bodyPr>
          <a:lstStyle/>
          <a:p>
            <a:pPr algn="ctr"/>
            <a:r>
              <a:rPr lang="en-US" sz="3100"/>
              <a:t>From His mouth comes a sharp sword, so that with it He may strike down the nations, and He will rule them with a rod of iron; and He treads the wine press of the fierce wrath of God, the Almighty. And on His robe and on His thigh He has a name written, "KING OF KINGS, AND LORD OF LORDS."</a:t>
            </a:r>
          </a:p>
        </p:txBody>
      </p:sp>
    </p:spTree>
    <p:extLst>
      <p:ext uri="{BB962C8B-B14F-4D97-AF65-F5344CB8AC3E}">
        <p14:creationId xmlns:p14="http://schemas.microsoft.com/office/powerpoint/2010/main" val="17638196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FE8FCE-EE25-5B9B-B11E-FD8CBB22347F}"/>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E85BB602-F1A6-933A-E690-D5A7194A23F6}"/>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1:7-10</a:t>
            </a:r>
          </a:p>
        </p:txBody>
      </p:sp>
      <p:sp>
        <p:nvSpPr>
          <p:cNvPr id="4" name="TextBox 3">
            <a:extLst>
              <a:ext uri="{FF2B5EF4-FFF2-40B4-BE49-F238E27FC236}">
                <a16:creationId xmlns:a16="http://schemas.microsoft.com/office/drawing/2014/main" id="{940940D3-DD29-2CF8-585B-3CC6E2E397C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9AAD9E9-83E8-741A-ECE7-588869D10CBB}"/>
              </a:ext>
            </a:extLst>
          </p:cNvPr>
          <p:cNvSpPr txBox="1"/>
          <p:nvPr/>
        </p:nvSpPr>
        <p:spPr>
          <a:xfrm>
            <a:off x="1016000" y="1905000"/>
            <a:ext cx="10160000" cy="2477601"/>
          </a:xfrm>
          <a:prstGeom prst="rect">
            <a:avLst/>
          </a:prstGeom>
          <a:noFill/>
        </p:spPr>
        <p:txBody>
          <a:bodyPr vert="horz" rtlCol="0">
            <a:spAutoFit/>
          </a:bodyPr>
          <a:lstStyle/>
          <a:p>
            <a:pPr algn="ctr"/>
            <a:r>
              <a:rPr lang="en-US" sz="3100"/>
              <a:t>and to give relief to you who are afflicted and to us as well when the Lord Jesus will be revealed from heaven with His mighty angels in flaming fire, dealing out retribution to those who do not know God and to those who do not obey the gospel of our Lord Jesus. (Continued...)</a:t>
            </a:r>
          </a:p>
        </p:txBody>
      </p:sp>
    </p:spTree>
    <p:extLst>
      <p:ext uri="{BB962C8B-B14F-4D97-AF65-F5344CB8AC3E}">
        <p14:creationId xmlns:p14="http://schemas.microsoft.com/office/powerpoint/2010/main" val="33889732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024E75-C7A6-8498-FFAB-B429C0C7194E}"/>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753D38B8-3FC0-5883-31D2-993BF2983572}"/>
              </a:ext>
            </a:extLst>
          </p:cNvPr>
          <p:cNvSpPr txBox="1"/>
          <p:nvPr/>
        </p:nvSpPr>
        <p:spPr>
          <a:xfrm>
            <a:off x="1016000" y="635000"/>
            <a:ext cx="10160000" cy="2477601"/>
          </a:xfrm>
          <a:prstGeom prst="rect">
            <a:avLst/>
          </a:prstGeom>
          <a:noFill/>
        </p:spPr>
        <p:txBody>
          <a:bodyPr vert="horz" rtlCol="0">
            <a:spAutoFit/>
          </a:bodyPr>
          <a:lstStyle/>
          <a:p>
            <a:pPr algn="ctr"/>
            <a:r>
              <a:rPr lang="en-US" sz="3100"/>
              <a:t>These will pay the penalty of eternal destruction, away from the presence of the Lord and from the glory of His power, </a:t>
            </a:r>
            <a:r>
              <a:rPr lang="en-US" sz="3100" b="1">
                <a:solidFill>
                  <a:srgbClr val="FF0000"/>
                </a:solidFill>
              </a:rPr>
              <a:t>when He comes to be glorified in His saints on that day</a:t>
            </a:r>
            <a:r>
              <a:rPr lang="en-US" sz="3100"/>
              <a:t>, and to be marveled at among all who have believed--for our testimony to you was believed.</a:t>
            </a:r>
          </a:p>
        </p:txBody>
      </p:sp>
    </p:spTree>
    <p:extLst>
      <p:ext uri="{BB962C8B-B14F-4D97-AF65-F5344CB8AC3E}">
        <p14:creationId xmlns:p14="http://schemas.microsoft.com/office/powerpoint/2010/main" val="16788056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C153ED-CC46-4EA3-31B7-4A53B572EA0F}"/>
              </a:ext>
            </a:extLst>
          </p:cNvPr>
          <p:cNvSpPr txBox="1"/>
          <p:nvPr/>
        </p:nvSpPr>
        <p:spPr>
          <a:xfrm>
            <a:off x="127000" y="127000"/>
            <a:ext cx="7315200" cy="276999"/>
          </a:xfrm>
          <a:prstGeom prst="rect">
            <a:avLst/>
          </a:prstGeom>
          <a:noFill/>
        </p:spPr>
        <p:txBody>
          <a:bodyPr vert="horz" lIns="0" tIns="0" rIns="0" bIns="0" rtlCol="0">
            <a:spAutoFit/>
          </a:bodyPr>
          <a:lstStyle/>
          <a:p>
            <a:r>
              <a:rPr lang="en-US"/>
              <a:t>THE RETURN OF YESHUA</a:t>
            </a:r>
          </a:p>
        </p:txBody>
      </p:sp>
      <p:sp>
        <p:nvSpPr>
          <p:cNvPr id="3" name="TextBox 2">
            <a:extLst>
              <a:ext uri="{FF2B5EF4-FFF2-40B4-BE49-F238E27FC236}">
                <a16:creationId xmlns:a16="http://schemas.microsoft.com/office/drawing/2014/main" id="{382FE9C2-7794-D2FB-A870-B0E93A924B8E}"/>
              </a:ext>
            </a:extLst>
          </p:cNvPr>
          <p:cNvSpPr txBox="1"/>
          <p:nvPr/>
        </p:nvSpPr>
        <p:spPr>
          <a:xfrm>
            <a:off x="0" y="762000"/>
            <a:ext cx="12192000" cy="646331"/>
          </a:xfrm>
          <a:prstGeom prst="rect">
            <a:avLst/>
          </a:prstGeom>
          <a:noFill/>
        </p:spPr>
        <p:txBody>
          <a:bodyPr vert="horz" rtlCol="0">
            <a:spAutoFit/>
          </a:bodyPr>
          <a:lstStyle/>
          <a:p>
            <a:pPr algn="ctr"/>
            <a:r>
              <a:rPr lang="en-US" sz="3600"/>
              <a:t>Acts 1:11</a:t>
            </a:r>
          </a:p>
        </p:txBody>
      </p:sp>
      <p:sp>
        <p:nvSpPr>
          <p:cNvPr id="4" name="TextBox 3">
            <a:extLst>
              <a:ext uri="{FF2B5EF4-FFF2-40B4-BE49-F238E27FC236}">
                <a16:creationId xmlns:a16="http://schemas.microsoft.com/office/drawing/2014/main" id="{CFE1355B-6C87-A998-F74D-CC622B47069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8472AAC-4F99-D770-AF85-31B36C696C0B}"/>
              </a:ext>
            </a:extLst>
          </p:cNvPr>
          <p:cNvSpPr txBox="1"/>
          <p:nvPr/>
        </p:nvSpPr>
        <p:spPr>
          <a:xfrm>
            <a:off x="1016000" y="1905000"/>
            <a:ext cx="10160000" cy="2000548"/>
          </a:xfrm>
          <a:prstGeom prst="rect">
            <a:avLst/>
          </a:prstGeom>
          <a:noFill/>
        </p:spPr>
        <p:txBody>
          <a:bodyPr vert="horz" rtlCol="0">
            <a:spAutoFit/>
          </a:bodyPr>
          <a:lstStyle/>
          <a:p>
            <a:pPr algn="ctr"/>
            <a:r>
              <a:rPr lang="en-US" sz="3100"/>
              <a:t>They also said, "Men of Galilee, why do you stand looking into the sky? This Jesus, who has been taken up from you into heaven, </a:t>
            </a:r>
            <a:r>
              <a:rPr lang="en-US" sz="3100" b="1">
                <a:solidFill>
                  <a:srgbClr val="FF0000"/>
                </a:solidFill>
              </a:rPr>
              <a:t>will come in just the same way as you have watched Him go</a:t>
            </a:r>
            <a:r>
              <a:rPr lang="en-US" sz="3100"/>
              <a:t> into heaven."</a:t>
            </a:r>
          </a:p>
        </p:txBody>
      </p:sp>
    </p:spTree>
    <p:extLst>
      <p:ext uri="{BB962C8B-B14F-4D97-AF65-F5344CB8AC3E}">
        <p14:creationId xmlns:p14="http://schemas.microsoft.com/office/powerpoint/2010/main" val="40313602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34E3A-CC88-061A-E20E-DE3B3DF02A5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Judgment</a:t>
            </a:r>
          </a:p>
        </p:txBody>
      </p:sp>
      <p:sp>
        <p:nvSpPr>
          <p:cNvPr id="3" name="Subtitle 2">
            <a:extLst>
              <a:ext uri="{FF2B5EF4-FFF2-40B4-BE49-F238E27FC236}">
                <a16:creationId xmlns:a16="http://schemas.microsoft.com/office/drawing/2014/main" id="{58AB6C8C-7E4C-D657-E17D-D27AF67CA05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570636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0D3A38-420D-640B-E128-C18C5957B184}"/>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575399A4-33CF-E200-FCEC-9D53812662F1}"/>
              </a:ext>
            </a:extLst>
          </p:cNvPr>
          <p:cNvSpPr txBox="1"/>
          <p:nvPr/>
        </p:nvSpPr>
        <p:spPr>
          <a:xfrm>
            <a:off x="0" y="762000"/>
            <a:ext cx="12192000" cy="646331"/>
          </a:xfrm>
          <a:prstGeom prst="rect">
            <a:avLst/>
          </a:prstGeom>
          <a:noFill/>
        </p:spPr>
        <p:txBody>
          <a:bodyPr vert="horz" rtlCol="0">
            <a:spAutoFit/>
          </a:bodyPr>
          <a:lstStyle/>
          <a:p>
            <a:pPr algn="ctr"/>
            <a:r>
              <a:rPr lang="en-US" sz="3600"/>
              <a:t>First Enoch 27:1-5</a:t>
            </a:r>
          </a:p>
        </p:txBody>
      </p:sp>
      <p:sp>
        <p:nvSpPr>
          <p:cNvPr id="4" name="TextBox 3">
            <a:extLst>
              <a:ext uri="{FF2B5EF4-FFF2-40B4-BE49-F238E27FC236}">
                <a16:creationId xmlns:a16="http://schemas.microsoft.com/office/drawing/2014/main" id="{3A5E1EDD-147D-0285-BFB1-14E230DAD3B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A974C18-677A-330E-AAD7-BB864A2F5030}"/>
              </a:ext>
            </a:extLst>
          </p:cNvPr>
          <p:cNvSpPr txBox="1"/>
          <p:nvPr/>
        </p:nvSpPr>
        <p:spPr>
          <a:xfrm>
            <a:off x="1016000" y="1905000"/>
            <a:ext cx="10160000" cy="3908762"/>
          </a:xfrm>
          <a:prstGeom prst="rect">
            <a:avLst/>
          </a:prstGeom>
          <a:noFill/>
        </p:spPr>
        <p:txBody>
          <a:bodyPr vert="horz" rtlCol="0">
            <a:spAutoFit/>
          </a:bodyPr>
          <a:lstStyle/>
          <a:p>
            <a:pPr algn="ctr"/>
            <a:r>
              <a:rPr lang="en-US" sz="3100"/>
              <a:t>Then said I: 'For what object is this blessed land, which is entirely filled with trees, and this accursed valley between?' Then Uriel, one of the holy angels who was with me, answered and said: 'This accursed valley is for those who are accursed for ever: Here shall all the accursed be gathered together who utter with their lips against the Lord unseemly words and of His glory speak hard things. (Continued...)</a:t>
            </a:r>
          </a:p>
        </p:txBody>
      </p:sp>
    </p:spTree>
    <p:extLst>
      <p:ext uri="{BB962C8B-B14F-4D97-AF65-F5344CB8AC3E}">
        <p14:creationId xmlns:p14="http://schemas.microsoft.com/office/powerpoint/2010/main" val="20731108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627E8E-64C1-D6CE-A5FA-BB5BA5C0EC36}"/>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078DFFEB-E2ED-ACF6-136B-C5404FD840C3}"/>
              </a:ext>
            </a:extLst>
          </p:cNvPr>
          <p:cNvSpPr txBox="1"/>
          <p:nvPr/>
        </p:nvSpPr>
        <p:spPr>
          <a:xfrm>
            <a:off x="1016000" y="635000"/>
            <a:ext cx="10160000" cy="3908762"/>
          </a:xfrm>
          <a:prstGeom prst="rect">
            <a:avLst/>
          </a:prstGeom>
          <a:noFill/>
        </p:spPr>
        <p:txBody>
          <a:bodyPr vert="horz" rtlCol="0">
            <a:spAutoFit/>
          </a:bodyPr>
          <a:lstStyle/>
          <a:p>
            <a:pPr algn="ctr"/>
            <a:r>
              <a:rPr lang="en-US" sz="3100" b="1">
                <a:solidFill>
                  <a:srgbClr val="FF0000"/>
                </a:solidFill>
              </a:rPr>
              <a:t>Here shall they be gathered together, and here shall be their place of judgement</a:t>
            </a:r>
            <a:r>
              <a:rPr lang="en-US" sz="3100"/>
              <a:t>. In the last days there shall be upon them the spectacle of righteous judgement in the presence of the righteous for ever: here shall the merciful bless the Lord of glory, the Eternal King. In the days of judgement over the former, they shall bless Him for the mercy in accordance with which He has assigned them (their lot). (Continued...)</a:t>
            </a:r>
          </a:p>
        </p:txBody>
      </p:sp>
    </p:spTree>
    <p:extLst>
      <p:ext uri="{BB962C8B-B14F-4D97-AF65-F5344CB8AC3E}">
        <p14:creationId xmlns:p14="http://schemas.microsoft.com/office/powerpoint/2010/main" val="15210384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2D5184-118B-2163-1861-50DE2612B51E}"/>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B506A7E3-D618-9697-8BB3-3672A22F45D8}"/>
              </a:ext>
            </a:extLst>
          </p:cNvPr>
          <p:cNvSpPr txBox="1"/>
          <p:nvPr/>
        </p:nvSpPr>
        <p:spPr>
          <a:xfrm>
            <a:off x="1016000" y="635000"/>
            <a:ext cx="10160000" cy="1046440"/>
          </a:xfrm>
          <a:prstGeom prst="rect">
            <a:avLst/>
          </a:prstGeom>
          <a:noFill/>
        </p:spPr>
        <p:txBody>
          <a:bodyPr vert="horz" rtlCol="0">
            <a:spAutoFit/>
          </a:bodyPr>
          <a:lstStyle/>
          <a:p>
            <a:pPr algn="ctr"/>
            <a:r>
              <a:rPr lang="en-US" sz="3100"/>
              <a:t>' Then I blessed the Lord of Glory and set forth His glory and lauded Him gloriously.</a:t>
            </a:r>
          </a:p>
        </p:txBody>
      </p:sp>
    </p:spTree>
    <p:extLst>
      <p:ext uri="{BB962C8B-B14F-4D97-AF65-F5344CB8AC3E}">
        <p14:creationId xmlns:p14="http://schemas.microsoft.com/office/powerpoint/2010/main" val="5376938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5EAE9C-E8E9-5D4D-28A8-C1D824388471}"/>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CD9AA0D8-2E4F-F1FC-8D3C-AAE37C3398B2}"/>
              </a:ext>
            </a:extLst>
          </p:cNvPr>
          <p:cNvSpPr txBox="1"/>
          <p:nvPr/>
        </p:nvSpPr>
        <p:spPr>
          <a:xfrm>
            <a:off x="0" y="762000"/>
            <a:ext cx="12192000" cy="646331"/>
          </a:xfrm>
          <a:prstGeom prst="rect">
            <a:avLst/>
          </a:prstGeom>
          <a:noFill/>
        </p:spPr>
        <p:txBody>
          <a:bodyPr vert="horz" rtlCol="0">
            <a:spAutoFit/>
          </a:bodyPr>
          <a:lstStyle/>
          <a:p>
            <a:pPr algn="ctr"/>
            <a:r>
              <a:rPr lang="en-US" sz="3600"/>
              <a:t>First Enoch 98:7-8</a:t>
            </a:r>
          </a:p>
        </p:txBody>
      </p:sp>
      <p:sp>
        <p:nvSpPr>
          <p:cNvPr id="4" name="TextBox 3">
            <a:extLst>
              <a:ext uri="{FF2B5EF4-FFF2-40B4-BE49-F238E27FC236}">
                <a16:creationId xmlns:a16="http://schemas.microsoft.com/office/drawing/2014/main" id="{7842E1D4-40CD-3DA0-A884-5B2DC50994B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2C1B04A-17C4-6406-7AE2-A1431AAB5638}"/>
              </a:ext>
            </a:extLst>
          </p:cNvPr>
          <p:cNvSpPr txBox="1"/>
          <p:nvPr/>
        </p:nvSpPr>
        <p:spPr>
          <a:xfrm>
            <a:off x="1016000" y="1905000"/>
            <a:ext cx="10160000" cy="2954655"/>
          </a:xfrm>
          <a:prstGeom prst="rect">
            <a:avLst/>
          </a:prstGeom>
          <a:noFill/>
        </p:spPr>
        <p:txBody>
          <a:bodyPr vert="horz" rtlCol="0">
            <a:spAutoFit/>
          </a:bodyPr>
          <a:lstStyle/>
          <a:p>
            <a:pPr algn="ctr"/>
            <a:r>
              <a:rPr lang="en-US" sz="3100"/>
              <a:t>And do not think in your spirit nor say in your heart that ye do not know and that ye do not see that every sin is every day recorded in heaven in the presence of the Most High. From henceforth ye know that all your oppression wherewith ye oppress is written down every day </a:t>
            </a:r>
            <a:r>
              <a:rPr lang="en-US" sz="3100" b="1">
                <a:solidFill>
                  <a:srgbClr val="FF0000"/>
                </a:solidFill>
              </a:rPr>
              <a:t>till the day of your judgement</a:t>
            </a:r>
            <a:r>
              <a:rPr lang="en-US" sz="3100"/>
              <a:t>.</a:t>
            </a:r>
          </a:p>
        </p:txBody>
      </p:sp>
    </p:spTree>
    <p:extLst>
      <p:ext uri="{BB962C8B-B14F-4D97-AF65-F5344CB8AC3E}">
        <p14:creationId xmlns:p14="http://schemas.microsoft.com/office/powerpoint/2010/main" val="30842639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359463-21E8-7CC2-BC5C-4EA4D65AFCED}"/>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22EAA7CD-2C5D-903D-C4E7-3A98F3336FDA}"/>
              </a:ext>
            </a:extLst>
          </p:cNvPr>
          <p:cNvSpPr txBox="1"/>
          <p:nvPr/>
        </p:nvSpPr>
        <p:spPr>
          <a:xfrm>
            <a:off x="0" y="762000"/>
            <a:ext cx="12192000" cy="646331"/>
          </a:xfrm>
          <a:prstGeom prst="rect">
            <a:avLst/>
          </a:prstGeom>
          <a:noFill/>
        </p:spPr>
        <p:txBody>
          <a:bodyPr vert="horz" rtlCol="0">
            <a:spAutoFit/>
          </a:bodyPr>
          <a:lstStyle/>
          <a:p>
            <a:pPr algn="ctr"/>
            <a:r>
              <a:rPr lang="en-US" sz="3600"/>
              <a:t>First Enoch 97:1-6</a:t>
            </a:r>
          </a:p>
        </p:txBody>
      </p:sp>
      <p:sp>
        <p:nvSpPr>
          <p:cNvPr id="4" name="TextBox 3">
            <a:extLst>
              <a:ext uri="{FF2B5EF4-FFF2-40B4-BE49-F238E27FC236}">
                <a16:creationId xmlns:a16="http://schemas.microsoft.com/office/drawing/2014/main" id="{6C98E087-FDD2-6418-17D4-91E33615885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3079282-BCA2-5594-9BCC-4CA586E181E0}"/>
              </a:ext>
            </a:extLst>
          </p:cNvPr>
          <p:cNvSpPr txBox="1"/>
          <p:nvPr/>
        </p:nvSpPr>
        <p:spPr>
          <a:xfrm>
            <a:off x="1016000" y="1905000"/>
            <a:ext cx="10160000" cy="3431709"/>
          </a:xfrm>
          <a:prstGeom prst="rect">
            <a:avLst/>
          </a:prstGeom>
          <a:noFill/>
        </p:spPr>
        <p:txBody>
          <a:bodyPr vert="horz" rtlCol="0">
            <a:spAutoFit/>
          </a:bodyPr>
          <a:lstStyle/>
          <a:p>
            <a:pPr algn="ctr"/>
            <a:r>
              <a:rPr lang="en-US" sz="3100"/>
              <a:t>Believe, ye righteous, that the sinners will become a shame Be it known unto you (ye sinners) that </a:t>
            </a:r>
            <a:r>
              <a:rPr lang="en-US" sz="3100" b="1">
                <a:solidFill>
                  <a:srgbClr val="FF0000"/>
                </a:solidFill>
              </a:rPr>
              <a:t>the Most High is mindful of your destruction</a:t>
            </a:r>
            <a:r>
              <a:rPr lang="en-US" sz="3100"/>
              <a:t>, What will ye do, ye sinners, Yea, ye shall fare like unto them, And in those days the prayer of the righteous shall reach unto the Lord, And all the words of your unrighteousness shall be read out before the Great Holy One,</a:t>
            </a:r>
          </a:p>
        </p:txBody>
      </p:sp>
    </p:spTree>
    <p:extLst>
      <p:ext uri="{BB962C8B-B14F-4D97-AF65-F5344CB8AC3E}">
        <p14:creationId xmlns:p14="http://schemas.microsoft.com/office/powerpoint/2010/main" val="17033255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A881CB-08FF-3184-185E-04BA56A9B29D}"/>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1041CFD7-AB5F-4829-49E7-D980FFAE5874}"/>
              </a:ext>
            </a:extLst>
          </p:cNvPr>
          <p:cNvSpPr txBox="1"/>
          <p:nvPr/>
        </p:nvSpPr>
        <p:spPr>
          <a:xfrm>
            <a:off x="0" y="762000"/>
            <a:ext cx="12192000" cy="646331"/>
          </a:xfrm>
          <a:prstGeom prst="rect">
            <a:avLst/>
          </a:prstGeom>
          <a:noFill/>
        </p:spPr>
        <p:txBody>
          <a:bodyPr vert="horz" rtlCol="0">
            <a:spAutoFit/>
          </a:bodyPr>
          <a:lstStyle/>
          <a:p>
            <a:pPr algn="ctr"/>
            <a:r>
              <a:rPr lang="en-US" sz="3600"/>
              <a:t>First Peter 4:17</a:t>
            </a:r>
          </a:p>
        </p:txBody>
      </p:sp>
      <p:sp>
        <p:nvSpPr>
          <p:cNvPr id="4" name="TextBox 3">
            <a:extLst>
              <a:ext uri="{FF2B5EF4-FFF2-40B4-BE49-F238E27FC236}">
                <a16:creationId xmlns:a16="http://schemas.microsoft.com/office/drawing/2014/main" id="{D817840F-914B-447F-6698-3D01775FA57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321885C-51B1-ED16-EDD4-B8BB452BE6BC}"/>
              </a:ext>
            </a:extLst>
          </p:cNvPr>
          <p:cNvSpPr txBox="1"/>
          <p:nvPr/>
        </p:nvSpPr>
        <p:spPr>
          <a:xfrm>
            <a:off x="1016000" y="1905000"/>
            <a:ext cx="10160000" cy="1523494"/>
          </a:xfrm>
          <a:prstGeom prst="rect">
            <a:avLst/>
          </a:prstGeom>
          <a:noFill/>
        </p:spPr>
        <p:txBody>
          <a:bodyPr vert="horz" rtlCol="0">
            <a:spAutoFit/>
          </a:bodyPr>
          <a:lstStyle/>
          <a:p>
            <a:pPr algn="ctr"/>
            <a:r>
              <a:rPr lang="en-US" sz="3100"/>
              <a:t>For it </a:t>
            </a:r>
            <a:r>
              <a:rPr lang="en-US" sz="3100" b="1">
                <a:solidFill>
                  <a:srgbClr val="FF0000"/>
                </a:solidFill>
              </a:rPr>
              <a:t>is time for judgment</a:t>
            </a:r>
            <a:r>
              <a:rPr lang="en-US" sz="3100"/>
              <a:t> to begin with the household of God; and if it begins with us first, what will be the outcome for those who do not obey the gospel of God?</a:t>
            </a:r>
          </a:p>
        </p:txBody>
      </p:sp>
    </p:spTree>
    <p:extLst>
      <p:ext uri="{BB962C8B-B14F-4D97-AF65-F5344CB8AC3E}">
        <p14:creationId xmlns:p14="http://schemas.microsoft.com/office/powerpoint/2010/main" val="17980997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FA81F0-4E54-0E16-6438-3884FFAA3B38}"/>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6BB1056C-5C2D-824A-129C-09F010F91AE0}"/>
              </a:ext>
            </a:extLst>
          </p:cNvPr>
          <p:cNvSpPr txBox="1"/>
          <p:nvPr/>
        </p:nvSpPr>
        <p:spPr>
          <a:xfrm>
            <a:off x="0" y="762000"/>
            <a:ext cx="12192000" cy="646331"/>
          </a:xfrm>
          <a:prstGeom prst="rect">
            <a:avLst/>
          </a:prstGeom>
          <a:noFill/>
        </p:spPr>
        <p:txBody>
          <a:bodyPr vert="horz" rtlCol="0">
            <a:spAutoFit/>
          </a:bodyPr>
          <a:lstStyle/>
          <a:p>
            <a:pPr algn="ctr"/>
            <a:r>
              <a:rPr lang="en-US" sz="3600"/>
              <a:t>Hebrews 10:30-31</a:t>
            </a:r>
          </a:p>
        </p:txBody>
      </p:sp>
      <p:sp>
        <p:nvSpPr>
          <p:cNvPr id="4" name="TextBox 3">
            <a:extLst>
              <a:ext uri="{FF2B5EF4-FFF2-40B4-BE49-F238E27FC236}">
                <a16:creationId xmlns:a16="http://schemas.microsoft.com/office/drawing/2014/main" id="{56FBEC9B-3EBD-3830-35AC-43203FFB7CA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2890610-5361-B795-F9C0-E03EFC2993CC}"/>
              </a:ext>
            </a:extLst>
          </p:cNvPr>
          <p:cNvSpPr txBox="1"/>
          <p:nvPr/>
        </p:nvSpPr>
        <p:spPr>
          <a:xfrm>
            <a:off x="1016000" y="1905000"/>
            <a:ext cx="10160000" cy="2000548"/>
          </a:xfrm>
          <a:prstGeom prst="rect">
            <a:avLst/>
          </a:prstGeom>
          <a:noFill/>
        </p:spPr>
        <p:txBody>
          <a:bodyPr vert="horz" rtlCol="0">
            <a:spAutoFit/>
          </a:bodyPr>
          <a:lstStyle/>
          <a:p>
            <a:pPr algn="ctr"/>
            <a:r>
              <a:rPr lang="en-US" sz="3100"/>
              <a:t>For we know him that said, Vengeance belongeth unto me, I will recompense. And again, </a:t>
            </a:r>
            <a:r>
              <a:rPr lang="en-US" sz="3100" b="1">
                <a:solidFill>
                  <a:srgbClr val="FF0000"/>
                </a:solidFill>
              </a:rPr>
              <a:t>The Lord shall judge his people.</a:t>
            </a:r>
            <a:r>
              <a:rPr lang="en-US" sz="3100"/>
              <a:t> It is a fearful thing to fall into the hands of the living God.</a:t>
            </a:r>
          </a:p>
        </p:txBody>
      </p:sp>
    </p:spTree>
    <p:extLst>
      <p:ext uri="{BB962C8B-B14F-4D97-AF65-F5344CB8AC3E}">
        <p14:creationId xmlns:p14="http://schemas.microsoft.com/office/powerpoint/2010/main" val="32269010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84BEE3-3238-7938-374B-F4BB30F0D4F5}"/>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A24E26FA-2085-951E-FA0B-EFED1B3576D3}"/>
              </a:ext>
            </a:extLst>
          </p:cNvPr>
          <p:cNvSpPr txBox="1"/>
          <p:nvPr/>
        </p:nvSpPr>
        <p:spPr>
          <a:xfrm>
            <a:off x="0" y="762000"/>
            <a:ext cx="12192000" cy="646331"/>
          </a:xfrm>
          <a:prstGeom prst="rect">
            <a:avLst/>
          </a:prstGeom>
          <a:noFill/>
        </p:spPr>
        <p:txBody>
          <a:bodyPr vert="horz" rtlCol="0">
            <a:spAutoFit/>
          </a:bodyPr>
          <a:lstStyle/>
          <a:p>
            <a:pPr algn="ctr"/>
            <a:r>
              <a:rPr lang="en-US" sz="3600"/>
              <a:t>John 5:28-29</a:t>
            </a:r>
          </a:p>
        </p:txBody>
      </p:sp>
      <p:sp>
        <p:nvSpPr>
          <p:cNvPr id="4" name="TextBox 3">
            <a:extLst>
              <a:ext uri="{FF2B5EF4-FFF2-40B4-BE49-F238E27FC236}">
                <a16:creationId xmlns:a16="http://schemas.microsoft.com/office/drawing/2014/main" id="{735227CE-B803-9716-D537-3D32E5B2CBF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FE02C5B-17BB-B9ED-8174-7E14A8704FE3}"/>
              </a:ext>
            </a:extLst>
          </p:cNvPr>
          <p:cNvSpPr txBox="1"/>
          <p:nvPr/>
        </p:nvSpPr>
        <p:spPr>
          <a:xfrm>
            <a:off x="1016000" y="1905000"/>
            <a:ext cx="10160000" cy="2477601"/>
          </a:xfrm>
          <a:prstGeom prst="rect">
            <a:avLst/>
          </a:prstGeom>
          <a:noFill/>
        </p:spPr>
        <p:txBody>
          <a:bodyPr vert="horz" rtlCol="0">
            <a:spAutoFit/>
          </a:bodyPr>
          <a:lstStyle/>
          <a:p>
            <a:pPr algn="ctr"/>
            <a:r>
              <a:rPr lang="en-US" sz="3100"/>
              <a:t>"Do not marvel at this; for an hour is coming, in which all who are in the tombs will hear His voice, and will come forth; those who did the good deeds to a resurrection of life, those who committed the evil deeds </a:t>
            </a:r>
            <a:r>
              <a:rPr lang="en-US" sz="3100" b="1">
                <a:solidFill>
                  <a:srgbClr val="FF0000"/>
                </a:solidFill>
              </a:rPr>
              <a:t>to a resurrection of judgment.</a:t>
            </a:r>
          </a:p>
        </p:txBody>
      </p:sp>
    </p:spTree>
    <p:extLst>
      <p:ext uri="{BB962C8B-B14F-4D97-AF65-F5344CB8AC3E}">
        <p14:creationId xmlns:p14="http://schemas.microsoft.com/office/powerpoint/2010/main" val="17883563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9C62F5-91B7-0594-F593-750CF97B6E3B}"/>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C1DBEE49-72D1-31A0-727A-F738A62146DA}"/>
              </a:ext>
            </a:extLst>
          </p:cNvPr>
          <p:cNvSpPr txBox="1"/>
          <p:nvPr/>
        </p:nvSpPr>
        <p:spPr>
          <a:xfrm>
            <a:off x="0" y="762000"/>
            <a:ext cx="12192000" cy="646331"/>
          </a:xfrm>
          <a:prstGeom prst="rect">
            <a:avLst/>
          </a:prstGeom>
          <a:noFill/>
        </p:spPr>
        <p:txBody>
          <a:bodyPr vert="horz" rtlCol="0">
            <a:spAutoFit/>
          </a:bodyPr>
          <a:lstStyle/>
          <a:p>
            <a:pPr algn="ctr"/>
            <a:r>
              <a:rPr lang="en-US" sz="3600"/>
              <a:t>Luke 3:17</a:t>
            </a:r>
          </a:p>
        </p:txBody>
      </p:sp>
      <p:sp>
        <p:nvSpPr>
          <p:cNvPr id="4" name="TextBox 3">
            <a:extLst>
              <a:ext uri="{FF2B5EF4-FFF2-40B4-BE49-F238E27FC236}">
                <a16:creationId xmlns:a16="http://schemas.microsoft.com/office/drawing/2014/main" id="{CB7E321C-5D9D-3E2D-AD69-2FA58973136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9DAA422-B2AB-FB16-AB58-61CF7F67F1C4}"/>
              </a:ext>
            </a:extLst>
          </p:cNvPr>
          <p:cNvSpPr txBox="1"/>
          <p:nvPr/>
        </p:nvSpPr>
        <p:spPr>
          <a:xfrm>
            <a:off x="1016000" y="1905000"/>
            <a:ext cx="10160000" cy="1523494"/>
          </a:xfrm>
          <a:prstGeom prst="rect">
            <a:avLst/>
          </a:prstGeom>
          <a:noFill/>
        </p:spPr>
        <p:txBody>
          <a:bodyPr vert="horz" rtlCol="0">
            <a:spAutoFit/>
          </a:bodyPr>
          <a:lstStyle/>
          <a:p>
            <a:pPr algn="ctr"/>
            <a:r>
              <a:rPr lang="en-US" sz="3100"/>
              <a:t>whose fan is in his hand, thoroughly to cleanse his threshing-floor, and to gather the wheat into his garner; </a:t>
            </a:r>
            <a:r>
              <a:rPr lang="en-US" sz="3100" b="1">
                <a:solidFill>
                  <a:srgbClr val="FF0000"/>
                </a:solidFill>
              </a:rPr>
              <a:t>but the chaff he will burn up with unquenchable fire.</a:t>
            </a:r>
          </a:p>
        </p:txBody>
      </p:sp>
    </p:spTree>
    <p:extLst>
      <p:ext uri="{BB962C8B-B14F-4D97-AF65-F5344CB8AC3E}">
        <p14:creationId xmlns:p14="http://schemas.microsoft.com/office/powerpoint/2010/main" val="21769632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8FF18D-AACE-6617-7D8C-50D9B982C78F}"/>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3587A7CE-6732-1056-B3AC-11D1A324C6D1}"/>
              </a:ext>
            </a:extLst>
          </p:cNvPr>
          <p:cNvSpPr txBox="1"/>
          <p:nvPr/>
        </p:nvSpPr>
        <p:spPr>
          <a:xfrm>
            <a:off x="0" y="762000"/>
            <a:ext cx="12192000" cy="646331"/>
          </a:xfrm>
          <a:prstGeom prst="rect">
            <a:avLst/>
          </a:prstGeom>
          <a:noFill/>
        </p:spPr>
        <p:txBody>
          <a:bodyPr vert="horz" rtlCol="0">
            <a:spAutoFit/>
          </a:bodyPr>
          <a:lstStyle/>
          <a:p>
            <a:pPr algn="ctr"/>
            <a:r>
              <a:rPr lang="en-US" sz="3600"/>
              <a:t>Matthew 12:36-37</a:t>
            </a:r>
          </a:p>
        </p:txBody>
      </p:sp>
      <p:sp>
        <p:nvSpPr>
          <p:cNvPr id="4" name="TextBox 3">
            <a:extLst>
              <a:ext uri="{FF2B5EF4-FFF2-40B4-BE49-F238E27FC236}">
                <a16:creationId xmlns:a16="http://schemas.microsoft.com/office/drawing/2014/main" id="{490291FF-EE16-E1A2-9709-A2F0CCBA271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DBE2D42-28BF-5278-AB51-4B8CC78F79E8}"/>
              </a:ext>
            </a:extLst>
          </p:cNvPr>
          <p:cNvSpPr txBox="1"/>
          <p:nvPr/>
        </p:nvSpPr>
        <p:spPr>
          <a:xfrm>
            <a:off x="1016000" y="1905000"/>
            <a:ext cx="10160000" cy="2000548"/>
          </a:xfrm>
          <a:prstGeom prst="rect">
            <a:avLst/>
          </a:prstGeom>
          <a:noFill/>
        </p:spPr>
        <p:txBody>
          <a:bodyPr vert="horz" rtlCol="0">
            <a:spAutoFit/>
          </a:bodyPr>
          <a:lstStyle/>
          <a:p>
            <a:pPr algn="ctr"/>
            <a:r>
              <a:rPr lang="en-US" sz="3100"/>
              <a:t>"But I tell you that every careless word that people speak, they shall give an accounting for it in </a:t>
            </a:r>
            <a:r>
              <a:rPr lang="en-US" sz="3100" b="1">
                <a:solidFill>
                  <a:srgbClr val="FF0000"/>
                </a:solidFill>
              </a:rPr>
              <a:t>the day of judgment</a:t>
            </a:r>
            <a:r>
              <a:rPr lang="en-US" sz="3100"/>
              <a:t>. "For by your words you will be justified, and by your words you will be condemned."</a:t>
            </a:r>
          </a:p>
        </p:txBody>
      </p:sp>
    </p:spTree>
    <p:extLst>
      <p:ext uri="{BB962C8B-B14F-4D97-AF65-F5344CB8AC3E}">
        <p14:creationId xmlns:p14="http://schemas.microsoft.com/office/powerpoint/2010/main" val="32232842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A9F47D-3794-1E39-9C31-8DF8D136319D}"/>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5680128D-7F70-F7B0-3BF7-8B17265D158E}"/>
              </a:ext>
            </a:extLst>
          </p:cNvPr>
          <p:cNvSpPr txBox="1"/>
          <p:nvPr/>
        </p:nvSpPr>
        <p:spPr>
          <a:xfrm>
            <a:off x="0" y="762000"/>
            <a:ext cx="12192000" cy="646331"/>
          </a:xfrm>
          <a:prstGeom prst="rect">
            <a:avLst/>
          </a:prstGeom>
          <a:noFill/>
        </p:spPr>
        <p:txBody>
          <a:bodyPr vert="horz" rtlCol="0">
            <a:spAutoFit/>
          </a:bodyPr>
          <a:lstStyle/>
          <a:p>
            <a:pPr algn="ctr"/>
            <a:r>
              <a:rPr lang="en-US" sz="3600"/>
              <a:t>Psalm 98:8-9</a:t>
            </a:r>
          </a:p>
        </p:txBody>
      </p:sp>
      <p:sp>
        <p:nvSpPr>
          <p:cNvPr id="4" name="TextBox 3">
            <a:extLst>
              <a:ext uri="{FF2B5EF4-FFF2-40B4-BE49-F238E27FC236}">
                <a16:creationId xmlns:a16="http://schemas.microsoft.com/office/drawing/2014/main" id="{9FF5B38C-3D86-2FD2-2862-279EAC48340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79B12BA-0B17-B4D7-DC62-72070E87A64D}"/>
              </a:ext>
            </a:extLst>
          </p:cNvPr>
          <p:cNvSpPr txBox="1"/>
          <p:nvPr/>
        </p:nvSpPr>
        <p:spPr>
          <a:xfrm>
            <a:off x="1016000" y="1905000"/>
            <a:ext cx="10160000" cy="2000548"/>
          </a:xfrm>
          <a:prstGeom prst="rect">
            <a:avLst/>
          </a:prstGeom>
          <a:noFill/>
        </p:spPr>
        <p:txBody>
          <a:bodyPr vert="horz" rtlCol="0">
            <a:spAutoFit/>
          </a:bodyPr>
          <a:lstStyle/>
          <a:p>
            <a:pPr algn="ctr"/>
            <a:r>
              <a:rPr lang="en-US" sz="3100"/>
              <a:t>Let the rivers clap their hands, Let the mountains sing together for joy Before the LORD, </a:t>
            </a:r>
            <a:r>
              <a:rPr lang="en-US" sz="3100" b="1">
                <a:solidFill>
                  <a:srgbClr val="FF0000"/>
                </a:solidFill>
              </a:rPr>
              <a:t>for He is coming to judge the earth</a:t>
            </a:r>
            <a:r>
              <a:rPr lang="en-US" sz="3100"/>
              <a:t>; He will judge the world with righteousness And the peoples with equity.</a:t>
            </a:r>
          </a:p>
        </p:txBody>
      </p:sp>
    </p:spTree>
    <p:extLst>
      <p:ext uri="{BB962C8B-B14F-4D97-AF65-F5344CB8AC3E}">
        <p14:creationId xmlns:p14="http://schemas.microsoft.com/office/powerpoint/2010/main" val="12604155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266EB0-3E82-3F03-ACDB-7BFF772645E4}"/>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4CC1E3B3-D558-BB11-1445-22903BCEAA58}"/>
              </a:ext>
            </a:extLst>
          </p:cNvPr>
          <p:cNvSpPr txBox="1"/>
          <p:nvPr/>
        </p:nvSpPr>
        <p:spPr>
          <a:xfrm>
            <a:off x="0" y="762000"/>
            <a:ext cx="12192000" cy="646331"/>
          </a:xfrm>
          <a:prstGeom prst="rect">
            <a:avLst/>
          </a:prstGeom>
          <a:noFill/>
        </p:spPr>
        <p:txBody>
          <a:bodyPr vert="horz" rtlCol="0">
            <a:spAutoFit/>
          </a:bodyPr>
          <a:lstStyle/>
          <a:p>
            <a:pPr algn="ctr"/>
            <a:r>
              <a:rPr lang="en-US" sz="3600"/>
              <a:t>Revelation 20:11-12</a:t>
            </a:r>
          </a:p>
        </p:txBody>
      </p:sp>
      <p:sp>
        <p:nvSpPr>
          <p:cNvPr id="4" name="TextBox 3">
            <a:extLst>
              <a:ext uri="{FF2B5EF4-FFF2-40B4-BE49-F238E27FC236}">
                <a16:creationId xmlns:a16="http://schemas.microsoft.com/office/drawing/2014/main" id="{5DE59743-CAAF-9DDA-EDA5-F2123402142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C4C825C-0D17-3712-5F72-F977FB3B3115}"/>
              </a:ext>
            </a:extLst>
          </p:cNvPr>
          <p:cNvSpPr txBox="1"/>
          <p:nvPr/>
        </p:nvSpPr>
        <p:spPr>
          <a:xfrm>
            <a:off x="1016000" y="1905000"/>
            <a:ext cx="10160000" cy="3431709"/>
          </a:xfrm>
          <a:prstGeom prst="rect">
            <a:avLst/>
          </a:prstGeom>
          <a:noFill/>
        </p:spPr>
        <p:txBody>
          <a:bodyPr vert="horz" rtlCol="0">
            <a:spAutoFit/>
          </a:bodyPr>
          <a:lstStyle/>
          <a:p>
            <a:pPr algn="ctr"/>
            <a:r>
              <a:rPr lang="en-US" sz="3100"/>
              <a:t>Then I saw a great white throne and Him who sat upon it, from whose presence earth and heaven fled away, and no place was found for them. And I saw the dead, the great and the small, standing before the throne, and books were opened; and another book was opened, which is the book of life; and the dead </a:t>
            </a:r>
            <a:r>
              <a:rPr lang="en-US" sz="3100" b="1">
                <a:solidFill>
                  <a:srgbClr val="FF0000"/>
                </a:solidFill>
              </a:rPr>
              <a:t>were judged from the things which were written in the books</a:t>
            </a:r>
            <a:r>
              <a:rPr lang="en-US" sz="3100"/>
              <a:t>, according to their deeds.</a:t>
            </a:r>
          </a:p>
        </p:txBody>
      </p:sp>
    </p:spTree>
    <p:extLst>
      <p:ext uri="{BB962C8B-B14F-4D97-AF65-F5344CB8AC3E}">
        <p14:creationId xmlns:p14="http://schemas.microsoft.com/office/powerpoint/2010/main" val="22333458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123837-645C-04A6-0633-BF526722CD89}"/>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16FAE26D-B2F4-BDC3-619A-C41A5970AF5F}"/>
              </a:ext>
            </a:extLst>
          </p:cNvPr>
          <p:cNvSpPr txBox="1"/>
          <p:nvPr/>
        </p:nvSpPr>
        <p:spPr>
          <a:xfrm>
            <a:off x="0" y="762000"/>
            <a:ext cx="12192000" cy="646331"/>
          </a:xfrm>
          <a:prstGeom prst="rect">
            <a:avLst/>
          </a:prstGeom>
          <a:noFill/>
        </p:spPr>
        <p:txBody>
          <a:bodyPr vert="horz" rtlCol="0">
            <a:spAutoFit/>
          </a:bodyPr>
          <a:lstStyle/>
          <a:p>
            <a:pPr algn="ctr"/>
            <a:r>
              <a:rPr lang="en-US" sz="3600"/>
              <a:t>Romans 2:12-16</a:t>
            </a:r>
          </a:p>
        </p:txBody>
      </p:sp>
      <p:sp>
        <p:nvSpPr>
          <p:cNvPr id="4" name="TextBox 3">
            <a:extLst>
              <a:ext uri="{FF2B5EF4-FFF2-40B4-BE49-F238E27FC236}">
                <a16:creationId xmlns:a16="http://schemas.microsoft.com/office/drawing/2014/main" id="{CCC0F06B-3DBC-3213-BC83-F6CCA3184A4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AD97825-EC8E-513F-BDF3-18D614D90938}"/>
              </a:ext>
            </a:extLst>
          </p:cNvPr>
          <p:cNvSpPr txBox="1"/>
          <p:nvPr/>
        </p:nvSpPr>
        <p:spPr>
          <a:xfrm>
            <a:off x="1016000" y="1905000"/>
            <a:ext cx="10160000" cy="2477601"/>
          </a:xfrm>
          <a:prstGeom prst="rect">
            <a:avLst/>
          </a:prstGeom>
          <a:noFill/>
        </p:spPr>
        <p:txBody>
          <a:bodyPr vert="horz" rtlCol="0">
            <a:spAutoFit/>
          </a:bodyPr>
          <a:lstStyle/>
          <a:p>
            <a:pPr algn="ctr"/>
            <a:r>
              <a:rPr lang="en-US" sz="3100"/>
              <a:t>For all who have sinned without the Law will also perish without the Law, and all who have sinned under the Law will be judged by the Law; for it is not the hearers of the Law who are just before God, but the doers of the Law </a:t>
            </a:r>
            <a:r>
              <a:rPr lang="en-US" sz="3100" b="1">
                <a:solidFill>
                  <a:srgbClr val="FF0000"/>
                </a:solidFill>
              </a:rPr>
              <a:t>will be justified</a:t>
            </a:r>
            <a:r>
              <a:rPr lang="en-US" sz="3100"/>
              <a:t>. (Continued...)</a:t>
            </a:r>
          </a:p>
        </p:txBody>
      </p:sp>
    </p:spTree>
    <p:extLst>
      <p:ext uri="{BB962C8B-B14F-4D97-AF65-F5344CB8AC3E}">
        <p14:creationId xmlns:p14="http://schemas.microsoft.com/office/powerpoint/2010/main" val="36658907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3B8F50-0317-654F-170C-28ED51A0B6E3}"/>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E3CF5DBC-5C01-557D-BA80-C5A3348699D2}"/>
              </a:ext>
            </a:extLst>
          </p:cNvPr>
          <p:cNvSpPr txBox="1"/>
          <p:nvPr/>
        </p:nvSpPr>
        <p:spPr>
          <a:xfrm>
            <a:off x="1016000" y="635000"/>
            <a:ext cx="10160000" cy="3431709"/>
          </a:xfrm>
          <a:prstGeom prst="rect">
            <a:avLst/>
          </a:prstGeom>
          <a:noFill/>
        </p:spPr>
        <p:txBody>
          <a:bodyPr vert="horz" rtlCol="0">
            <a:spAutoFit/>
          </a:bodyPr>
          <a:lstStyle/>
          <a:p>
            <a:pPr algn="ctr"/>
            <a:r>
              <a:rPr lang="en-US" sz="3100"/>
              <a:t>For when Gentiles who do not have the Law do instinctively the things of the Law, these, not having the Law, are a law to themselves, in that they show the work of the Law written in their hearts, their conscience bearing witness and their thoughts alternately accusing or else defending them, </a:t>
            </a:r>
            <a:r>
              <a:rPr lang="en-US" sz="3100" b="1">
                <a:solidFill>
                  <a:srgbClr val="FF0000"/>
                </a:solidFill>
              </a:rPr>
              <a:t>on the day when, according to my gospel, God will judge the secrets of men through Christ Jesus</a:t>
            </a:r>
            <a:r>
              <a:rPr lang="en-US" sz="3100"/>
              <a:t>.</a:t>
            </a:r>
          </a:p>
        </p:txBody>
      </p:sp>
    </p:spTree>
    <p:extLst>
      <p:ext uri="{BB962C8B-B14F-4D97-AF65-F5344CB8AC3E}">
        <p14:creationId xmlns:p14="http://schemas.microsoft.com/office/powerpoint/2010/main" val="31294875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D75F17-D73F-5177-A72D-DEC814ABB4EE}"/>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4137B190-07EE-12D7-62D3-5010EF20067E}"/>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5:10</a:t>
            </a:r>
          </a:p>
        </p:txBody>
      </p:sp>
      <p:sp>
        <p:nvSpPr>
          <p:cNvPr id="4" name="TextBox 3">
            <a:extLst>
              <a:ext uri="{FF2B5EF4-FFF2-40B4-BE49-F238E27FC236}">
                <a16:creationId xmlns:a16="http://schemas.microsoft.com/office/drawing/2014/main" id="{8C5FC7F7-6D6A-C327-B353-9709DAB768D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67288A1-DB29-93F1-5A1F-D7D4B03A2342}"/>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For we must all appear before the judgment seat of Christ</a:t>
            </a:r>
            <a:r>
              <a:rPr lang="en-US" sz="3100"/>
              <a:t>, so that each one may be recompensed for his deeds in the body, according to what he has done, whether good or bad.</a:t>
            </a:r>
          </a:p>
        </p:txBody>
      </p:sp>
    </p:spTree>
    <p:extLst>
      <p:ext uri="{BB962C8B-B14F-4D97-AF65-F5344CB8AC3E}">
        <p14:creationId xmlns:p14="http://schemas.microsoft.com/office/powerpoint/2010/main" val="5495335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4E6690-F688-F8B7-AAFB-64E2E1C0759C}"/>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E22FB333-B561-F80A-C24C-C43D3F5E3B50}"/>
              </a:ext>
            </a:extLst>
          </p:cNvPr>
          <p:cNvSpPr txBox="1"/>
          <p:nvPr/>
        </p:nvSpPr>
        <p:spPr>
          <a:xfrm>
            <a:off x="0" y="762000"/>
            <a:ext cx="12192000" cy="646331"/>
          </a:xfrm>
          <a:prstGeom prst="rect">
            <a:avLst/>
          </a:prstGeom>
          <a:noFill/>
        </p:spPr>
        <p:txBody>
          <a:bodyPr vert="horz" rtlCol="0">
            <a:spAutoFit/>
          </a:bodyPr>
          <a:lstStyle/>
          <a:p>
            <a:pPr algn="ctr"/>
            <a:r>
              <a:rPr lang="en-US" sz="3600"/>
              <a:t>Second Peter 3:10-12</a:t>
            </a:r>
          </a:p>
        </p:txBody>
      </p:sp>
      <p:sp>
        <p:nvSpPr>
          <p:cNvPr id="4" name="TextBox 3">
            <a:extLst>
              <a:ext uri="{FF2B5EF4-FFF2-40B4-BE49-F238E27FC236}">
                <a16:creationId xmlns:a16="http://schemas.microsoft.com/office/drawing/2014/main" id="{49C946BF-BD66-3FE3-8BE2-AB6860446A5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47D8076-CD55-9F02-6E80-E7AB528D1BC9}"/>
              </a:ext>
            </a:extLst>
          </p:cNvPr>
          <p:cNvSpPr txBox="1"/>
          <p:nvPr/>
        </p:nvSpPr>
        <p:spPr>
          <a:xfrm>
            <a:off x="1016000" y="1905000"/>
            <a:ext cx="10160000" cy="2477601"/>
          </a:xfrm>
          <a:prstGeom prst="rect">
            <a:avLst/>
          </a:prstGeom>
          <a:noFill/>
        </p:spPr>
        <p:txBody>
          <a:bodyPr vert="horz" rtlCol="0">
            <a:spAutoFit/>
          </a:bodyPr>
          <a:lstStyle/>
          <a:p>
            <a:pPr algn="ctr"/>
            <a:r>
              <a:rPr lang="en-US" sz="3100"/>
              <a:t>But the day of the Lord will come as a thief; in the which the heavens shall pass away with a great noise, and the elements shall be dissolved with fervent heat, and the earth and the works that are therein shall be burned up. (Continued...)</a:t>
            </a:r>
          </a:p>
        </p:txBody>
      </p:sp>
    </p:spTree>
    <p:extLst>
      <p:ext uri="{BB962C8B-B14F-4D97-AF65-F5344CB8AC3E}">
        <p14:creationId xmlns:p14="http://schemas.microsoft.com/office/powerpoint/2010/main" val="39916440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368FBC-CE85-308A-91B2-00F2408AC070}"/>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C5C26FAE-33CE-6FE7-EA10-9C0A8D3B3A62}"/>
              </a:ext>
            </a:extLst>
          </p:cNvPr>
          <p:cNvSpPr txBox="1"/>
          <p:nvPr/>
        </p:nvSpPr>
        <p:spPr>
          <a:xfrm>
            <a:off x="1016000" y="635000"/>
            <a:ext cx="10160000" cy="2954655"/>
          </a:xfrm>
          <a:prstGeom prst="rect">
            <a:avLst/>
          </a:prstGeom>
          <a:noFill/>
        </p:spPr>
        <p:txBody>
          <a:bodyPr vert="horz" rtlCol="0">
            <a:spAutoFit/>
          </a:bodyPr>
          <a:lstStyle/>
          <a:p>
            <a:pPr algn="ctr"/>
            <a:r>
              <a:rPr lang="en-US" sz="3100"/>
              <a:t>Seeing that these things are thus all to be dissolved, what manner of persons ought ye to be in all holy living and godliness, looking for and earnestly desiring the coming of the day of God, by reason of which the heavens being on fire shall be dissolved, and the elements shall melt with fervent heat?</a:t>
            </a:r>
          </a:p>
        </p:txBody>
      </p:sp>
    </p:spTree>
    <p:extLst>
      <p:ext uri="{BB962C8B-B14F-4D97-AF65-F5344CB8AC3E}">
        <p14:creationId xmlns:p14="http://schemas.microsoft.com/office/powerpoint/2010/main" val="37460236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E3957D-F5B0-AA61-147D-DFB158E693DC}"/>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098BF970-726E-F039-C3E4-FFD059506C7E}"/>
              </a:ext>
            </a:extLst>
          </p:cNvPr>
          <p:cNvSpPr txBox="1"/>
          <p:nvPr/>
        </p:nvSpPr>
        <p:spPr>
          <a:xfrm>
            <a:off x="0" y="762000"/>
            <a:ext cx="12192000" cy="646331"/>
          </a:xfrm>
          <a:prstGeom prst="rect">
            <a:avLst/>
          </a:prstGeom>
          <a:noFill/>
        </p:spPr>
        <p:txBody>
          <a:bodyPr vert="horz" rtlCol="0">
            <a:spAutoFit/>
          </a:bodyPr>
          <a:lstStyle/>
          <a:p>
            <a:pPr algn="ctr"/>
            <a:r>
              <a:rPr lang="en-US" sz="3600"/>
              <a:t>Shepherd of Hermas 10:1-2</a:t>
            </a:r>
          </a:p>
        </p:txBody>
      </p:sp>
      <p:sp>
        <p:nvSpPr>
          <p:cNvPr id="4" name="TextBox 3">
            <a:extLst>
              <a:ext uri="{FF2B5EF4-FFF2-40B4-BE49-F238E27FC236}">
                <a16:creationId xmlns:a16="http://schemas.microsoft.com/office/drawing/2014/main" id="{D32DE5E8-E08D-B018-C268-9A77006674A8}"/>
              </a:ext>
            </a:extLst>
          </p:cNvPr>
          <p:cNvSpPr txBox="1"/>
          <p:nvPr/>
        </p:nvSpPr>
        <p:spPr>
          <a:xfrm>
            <a:off x="0" y="1270000"/>
            <a:ext cx="12192000" cy="400110"/>
          </a:xfrm>
          <a:prstGeom prst="rect">
            <a:avLst/>
          </a:prstGeom>
          <a:noFill/>
        </p:spPr>
        <p:txBody>
          <a:bodyPr vert="horz" rtlCol="0">
            <a:spAutoFit/>
          </a:bodyPr>
          <a:lstStyle/>
          <a:p>
            <a:pPr algn="ctr"/>
            <a:r>
              <a:rPr lang="en-US" sz="2000"/>
              <a:t>(JBLT, J. B. Lightfoot Translation)</a:t>
            </a:r>
          </a:p>
        </p:txBody>
      </p:sp>
      <p:sp>
        <p:nvSpPr>
          <p:cNvPr id="5" name="TextBox 4">
            <a:extLst>
              <a:ext uri="{FF2B5EF4-FFF2-40B4-BE49-F238E27FC236}">
                <a16:creationId xmlns:a16="http://schemas.microsoft.com/office/drawing/2014/main" id="{9B833200-0F7C-888B-3279-5AB79101C11C}"/>
              </a:ext>
            </a:extLst>
          </p:cNvPr>
          <p:cNvSpPr txBox="1"/>
          <p:nvPr/>
        </p:nvSpPr>
        <p:spPr>
          <a:xfrm>
            <a:off x="1016000" y="1905000"/>
            <a:ext cx="10160000" cy="3908762"/>
          </a:xfrm>
          <a:prstGeom prst="rect">
            <a:avLst/>
          </a:prstGeom>
          <a:noFill/>
        </p:spPr>
        <p:txBody>
          <a:bodyPr vert="horz" rtlCol="0">
            <a:spAutoFit/>
          </a:bodyPr>
          <a:lstStyle/>
          <a:p>
            <a:pPr algn="ctr"/>
            <a:r>
              <a:rPr lang="en-US" sz="3100"/>
              <a:t>"What did they suffer?" say I. "Listen," saith she. "Stripes, imprisonments, great tribulations, crosses, wild beasts, for the Name's sake. Therefore to them belongs the right side of the Holiness--to them, and to all who shall suffer for the Name. But for the rest is the left side. Howbeit, to both, to them that sit on the right, and to them that sit on the left, are the same gifts, and the same promises, </a:t>
            </a:r>
            <a:r>
              <a:rPr lang="en-US" sz="3100" b="1">
                <a:solidFill>
                  <a:srgbClr val="FF0000"/>
                </a:solidFill>
              </a:rPr>
              <a:t>only they sit on the right and have a certain glory</a:t>
            </a:r>
            <a:r>
              <a:rPr lang="en-US" sz="3100"/>
              <a:t>. (Continued...)</a:t>
            </a:r>
          </a:p>
        </p:txBody>
      </p:sp>
    </p:spTree>
    <p:extLst>
      <p:ext uri="{BB962C8B-B14F-4D97-AF65-F5344CB8AC3E}">
        <p14:creationId xmlns:p14="http://schemas.microsoft.com/office/powerpoint/2010/main" val="19233768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DAAFE2-9470-B819-F9DC-BFDEFB93C86C}"/>
              </a:ext>
            </a:extLst>
          </p:cNvPr>
          <p:cNvSpPr txBox="1"/>
          <p:nvPr/>
        </p:nvSpPr>
        <p:spPr>
          <a:xfrm>
            <a:off x="127000" y="127000"/>
            <a:ext cx="7315200" cy="276999"/>
          </a:xfrm>
          <a:prstGeom prst="rect">
            <a:avLst/>
          </a:prstGeom>
          <a:noFill/>
        </p:spPr>
        <p:txBody>
          <a:bodyPr vert="horz" lIns="0" tIns="0" rIns="0" bIns="0" rtlCol="0">
            <a:spAutoFit/>
          </a:bodyPr>
          <a:lstStyle/>
          <a:p>
            <a:r>
              <a:rPr lang="en-US"/>
              <a:t>THE JUDGMENT</a:t>
            </a:r>
          </a:p>
        </p:txBody>
      </p:sp>
      <p:sp>
        <p:nvSpPr>
          <p:cNvPr id="3" name="TextBox 2">
            <a:extLst>
              <a:ext uri="{FF2B5EF4-FFF2-40B4-BE49-F238E27FC236}">
                <a16:creationId xmlns:a16="http://schemas.microsoft.com/office/drawing/2014/main" id="{A9B501D2-0EEB-8AB0-93D0-05360B7E01D6}"/>
              </a:ext>
            </a:extLst>
          </p:cNvPr>
          <p:cNvSpPr txBox="1"/>
          <p:nvPr/>
        </p:nvSpPr>
        <p:spPr>
          <a:xfrm>
            <a:off x="1016000" y="635000"/>
            <a:ext cx="10160000" cy="2000548"/>
          </a:xfrm>
          <a:prstGeom prst="rect">
            <a:avLst/>
          </a:prstGeom>
          <a:noFill/>
        </p:spPr>
        <p:txBody>
          <a:bodyPr vert="horz" rtlCol="0">
            <a:spAutoFit/>
          </a:bodyPr>
          <a:lstStyle/>
          <a:p>
            <a:pPr algn="ctr"/>
            <a:r>
              <a:rPr lang="en-US" sz="3100"/>
              <a:t>Thou indeed art very desirous to sit on the right with them, but thy shortcomings are many; yet thou shalt be purified from thy shortcomings; yea, and all that are not double-minded shall be purified from all their sins unto this day."</a:t>
            </a:r>
          </a:p>
        </p:txBody>
      </p:sp>
    </p:spTree>
    <p:extLst>
      <p:ext uri="{BB962C8B-B14F-4D97-AF65-F5344CB8AC3E}">
        <p14:creationId xmlns:p14="http://schemas.microsoft.com/office/powerpoint/2010/main" val="34911990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2054B-7878-2E08-487F-E7694EB5193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Survivors</a:t>
            </a:r>
          </a:p>
        </p:txBody>
      </p:sp>
      <p:sp>
        <p:nvSpPr>
          <p:cNvPr id="3" name="Subtitle 2">
            <a:extLst>
              <a:ext uri="{FF2B5EF4-FFF2-40B4-BE49-F238E27FC236}">
                <a16:creationId xmlns:a16="http://schemas.microsoft.com/office/drawing/2014/main" id="{6799D4BD-4583-6560-3BB7-95B387909F5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5431736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7C9896-6FD7-C401-0FB1-FB9E7113C3D6}"/>
              </a:ext>
            </a:extLst>
          </p:cNvPr>
          <p:cNvSpPr txBox="1"/>
          <p:nvPr/>
        </p:nvSpPr>
        <p:spPr>
          <a:xfrm>
            <a:off x="127000" y="127000"/>
            <a:ext cx="7315200" cy="276999"/>
          </a:xfrm>
          <a:prstGeom prst="rect">
            <a:avLst/>
          </a:prstGeom>
          <a:noFill/>
        </p:spPr>
        <p:txBody>
          <a:bodyPr vert="horz" lIns="0" tIns="0" rIns="0" bIns="0" rtlCol="0">
            <a:spAutoFit/>
          </a:bodyPr>
          <a:lstStyle/>
          <a:p>
            <a:r>
              <a:rPr lang="en-US"/>
              <a:t>SURVIVORS</a:t>
            </a:r>
          </a:p>
        </p:txBody>
      </p:sp>
      <p:sp>
        <p:nvSpPr>
          <p:cNvPr id="3" name="TextBox 2">
            <a:extLst>
              <a:ext uri="{FF2B5EF4-FFF2-40B4-BE49-F238E27FC236}">
                <a16:creationId xmlns:a16="http://schemas.microsoft.com/office/drawing/2014/main" id="{2E26EA3C-D37B-BF2B-CB82-0F880B4006B2}"/>
              </a:ext>
            </a:extLst>
          </p:cNvPr>
          <p:cNvSpPr txBox="1"/>
          <p:nvPr/>
        </p:nvSpPr>
        <p:spPr>
          <a:xfrm>
            <a:off x="0" y="762000"/>
            <a:ext cx="12192000" cy="646331"/>
          </a:xfrm>
          <a:prstGeom prst="rect">
            <a:avLst/>
          </a:prstGeom>
          <a:noFill/>
        </p:spPr>
        <p:txBody>
          <a:bodyPr vert="horz" rtlCol="0">
            <a:spAutoFit/>
          </a:bodyPr>
          <a:lstStyle/>
          <a:p>
            <a:pPr algn="ctr"/>
            <a:r>
              <a:rPr lang="en-US" sz="3600"/>
              <a:t>Joel 2:32</a:t>
            </a:r>
          </a:p>
        </p:txBody>
      </p:sp>
      <p:sp>
        <p:nvSpPr>
          <p:cNvPr id="4" name="TextBox 3">
            <a:extLst>
              <a:ext uri="{FF2B5EF4-FFF2-40B4-BE49-F238E27FC236}">
                <a16:creationId xmlns:a16="http://schemas.microsoft.com/office/drawing/2014/main" id="{5D60181C-2B2E-2AB2-4473-5392F28C908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428D4E4-ED41-5F17-1869-E96D7C64FD0A}"/>
              </a:ext>
            </a:extLst>
          </p:cNvPr>
          <p:cNvSpPr txBox="1"/>
          <p:nvPr/>
        </p:nvSpPr>
        <p:spPr>
          <a:xfrm>
            <a:off x="1016000" y="1905000"/>
            <a:ext cx="10160000" cy="2477601"/>
          </a:xfrm>
          <a:prstGeom prst="rect">
            <a:avLst/>
          </a:prstGeom>
          <a:noFill/>
        </p:spPr>
        <p:txBody>
          <a:bodyPr vert="horz" rtlCol="0">
            <a:spAutoFit/>
          </a:bodyPr>
          <a:lstStyle/>
          <a:p>
            <a:pPr algn="ctr"/>
            <a:r>
              <a:rPr lang="en-US" sz="3100"/>
              <a:t>"And it will come about that whoever calls on the name of the LORD Will be delivered; For on Mount Zion and in Jerusalem There will be those who escape, As the LORD has said, </a:t>
            </a:r>
            <a:r>
              <a:rPr lang="en-US" sz="3100" b="1">
                <a:solidFill>
                  <a:srgbClr val="FF0000"/>
                </a:solidFill>
              </a:rPr>
              <a:t>Even among the survivors</a:t>
            </a:r>
            <a:r>
              <a:rPr lang="en-US" sz="3100"/>
              <a:t> whom the LORD calls.</a:t>
            </a:r>
          </a:p>
        </p:txBody>
      </p:sp>
    </p:spTree>
    <p:extLst>
      <p:ext uri="{BB962C8B-B14F-4D97-AF65-F5344CB8AC3E}">
        <p14:creationId xmlns:p14="http://schemas.microsoft.com/office/powerpoint/2010/main" val="2668724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21</TotalTime>
  <Words>3646</Words>
  <Application>Microsoft Office PowerPoint</Application>
  <PresentationFormat>Widescreen</PresentationFormat>
  <Paragraphs>185</Paragraphs>
  <Slides>56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56</vt:i4>
      </vt:variant>
    </vt:vector>
  </HeadingPairs>
  <TitlesOfParts>
    <vt:vector size="60" baseType="lpstr">
      <vt:lpstr>Aptos</vt:lpstr>
      <vt:lpstr>Aptos Display</vt:lpstr>
      <vt:lpstr>Arial</vt:lpstr>
      <vt:lpstr>Office Theme</vt:lpstr>
      <vt:lpstr>The Judgement Day of YHVH</vt:lpstr>
      <vt:lpstr>The Day of the Lord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Return of Yeshua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Judgment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Survivors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2026-07-08T00:57:24Z</dcterms:modified>
</cp:coreProperties>
</file>