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slides/slide94.xml" ContentType="application/vnd.openxmlformats-officedocument.presentationml.slide+xml"/>
  <Override PartName="/ppt/slides/slide95.xml" ContentType="application/vnd.openxmlformats-officedocument.presentationml.slide+xml"/>
  <Override PartName="/ppt/slides/slide96.xml" ContentType="application/vnd.openxmlformats-officedocument.presentationml.slide+xml"/>
  <Override PartName="/ppt/slides/slide97.xml" ContentType="application/vnd.openxmlformats-officedocument.presentationml.slide+xml"/>
  <Override PartName="/ppt/slides/slide98.xml" ContentType="application/vnd.openxmlformats-officedocument.presentationml.slide+xml"/>
  <Override PartName="/ppt/slides/slide99.xml" ContentType="application/vnd.openxmlformats-officedocument.presentationml.slide+xml"/>
  <Override PartName="/ppt/slides/slide100.xml" ContentType="application/vnd.openxmlformats-officedocument.presentationml.slide+xml"/>
  <Override PartName="/ppt/slides/slide101.xml" ContentType="application/vnd.openxmlformats-officedocument.presentationml.slide+xml"/>
  <Override PartName="/ppt/slides/slide102.xml" ContentType="application/vnd.openxmlformats-officedocument.presentationml.slide+xml"/>
  <Override PartName="/ppt/slides/slide103.xml" ContentType="application/vnd.openxmlformats-officedocument.presentationml.slide+xml"/>
  <Override PartName="/ppt/slides/slide104.xml" ContentType="application/vnd.openxmlformats-officedocument.presentationml.slide+xml"/>
  <Override PartName="/ppt/slides/slide105.xml" ContentType="application/vnd.openxmlformats-officedocument.presentationml.slide+xml"/>
  <Override PartName="/ppt/slides/slide106.xml" ContentType="application/vnd.openxmlformats-officedocument.presentationml.slide+xml"/>
  <Override PartName="/ppt/slides/slide107.xml" ContentType="application/vnd.openxmlformats-officedocument.presentationml.slide+xml"/>
  <Override PartName="/ppt/slides/slide108.xml" ContentType="application/vnd.openxmlformats-officedocument.presentationml.slide+xml"/>
  <Override PartName="/ppt/slides/slide109.xml" ContentType="application/vnd.openxmlformats-officedocument.presentationml.slide+xml"/>
  <Override PartName="/ppt/slides/slide110.xml" ContentType="application/vnd.openxmlformats-officedocument.presentationml.slide+xml"/>
  <Override PartName="/ppt/slides/slide111.xml" ContentType="application/vnd.openxmlformats-officedocument.presentationml.slide+xml"/>
  <Override PartName="/ppt/slides/slide112.xml" ContentType="application/vnd.openxmlformats-officedocument.presentationml.slide+xml"/>
  <Override PartName="/ppt/slides/slide113.xml" ContentType="application/vnd.openxmlformats-officedocument.presentationml.slide+xml"/>
  <Override PartName="/ppt/slides/slide114.xml" ContentType="application/vnd.openxmlformats-officedocument.presentationml.slide+xml"/>
  <Override PartName="/ppt/slides/slide115.xml" ContentType="application/vnd.openxmlformats-officedocument.presentationml.slide+xml"/>
  <Override PartName="/ppt/slides/slide116.xml" ContentType="application/vnd.openxmlformats-officedocument.presentationml.slide+xml"/>
  <Override PartName="/ppt/slides/slide117.xml" ContentType="application/vnd.openxmlformats-officedocument.presentationml.slide+xml"/>
  <Override PartName="/ppt/slides/slide118.xml" ContentType="application/vnd.openxmlformats-officedocument.presentationml.slide+xml"/>
  <Override PartName="/ppt/slides/slide119.xml" ContentType="application/vnd.openxmlformats-officedocument.presentationml.slide+xml"/>
  <Override PartName="/ppt/slides/slide120.xml" ContentType="application/vnd.openxmlformats-officedocument.presentationml.slide+xml"/>
  <Override PartName="/ppt/slides/slide121.xml" ContentType="application/vnd.openxmlformats-officedocument.presentationml.slide+xml"/>
  <Override PartName="/ppt/slides/slide122.xml" ContentType="application/vnd.openxmlformats-officedocument.presentationml.slide+xml"/>
  <Override PartName="/ppt/slides/slide123.xml" ContentType="application/vnd.openxmlformats-officedocument.presentationml.slide+xml"/>
  <Override PartName="/ppt/slides/slide124.xml" ContentType="application/vnd.openxmlformats-officedocument.presentationml.slide+xml"/>
  <Override PartName="/ppt/slides/slide125.xml" ContentType="application/vnd.openxmlformats-officedocument.presentationml.slide+xml"/>
  <Override PartName="/ppt/slides/slide126.xml" ContentType="application/vnd.openxmlformats-officedocument.presentationml.slide+xml"/>
  <Override PartName="/ppt/slides/slide127.xml" ContentType="application/vnd.openxmlformats-officedocument.presentationml.slide+xml"/>
  <Override PartName="/ppt/slides/slide128.xml" ContentType="application/vnd.openxmlformats-officedocument.presentationml.slide+xml"/>
  <Override PartName="/ppt/slides/slide129.xml" ContentType="application/vnd.openxmlformats-officedocument.presentationml.slide+xml"/>
  <Override PartName="/ppt/slides/slide130.xml" ContentType="application/vnd.openxmlformats-officedocument.presentationml.slide+xml"/>
  <Override PartName="/ppt/slides/slide131.xml" ContentType="application/vnd.openxmlformats-officedocument.presentationml.slide+xml"/>
  <Override PartName="/ppt/slides/slide132.xml" ContentType="application/vnd.openxmlformats-officedocument.presentationml.slide+xml"/>
  <Override PartName="/ppt/slides/slide133.xml" ContentType="application/vnd.openxmlformats-officedocument.presentationml.slide+xml"/>
  <Override PartName="/ppt/slides/slide134.xml" ContentType="application/vnd.openxmlformats-officedocument.presentationml.slide+xml"/>
  <Override PartName="/ppt/slides/slide135.xml" ContentType="application/vnd.openxmlformats-officedocument.presentationml.slide+xml"/>
  <Override PartName="/ppt/slides/slide136.xml" ContentType="application/vnd.openxmlformats-officedocument.presentationml.slide+xml"/>
  <Override PartName="/ppt/slides/slide137.xml" ContentType="application/vnd.openxmlformats-officedocument.presentationml.slide+xml"/>
  <Override PartName="/ppt/slides/slide138.xml" ContentType="application/vnd.openxmlformats-officedocument.presentationml.slide+xml"/>
  <Override PartName="/ppt/slides/slide139.xml" ContentType="application/vnd.openxmlformats-officedocument.presentationml.slide+xml"/>
  <Override PartName="/ppt/slides/slide140.xml" ContentType="application/vnd.openxmlformats-officedocument.presentationml.slide+xml"/>
  <Override PartName="/ppt/slides/slide141.xml" ContentType="application/vnd.openxmlformats-officedocument.presentationml.slide+xml"/>
  <Override PartName="/ppt/slides/slide142.xml" ContentType="application/vnd.openxmlformats-officedocument.presentationml.slide+xml"/>
  <Override PartName="/ppt/slides/slide143.xml" ContentType="application/vnd.openxmlformats-officedocument.presentationml.slide+xml"/>
  <Override PartName="/ppt/slides/slide144.xml" ContentType="application/vnd.openxmlformats-officedocument.presentationml.slide+xml"/>
  <Override PartName="/ppt/slides/slide145.xml" ContentType="application/vnd.openxmlformats-officedocument.presentationml.slide+xml"/>
  <Override PartName="/ppt/slides/slide146.xml" ContentType="application/vnd.openxmlformats-officedocument.presentationml.slide+xml"/>
  <Override PartName="/ppt/slides/slide147.xml" ContentType="application/vnd.openxmlformats-officedocument.presentationml.slide+xml"/>
  <Override PartName="/ppt/slides/slide148.xml" ContentType="application/vnd.openxmlformats-officedocument.presentationml.slide+xml"/>
  <Override PartName="/ppt/slides/slide149.xml" ContentType="application/vnd.openxmlformats-officedocument.presentationml.slide+xml"/>
  <Override PartName="/ppt/slides/slide150.xml" ContentType="application/vnd.openxmlformats-officedocument.presentationml.slide+xml"/>
  <Override PartName="/ppt/slides/slide151.xml" ContentType="application/vnd.openxmlformats-officedocument.presentationml.slide+xml"/>
  <Override PartName="/ppt/slides/slide152.xml" ContentType="application/vnd.openxmlformats-officedocument.presentationml.slide+xml"/>
  <Override PartName="/ppt/slides/slide153.xml" ContentType="application/vnd.openxmlformats-officedocument.presentationml.slide+xml"/>
  <Override PartName="/ppt/slides/slide154.xml" ContentType="application/vnd.openxmlformats-officedocument.presentationml.slide+xml"/>
  <Override PartName="/ppt/slides/slide155.xml" ContentType="application/vnd.openxmlformats-officedocument.presentationml.slide+xml"/>
  <Override PartName="/ppt/slides/slide156.xml" ContentType="application/vnd.openxmlformats-officedocument.presentationml.slide+xml"/>
  <Override PartName="/ppt/slides/slide157.xml" ContentType="application/vnd.openxmlformats-officedocument.presentationml.slide+xml"/>
  <Override PartName="/ppt/slides/slide158.xml" ContentType="application/vnd.openxmlformats-officedocument.presentationml.slide+xml"/>
  <Override PartName="/ppt/slides/slide159.xml" ContentType="application/vnd.openxmlformats-officedocument.presentationml.slide+xml"/>
  <Override PartName="/ppt/slides/slide160.xml" ContentType="application/vnd.openxmlformats-officedocument.presentationml.slide+xml"/>
  <Override PartName="/ppt/slides/slide161.xml" ContentType="application/vnd.openxmlformats-officedocument.presentationml.slide+xml"/>
  <Override PartName="/ppt/slides/slide162.xml" ContentType="application/vnd.openxmlformats-officedocument.presentationml.slide+xml"/>
  <Override PartName="/ppt/slides/slide163.xml" ContentType="application/vnd.openxmlformats-officedocument.presentationml.slide+xml"/>
  <Override PartName="/ppt/slides/slide164.xml" ContentType="application/vnd.openxmlformats-officedocument.presentationml.slide+xml"/>
  <Override PartName="/ppt/slides/slide165.xml" ContentType="application/vnd.openxmlformats-officedocument.presentationml.slide+xml"/>
  <Override PartName="/ppt/slides/slide166.xml" ContentType="application/vnd.openxmlformats-officedocument.presentationml.slide+xml"/>
  <Override PartName="/ppt/slides/slide167.xml" ContentType="application/vnd.openxmlformats-officedocument.presentationml.slide+xml"/>
  <Override PartName="/ppt/slides/slide168.xml" ContentType="application/vnd.openxmlformats-officedocument.presentationml.slide+xml"/>
  <Override PartName="/ppt/slides/slide169.xml" ContentType="application/vnd.openxmlformats-officedocument.presentationml.slide+xml"/>
  <Override PartName="/ppt/slides/slide170.xml" ContentType="application/vnd.openxmlformats-officedocument.presentationml.slide+xml"/>
  <Override PartName="/ppt/slides/slide171.xml" ContentType="application/vnd.openxmlformats-officedocument.presentationml.slide+xml"/>
  <Override PartName="/ppt/slides/slide172.xml" ContentType="application/vnd.openxmlformats-officedocument.presentationml.slide+xml"/>
  <Override PartName="/ppt/slides/slide173.xml" ContentType="application/vnd.openxmlformats-officedocument.presentationml.slide+xml"/>
  <Override PartName="/ppt/slides/slide174.xml" ContentType="application/vnd.openxmlformats-officedocument.presentationml.slide+xml"/>
  <Override PartName="/ppt/slides/slide175.xml" ContentType="application/vnd.openxmlformats-officedocument.presentationml.slide+xml"/>
  <Override PartName="/ppt/slides/slide176.xml" ContentType="application/vnd.openxmlformats-officedocument.presentationml.slide+xml"/>
  <Override PartName="/ppt/slides/slide177.xml" ContentType="application/vnd.openxmlformats-officedocument.presentationml.slide+xml"/>
  <Override PartName="/ppt/slides/slide178.xml" ContentType="application/vnd.openxmlformats-officedocument.presentationml.slide+xml"/>
  <Override PartName="/ppt/slides/slide179.xml" ContentType="application/vnd.openxmlformats-officedocument.presentationml.slide+xml"/>
  <Override PartName="/ppt/slides/slide180.xml" ContentType="application/vnd.openxmlformats-officedocument.presentationml.slide+xml"/>
  <Override PartName="/ppt/slides/slide181.xml" ContentType="application/vnd.openxmlformats-officedocument.presentationml.slide+xml"/>
  <Override PartName="/ppt/slides/slide182.xml" ContentType="application/vnd.openxmlformats-officedocument.presentationml.slide+xml"/>
  <Override PartName="/ppt/slides/slide183.xml" ContentType="application/vnd.openxmlformats-officedocument.presentationml.slide+xml"/>
  <Override PartName="/ppt/slides/slide184.xml" ContentType="application/vnd.openxmlformats-officedocument.presentationml.slide+xml"/>
  <Override PartName="/ppt/slides/slide185.xml" ContentType="application/vnd.openxmlformats-officedocument.presentationml.slide+xml"/>
  <Override PartName="/ppt/slides/slide186.xml" ContentType="application/vnd.openxmlformats-officedocument.presentationml.slide+xml"/>
  <Override PartName="/ppt/slides/slide187.xml" ContentType="application/vnd.openxmlformats-officedocument.presentationml.slide+xml"/>
  <Override PartName="/ppt/slides/slide188.xml" ContentType="application/vnd.openxmlformats-officedocument.presentationml.slide+xml"/>
  <Override PartName="/ppt/slides/slide189.xml" ContentType="application/vnd.openxmlformats-officedocument.presentationml.slide+xml"/>
  <Override PartName="/ppt/slides/slide190.xml" ContentType="application/vnd.openxmlformats-officedocument.presentationml.slide+xml"/>
  <Override PartName="/ppt/slides/slide191.xml" ContentType="application/vnd.openxmlformats-officedocument.presentationml.slide+xml"/>
  <Override PartName="/ppt/slides/slide192.xml" ContentType="application/vnd.openxmlformats-officedocument.presentationml.slide+xml"/>
  <Override PartName="/ppt/slides/slide193.xml" ContentType="application/vnd.openxmlformats-officedocument.presentationml.slide+xml"/>
  <Override PartName="/ppt/slides/slide194.xml" ContentType="application/vnd.openxmlformats-officedocument.presentationml.slide+xml"/>
  <Override PartName="/ppt/slides/slide195.xml" ContentType="application/vnd.openxmlformats-officedocument.presentationml.slide+xml"/>
  <Override PartName="/ppt/slides/slide196.xml" ContentType="application/vnd.openxmlformats-officedocument.presentationml.slide+xml"/>
  <Override PartName="/ppt/slides/slide197.xml" ContentType="application/vnd.openxmlformats-officedocument.presentationml.slide+xml"/>
  <Override PartName="/ppt/slides/slide198.xml" ContentType="application/vnd.openxmlformats-officedocument.presentationml.slide+xml"/>
  <Override PartName="/ppt/slides/slide199.xml" ContentType="application/vnd.openxmlformats-officedocument.presentationml.slide+xml"/>
  <Override PartName="/ppt/slides/slide200.xml" ContentType="application/vnd.openxmlformats-officedocument.presentationml.slide+xml"/>
  <Override PartName="/ppt/slides/slide201.xml" ContentType="application/vnd.openxmlformats-officedocument.presentationml.slide+xml"/>
  <Override PartName="/ppt/slides/slide202.xml" ContentType="application/vnd.openxmlformats-officedocument.presentationml.slide+xml"/>
  <Override PartName="/ppt/slides/slide203.xml" ContentType="application/vnd.openxmlformats-officedocument.presentationml.slide+xml"/>
  <Override PartName="/ppt/slides/slide204.xml" ContentType="application/vnd.openxmlformats-officedocument.presentationml.slide+xml"/>
  <Override PartName="/ppt/slides/slide20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8" r:id="rId1"/>
  </p:sld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 id="311" r:id="rId57"/>
    <p:sldId id="312" r:id="rId58"/>
    <p:sldId id="313" r:id="rId59"/>
    <p:sldId id="314" r:id="rId60"/>
    <p:sldId id="315" r:id="rId61"/>
    <p:sldId id="316" r:id="rId62"/>
    <p:sldId id="317" r:id="rId63"/>
    <p:sldId id="318" r:id="rId64"/>
    <p:sldId id="319" r:id="rId65"/>
    <p:sldId id="320" r:id="rId66"/>
    <p:sldId id="321" r:id="rId67"/>
    <p:sldId id="322" r:id="rId68"/>
    <p:sldId id="323" r:id="rId69"/>
    <p:sldId id="324" r:id="rId70"/>
    <p:sldId id="325" r:id="rId71"/>
    <p:sldId id="326" r:id="rId72"/>
    <p:sldId id="327" r:id="rId73"/>
    <p:sldId id="328" r:id="rId74"/>
    <p:sldId id="329" r:id="rId75"/>
    <p:sldId id="330" r:id="rId76"/>
    <p:sldId id="331" r:id="rId77"/>
    <p:sldId id="332" r:id="rId78"/>
    <p:sldId id="333" r:id="rId79"/>
    <p:sldId id="334" r:id="rId80"/>
    <p:sldId id="335" r:id="rId81"/>
    <p:sldId id="336" r:id="rId82"/>
    <p:sldId id="337" r:id="rId83"/>
    <p:sldId id="338" r:id="rId84"/>
    <p:sldId id="339" r:id="rId85"/>
    <p:sldId id="340" r:id="rId86"/>
    <p:sldId id="341" r:id="rId87"/>
    <p:sldId id="342" r:id="rId88"/>
    <p:sldId id="343" r:id="rId89"/>
    <p:sldId id="344" r:id="rId90"/>
    <p:sldId id="345" r:id="rId91"/>
    <p:sldId id="346" r:id="rId92"/>
    <p:sldId id="347" r:id="rId93"/>
    <p:sldId id="348" r:id="rId94"/>
    <p:sldId id="349" r:id="rId95"/>
    <p:sldId id="350" r:id="rId96"/>
    <p:sldId id="351" r:id="rId97"/>
    <p:sldId id="352" r:id="rId98"/>
    <p:sldId id="353" r:id="rId99"/>
    <p:sldId id="354" r:id="rId100"/>
    <p:sldId id="355" r:id="rId101"/>
    <p:sldId id="356" r:id="rId102"/>
    <p:sldId id="357" r:id="rId103"/>
    <p:sldId id="358" r:id="rId104"/>
    <p:sldId id="359" r:id="rId105"/>
    <p:sldId id="360" r:id="rId106"/>
    <p:sldId id="361" r:id="rId107"/>
    <p:sldId id="362" r:id="rId108"/>
    <p:sldId id="363" r:id="rId109"/>
    <p:sldId id="364" r:id="rId110"/>
    <p:sldId id="365" r:id="rId111"/>
    <p:sldId id="366" r:id="rId112"/>
    <p:sldId id="367" r:id="rId113"/>
    <p:sldId id="368" r:id="rId114"/>
    <p:sldId id="369" r:id="rId115"/>
    <p:sldId id="370" r:id="rId116"/>
    <p:sldId id="371" r:id="rId117"/>
    <p:sldId id="372" r:id="rId118"/>
    <p:sldId id="373" r:id="rId119"/>
    <p:sldId id="374" r:id="rId120"/>
    <p:sldId id="375" r:id="rId121"/>
    <p:sldId id="376" r:id="rId122"/>
    <p:sldId id="377" r:id="rId123"/>
    <p:sldId id="378" r:id="rId124"/>
    <p:sldId id="379" r:id="rId125"/>
    <p:sldId id="380" r:id="rId126"/>
    <p:sldId id="381" r:id="rId127"/>
    <p:sldId id="382" r:id="rId128"/>
    <p:sldId id="383" r:id="rId129"/>
    <p:sldId id="384" r:id="rId130"/>
    <p:sldId id="385" r:id="rId131"/>
    <p:sldId id="386" r:id="rId132"/>
    <p:sldId id="387" r:id="rId133"/>
    <p:sldId id="388" r:id="rId134"/>
    <p:sldId id="389" r:id="rId135"/>
    <p:sldId id="390" r:id="rId136"/>
    <p:sldId id="391" r:id="rId137"/>
    <p:sldId id="392" r:id="rId138"/>
    <p:sldId id="393" r:id="rId139"/>
    <p:sldId id="394" r:id="rId140"/>
    <p:sldId id="395" r:id="rId141"/>
    <p:sldId id="396" r:id="rId142"/>
    <p:sldId id="397" r:id="rId143"/>
    <p:sldId id="398" r:id="rId144"/>
    <p:sldId id="399" r:id="rId145"/>
    <p:sldId id="400" r:id="rId146"/>
    <p:sldId id="401" r:id="rId147"/>
    <p:sldId id="402" r:id="rId148"/>
    <p:sldId id="403" r:id="rId149"/>
    <p:sldId id="404" r:id="rId150"/>
    <p:sldId id="405" r:id="rId151"/>
    <p:sldId id="406" r:id="rId152"/>
    <p:sldId id="407" r:id="rId153"/>
    <p:sldId id="408" r:id="rId154"/>
    <p:sldId id="409" r:id="rId155"/>
    <p:sldId id="410" r:id="rId156"/>
    <p:sldId id="411" r:id="rId157"/>
    <p:sldId id="412" r:id="rId158"/>
    <p:sldId id="413" r:id="rId159"/>
    <p:sldId id="414" r:id="rId160"/>
    <p:sldId id="415" r:id="rId161"/>
    <p:sldId id="416" r:id="rId162"/>
    <p:sldId id="417" r:id="rId163"/>
    <p:sldId id="418" r:id="rId164"/>
    <p:sldId id="419" r:id="rId165"/>
    <p:sldId id="420" r:id="rId166"/>
    <p:sldId id="421" r:id="rId167"/>
    <p:sldId id="422" r:id="rId168"/>
    <p:sldId id="423" r:id="rId169"/>
    <p:sldId id="424" r:id="rId170"/>
    <p:sldId id="425" r:id="rId171"/>
    <p:sldId id="426" r:id="rId172"/>
    <p:sldId id="427" r:id="rId173"/>
    <p:sldId id="428" r:id="rId174"/>
    <p:sldId id="429" r:id="rId175"/>
    <p:sldId id="430" r:id="rId176"/>
    <p:sldId id="431" r:id="rId177"/>
    <p:sldId id="432" r:id="rId178"/>
    <p:sldId id="433" r:id="rId179"/>
    <p:sldId id="434" r:id="rId180"/>
    <p:sldId id="435" r:id="rId181"/>
    <p:sldId id="436" r:id="rId182"/>
    <p:sldId id="437" r:id="rId183"/>
    <p:sldId id="438" r:id="rId184"/>
    <p:sldId id="439" r:id="rId185"/>
    <p:sldId id="440" r:id="rId186"/>
    <p:sldId id="441" r:id="rId187"/>
    <p:sldId id="442" r:id="rId188"/>
    <p:sldId id="443" r:id="rId189"/>
    <p:sldId id="444" r:id="rId190"/>
    <p:sldId id="445" r:id="rId191"/>
    <p:sldId id="446" r:id="rId192"/>
    <p:sldId id="447" r:id="rId193"/>
    <p:sldId id="448" r:id="rId194"/>
    <p:sldId id="449" r:id="rId195"/>
    <p:sldId id="450" r:id="rId196"/>
    <p:sldId id="451" r:id="rId197"/>
    <p:sldId id="452" r:id="rId198"/>
    <p:sldId id="453" r:id="rId199"/>
    <p:sldId id="454" r:id="rId200"/>
    <p:sldId id="455" r:id="rId201"/>
    <p:sldId id="456" r:id="rId202"/>
    <p:sldId id="457" r:id="rId203"/>
    <p:sldId id="458" r:id="rId204"/>
    <p:sldId id="459" r:id="rId205"/>
    <p:sldId id="460" r:id="rId20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4C30F9-F122-460D-B07F-99F097B4AB5B}">
          <p14:sldIdLst>
            <p14:sldId id="256"/>
          </p14:sldIdLst>
        </p14:section>
        <p14:section name="THE GOSPEL...OF THE KINGDOM!" id="{E05EACB4-CD62-4037-BED6-A1087AF7DF36}">
          <p14:sldIdLst>
            <p14:sldId id="257"/>
            <p14:sldId id="258"/>
            <p14:sldId id="259"/>
            <p14:sldId id="260"/>
            <p14:sldId id="261"/>
            <p14:sldId id="262"/>
            <p14:sldId id="263"/>
            <p14:sldId id="264"/>
            <p14:sldId id="265"/>
            <p14:sldId id="266"/>
            <p14:sldId id="267"/>
            <p14:sldId id="268"/>
            <p14:sldId id="269"/>
            <p14:sldId id="270"/>
            <p14:sldId id="271"/>
            <p14:sldId id="272"/>
            <p14:sldId id="273"/>
            <p14:sldId id="274"/>
            <p14:sldId id="275"/>
            <p14:sldId id="276"/>
          </p14:sldIdLst>
        </p14:section>
        <p14:section name="WHERE WILL THE KINGDOM OF GOD BE?" id="{CD84874A-F1A5-4FE9-9891-3177E645AB92}">
          <p14:sldIdLst>
            <p14:sldId id="277"/>
          </p14:sldIdLst>
        </p14:section>
        <p14:section name="On Earth" id="{DC9B5124-4BDE-4AB1-BF82-B0569C19E867}">
          <p14:sldIdLst>
            <p14:sldId id="278"/>
            <p14:sldId id="279"/>
            <p14:sldId id="280"/>
          </p14:sldIdLst>
        </p14:section>
        <p14:section name="Land of Israel" id="{47714661-28E9-4A8C-BEEA-BAF5C52130A7}">
          <p14:sldIdLst>
            <p14:sldId id="281"/>
            <p14:sldId id="282"/>
          </p14:sldIdLst>
        </p14:section>
        <p14:section name="River of Egypt to River Euphrates" id="{7344CA61-C8EB-4ED8-B07A-2110EC23BC78}">
          <p14:sldIdLst>
            <p14:sldId id="283"/>
            <p14:sldId id="284"/>
            <p14:sldId id="285"/>
          </p14:sldIdLst>
        </p14:section>
        <p14:section name="Centered around Jerusalem" id="{866120D6-EED4-40F2-9D58-9ADAE22D8B68}">
          <p14:sldIdLst>
            <p14:sldId id="286"/>
            <p14:sldId id="287"/>
            <p14:sldId id="288"/>
            <p14:sldId id="289"/>
            <p14:sldId id="290"/>
            <p14:sldId id="291"/>
          </p14:sldIdLst>
        </p14:section>
        <p14:section name="WHERE DOES ZION COME FROM?" id="{0F2B779B-97E5-4518-95AB-3630E2CCB1CA}">
          <p14:sldIdLst>
            <p14:sldId id="292"/>
            <p14:sldId id="293"/>
            <p14:sldId id="294"/>
            <p14:sldId id="295"/>
            <p14:sldId id="296"/>
            <p14:sldId id="297"/>
            <p14:sldId id="298"/>
            <p14:sldId id="299"/>
            <p14:sldId id="300"/>
            <p14:sldId id="301"/>
            <p14:sldId id="302"/>
            <p14:sldId id="303"/>
            <p14:sldId id="304"/>
            <p14:sldId id="305"/>
          </p14:sldIdLst>
        </p14:section>
        <p14:section name="WHEN ZION COMES: THE DAY OF THE LORD" id="{DA17E40C-05EC-44E1-91C6-2A9D37F4AE03}">
          <p14:sldIdLst>
            <p14:sldId id="306"/>
            <p14:sldId id="307"/>
            <p14:sldId id="308"/>
            <p14:sldId id="309"/>
            <p14:sldId id="310"/>
            <p14:sldId id="311"/>
            <p14:sldId id="312"/>
            <p14:sldId id="313"/>
            <p14:sldId id="314"/>
          </p14:sldIdLst>
        </p14:section>
        <p14:section name="WHAT DOES ZION LOOK LIKE?" id="{76118F97-D6AD-442B-B927-15EDD70E1BD4}">
          <p14:sldIdLst>
            <p14:sldId id="315"/>
            <p14:sldId id="316"/>
            <p14:sldId id="317"/>
            <p14:sldId id="318"/>
            <p14:sldId id="319"/>
            <p14:sldId id="320"/>
            <p14:sldId id="321"/>
            <p14:sldId id="322"/>
            <p14:sldId id="323"/>
            <p14:sldId id="324"/>
            <p14:sldId id="325"/>
            <p14:sldId id="326"/>
            <p14:sldId id="327"/>
            <p14:sldId id="328"/>
            <p14:sldId id="329"/>
            <p14:sldId id="330"/>
            <p14:sldId id="331"/>
            <p14:sldId id="332"/>
            <p14:sldId id="333"/>
          </p14:sldIdLst>
        </p14:section>
        <p14:section name="WHAT WILL LIFE BE LIKE IN ZION?" id="{49ED1EA5-B2C1-400F-B1A2-2F642FC97957}">
          <p14:sldIdLst>
            <p14:sldId id="334"/>
          </p14:sldIdLst>
        </p14:section>
        <p14:section name="Joyful" id="{AD38D2BD-1345-47E7-805C-0D7C75FC8840}">
          <p14:sldIdLst>
            <p14:sldId id="335"/>
            <p14:sldId id="336"/>
            <p14:sldId id="337"/>
            <p14:sldId id="338"/>
            <p14:sldId id="339"/>
          </p14:sldIdLst>
        </p14:section>
        <p14:section name="Restful" id="{47FCDE4F-B794-426D-98F2-3DB7B1F6BD42}">
          <p14:sldIdLst>
            <p14:sldId id="340"/>
            <p14:sldId id="341"/>
            <p14:sldId id="342"/>
            <p14:sldId id="343"/>
            <p14:sldId id="344"/>
            <p14:sldId id="345"/>
            <p14:sldId id="346"/>
          </p14:sldIdLst>
        </p14:section>
        <p14:section name="Keeping the law" id="{F2027CDC-BC8B-4ACA-86C6-D81690D9D3D2}">
          <p14:sldIdLst>
            <p14:sldId id="347"/>
            <p14:sldId id="348"/>
            <p14:sldId id="349"/>
            <p14:sldId id="350"/>
            <p14:sldId id="351"/>
            <p14:sldId id="352"/>
            <p14:sldId id="353"/>
            <p14:sldId id="354"/>
          </p14:sldIdLst>
        </p14:section>
        <p14:section name="Eating Food" id="{2C870446-2794-466E-A411-47F1CD38E38A}">
          <p14:sldIdLst>
            <p14:sldId id="355"/>
            <p14:sldId id="356"/>
            <p14:sldId id="357"/>
            <p14:sldId id="358"/>
            <p14:sldId id="359"/>
            <p14:sldId id="360"/>
            <p14:sldId id="361"/>
            <p14:sldId id="362"/>
            <p14:sldId id="363"/>
          </p14:sldIdLst>
        </p14:section>
        <p14:section name="Farming" id="{B35AE235-FB5D-4B66-9128-35501AA19E52}">
          <p14:sldIdLst>
            <p14:sldId id="364"/>
            <p14:sldId id="365"/>
            <p14:sldId id="366"/>
            <p14:sldId id="367"/>
            <p14:sldId id="368"/>
          </p14:sldIdLst>
        </p14:section>
        <p14:section name="Light will come from YHVH" id="{F5044EB4-EE7D-48A5-925A-AAB7729C22DF}">
          <p14:sldIdLst>
            <p14:sldId id="369"/>
            <p14:sldId id="370"/>
            <p14:sldId id="371"/>
            <p14:sldId id="372"/>
            <p14:sldId id="373"/>
            <p14:sldId id="374"/>
            <p14:sldId id="375"/>
            <p14:sldId id="376"/>
            <p14:sldId id="377"/>
            <p14:sldId id="378"/>
          </p14:sldIdLst>
        </p14:section>
        <p14:section name="HOW LONG WILL WE BE IN ZION?" id="{8CCCB0D0-5379-40B7-A9C9-07BFD4515CFA}">
          <p14:sldIdLst>
            <p14:sldId id="379"/>
            <p14:sldId id="380"/>
            <p14:sldId id="381"/>
            <p14:sldId id="382"/>
            <p14:sldId id="383"/>
            <p14:sldId id="384"/>
            <p14:sldId id="385"/>
            <p14:sldId id="386"/>
            <p14:sldId id="387"/>
          </p14:sldIdLst>
        </p14:section>
        <p14:section name="YESHUA RULES FROM ZION" id="{7FBF03BB-063C-49CD-9E83-AAED0BE25DF1}">
          <p14:sldIdLst>
            <p14:sldId id="388"/>
            <p14:sldId id="389"/>
            <p14:sldId id="390"/>
            <p14:sldId id="391"/>
            <p14:sldId id="392"/>
            <p14:sldId id="393"/>
            <p14:sldId id="394"/>
            <p14:sldId id="395"/>
            <p14:sldId id="396"/>
            <p14:sldId id="397"/>
          </p14:sldIdLst>
        </p14:section>
        <p14:section name="THE LORD LOVES ZION" id="{3C7BBEBF-6820-4E5C-9FF4-1C687C1C43B6}">
          <p14:sldIdLst>
            <p14:sldId id="398"/>
            <p14:sldId id="399"/>
            <p14:sldId id="400"/>
            <p14:sldId id="401"/>
            <p14:sldId id="402"/>
            <p14:sldId id="403"/>
          </p14:sldIdLst>
        </p14:section>
        <p14:section name="GARDEN OF EDEN" id="{99E6CCD0-DC84-46A1-9E46-E7D71AA8D898}">
          <p14:sldIdLst>
            <p14:sldId id="404"/>
          </p14:sldIdLst>
        </p14:section>
        <p14:section name="Zion likened to Paradise" id="{2F654BD7-6E0C-46F4-85C4-14F2F320F819}">
          <p14:sldIdLst>
            <p14:sldId id="405"/>
            <p14:sldId id="406"/>
            <p14:sldId id="407"/>
            <p14:sldId id="408"/>
            <p14:sldId id="409"/>
            <p14:sldId id="410"/>
          </p14:sldIdLst>
        </p14:section>
        <p14:section name="Garden of Eden likened to Paradise" id="{F6CA86AA-D693-450E-BE8A-2ACF47EE444F}">
          <p14:sldIdLst>
            <p14:sldId id="411"/>
            <p14:sldId id="412"/>
            <p14:sldId id="413"/>
            <p14:sldId id="414"/>
          </p14:sldIdLst>
        </p14:section>
        <p14:section name="Zion likened to the Garden in Eden" id="{AA30D9B8-C86D-41CF-B994-42D2684C5E25}">
          <p14:sldIdLst>
            <p14:sldId id="415"/>
            <p14:sldId id="416"/>
            <p14:sldId id="417"/>
            <p14:sldId id="418"/>
            <p14:sldId id="419"/>
            <p14:sldId id="420"/>
          </p14:sldIdLst>
        </p14:section>
        <p14:section name="The Garden was on Earth" id="{EE000B42-9E3D-4F9D-8FD5-B47DD402DADE}">
          <p14:sldIdLst>
            <p14:sldId id="421"/>
            <p14:sldId id="422"/>
            <p14:sldId id="423"/>
            <p14:sldId id="424"/>
            <p14:sldId id="425"/>
            <p14:sldId id="426"/>
            <p14:sldId id="427"/>
          </p14:sldIdLst>
        </p14:section>
        <p14:section name="The Land of Eden was destroyed" id="{511DDE7D-98CE-4868-861F-85807EE906EF}">
          <p14:sldIdLst>
            <p14:sldId id="428"/>
            <p14:sldId id="429"/>
            <p14:sldId id="430"/>
            <p14:sldId id="431"/>
            <p14:sldId id="432"/>
            <p14:sldId id="433"/>
            <p14:sldId id="434"/>
          </p14:sldIdLst>
        </p14:section>
        <p14:section name="Enoch was taken to the garden" id="{A3DB14AF-3B37-49DE-AA0B-8C6D0B7B6718}">
          <p14:sldIdLst>
            <p14:sldId id="435"/>
            <p14:sldId id="436"/>
            <p14:sldId id="437"/>
            <p14:sldId id="438"/>
            <p14:sldId id="439"/>
            <p14:sldId id="440"/>
            <p14:sldId id="441"/>
            <p14:sldId id="442"/>
            <p14:sldId id="443"/>
            <p14:sldId id="444"/>
          </p14:sldIdLst>
        </p14:section>
        <p14:section name="THE TREE OF LIFE IS NOW IN ZION" id="{AC9F6454-0D32-4940-8768-CBF7CE9E25F6}">
          <p14:sldIdLst>
            <p14:sldId id="445"/>
          </p14:sldIdLst>
        </p14:section>
        <p14:section name="Healing in the tree" id="{0AC2BDD1-BBC8-421A-BB3C-5B3D8A555EEE}">
          <p14:sldIdLst>
            <p14:sldId id="446"/>
            <p14:sldId id="447"/>
            <p14:sldId id="448"/>
            <p14:sldId id="449"/>
            <p14:sldId id="450"/>
            <p14:sldId id="451"/>
            <p14:sldId id="452"/>
            <p14:sldId id="453"/>
            <p14:sldId id="454"/>
            <p14:sldId id="455"/>
          </p14:sldIdLst>
        </p14:section>
        <p14:section name="ZION: EARTHLY JERUSALEM" id="{2BC281A0-F7F9-485E-849E-3B37D707A1F9}">
          <p14:sldIdLst>
            <p14:sldId id="456"/>
            <p14:sldId id="457"/>
            <p14:sldId id="458"/>
            <p14:sldId id="459"/>
            <p14:sldId id="460"/>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92DBC41F-B024-4E24-962F-76A9F2A35302}" v="32146" dt="2025-04-09T15:07:32.65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8" d="100"/>
          <a:sy n="68" d="100"/>
        </p:scale>
        <p:origin x="1002" y="78"/>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17" Type="http://schemas.openxmlformats.org/officeDocument/2006/relationships/slide" Target="slides/slide116.xml"/><Relationship Id="rId21" Type="http://schemas.openxmlformats.org/officeDocument/2006/relationships/slide" Target="slides/slide20.xml"/><Relationship Id="rId42" Type="http://schemas.openxmlformats.org/officeDocument/2006/relationships/slide" Target="slides/slide41.xml"/><Relationship Id="rId63" Type="http://schemas.openxmlformats.org/officeDocument/2006/relationships/slide" Target="slides/slide62.xml"/><Relationship Id="rId84" Type="http://schemas.openxmlformats.org/officeDocument/2006/relationships/slide" Target="slides/slide83.xml"/><Relationship Id="rId138" Type="http://schemas.openxmlformats.org/officeDocument/2006/relationships/slide" Target="slides/slide137.xml"/><Relationship Id="rId159" Type="http://schemas.openxmlformats.org/officeDocument/2006/relationships/slide" Target="slides/slide158.xml"/><Relationship Id="rId170" Type="http://schemas.openxmlformats.org/officeDocument/2006/relationships/slide" Target="slides/slide169.xml"/><Relationship Id="rId191" Type="http://schemas.openxmlformats.org/officeDocument/2006/relationships/slide" Target="slides/slide190.xml"/><Relationship Id="rId205" Type="http://schemas.openxmlformats.org/officeDocument/2006/relationships/slide" Target="slides/slide204.xml"/><Relationship Id="rId107" Type="http://schemas.openxmlformats.org/officeDocument/2006/relationships/slide" Target="slides/slide106.xml"/><Relationship Id="rId11" Type="http://schemas.openxmlformats.org/officeDocument/2006/relationships/slide" Target="slides/slide10.xml"/><Relationship Id="rId32" Type="http://schemas.openxmlformats.org/officeDocument/2006/relationships/slide" Target="slides/slide31.xml"/><Relationship Id="rId53" Type="http://schemas.openxmlformats.org/officeDocument/2006/relationships/slide" Target="slides/slide52.xml"/><Relationship Id="rId74" Type="http://schemas.openxmlformats.org/officeDocument/2006/relationships/slide" Target="slides/slide73.xml"/><Relationship Id="rId128" Type="http://schemas.openxmlformats.org/officeDocument/2006/relationships/slide" Target="slides/slide127.xml"/><Relationship Id="rId149" Type="http://schemas.openxmlformats.org/officeDocument/2006/relationships/slide" Target="slides/slide148.xml"/><Relationship Id="rId5" Type="http://schemas.openxmlformats.org/officeDocument/2006/relationships/slide" Target="slides/slide4.xml"/><Relationship Id="rId95" Type="http://schemas.openxmlformats.org/officeDocument/2006/relationships/slide" Target="slides/slide94.xml"/><Relationship Id="rId160" Type="http://schemas.openxmlformats.org/officeDocument/2006/relationships/slide" Target="slides/slide159.xml"/><Relationship Id="rId181" Type="http://schemas.openxmlformats.org/officeDocument/2006/relationships/slide" Target="slides/slide180.xml"/><Relationship Id="rId22" Type="http://schemas.openxmlformats.org/officeDocument/2006/relationships/slide" Target="slides/slide21.xml"/><Relationship Id="rId43" Type="http://schemas.openxmlformats.org/officeDocument/2006/relationships/slide" Target="slides/slide42.xml"/><Relationship Id="rId64" Type="http://schemas.openxmlformats.org/officeDocument/2006/relationships/slide" Target="slides/slide63.xml"/><Relationship Id="rId118" Type="http://schemas.openxmlformats.org/officeDocument/2006/relationships/slide" Target="slides/slide117.xml"/><Relationship Id="rId139" Type="http://schemas.openxmlformats.org/officeDocument/2006/relationships/slide" Target="slides/slide138.xml"/><Relationship Id="rId85" Type="http://schemas.openxmlformats.org/officeDocument/2006/relationships/slide" Target="slides/slide84.xml"/><Relationship Id="rId150" Type="http://schemas.openxmlformats.org/officeDocument/2006/relationships/slide" Target="slides/slide149.xml"/><Relationship Id="rId171" Type="http://schemas.openxmlformats.org/officeDocument/2006/relationships/slide" Target="slides/slide170.xml"/><Relationship Id="rId192" Type="http://schemas.openxmlformats.org/officeDocument/2006/relationships/slide" Target="slides/slide191.xml"/><Relationship Id="rId206" Type="http://schemas.openxmlformats.org/officeDocument/2006/relationships/slide" Target="slides/slide205.xml"/><Relationship Id="rId12" Type="http://schemas.openxmlformats.org/officeDocument/2006/relationships/slide" Target="slides/slide11.xml"/><Relationship Id="rId33" Type="http://schemas.openxmlformats.org/officeDocument/2006/relationships/slide" Target="slides/slide32.xml"/><Relationship Id="rId108" Type="http://schemas.openxmlformats.org/officeDocument/2006/relationships/slide" Target="slides/slide107.xml"/><Relationship Id="rId129" Type="http://schemas.openxmlformats.org/officeDocument/2006/relationships/slide" Target="slides/slide128.xml"/><Relationship Id="rId54" Type="http://schemas.openxmlformats.org/officeDocument/2006/relationships/slide" Target="slides/slide53.xml"/><Relationship Id="rId75" Type="http://schemas.openxmlformats.org/officeDocument/2006/relationships/slide" Target="slides/slide74.xml"/><Relationship Id="rId96" Type="http://schemas.openxmlformats.org/officeDocument/2006/relationships/slide" Target="slides/slide95.xml"/><Relationship Id="rId140" Type="http://schemas.openxmlformats.org/officeDocument/2006/relationships/slide" Target="slides/slide139.xml"/><Relationship Id="rId161" Type="http://schemas.openxmlformats.org/officeDocument/2006/relationships/slide" Target="slides/slide160.xml"/><Relationship Id="rId182" Type="http://schemas.openxmlformats.org/officeDocument/2006/relationships/slide" Target="slides/slide181.xml"/><Relationship Id="rId6" Type="http://schemas.openxmlformats.org/officeDocument/2006/relationships/slide" Target="slides/slide5.xml"/><Relationship Id="rId23" Type="http://schemas.openxmlformats.org/officeDocument/2006/relationships/slide" Target="slides/slide22.xml"/><Relationship Id="rId119" Type="http://schemas.openxmlformats.org/officeDocument/2006/relationships/slide" Target="slides/slide118.xml"/><Relationship Id="rId44" Type="http://schemas.openxmlformats.org/officeDocument/2006/relationships/slide" Target="slides/slide43.xml"/><Relationship Id="rId65" Type="http://schemas.openxmlformats.org/officeDocument/2006/relationships/slide" Target="slides/slide64.xml"/><Relationship Id="rId86" Type="http://schemas.openxmlformats.org/officeDocument/2006/relationships/slide" Target="slides/slide85.xml"/><Relationship Id="rId130" Type="http://schemas.openxmlformats.org/officeDocument/2006/relationships/slide" Target="slides/slide129.xml"/><Relationship Id="rId151" Type="http://schemas.openxmlformats.org/officeDocument/2006/relationships/slide" Target="slides/slide150.xml"/><Relationship Id="rId172" Type="http://schemas.openxmlformats.org/officeDocument/2006/relationships/slide" Target="slides/slide171.xml"/><Relationship Id="rId193" Type="http://schemas.openxmlformats.org/officeDocument/2006/relationships/slide" Target="slides/slide192.xml"/><Relationship Id="rId207" Type="http://schemas.openxmlformats.org/officeDocument/2006/relationships/presProps" Target="presProps.xml"/><Relationship Id="rId13" Type="http://schemas.openxmlformats.org/officeDocument/2006/relationships/slide" Target="slides/slide12.xml"/><Relationship Id="rId109" Type="http://schemas.openxmlformats.org/officeDocument/2006/relationships/slide" Target="slides/slide108.xml"/><Relationship Id="rId34" Type="http://schemas.openxmlformats.org/officeDocument/2006/relationships/slide" Target="slides/slide33.xml"/><Relationship Id="rId55" Type="http://schemas.openxmlformats.org/officeDocument/2006/relationships/slide" Target="slides/slide54.xml"/><Relationship Id="rId76" Type="http://schemas.openxmlformats.org/officeDocument/2006/relationships/slide" Target="slides/slide75.xml"/><Relationship Id="rId97" Type="http://schemas.openxmlformats.org/officeDocument/2006/relationships/slide" Target="slides/slide96.xml"/><Relationship Id="rId120" Type="http://schemas.openxmlformats.org/officeDocument/2006/relationships/slide" Target="slides/slide119.xml"/><Relationship Id="rId141" Type="http://schemas.openxmlformats.org/officeDocument/2006/relationships/slide" Target="slides/slide140.xml"/><Relationship Id="rId7" Type="http://schemas.openxmlformats.org/officeDocument/2006/relationships/slide" Target="slides/slide6.xml"/><Relationship Id="rId162" Type="http://schemas.openxmlformats.org/officeDocument/2006/relationships/slide" Target="slides/slide161.xml"/><Relationship Id="rId183" Type="http://schemas.openxmlformats.org/officeDocument/2006/relationships/slide" Target="slides/slide182.xml"/><Relationship Id="rId24" Type="http://schemas.openxmlformats.org/officeDocument/2006/relationships/slide" Target="slides/slide23.xml"/><Relationship Id="rId45" Type="http://schemas.openxmlformats.org/officeDocument/2006/relationships/slide" Target="slides/slide44.xml"/><Relationship Id="rId66" Type="http://schemas.openxmlformats.org/officeDocument/2006/relationships/slide" Target="slides/slide65.xml"/><Relationship Id="rId87" Type="http://schemas.openxmlformats.org/officeDocument/2006/relationships/slide" Target="slides/slide86.xml"/><Relationship Id="rId110" Type="http://schemas.openxmlformats.org/officeDocument/2006/relationships/slide" Target="slides/slide109.xml"/><Relationship Id="rId131" Type="http://schemas.openxmlformats.org/officeDocument/2006/relationships/slide" Target="slides/slide130.xml"/><Relationship Id="rId61" Type="http://schemas.openxmlformats.org/officeDocument/2006/relationships/slide" Target="slides/slide60.xml"/><Relationship Id="rId82" Type="http://schemas.openxmlformats.org/officeDocument/2006/relationships/slide" Target="slides/slide81.xml"/><Relationship Id="rId152" Type="http://schemas.openxmlformats.org/officeDocument/2006/relationships/slide" Target="slides/slide151.xml"/><Relationship Id="rId173" Type="http://schemas.openxmlformats.org/officeDocument/2006/relationships/slide" Target="slides/slide172.xml"/><Relationship Id="rId194" Type="http://schemas.openxmlformats.org/officeDocument/2006/relationships/slide" Target="slides/slide193.xml"/><Relationship Id="rId199" Type="http://schemas.openxmlformats.org/officeDocument/2006/relationships/slide" Target="slides/slide198.xml"/><Relationship Id="rId203" Type="http://schemas.openxmlformats.org/officeDocument/2006/relationships/slide" Target="slides/slide202.xml"/><Relationship Id="rId208" Type="http://schemas.openxmlformats.org/officeDocument/2006/relationships/viewProps" Target="viewProps.xml"/><Relationship Id="rId19" Type="http://schemas.openxmlformats.org/officeDocument/2006/relationships/slide" Target="slides/slide18.xml"/><Relationship Id="rId14" Type="http://schemas.openxmlformats.org/officeDocument/2006/relationships/slide" Target="slides/slide13.xml"/><Relationship Id="rId30" Type="http://schemas.openxmlformats.org/officeDocument/2006/relationships/slide" Target="slides/slide29.xml"/><Relationship Id="rId35" Type="http://schemas.openxmlformats.org/officeDocument/2006/relationships/slide" Target="slides/slide34.xml"/><Relationship Id="rId56" Type="http://schemas.openxmlformats.org/officeDocument/2006/relationships/slide" Target="slides/slide55.xml"/><Relationship Id="rId77" Type="http://schemas.openxmlformats.org/officeDocument/2006/relationships/slide" Target="slides/slide76.xml"/><Relationship Id="rId100" Type="http://schemas.openxmlformats.org/officeDocument/2006/relationships/slide" Target="slides/slide99.xml"/><Relationship Id="rId105" Type="http://schemas.openxmlformats.org/officeDocument/2006/relationships/slide" Target="slides/slide104.xml"/><Relationship Id="rId126" Type="http://schemas.openxmlformats.org/officeDocument/2006/relationships/slide" Target="slides/slide125.xml"/><Relationship Id="rId147" Type="http://schemas.openxmlformats.org/officeDocument/2006/relationships/slide" Target="slides/slide146.xml"/><Relationship Id="rId168" Type="http://schemas.openxmlformats.org/officeDocument/2006/relationships/slide" Target="slides/slide167.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slide" Target="slides/slide71.xml"/><Relationship Id="rId93" Type="http://schemas.openxmlformats.org/officeDocument/2006/relationships/slide" Target="slides/slide92.xml"/><Relationship Id="rId98" Type="http://schemas.openxmlformats.org/officeDocument/2006/relationships/slide" Target="slides/slide97.xml"/><Relationship Id="rId121" Type="http://schemas.openxmlformats.org/officeDocument/2006/relationships/slide" Target="slides/slide120.xml"/><Relationship Id="rId142" Type="http://schemas.openxmlformats.org/officeDocument/2006/relationships/slide" Target="slides/slide141.xml"/><Relationship Id="rId163" Type="http://schemas.openxmlformats.org/officeDocument/2006/relationships/slide" Target="slides/slide162.xml"/><Relationship Id="rId184" Type="http://schemas.openxmlformats.org/officeDocument/2006/relationships/slide" Target="slides/slide183.xml"/><Relationship Id="rId189" Type="http://schemas.openxmlformats.org/officeDocument/2006/relationships/slide" Target="slides/slide188.xml"/><Relationship Id="rId3" Type="http://schemas.openxmlformats.org/officeDocument/2006/relationships/slide" Target="slides/slide2.xml"/><Relationship Id="rId25" Type="http://schemas.openxmlformats.org/officeDocument/2006/relationships/slide" Target="slides/slide24.xml"/><Relationship Id="rId46" Type="http://schemas.openxmlformats.org/officeDocument/2006/relationships/slide" Target="slides/slide45.xml"/><Relationship Id="rId67" Type="http://schemas.openxmlformats.org/officeDocument/2006/relationships/slide" Target="slides/slide66.xml"/><Relationship Id="rId116" Type="http://schemas.openxmlformats.org/officeDocument/2006/relationships/slide" Target="slides/slide115.xml"/><Relationship Id="rId137" Type="http://schemas.openxmlformats.org/officeDocument/2006/relationships/slide" Target="slides/slide136.xml"/><Relationship Id="rId158" Type="http://schemas.openxmlformats.org/officeDocument/2006/relationships/slide" Target="slides/slide157.xml"/><Relationship Id="rId20" Type="http://schemas.openxmlformats.org/officeDocument/2006/relationships/slide" Target="slides/slide19.xml"/><Relationship Id="rId41" Type="http://schemas.openxmlformats.org/officeDocument/2006/relationships/slide" Target="slides/slide40.xml"/><Relationship Id="rId62" Type="http://schemas.openxmlformats.org/officeDocument/2006/relationships/slide" Target="slides/slide61.xml"/><Relationship Id="rId83" Type="http://schemas.openxmlformats.org/officeDocument/2006/relationships/slide" Target="slides/slide82.xml"/><Relationship Id="rId88" Type="http://schemas.openxmlformats.org/officeDocument/2006/relationships/slide" Target="slides/slide87.xml"/><Relationship Id="rId111" Type="http://schemas.openxmlformats.org/officeDocument/2006/relationships/slide" Target="slides/slide110.xml"/><Relationship Id="rId132" Type="http://schemas.openxmlformats.org/officeDocument/2006/relationships/slide" Target="slides/slide131.xml"/><Relationship Id="rId153" Type="http://schemas.openxmlformats.org/officeDocument/2006/relationships/slide" Target="slides/slide152.xml"/><Relationship Id="rId174" Type="http://schemas.openxmlformats.org/officeDocument/2006/relationships/slide" Target="slides/slide173.xml"/><Relationship Id="rId179" Type="http://schemas.openxmlformats.org/officeDocument/2006/relationships/slide" Target="slides/slide178.xml"/><Relationship Id="rId195" Type="http://schemas.openxmlformats.org/officeDocument/2006/relationships/slide" Target="slides/slide194.xml"/><Relationship Id="rId209" Type="http://schemas.openxmlformats.org/officeDocument/2006/relationships/theme" Target="theme/theme1.xml"/><Relationship Id="rId190" Type="http://schemas.openxmlformats.org/officeDocument/2006/relationships/slide" Target="slides/slide189.xml"/><Relationship Id="rId204" Type="http://schemas.openxmlformats.org/officeDocument/2006/relationships/slide" Target="slides/slide203.xml"/><Relationship Id="rId15" Type="http://schemas.openxmlformats.org/officeDocument/2006/relationships/slide" Target="slides/slide14.xml"/><Relationship Id="rId36" Type="http://schemas.openxmlformats.org/officeDocument/2006/relationships/slide" Target="slides/slide35.xml"/><Relationship Id="rId57" Type="http://schemas.openxmlformats.org/officeDocument/2006/relationships/slide" Target="slides/slide56.xml"/><Relationship Id="rId106" Type="http://schemas.openxmlformats.org/officeDocument/2006/relationships/slide" Target="slides/slide105.xml"/><Relationship Id="rId127" Type="http://schemas.openxmlformats.org/officeDocument/2006/relationships/slide" Target="slides/slide126.xml"/><Relationship Id="rId10" Type="http://schemas.openxmlformats.org/officeDocument/2006/relationships/slide" Target="slides/slide9.xml"/><Relationship Id="rId31" Type="http://schemas.openxmlformats.org/officeDocument/2006/relationships/slide" Target="slides/slide30.xml"/><Relationship Id="rId52" Type="http://schemas.openxmlformats.org/officeDocument/2006/relationships/slide" Target="slides/slide51.xml"/><Relationship Id="rId73" Type="http://schemas.openxmlformats.org/officeDocument/2006/relationships/slide" Target="slides/slide72.xml"/><Relationship Id="rId78" Type="http://schemas.openxmlformats.org/officeDocument/2006/relationships/slide" Target="slides/slide77.xml"/><Relationship Id="rId94" Type="http://schemas.openxmlformats.org/officeDocument/2006/relationships/slide" Target="slides/slide93.xml"/><Relationship Id="rId99" Type="http://schemas.openxmlformats.org/officeDocument/2006/relationships/slide" Target="slides/slide98.xml"/><Relationship Id="rId101" Type="http://schemas.openxmlformats.org/officeDocument/2006/relationships/slide" Target="slides/slide100.xml"/><Relationship Id="rId122" Type="http://schemas.openxmlformats.org/officeDocument/2006/relationships/slide" Target="slides/slide121.xml"/><Relationship Id="rId143" Type="http://schemas.openxmlformats.org/officeDocument/2006/relationships/slide" Target="slides/slide142.xml"/><Relationship Id="rId148" Type="http://schemas.openxmlformats.org/officeDocument/2006/relationships/slide" Target="slides/slide147.xml"/><Relationship Id="rId164" Type="http://schemas.openxmlformats.org/officeDocument/2006/relationships/slide" Target="slides/slide163.xml"/><Relationship Id="rId169" Type="http://schemas.openxmlformats.org/officeDocument/2006/relationships/slide" Target="slides/slide168.xml"/><Relationship Id="rId185" Type="http://schemas.openxmlformats.org/officeDocument/2006/relationships/slide" Target="slides/slide184.xml"/><Relationship Id="rId4" Type="http://schemas.openxmlformats.org/officeDocument/2006/relationships/slide" Target="slides/slide3.xml"/><Relationship Id="rId9" Type="http://schemas.openxmlformats.org/officeDocument/2006/relationships/slide" Target="slides/slide8.xml"/><Relationship Id="rId180" Type="http://schemas.openxmlformats.org/officeDocument/2006/relationships/slide" Target="slides/slide179.xml"/><Relationship Id="rId210" Type="http://schemas.openxmlformats.org/officeDocument/2006/relationships/tableStyles" Target="tableStyles.xml"/><Relationship Id="rId26" Type="http://schemas.openxmlformats.org/officeDocument/2006/relationships/slide" Target="slides/slide25.xml"/><Relationship Id="rId47" Type="http://schemas.openxmlformats.org/officeDocument/2006/relationships/slide" Target="slides/slide46.xml"/><Relationship Id="rId68" Type="http://schemas.openxmlformats.org/officeDocument/2006/relationships/slide" Target="slides/slide67.xml"/><Relationship Id="rId89" Type="http://schemas.openxmlformats.org/officeDocument/2006/relationships/slide" Target="slides/slide88.xml"/><Relationship Id="rId112" Type="http://schemas.openxmlformats.org/officeDocument/2006/relationships/slide" Target="slides/slide111.xml"/><Relationship Id="rId133" Type="http://schemas.openxmlformats.org/officeDocument/2006/relationships/slide" Target="slides/slide132.xml"/><Relationship Id="rId154" Type="http://schemas.openxmlformats.org/officeDocument/2006/relationships/slide" Target="slides/slide153.xml"/><Relationship Id="rId175" Type="http://schemas.openxmlformats.org/officeDocument/2006/relationships/slide" Target="slides/slide174.xml"/><Relationship Id="rId196" Type="http://schemas.openxmlformats.org/officeDocument/2006/relationships/slide" Target="slides/slide195.xml"/><Relationship Id="rId200" Type="http://schemas.openxmlformats.org/officeDocument/2006/relationships/slide" Target="slides/slide199.xml"/><Relationship Id="rId16" Type="http://schemas.openxmlformats.org/officeDocument/2006/relationships/slide" Target="slides/slide15.xml"/><Relationship Id="rId37" Type="http://schemas.openxmlformats.org/officeDocument/2006/relationships/slide" Target="slides/slide36.xml"/><Relationship Id="rId58" Type="http://schemas.openxmlformats.org/officeDocument/2006/relationships/slide" Target="slides/slide57.xml"/><Relationship Id="rId79" Type="http://schemas.openxmlformats.org/officeDocument/2006/relationships/slide" Target="slides/slide78.xml"/><Relationship Id="rId102" Type="http://schemas.openxmlformats.org/officeDocument/2006/relationships/slide" Target="slides/slide101.xml"/><Relationship Id="rId123" Type="http://schemas.openxmlformats.org/officeDocument/2006/relationships/slide" Target="slides/slide122.xml"/><Relationship Id="rId144" Type="http://schemas.openxmlformats.org/officeDocument/2006/relationships/slide" Target="slides/slide143.xml"/><Relationship Id="rId90" Type="http://schemas.openxmlformats.org/officeDocument/2006/relationships/slide" Target="slides/slide89.xml"/><Relationship Id="rId165" Type="http://schemas.openxmlformats.org/officeDocument/2006/relationships/slide" Target="slides/slide164.xml"/><Relationship Id="rId186" Type="http://schemas.openxmlformats.org/officeDocument/2006/relationships/slide" Target="slides/slide185.xml"/><Relationship Id="rId211" Type="http://schemas.microsoft.com/office/2015/10/relationships/revisionInfo" Target="revisionInfo.xml"/><Relationship Id="rId27" Type="http://schemas.openxmlformats.org/officeDocument/2006/relationships/slide" Target="slides/slide26.xml"/><Relationship Id="rId48" Type="http://schemas.openxmlformats.org/officeDocument/2006/relationships/slide" Target="slides/slide47.xml"/><Relationship Id="rId69" Type="http://schemas.openxmlformats.org/officeDocument/2006/relationships/slide" Target="slides/slide68.xml"/><Relationship Id="rId113" Type="http://schemas.openxmlformats.org/officeDocument/2006/relationships/slide" Target="slides/slide112.xml"/><Relationship Id="rId134" Type="http://schemas.openxmlformats.org/officeDocument/2006/relationships/slide" Target="slides/slide133.xml"/><Relationship Id="rId80" Type="http://schemas.openxmlformats.org/officeDocument/2006/relationships/slide" Target="slides/slide79.xml"/><Relationship Id="rId155" Type="http://schemas.openxmlformats.org/officeDocument/2006/relationships/slide" Target="slides/slide154.xml"/><Relationship Id="rId176" Type="http://schemas.openxmlformats.org/officeDocument/2006/relationships/slide" Target="slides/slide175.xml"/><Relationship Id="rId197" Type="http://schemas.openxmlformats.org/officeDocument/2006/relationships/slide" Target="slides/slide196.xml"/><Relationship Id="rId201" Type="http://schemas.openxmlformats.org/officeDocument/2006/relationships/slide" Target="slides/slide200.xml"/><Relationship Id="rId17" Type="http://schemas.openxmlformats.org/officeDocument/2006/relationships/slide" Target="slides/slide16.xml"/><Relationship Id="rId38" Type="http://schemas.openxmlformats.org/officeDocument/2006/relationships/slide" Target="slides/slide37.xml"/><Relationship Id="rId59" Type="http://schemas.openxmlformats.org/officeDocument/2006/relationships/slide" Target="slides/slide58.xml"/><Relationship Id="rId103" Type="http://schemas.openxmlformats.org/officeDocument/2006/relationships/slide" Target="slides/slide102.xml"/><Relationship Id="rId124" Type="http://schemas.openxmlformats.org/officeDocument/2006/relationships/slide" Target="slides/slide123.xml"/><Relationship Id="rId70" Type="http://schemas.openxmlformats.org/officeDocument/2006/relationships/slide" Target="slides/slide69.xml"/><Relationship Id="rId91" Type="http://schemas.openxmlformats.org/officeDocument/2006/relationships/slide" Target="slides/slide90.xml"/><Relationship Id="rId145" Type="http://schemas.openxmlformats.org/officeDocument/2006/relationships/slide" Target="slides/slide144.xml"/><Relationship Id="rId166" Type="http://schemas.openxmlformats.org/officeDocument/2006/relationships/slide" Target="slides/slide165.xml"/><Relationship Id="rId187" Type="http://schemas.openxmlformats.org/officeDocument/2006/relationships/slide" Target="slides/slide186.xml"/><Relationship Id="rId1" Type="http://schemas.openxmlformats.org/officeDocument/2006/relationships/slideMaster" Target="slideMasters/slideMaster1.xml"/><Relationship Id="rId28" Type="http://schemas.openxmlformats.org/officeDocument/2006/relationships/slide" Target="slides/slide27.xml"/><Relationship Id="rId49" Type="http://schemas.openxmlformats.org/officeDocument/2006/relationships/slide" Target="slides/slide48.xml"/><Relationship Id="rId114" Type="http://schemas.openxmlformats.org/officeDocument/2006/relationships/slide" Target="slides/slide113.xml"/><Relationship Id="rId60" Type="http://schemas.openxmlformats.org/officeDocument/2006/relationships/slide" Target="slides/slide59.xml"/><Relationship Id="rId81" Type="http://schemas.openxmlformats.org/officeDocument/2006/relationships/slide" Target="slides/slide80.xml"/><Relationship Id="rId135" Type="http://schemas.openxmlformats.org/officeDocument/2006/relationships/slide" Target="slides/slide134.xml"/><Relationship Id="rId156" Type="http://schemas.openxmlformats.org/officeDocument/2006/relationships/slide" Target="slides/slide155.xml"/><Relationship Id="rId177" Type="http://schemas.openxmlformats.org/officeDocument/2006/relationships/slide" Target="slides/slide176.xml"/><Relationship Id="rId198" Type="http://schemas.openxmlformats.org/officeDocument/2006/relationships/slide" Target="slides/slide197.xml"/><Relationship Id="rId202" Type="http://schemas.openxmlformats.org/officeDocument/2006/relationships/slide" Target="slides/slide201.xml"/><Relationship Id="rId18" Type="http://schemas.openxmlformats.org/officeDocument/2006/relationships/slide" Target="slides/slide17.xml"/><Relationship Id="rId39" Type="http://schemas.openxmlformats.org/officeDocument/2006/relationships/slide" Target="slides/slide38.xml"/><Relationship Id="rId50" Type="http://schemas.openxmlformats.org/officeDocument/2006/relationships/slide" Target="slides/slide49.xml"/><Relationship Id="rId104" Type="http://schemas.openxmlformats.org/officeDocument/2006/relationships/slide" Target="slides/slide103.xml"/><Relationship Id="rId125" Type="http://schemas.openxmlformats.org/officeDocument/2006/relationships/slide" Target="slides/slide124.xml"/><Relationship Id="rId146" Type="http://schemas.openxmlformats.org/officeDocument/2006/relationships/slide" Target="slides/slide145.xml"/><Relationship Id="rId167" Type="http://schemas.openxmlformats.org/officeDocument/2006/relationships/slide" Target="slides/slide166.xml"/><Relationship Id="rId188" Type="http://schemas.openxmlformats.org/officeDocument/2006/relationships/slide" Target="slides/slide187.xml"/><Relationship Id="rId71" Type="http://schemas.openxmlformats.org/officeDocument/2006/relationships/slide" Target="slides/slide70.xml"/><Relationship Id="rId92" Type="http://schemas.openxmlformats.org/officeDocument/2006/relationships/slide" Target="slides/slide91.xml"/><Relationship Id="rId2" Type="http://schemas.openxmlformats.org/officeDocument/2006/relationships/slide" Target="slides/slide1.xml"/><Relationship Id="rId29" Type="http://schemas.openxmlformats.org/officeDocument/2006/relationships/slide" Target="slides/slide28.xml"/><Relationship Id="rId40" Type="http://schemas.openxmlformats.org/officeDocument/2006/relationships/slide" Target="slides/slide39.xml"/><Relationship Id="rId115" Type="http://schemas.openxmlformats.org/officeDocument/2006/relationships/slide" Target="slides/slide114.xml"/><Relationship Id="rId136" Type="http://schemas.openxmlformats.org/officeDocument/2006/relationships/slide" Target="slides/slide135.xml"/><Relationship Id="rId157" Type="http://schemas.openxmlformats.org/officeDocument/2006/relationships/slide" Target="slides/slide156.xml"/><Relationship Id="rId178" Type="http://schemas.openxmlformats.org/officeDocument/2006/relationships/slide" Target="slides/slide17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8DE6C8-AB1D-4204-BC9C-3366B0BF0435}"/>
              </a:ext>
            </a:extLst>
          </p:cNvPr>
          <p:cNvSpPr>
            <a:spLocks noGrp="1"/>
          </p:cNvSpPr>
          <p:nvPr>
            <p:ph type="ctrTitle"/>
          </p:nvPr>
        </p:nvSpPr>
        <p:spPr>
          <a:xfrm>
            <a:off x="704088" y="889820"/>
            <a:ext cx="9989574" cy="3598606"/>
          </a:xfrm>
        </p:spPr>
        <p:txBody>
          <a:bodyPr anchor="t">
            <a:normAutofit/>
          </a:bodyPr>
          <a:lstStyle>
            <a:lvl1pPr algn="l">
              <a:defRPr sz="5400"/>
            </a:lvl1pPr>
          </a:lstStyle>
          <a:p>
            <a:r>
              <a:rPr lang="en-US"/>
              <a:t>Click to edit Master title style</a:t>
            </a:r>
          </a:p>
        </p:txBody>
      </p:sp>
      <p:sp>
        <p:nvSpPr>
          <p:cNvPr id="3" name="Subtitle 2">
            <a:extLst>
              <a:ext uri="{FF2B5EF4-FFF2-40B4-BE49-F238E27FC236}">
                <a16:creationId xmlns:a16="http://schemas.microsoft.com/office/drawing/2014/main" id="{7A7B9009-EE50-4EE5-B6EB-CD6EC83D3FA3}"/>
              </a:ext>
            </a:extLst>
          </p:cNvPr>
          <p:cNvSpPr>
            <a:spLocks noGrp="1"/>
          </p:cNvSpPr>
          <p:nvPr>
            <p:ph type="subTitle" idx="1"/>
          </p:nvPr>
        </p:nvSpPr>
        <p:spPr>
          <a:xfrm>
            <a:off x="704088" y="4488426"/>
            <a:ext cx="6991776" cy="1302774"/>
          </a:xfrm>
        </p:spPr>
        <p:txBody>
          <a:bodyPr anchor="b">
            <a:normAutofit/>
          </a:bodyPr>
          <a:lstStyle>
            <a:lvl1pPr marL="0" indent="0" algn="l">
              <a:buNone/>
              <a:defRPr sz="20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99C8667E-058A-436F-B8EA-5B3A99D43D09}"/>
              </a:ext>
            </a:extLst>
          </p:cNvPr>
          <p:cNvSpPr>
            <a:spLocks noGrp="1"/>
          </p:cNvSpPr>
          <p:nvPr>
            <p:ph type="dt" sz="half" idx="10"/>
          </p:nvPr>
        </p:nvSpPr>
        <p:spPr/>
        <p:txBody>
          <a:bodyPr/>
          <a:lstStyle/>
          <a:p>
            <a:fld id="{D1D1EADE-8E88-4C7C-8AC5-FB148DE4940E}" type="datetime1">
              <a:rPr lang="en-US" smtClean="0"/>
              <a:t>7/7/2026</a:t>
            </a:fld>
            <a:endParaRPr lang="en-US"/>
          </a:p>
        </p:txBody>
      </p:sp>
      <p:sp>
        <p:nvSpPr>
          <p:cNvPr id="5" name="Footer Placeholder 4">
            <a:extLst>
              <a:ext uri="{FF2B5EF4-FFF2-40B4-BE49-F238E27FC236}">
                <a16:creationId xmlns:a16="http://schemas.microsoft.com/office/drawing/2014/main" id="{52680305-1AD7-482D-BFFD-6CDB83AB39A4}"/>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5762A1-52E9-402D-B65E-DF193E44CE83}"/>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206722006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B078AE7-D9AA-61DC-C80E-882C2EE913BC}"/>
              </a:ext>
            </a:extLst>
          </p:cNvPr>
          <p:cNvSpPr>
            <a:spLocks noGrp="1"/>
          </p:cNvSpPr>
          <p:nvPr>
            <p:ph type="dt" sz="half" idx="10"/>
          </p:nvPr>
        </p:nvSpPr>
        <p:spPr/>
        <p:txBody>
          <a:bodyPr/>
          <a:lstStyle/>
          <a:p>
            <a:fld id="{E31BA835-12AC-4E8F-955A-EA3F4DE2791F}" type="datetime1">
              <a:rPr lang="en-US" smtClean="0"/>
              <a:t>7/7/2026</a:t>
            </a:fld>
            <a:endParaRPr lang="en-US"/>
          </a:p>
        </p:txBody>
      </p:sp>
      <p:sp>
        <p:nvSpPr>
          <p:cNvPr id="3" name="Footer Placeholder 2">
            <a:extLst>
              <a:ext uri="{FF2B5EF4-FFF2-40B4-BE49-F238E27FC236}">
                <a16:creationId xmlns:a16="http://schemas.microsoft.com/office/drawing/2014/main" id="{E708B13B-1BC6-6C99-42CA-8897E659C9D5}"/>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F083FBE-162C-CC5D-5BC5-199A1FBA66AE}"/>
              </a:ext>
            </a:extLst>
          </p:cNvPr>
          <p:cNvSpPr>
            <a:spLocks noGrp="1"/>
          </p:cNvSpPr>
          <p:nvPr>
            <p:ph type="sldNum" sz="quarter" idx="12"/>
          </p:nvPr>
        </p:nvSpPr>
        <p:spPr/>
        <p:txBody>
          <a:bodyPr/>
          <a:lstStyle/>
          <a:p>
            <a:fld id="{87E7843D-FF13-4365-9478-9625B70A2705}" type="slidenum">
              <a:rPr lang="en-US" smtClean="0"/>
              <a:t>‹#›</a:t>
            </a:fld>
            <a:endParaRPr lang="en-US"/>
          </a:p>
        </p:txBody>
      </p:sp>
    </p:spTree>
    <p:extLst>
      <p:ext uri="{BB962C8B-B14F-4D97-AF65-F5344CB8AC3E}">
        <p14:creationId xmlns:p14="http://schemas.microsoft.com/office/powerpoint/2010/main" val="3456457169"/>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47A362AC-B59F-4AC7-B279-57DDD5336BCA}"/>
              </a:ext>
            </a:extLst>
          </p:cNvPr>
          <p:cNvSpPr>
            <a:spLocks noGrp="1"/>
          </p:cNvSpPr>
          <p:nvPr>
            <p:ph type="title"/>
          </p:nvPr>
        </p:nvSpPr>
        <p:spPr>
          <a:xfrm>
            <a:off x="700635" y="914400"/>
            <a:ext cx="10691265" cy="1307592"/>
          </a:xfrm>
          <a:prstGeom prst="rect">
            <a:avLst/>
          </a:prstGeom>
        </p:spPr>
        <p:txBody>
          <a:bodyPr vert="horz" lIns="91440" tIns="45720" rIns="91440" bIns="45720" rtlCol="0" anchor="t">
            <a:normAutofit/>
          </a:bodyPr>
          <a:lstStyle/>
          <a:p>
            <a:r>
              <a:rPr lang="en-US"/>
              <a:t>Click to edit Master title style</a:t>
            </a:r>
          </a:p>
        </p:txBody>
      </p:sp>
      <p:sp>
        <p:nvSpPr>
          <p:cNvPr id="3" name="Text Placeholder 2">
            <a:extLst>
              <a:ext uri="{FF2B5EF4-FFF2-40B4-BE49-F238E27FC236}">
                <a16:creationId xmlns:a16="http://schemas.microsoft.com/office/drawing/2014/main" id="{0E6042DB-75BD-4EC1-B6D9-8A72EF940CAA}"/>
              </a:ext>
            </a:extLst>
          </p:cNvPr>
          <p:cNvSpPr>
            <a:spLocks noGrp="1"/>
          </p:cNvSpPr>
          <p:nvPr>
            <p:ph type="body" idx="1"/>
          </p:nvPr>
        </p:nvSpPr>
        <p:spPr>
          <a:xfrm>
            <a:off x="700635" y="2221992"/>
            <a:ext cx="10691265" cy="3739896"/>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1DD1378-7C96-4079-B44C-3D86B4657596}"/>
              </a:ext>
            </a:extLst>
          </p:cNvPr>
          <p:cNvSpPr>
            <a:spLocks noGrp="1"/>
          </p:cNvSpPr>
          <p:nvPr>
            <p:ph type="dt" sz="half" idx="2"/>
          </p:nvPr>
        </p:nvSpPr>
        <p:spPr>
          <a:xfrm>
            <a:off x="8369448" y="6356350"/>
            <a:ext cx="2549564" cy="365125"/>
          </a:xfrm>
          <a:prstGeom prst="rect">
            <a:avLst/>
          </a:prstGeom>
        </p:spPr>
        <p:txBody>
          <a:bodyPr vert="horz" lIns="91440" tIns="45720" rIns="91440" bIns="45720" rtlCol="0" anchor="ctr"/>
          <a:lstStyle>
            <a:lvl1pPr algn="r">
              <a:defRPr sz="1050">
                <a:solidFill>
                  <a:schemeClr val="tx1"/>
                </a:solidFill>
                <a:latin typeface="+mj-lt"/>
              </a:defRPr>
            </a:lvl1pPr>
          </a:lstStyle>
          <a:p>
            <a:fld id="{E31BA835-12AC-4E8F-955A-EA3F4DE2791F}" type="datetime1">
              <a:rPr lang="en-US" smtClean="0"/>
              <a:t>7/7/2026</a:t>
            </a:fld>
            <a:endParaRPr lang="en-US"/>
          </a:p>
        </p:txBody>
      </p:sp>
      <p:sp>
        <p:nvSpPr>
          <p:cNvPr id="5" name="Footer Placeholder 4">
            <a:extLst>
              <a:ext uri="{FF2B5EF4-FFF2-40B4-BE49-F238E27FC236}">
                <a16:creationId xmlns:a16="http://schemas.microsoft.com/office/drawing/2014/main" id="{D19B6B78-577F-43F5-BAEE-BF72484C9850}"/>
              </a:ext>
            </a:extLst>
          </p:cNvPr>
          <p:cNvSpPr>
            <a:spLocks noGrp="1"/>
          </p:cNvSpPr>
          <p:nvPr>
            <p:ph type="ftr" sz="quarter" idx="3"/>
          </p:nvPr>
        </p:nvSpPr>
        <p:spPr>
          <a:xfrm>
            <a:off x="704088" y="6356350"/>
            <a:ext cx="4539727" cy="365125"/>
          </a:xfrm>
          <a:prstGeom prst="rect">
            <a:avLst/>
          </a:prstGeom>
        </p:spPr>
        <p:txBody>
          <a:bodyPr vert="horz" lIns="91440" tIns="45720" rIns="91440" bIns="45720" rtlCol="0" anchor="ctr"/>
          <a:lstStyle>
            <a:lvl1pPr algn="l">
              <a:defRPr sz="1050">
                <a:solidFill>
                  <a:schemeClr val="tx1"/>
                </a:solidFill>
                <a:latin typeface="+mj-lt"/>
              </a:defRPr>
            </a:lvl1pPr>
          </a:lstStyle>
          <a:p>
            <a:endParaRPr lang="en-US"/>
          </a:p>
        </p:txBody>
      </p:sp>
      <p:sp>
        <p:nvSpPr>
          <p:cNvPr id="6" name="Slide Number Placeholder 5">
            <a:extLst>
              <a:ext uri="{FF2B5EF4-FFF2-40B4-BE49-F238E27FC236}">
                <a16:creationId xmlns:a16="http://schemas.microsoft.com/office/drawing/2014/main" id="{A8CC75B8-AF8F-4D8A-9B3D-D1951A64BADB}"/>
              </a:ext>
            </a:extLst>
          </p:cNvPr>
          <p:cNvSpPr>
            <a:spLocks noGrp="1"/>
          </p:cNvSpPr>
          <p:nvPr>
            <p:ph type="sldNum" sz="quarter" idx="4"/>
          </p:nvPr>
        </p:nvSpPr>
        <p:spPr>
          <a:xfrm>
            <a:off x="10919012" y="6356350"/>
            <a:ext cx="672354" cy="365125"/>
          </a:xfrm>
          <a:prstGeom prst="rect">
            <a:avLst/>
          </a:prstGeom>
        </p:spPr>
        <p:txBody>
          <a:bodyPr vert="horz" lIns="91440" tIns="45720" rIns="91440" bIns="45720" rtlCol="0" anchor="ctr"/>
          <a:lstStyle>
            <a:lvl1pPr algn="r">
              <a:defRPr sz="1800">
                <a:solidFill>
                  <a:schemeClr val="tx1"/>
                </a:solidFill>
              </a:defRPr>
            </a:lvl1pPr>
          </a:lstStyle>
          <a:p>
            <a:fld id="{87E7843D-FF13-4365-9478-9625B70A2705}" type="slidenum">
              <a:rPr lang="en-US" smtClean="0"/>
              <a:t>‹#›</a:t>
            </a:fld>
            <a:endParaRPr lang="en-US"/>
          </a:p>
        </p:txBody>
      </p:sp>
      <p:cxnSp>
        <p:nvCxnSpPr>
          <p:cNvPr id="7" name="Straight Connector 6">
            <a:extLst>
              <a:ext uri="{FF2B5EF4-FFF2-40B4-BE49-F238E27FC236}">
                <a16:creationId xmlns:a16="http://schemas.microsoft.com/office/drawing/2014/main" id="{F64F9B95-9045-48D2-B9F3-2927E98F54AA}"/>
              </a:ext>
            </a:extLst>
          </p:cNvPr>
          <p:cNvCxnSpPr>
            <a:cxnSpLocks/>
          </p:cNvCxnSpPr>
          <p:nvPr/>
        </p:nvCxnSpPr>
        <p:spPr>
          <a:xfrm>
            <a:off x="800100" y="723900"/>
            <a:ext cx="10591800" cy="0"/>
          </a:xfrm>
          <a:prstGeom prst="line">
            <a:avLst/>
          </a:prstGeom>
          <a:ln w="44450">
            <a:solidFill>
              <a:schemeClr val="tx1"/>
            </a:solidFill>
          </a:ln>
        </p:spPr>
        <p:style>
          <a:lnRef idx="1">
            <a:schemeClr val="accent1"/>
          </a:lnRef>
          <a:fillRef idx="0">
            <a:schemeClr val="accent1"/>
          </a:fillRef>
          <a:effectRef idx="0">
            <a:schemeClr val="accent1"/>
          </a:effectRef>
          <a:fontRef idx="minor">
            <a:schemeClr val="tx1"/>
          </a:fontRef>
        </p:style>
      </p:cxnSp>
      <p:cxnSp>
        <p:nvCxnSpPr>
          <p:cNvPr id="8" name="Straight Connector 7">
            <a:extLst>
              <a:ext uri="{FF2B5EF4-FFF2-40B4-BE49-F238E27FC236}">
                <a16:creationId xmlns:a16="http://schemas.microsoft.com/office/drawing/2014/main" id="{085AA86F-6A4D-4BCB-A045-D992CDC2959B}"/>
              </a:ext>
            </a:extLst>
          </p:cNvPr>
          <p:cNvCxnSpPr>
            <a:cxnSpLocks/>
          </p:cNvCxnSpPr>
          <p:nvPr/>
        </p:nvCxnSpPr>
        <p:spPr>
          <a:xfrm>
            <a:off x="800100" y="6142781"/>
            <a:ext cx="10591800"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04318209"/>
      </p:ext>
    </p:extLst>
  </p:cSld>
  <p:clrMap bg1="lt1" tx1="dk1" bg2="lt2" tx2="dk2" accent1="accent1" accent2="accent2" accent3="accent3" accent4="accent4" accent5="accent5" accent6="accent6" hlink="hlink" folHlink="folHlink"/>
  <p:sldLayoutIdLst>
    <p:sldLayoutId id="2147483817" r:id="rId1"/>
    <p:sldLayoutId id="2147483819" r:id="rId2"/>
  </p:sldLayoutIdLst>
  <p:hf sldNum="0" hdr="0" ftr="0" dt="0"/>
  <p:txStyles>
    <p:titleStyle>
      <a:lvl1pPr algn="l" defTabSz="914400" rtl="0" eaLnBrk="1" latinLnBrk="0" hangingPunct="1">
        <a:lnSpc>
          <a:spcPct val="100000"/>
        </a:lnSpc>
        <a:spcBef>
          <a:spcPct val="0"/>
        </a:spcBef>
        <a:buNone/>
        <a:defRPr sz="4000" kern="1200" cap="all" spc="30" baseline="0">
          <a:solidFill>
            <a:schemeClr val="tx1"/>
          </a:solidFill>
          <a:latin typeface="+mj-lt"/>
          <a:ea typeface="+mj-ea"/>
          <a:cs typeface="+mj-cs"/>
        </a:defRPr>
      </a:lvl1pPr>
    </p:titleStyle>
    <p:bodyStyle>
      <a:lvl1pPr marL="228600" indent="-228600" algn="l" defTabSz="914400" rtl="0" eaLnBrk="1" latinLnBrk="0" hangingPunct="1">
        <a:lnSpc>
          <a:spcPct val="110000"/>
        </a:lnSpc>
        <a:spcBef>
          <a:spcPts val="1000"/>
        </a:spcBef>
        <a:buFont typeface="Arial" panose="020B0604020202020204" pitchFamily="34" charset="0"/>
        <a:buChar char="•"/>
        <a:defRPr sz="2000" kern="1200">
          <a:solidFill>
            <a:schemeClr val="tx1"/>
          </a:solidFill>
          <a:latin typeface="+mn-lt"/>
          <a:ea typeface="+mn-ea"/>
          <a:cs typeface="+mn-cs"/>
        </a:defRPr>
      </a:lvl1pPr>
      <a:lvl2pPr marL="685800" indent="-228600" algn="l" defTabSz="914400" rtl="0" eaLnBrk="1" latinLnBrk="0" hangingPunct="1">
        <a:lnSpc>
          <a:spcPct val="110000"/>
        </a:lnSpc>
        <a:spcBef>
          <a:spcPts val="500"/>
        </a:spcBef>
        <a:buFont typeface="Arial" panose="020B0604020202020204" pitchFamily="34" charset="0"/>
        <a:buChar char="•"/>
        <a:defRPr sz="1800" kern="1200">
          <a:solidFill>
            <a:schemeClr val="tx1"/>
          </a:solidFill>
          <a:latin typeface="+mn-lt"/>
          <a:ea typeface="+mn-ea"/>
          <a:cs typeface="+mn-cs"/>
        </a:defRPr>
      </a:lvl2pPr>
      <a:lvl3pPr marL="1143000" indent="-228600" algn="l" defTabSz="914400" rtl="0" eaLnBrk="1" latinLnBrk="0" hangingPunct="1">
        <a:lnSpc>
          <a:spcPct val="110000"/>
        </a:lnSpc>
        <a:spcBef>
          <a:spcPts val="500"/>
        </a:spcBef>
        <a:buFont typeface="Arial" panose="020B0604020202020204" pitchFamily="34" charset="0"/>
        <a:buChar char="•"/>
        <a:defRPr sz="1600" kern="1200">
          <a:solidFill>
            <a:schemeClr val="tx1"/>
          </a:solidFill>
          <a:latin typeface="+mn-lt"/>
          <a:ea typeface="+mn-ea"/>
          <a:cs typeface="+mn-cs"/>
        </a:defRPr>
      </a:lvl3pPr>
      <a:lvl4pPr marL="16002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4pPr>
      <a:lvl5pPr marL="2057400" indent="-228600" algn="l" defTabSz="914400" rtl="0" eaLnBrk="1" latinLnBrk="0" hangingPunct="1">
        <a:lnSpc>
          <a:spcPct val="110000"/>
        </a:lnSpc>
        <a:spcBef>
          <a:spcPts val="500"/>
        </a:spcBef>
        <a:buFont typeface="Arial" panose="020B0604020202020204" pitchFamily="34" charset="0"/>
        <a:buChar char="•"/>
        <a:defRPr sz="14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2" name="Rectangle 101">
            <a:extLst>
              <a:ext uri="{FF2B5EF4-FFF2-40B4-BE49-F238E27FC236}">
                <a16:creationId xmlns:a16="http://schemas.microsoft.com/office/drawing/2014/main" id="{85CB65D0-496F-4797-A015-C85839E35D1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0665316E-3E8A-6339-265A-61818C725CB0}"/>
              </a:ext>
            </a:extLst>
          </p:cNvPr>
          <p:cNvPicPr>
            <a:picLocks noChangeAspect="1"/>
          </p:cNvPicPr>
          <p:nvPr/>
        </p:nvPicPr>
        <p:blipFill>
          <a:blip r:embed="rId2">
            <a:extLst>
              <a:ext uri="{28A0092B-C50C-407E-A947-70E740481C1C}">
                <a14:useLocalDpi xmlns:a14="http://schemas.microsoft.com/office/drawing/2010/main" val="0"/>
              </a:ext>
            </a:extLst>
          </a:blip>
          <a:srcRect t="21875" b="21875"/>
          <a:stretch/>
        </p:blipFill>
        <p:spPr>
          <a:xfrm>
            <a:off x="1" y="10"/>
            <a:ext cx="12192000" cy="6857989"/>
          </a:xfrm>
          <a:prstGeom prst="rect">
            <a:avLst/>
          </a:prstGeom>
        </p:spPr>
      </p:pic>
      <p:sp>
        <p:nvSpPr>
          <p:cNvPr id="101" name="Rectangle 100">
            <a:extLst>
              <a:ext uri="{FF2B5EF4-FFF2-40B4-BE49-F238E27FC236}">
                <a16:creationId xmlns:a16="http://schemas.microsoft.com/office/drawing/2014/main" id="{95D2C779-8883-4E5F-A170-0F464918C1B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a:off x="-2307" y="990598"/>
            <a:ext cx="12188952" cy="4745182"/>
          </a:xfrm>
          <a:prstGeom prst="rect">
            <a:avLst/>
          </a:prstGeom>
          <a:gradFill>
            <a:gsLst>
              <a:gs pos="35000">
                <a:srgbClr val="000000">
                  <a:alpha val="41000"/>
                </a:srgbClr>
              </a:gs>
              <a:gs pos="0">
                <a:srgbClr val="000000">
                  <a:alpha val="0"/>
                </a:srgbClr>
              </a:gs>
              <a:gs pos="47744">
                <a:srgbClr val="000000">
                  <a:alpha val="51000"/>
                </a:srgbClr>
              </a:gs>
              <a:gs pos="70000">
                <a:srgbClr val="000000">
                  <a:alpha val="37000"/>
                </a:srgbClr>
              </a:gs>
              <a:gs pos="100000">
                <a:srgbClr val="000000">
                  <a:alpha val="0"/>
                </a:srgbClr>
              </a:gs>
            </a:gsLst>
            <a:lin ang="5400000" scaled="1"/>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83C51DDE-F7E3-A030-EEBD-F7308927FF00}"/>
              </a:ext>
            </a:extLst>
          </p:cNvPr>
          <p:cNvSpPr>
            <a:spLocks noGrp="1"/>
          </p:cNvSpPr>
          <p:nvPr>
            <p:ph type="ctrTitle"/>
          </p:nvPr>
        </p:nvSpPr>
        <p:spPr>
          <a:xfrm>
            <a:off x="393298" y="990599"/>
            <a:ext cx="7059298" cy="4849091"/>
          </a:xfrm>
        </p:spPr>
        <p:txBody>
          <a:bodyPr anchor="ctr">
            <a:normAutofit/>
          </a:bodyPr>
          <a:lstStyle/>
          <a:p>
            <a:pPr algn="r"/>
            <a:r>
              <a:rPr lang="en-US" b="1">
                <a:solidFill>
                  <a:srgbClr val="FFFFFF"/>
                </a:solidFill>
              </a:rPr>
              <a:t>The Kingdom of YHVH</a:t>
            </a:r>
            <a:br>
              <a:rPr lang="en-US" b="1">
                <a:solidFill>
                  <a:srgbClr val="FFFFFF"/>
                </a:solidFill>
              </a:rPr>
            </a:br>
            <a:r>
              <a:rPr lang="en-US" b="1">
                <a:solidFill>
                  <a:srgbClr val="FFFFFF"/>
                </a:solidFill>
              </a:rPr>
              <a:t>Zion</a:t>
            </a:r>
            <a:endParaRPr lang="en-US" b="1" dirty="0">
              <a:solidFill>
                <a:srgbClr val="FFFFFF"/>
              </a:solidFill>
            </a:endParaRPr>
          </a:p>
        </p:txBody>
      </p:sp>
      <p:cxnSp>
        <p:nvCxnSpPr>
          <p:cNvPr id="103" name="Straight Connector 102">
            <a:extLst>
              <a:ext uri="{FF2B5EF4-FFF2-40B4-BE49-F238E27FC236}">
                <a16:creationId xmlns:a16="http://schemas.microsoft.com/office/drawing/2014/main" id="{BD96A694-258D-4418-A83C-B9BA72FD44B8}"/>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V="1">
            <a:off x="8115300" y="1780927"/>
            <a:ext cx="0" cy="3390901"/>
          </a:xfrm>
          <a:prstGeom prst="line">
            <a:avLst/>
          </a:prstGeom>
          <a:ln w="44450">
            <a:solidFill>
              <a:srgbClr val="FFFFFF"/>
            </a:solidFill>
          </a:ln>
          <a:effectLst>
            <a:outerShdw blurRad="50800" dist="38100" dir="2700000" sx="88000" sy="88000" algn="tl" rotWithShape="0">
              <a:prstClr val="black">
                <a:alpha val="26000"/>
              </a:prstClr>
            </a:outerShdw>
          </a:effectLst>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80824275"/>
      </p:ext>
    </p:extLst>
  </p:cSld>
  <p:clrMapOvr>
    <a:overrideClrMapping bg1="dk1" tx1="lt1" bg2="dk2" tx2="lt2" accent1="accent1" accent2="accent2" accent3="accent3" accent4="accent4" accent5="accent5" accent6="accent6" hlink="hlink" folHlink="folHlink"/>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A3AEEC7-01E9-F1D6-7A48-7DBAE0C9431A}"/>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Gospel...of the Kingdom!</a:t>
            </a:r>
          </a:p>
        </p:txBody>
      </p:sp>
      <p:sp>
        <p:nvSpPr>
          <p:cNvPr id="3" name="Subtitle 2">
            <a:extLst>
              <a:ext uri="{FF2B5EF4-FFF2-40B4-BE49-F238E27FC236}">
                <a16:creationId xmlns:a16="http://schemas.microsoft.com/office/drawing/2014/main" id="{9E153FB2-00AF-9CB7-8DC5-9B0516FA016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20703795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BB39CB-2182-8A5A-3C0B-2BBB61DE536C}"/>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BA25AE2F-ED73-9417-B374-BC1DEE94600A}"/>
              </a:ext>
            </a:extLst>
          </p:cNvPr>
          <p:cNvSpPr txBox="1"/>
          <p:nvPr/>
        </p:nvSpPr>
        <p:spPr>
          <a:xfrm>
            <a:off x="0" y="762000"/>
            <a:ext cx="12192000" cy="646331"/>
          </a:xfrm>
          <a:prstGeom prst="rect">
            <a:avLst/>
          </a:prstGeom>
          <a:noFill/>
        </p:spPr>
        <p:txBody>
          <a:bodyPr vert="horz" rtlCol="0">
            <a:spAutoFit/>
          </a:bodyPr>
          <a:lstStyle/>
          <a:p>
            <a:pPr algn="ctr"/>
            <a:r>
              <a:rPr lang="en-US" sz="3600"/>
              <a:t>Acts 20:25</a:t>
            </a:r>
          </a:p>
        </p:txBody>
      </p:sp>
      <p:sp>
        <p:nvSpPr>
          <p:cNvPr id="4" name="TextBox 3">
            <a:extLst>
              <a:ext uri="{FF2B5EF4-FFF2-40B4-BE49-F238E27FC236}">
                <a16:creationId xmlns:a16="http://schemas.microsoft.com/office/drawing/2014/main" id="{54B1D453-4686-3A51-5467-D0096CBA2A9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280869B-07BE-F74F-6DF7-17504FFBF58F}"/>
              </a:ext>
            </a:extLst>
          </p:cNvPr>
          <p:cNvSpPr txBox="1"/>
          <p:nvPr/>
        </p:nvSpPr>
        <p:spPr>
          <a:xfrm>
            <a:off x="1016000" y="1905000"/>
            <a:ext cx="10160000" cy="1523494"/>
          </a:xfrm>
          <a:prstGeom prst="rect">
            <a:avLst/>
          </a:prstGeom>
          <a:noFill/>
        </p:spPr>
        <p:txBody>
          <a:bodyPr vert="horz" rtlCol="0">
            <a:spAutoFit/>
          </a:bodyPr>
          <a:lstStyle/>
          <a:p>
            <a:pPr algn="ctr"/>
            <a:r>
              <a:rPr lang="en-US" sz="3100"/>
              <a:t>"And now, behold, I know that all of you, among whom I went about </a:t>
            </a:r>
            <a:r>
              <a:rPr lang="en-US" sz="3100" b="1">
                <a:solidFill>
                  <a:srgbClr val="FF0000"/>
                </a:solidFill>
              </a:rPr>
              <a:t>preaching the kingdom</a:t>
            </a:r>
            <a:r>
              <a:rPr lang="en-US" sz="3100"/>
              <a:t>, will no longer see my face.</a:t>
            </a:r>
          </a:p>
        </p:txBody>
      </p:sp>
    </p:spTree>
    <p:extLst>
      <p:ext uri="{BB962C8B-B14F-4D97-AF65-F5344CB8AC3E}">
        <p14:creationId xmlns:p14="http://schemas.microsoft.com/office/powerpoint/2010/main" val="15777252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B819C51-D690-F579-4306-909B939F82F3}"/>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2334F6FD-6DDD-C3D0-B1DF-DEDE5F311238}"/>
              </a:ext>
            </a:extLst>
          </p:cNvPr>
          <p:cNvSpPr txBox="1"/>
          <p:nvPr/>
        </p:nvSpPr>
        <p:spPr>
          <a:xfrm>
            <a:off x="0" y="762000"/>
            <a:ext cx="12192000" cy="646331"/>
          </a:xfrm>
          <a:prstGeom prst="rect">
            <a:avLst/>
          </a:prstGeom>
          <a:noFill/>
        </p:spPr>
        <p:txBody>
          <a:bodyPr vert="horz" rtlCol="0">
            <a:spAutoFit/>
          </a:bodyPr>
          <a:lstStyle/>
          <a:p>
            <a:pPr algn="ctr"/>
            <a:r>
              <a:rPr lang="en-US" sz="3600"/>
              <a:t>Acts 28:23</a:t>
            </a:r>
          </a:p>
        </p:txBody>
      </p:sp>
      <p:sp>
        <p:nvSpPr>
          <p:cNvPr id="4" name="TextBox 3">
            <a:extLst>
              <a:ext uri="{FF2B5EF4-FFF2-40B4-BE49-F238E27FC236}">
                <a16:creationId xmlns:a16="http://schemas.microsoft.com/office/drawing/2014/main" id="{A781C982-717D-6398-2E75-F8697EC1BAB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FE951EE-7F86-363E-F792-6A51D29E6D18}"/>
              </a:ext>
            </a:extLst>
          </p:cNvPr>
          <p:cNvSpPr txBox="1"/>
          <p:nvPr/>
        </p:nvSpPr>
        <p:spPr>
          <a:xfrm>
            <a:off x="1016000" y="1905000"/>
            <a:ext cx="10160000" cy="2477601"/>
          </a:xfrm>
          <a:prstGeom prst="rect">
            <a:avLst/>
          </a:prstGeom>
          <a:noFill/>
        </p:spPr>
        <p:txBody>
          <a:bodyPr vert="horz" rtlCol="0">
            <a:spAutoFit/>
          </a:bodyPr>
          <a:lstStyle/>
          <a:p>
            <a:pPr algn="ctr"/>
            <a:r>
              <a:rPr lang="en-US" sz="3100"/>
              <a:t>When they had set a day for Paul, they came to him at his lodging in large numbers; and he was explaining to them by solemnly testifying about </a:t>
            </a:r>
            <a:r>
              <a:rPr lang="en-US" sz="3100" b="1">
                <a:solidFill>
                  <a:srgbClr val="FF0000"/>
                </a:solidFill>
              </a:rPr>
              <a:t>the kingdom of God</a:t>
            </a:r>
            <a:r>
              <a:rPr lang="en-US" sz="3100"/>
              <a:t> and trying to persuade them concerning Jesus, from both the Law of Moses and from the Prophets, from morning until evening.</a:t>
            </a:r>
          </a:p>
        </p:txBody>
      </p:sp>
    </p:spTree>
    <p:extLst>
      <p:ext uri="{BB962C8B-B14F-4D97-AF65-F5344CB8AC3E}">
        <p14:creationId xmlns:p14="http://schemas.microsoft.com/office/powerpoint/2010/main" val="284421673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57EA9E7-A828-F685-AF3F-F0F9DE38DA7C}"/>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E2E7A143-3B84-2E9D-989E-B00E41329D1E}"/>
              </a:ext>
            </a:extLst>
          </p:cNvPr>
          <p:cNvSpPr txBox="1"/>
          <p:nvPr/>
        </p:nvSpPr>
        <p:spPr>
          <a:xfrm>
            <a:off x="0" y="762000"/>
            <a:ext cx="12192000" cy="646331"/>
          </a:xfrm>
          <a:prstGeom prst="rect">
            <a:avLst/>
          </a:prstGeom>
          <a:noFill/>
        </p:spPr>
        <p:txBody>
          <a:bodyPr vert="horz" rtlCol="0">
            <a:spAutoFit/>
          </a:bodyPr>
          <a:lstStyle/>
          <a:p>
            <a:pPr algn="ctr"/>
            <a:r>
              <a:rPr lang="en-US" sz="3600"/>
              <a:t>Acts 28:30-31</a:t>
            </a:r>
          </a:p>
        </p:txBody>
      </p:sp>
      <p:sp>
        <p:nvSpPr>
          <p:cNvPr id="4" name="TextBox 3">
            <a:extLst>
              <a:ext uri="{FF2B5EF4-FFF2-40B4-BE49-F238E27FC236}">
                <a16:creationId xmlns:a16="http://schemas.microsoft.com/office/drawing/2014/main" id="{6F3E7595-4DB1-9D1D-8A50-BC949840400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1D09804-C51F-58E3-1E4A-BA75834F0F8C}"/>
              </a:ext>
            </a:extLst>
          </p:cNvPr>
          <p:cNvSpPr txBox="1"/>
          <p:nvPr/>
        </p:nvSpPr>
        <p:spPr>
          <a:xfrm>
            <a:off x="1016000" y="1905000"/>
            <a:ext cx="10160000" cy="2000548"/>
          </a:xfrm>
          <a:prstGeom prst="rect">
            <a:avLst/>
          </a:prstGeom>
          <a:noFill/>
        </p:spPr>
        <p:txBody>
          <a:bodyPr vert="horz" rtlCol="0">
            <a:spAutoFit/>
          </a:bodyPr>
          <a:lstStyle/>
          <a:p>
            <a:pPr algn="ctr"/>
            <a:r>
              <a:rPr lang="en-US" sz="3100"/>
              <a:t>And he stayed two full years in his own rented quarters and was welcoming all who came to him, </a:t>
            </a:r>
            <a:r>
              <a:rPr lang="en-US" sz="3100" b="1">
                <a:solidFill>
                  <a:srgbClr val="FF0000"/>
                </a:solidFill>
              </a:rPr>
              <a:t>preaching the kingdom of God</a:t>
            </a:r>
            <a:r>
              <a:rPr lang="en-US" sz="3100"/>
              <a:t> and teaching concerning the Lord Jesus Christ with all openness, unhindered.</a:t>
            </a:r>
          </a:p>
        </p:txBody>
      </p:sp>
    </p:spTree>
    <p:extLst>
      <p:ext uri="{BB962C8B-B14F-4D97-AF65-F5344CB8AC3E}">
        <p14:creationId xmlns:p14="http://schemas.microsoft.com/office/powerpoint/2010/main" val="3547029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00BE37-26F0-0760-05EE-C03D87449663}"/>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1109623B-68DB-C27D-F68E-1A3EC55A018C}"/>
              </a:ext>
            </a:extLst>
          </p:cNvPr>
          <p:cNvSpPr txBox="1"/>
          <p:nvPr/>
        </p:nvSpPr>
        <p:spPr>
          <a:xfrm>
            <a:off x="0" y="762000"/>
            <a:ext cx="12192000" cy="646331"/>
          </a:xfrm>
          <a:prstGeom prst="rect">
            <a:avLst/>
          </a:prstGeom>
          <a:noFill/>
        </p:spPr>
        <p:txBody>
          <a:bodyPr vert="horz" rtlCol="0">
            <a:spAutoFit/>
          </a:bodyPr>
          <a:lstStyle/>
          <a:p>
            <a:pPr algn="ctr"/>
            <a:r>
              <a:rPr lang="en-US" sz="3600"/>
              <a:t>Acts 8:12</a:t>
            </a:r>
          </a:p>
        </p:txBody>
      </p:sp>
      <p:sp>
        <p:nvSpPr>
          <p:cNvPr id="4" name="TextBox 3">
            <a:extLst>
              <a:ext uri="{FF2B5EF4-FFF2-40B4-BE49-F238E27FC236}">
                <a16:creationId xmlns:a16="http://schemas.microsoft.com/office/drawing/2014/main" id="{1EBD6DCB-7717-6A9F-660D-2F557707FD6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F004D62-B5FC-D954-5833-692BB7395F93}"/>
              </a:ext>
            </a:extLst>
          </p:cNvPr>
          <p:cNvSpPr txBox="1"/>
          <p:nvPr/>
        </p:nvSpPr>
        <p:spPr>
          <a:xfrm>
            <a:off x="1016000" y="1905000"/>
            <a:ext cx="10160000" cy="1523494"/>
          </a:xfrm>
          <a:prstGeom prst="rect">
            <a:avLst/>
          </a:prstGeom>
          <a:noFill/>
        </p:spPr>
        <p:txBody>
          <a:bodyPr vert="horz" rtlCol="0">
            <a:spAutoFit/>
          </a:bodyPr>
          <a:lstStyle/>
          <a:p>
            <a:pPr algn="ctr"/>
            <a:r>
              <a:rPr lang="en-US" sz="3100"/>
              <a:t>But when they believed Philip preaching the good news about </a:t>
            </a:r>
            <a:r>
              <a:rPr lang="en-US" sz="3100" b="1">
                <a:solidFill>
                  <a:srgbClr val="FF0000"/>
                </a:solidFill>
              </a:rPr>
              <a:t>the kingdom of God</a:t>
            </a:r>
            <a:r>
              <a:rPr lang="en-US" sz="3100"/>
              <a:t> and the name of Jesus Christ, they were being baptized, men and women alike.</a:t>
            </a:r>
          </a:p>
        </p:txBody>
      </p:sp>
    </p:spTree>
    <p:extLst>
      <p:ext uri="{BB962C8B-B14F-4D97-AF65-F5344CB8AC3E}">
        <p14:creationId xmlns:p14="http://schemas.microsoft.com/office/powerpoint/2010/main" val="243089518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B6673F-1339-EA1F-E190-3D61B2F77567}"/>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B6CABFC6-5ADB-BA7D-647E-135B4949B01E}"/>
              </a:ext>
            </a:extLst>
          </p:cNvPr>
          <p:cNvSpPr txBox="1"/>
          <p:nvPr/>
        </p:nvSpPr>
        <p:spPr>
          <a:xfrm>
            <a:off x="0" y="762000"/>
            <a:ext cx="12192000" cy="646331"/>
          </a:xfrm>
          <a:prstGeom prst="rect">
            <a:avLst/>
          </a:prstGeom>
          <a:noFill/>
        </p:spPr>
        <p:txBody>
          <a:bodyPr vert="horz" rtlCol="0">
            <a:spAutoFit/>
          </a:bodyPr>
          <a:lstStyle/>
          <a:p>
            <a:pPr algn="ctr"/>
            <a:r>
              <a:rPr lang="en-US" sz="3600"/>
              <a:t>Hebrews 11:10</a:t>
            </a:r>
          </a:p>
        </p:txBody>
      </p:sp>
      <p:sp>
        <p:nvSpPr>
          <p:cNvPr id="4" name="TextBox 3">
            <a:extLst>
              <a:ext uri="{FF2B5EF4-FFF2-40B4-BE49-F238E27FC236}">
                <a16:creationId xmlns:a16="http://schemas.microsoft.com/office/drawing/2014/main" id="{482F415C-3CEC-62F3-80CE-BEEB419B047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39994EE-78A7-5B00-6809-C4724CD94743}"/>
              </a:ext>
            </a:extLst>
          </p:cNvPr>
          <p:cNvSpPr txBox="1"/>
          <p:nvPr/>
        </p:nvSpPr>
        <p:spPr>
          <a:xfrm>
            <a:off x="1016000" y="1905000"/>
            <a:ext cx="10160000" cy="1046440"/>
          </a:xfrm>
          <a:prstGeom prst="rect">
            <a:avLst/>
          </a:prstGeom>
          <a:noFill/>
        </p:spPr>
        <p:txBody>
          <a:bodyPr vert="horz" rtlCol="0">
            <a:spAutoFit/>
          </a:bodyPr>
          <a:lstStyle/>
          <a:p>
            <a:pPr algn="ctr"/>
            <a:r>
              <a:rPr lang="en-US" sz="3100"/>
              <a:t>for he was looking </a:t>
            </a:r>
            <a:r>
              <a:rPr lang="en-US" sz="3100" b="1">
                <a:solidFill>
                  <a:srgbClr val="FF0000"/>
                </a:solidFill>
              </a:rPr>
              <a:t>for the city</a:t>
            </a:r>
            <a:r>
              <a:rPr lang="en-US" sz="3100"/>
              <a:t> which has foundations, </a:t>
            </a:r>
            <a:r>
              <a:rPr lang="en-US" sz="3100" b="1">
                <a:solidFill>
                  <a:srgbClr val="FF0000"/>
                </a:solidFill>
              </a:rPr>
              <a:t>whose architect and builder is God</a:t>
            </a:r>
            <a:r>
              <a:rPr lang="en-US" sz="3100"/>
              <a:t>.</a:t>
            </a:r>
          </a:p>
        </p:txBody>
      </p:sp>
    </p:spTree>
    <p:extLst>
      <p:ext uri="{BB962C8B-B14F-4D97-AF65-F5344CB8AC3E}">
        <p14:creationId xmlns:p14="http://schemas.microsoft.com/office/powerpoint/2010/main" val="225799542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072D41-8697-140A-C28B-47E49CF5DB68}"/>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7D9C537D-314C-6D45-A4ED-AD5B15EA66CA}"/>
              </a:ext>
            </a:extLst>
          </p:cNvPr>
          <p:cNvSpPr txBox="1"/>
          <p:nvPr/>
        </p:nvSpPr>
        <p:spPr>
          <a:xfrm>
            <a:off x="0" y="762000"/>
            <a:ext cx="12192000" cy="646331"/>
          </a:xfrm>
          <a:prstGeom prst="rect">
            <a:avLst/>
          </a:prstGeom>
          <a:noFill/>
        </p:spPr>
        <p:txBody>
          <a:bodyPr vert="horz" rtlCol="0">
            <a:spAutoFit/>
          </a:bodyPr>
          <a:lstStyle/>
          <a:p>
            <a:pPr algn="ctr"/>
            <a:r>
              <a:rPr lang="en-US" sz="3600"/>
              <a:t>Hebrews 13:14</a:t>
            </a:r>
          </a:p>
        </p:txBody>
      </p:sp>
      <p:sp>
        <p:nvSpPr>
          <p:cNvPr id="4" name="TextBox 3">
            <a:extLst>
              <a:ext uri="{FF2B5EF4-FFF2-40B4-BE49-F238E27FC236}">
                <a16:creationId xmlns:a16="http://schemas.microsoft.com/office/drawing/2014/main" id="{EAB37641-2D48-60F3-9765-D587F79CB15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1936F86-4D81-DDD2-9116-B0BA453C3477}"/>
              </a:ext>
            </a:extLst>
          </p:cNvPr>
          <p:cNvSpPr txBox="1"/>
          <p:nvPr/>
        </p:nvSpPr>
        <p:spPr>
          <a:xfrm>
            <a:off x="1016000" y="1905000"/>
            <a:ext cx="10160000" cy="1046440"/>
          </a:xfrm>
          <a:prstGeom prst="rect">
            <a:avLst/>
          </a:prstGeom>
          <a:noFill/>
        </p:spPr>
        <p:txBody>
          <a:bodyPr vert="horz" rtlCol="0">
            <a:spAutoFit/>
          </a:bodyPr>
          <a:lstStyle/>
          <a:p>
            <a:pPr algn="ctr"/>
            <a:r>
              <a:rPr lang="en-US" sz="3100"/>
              <a:t>For here we do not have a lasting city, but we are seeking </a:t>
            </a:r>
            <a:r>
              <a:rPr lang="en-US" sz="3100" b="1">
                <a:solidFill>
                  <a:srgbClr val="FF0000"/>
                </a:solidFill>
              </a:rPr>
              <a:t>the city which is to come</a:t>
            </a:r>
            <a:r>
              <a:rPr lang="en-US" sz="3100"/>
              <a:t>.</a:t>
            </a:r>
          </a:p>
        </p:txBody>
      </p:sp>
    </p:spTree>
    <p:extLst>
      <p:ext uri="{BB962C8B-B14F-4D97-AF65-F5344CB8AC3E}">
        <p14:creationId xmlns:p14="http://schemas.microsoft.com/office/powerpoint/2010/main" val="79114240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C9ECBA-EF5D-8E64-1706-20EB886DD7F0}"/>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44E693BB-8278-D1AD-C97C-7841A0625F08}"/>
              </a:ext>
            </a:extLst>
          </p:cNvPr>
          <p:cNvSpPr txBox="1"/>
          <p:nvPr/>
        </p:nvSpPr>
        <p:spPr>
          <a:xfrm>
            <a:off x="0" y="762000"/>
            <a:ext cx="12192000" cy="646331"/>
          </a:xfrm>
          <a:prstGeom prst="rect">
            <a:avLst/>
          </a:prstGeom>
          <a:noFill/>
        </p:spPr>
        <p:txBody>
          <a:bodyPr vert="horz" rtlCol="0">
            <a:spAutoFit/>
          </a:bodyPr>
          <a:lstStyle/>
          <a:p>
            <a:pPr algn="ctr"/>
            <a:r>
              <a:rPr lang="en-US" sz="3600"/>
              <a:t>John 18:37</a:t>
            </a:r>
          </a:p>
        </p:txBody>
      </p:sp>
      <p:sp>
        <p:nvSpPr>
          <p:cNvPr id="4" name="TextBox 3">
            <a:extLst>
              <a:ext uri="{FF2B5EF4-FFF2-40B4-BE49-F238E27FC236}">
                <a16:creationId xmlns:a16="http://schemas.microsoft.com/office/drawing/2014/main" id="{E3C2CDFF-B251-70C4-2618-4BB010AE721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FAA2D37-EA6C-5D1C-177E-23A2AC1B7842}"/>
              </a:ext>
            </a:extLst>
          </p:cNvPr>
          <p:cNvSpPr txBox="1"/>
          <p:nvPr/>
        </p:nvSpPr>
        <p:spPr>
          <a:xfrm>
            <a:off x="1016000" y="1905000"/>
            <a:ext cx="10160000" cy="2477601"/>
          </a:xfrm>
          <a:prstGeom prst="rect">
            <a:avLst/>
          </a:prstGeom>
          <a:noFill/>
        </p:spPr>
        <p:txBody>
          <a:bodyPr vert="horz" rtlCol="0">
            <a:spAutoFit/>
          </a:bodyPr>
          <a:lstStyle/>
          <a:p>
            <a:pPr algn="ctr"/>
            <a:r>
              <a:rPr lang="en-US" sz="3100"/>
              <a:t>Therefore Pilate said to Him, "So You are a king?" Jesus answered, "You say correctly that </a:t>
            </a:r>
            <a:r>
              <a:rPr lang="en-US" sz="3100" b="1">
                <a:solidFill>
                  <a:srgbClr val="FF0000"/>
                </a:solidFill>
              </a:rPr>
              <a:t>I am a king. For this I have been born</a:t>
            </a:r>
            <a:r>
              <a:rPr lang="en-US" sz="3100"/>
              <a:t>, and for this I have come into the world, to testify to the truth. Everyone who is of the truth hears My voice."</a:t>
            </a:r>
          </a:p>
        </p:txBody>
      </p:sp>
    </p:spTree>
    <p:extLst>
      <p:ext uri="{BB962C8B-B14F-4D97-AF65-F5344CB8AC3E}">
        <p14:creationId xmlns:p14="http://schemas.microsoft.com/office/powerpoint/2010/main" val="4213797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B7270D-F552-76C3-E6F2-51FFD235818D}"/>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0EA7B778-70AA-0F4A-62FF-870E6BED2479}"/>
              </a:ext>
            </a:extLst>
          </p:cNvPr>
          <p:cNvSpPr txBox="1"/>
          <p:nvPr/>
        </p:nvSpPr>
        <p:spPr>
          <a:xfrm>
            <a:off x="0" y="762000"/>
            <a:ext cx="12192000" cy="646331"/>
          </a:xfrm>
          <a:prstGeom prst="rect">
            <a:avLst/>
          </a:prstGeom>
          <a:noFill/>
        </p:spPr>
        <p:txBody>
          <a:bodyPr vert="horz" rtlCol="0">
            <a:spAutoFit/>
          </a:bodyPr>
          <a:lstStyle/>
          <a:p>
            <a:pPr algn="ctr"/>
            <a:r>
              <a:rPr lang="en-US" sz="3600"/>
              <a:t>John 4:21</a:t>
            </a:r>
          </a:p>
        </p:txBody>
      </p:sp>
      <p:sp>
        <p:nvSpPr>
          <p:cNvPr id="4" name="TextBox 3">
            <a:extLst>
              <a:ext uri="{FF2B5EF4-FFF2-40B4-BE49-F238E27FC236}">
                <a16:creationId xmlns:a16="http://schemas.microsoft.com/office/drawing/2014/main" id="{0BD104EB-27ED-4DD4-509E-F08D1F00D992}"/>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ED54E574-CBD1-9C52-3E66-C426ED5B80CF}"/>
              </a:ext>
            </a:extLst>
          </p:cNvPr>
          <p:cNvSpPr txBox="1"/>
          <p:nvPr/>
        </p:nvSpPr>
        <p:spPr>
          <a:xfrm>
            <a:off x="1016000" y="1905000"/>
            <a:ext cx="10160000" cy="1523494"/>
          </a:xfrm>
          <a:prstGeom prst="rect">
            <a:avLst/>
          </a:prstGeom>
          <a:noFill/>
        </p:spPr>
        <p:txBody>
          <a:bodyPr vert="horz" rtlCol="0">
            <a:spAutoFit/>
          </a:bodyPr>
          <a:lstStyle/>
          <a:p>
            <a:pPr algn="ctr"/>
            <a:r>
              <a:rPr lang="en-US" sz="3100"/>
              <a:t>Jesus saith unto her, Woman, believe me, the hour cometh, when </a:t>
            </a:r>
            <a:r>
              <a:rPr lang="en-US" sz="3100" b="1">
                <a:solidFill>
                  <a:srgbClr val="FF0000"/>
                </a:solidFill>
              </a:rPr>
              <a:t>neither in this mountain, nor in Jerusalem, shall ye worship the Father</a:t>
            </a:r>
            <a:r>
              <a:rPr lang="en-US" sz="3100"/>
              <a:t>.</a:t>
            </a:r>
          </a:p>
        </p:txBody>
      </p:sp>
    </p:spTree>
    <p:extLst>
      <p:ext uri="{BB962C8B-B14F-4D97-AF65-F5344CB8AC3E}">
        <p14:creationId xmlns:p14="http://schemas.microsoft.com/office/powerpoint/2010/main" val="13777055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E47451-09D5-1EF8-1FA9-BC9AAE3BAA9C}"/>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058B8D72-A899-FE13-7D9A-C39B9AB254B1}"/>
              </a:ext>
            </a:extLst>
          </p:cNvPr>
          <p:cNvSpPr txBox="1"/>
          <p:nvPr/>
        </p:nvSpPr>
        <p:spPr>
          <a:xfrm>
            <a:off x="0" y="762000"/>
            <a:ext cx="12192000" cy="646331"/>
          </a:xfrm>
          <a:prstGeom prst="rect">
            <a:avLst/>
          </a:prstGeom>
          <a:noFill/>
        </p:spPr>
        <p:txBody>
          <a:bodyPr vert="horz" rtlCol="0">
            <a:spAutoFit/>
          </a:bodyPr>
          <a:lstStyle/>
          <a:p>
            <a:pPr algn="ctr"/>
            <a:r>
              <a:rPr lang="en-US" sz="3600"/>
              <a:t>Luke 4:42-43</a:t>
            </a:r>
          </a:p>
        </p:txBody>
      </p:sp>
      <p:sp>
        <p:nvSpPr>
          <p:cNvPr id="4" name="TextBox 3">
            <a:extLst>
              <a:ext uri="{FF2B5EF4-FFF2-40B4-BE49-F238E27FC236}">
                <a16:creationId xmlns:a16="http://schemas.microsoft.com/office/drawing/2014/main" id="{71FA7BEE-D516-54ED-57DE-80AF85FC49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9A7789-16D8-D27D-14A1-FED4E323D219}"/>
              </a:ext>
            </a:extLst>
          </p:cNvPr>
          <p:cNvSpPr txBox="1"/>
          <p:nvPr/>
        </p:nvSpPr>
        <p:spPr>
          <a:xfrm>
            <a:off x="1016000" y="1905000"/>
            <a:ext cx="10160000" cy="2477601"/>
          </a:xfrm>
          <a:prstGeom prst="rect">
            <a:avLst/>
          </a:prstGeom>
          <a:noFill/>
        </p:spPr>
        <p:txBody>
          <a:bodyPr vert="horz" rtlCol="0">
            <a:spAutoFit/>
          </a:bodyPr>
          <a:lstStyle/>
          <a:p>
            <a:pPr algn="ctr"/>
            <a:r>
              <a:rPr lang="en-US" sz="3100"/>
              <a:t>When day came, Jesus left and went to a secluded place; and the crowds were searching for Him, and came to Him and tried to keep Him from going away from them. But He said to them, "I must </a:t>
            </a:r>
            <a:r>
              <a:rPr lang="en-US" sz="3100" b="1">
                <a:solidFill>
                  <a:srgbClr val="FF0000"/>
                </a:solidFill>
              </a:rPr>
              <a:t>preach the kingdom of God</a:t>
            </a:r>
            <a:r>
              <a:rPr lang="en-US" sz="3100"/>
              <a:t> to the other cities also, for I was sent for this purpose."</a:t>
            </a:r>
          </a:p>
        </p:txBody>
      </p:sp>
    </p:spTree>
    <p:extLst>
      <p:ext uri="{BB962C8B-B14F-4D97-AF65-F5344CB8AC3E}">
        <p14:creationId xmlns:p14="http://schemas.microsoft.com/office/powerpoint/2010/main" val="6165828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0F20D5D-D82C-0572-FC83-DB038292620D}"/>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44CF6D29-9C77-964D-FDBB-23921CB2BFDA}"/>
              </a:ext>
            </a:extLst>
          </p:cNvPr>
          <p:cNvSpPr txBox="1"/>
          <p:nvPr/>
        </p:nvSpPr>
        <p:spPr>
          <a:xfrm>
            <a:off x="0" y="762000"/>
            <a:ext cx="12192000" cy="646331"/>
          </a:xfrm>
          <a:prstGeom prst="rect">
            <a:avLst/>
          </a:prstGeom>
          <a:noFill/>
        </p:spPr>
        <p:txBody>
          <a:bodyPr vert="horz" rtlCol="0">
            <a:spAutoFit/>
          </a:bodyPr>
          <a:lstStyle/>
          <a:p>
            <a:pPr algn="ctr"/>
            <a:r>
              <a:rPr lang="en-US" sz="3600"/>
              <a:t>Luke 8:1</a:t>
            </a:r>
          </a:p>
        </p:txBody>
      </p:sp>
      <p:sp>
        <p:nvSpPr>
          <p:cNvPr id="4" name="TextBox 3">
            <a:extLst>
              <a:ext uri="{FF2B5EF4-FFF2-40B4-BE49-F238E27FC236}">
                <a16:creationId xmlns:a16="http://schemas.microsoft.com/office/drawing/2014/main" id="{AC0E1CC6-BC2B-ADCA-4D84-764E6753124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A2A0CF3-66FE-9F08-3CB1-A9D1CA045384}"/>
              </a:ext>
            </a:extLst>
          </p:cNvPr>
          <p:cNvSpPr txBox="1"/>
          <p:nvPr/>
        </p:nvSpPr>
        <p:spPr>
          <a:xfrm>
            <a:off x="1016000" y="1905000"/>
            <a:ext cx="10160000" cy="1523494"/>
          </a:xfrm>
          <a:prstGeom prst="rect">
            <a:avLst/>
          </a:prstGeom>
          <a:noFill/>
        </p:spPr>
        <p:txBody>
          <a:bodyPr vert="horz" rtlCol="0">
            <a:spAutoFit/>
          </a:bodyPr>
          <a:lstStyle/>
          <a:p>
            <a:pPr algn="ctr"/>
            <a:r>
              <a:rPr lang="en-US" sz="3100"/>
              <a:t>Soon afterwards, He began going around from one city and village to another, </a:t>
            </a:r>
            <a:r>
              <a:rPr lang="en-US" sz="3100" b="1">
                <a:solidFill>
                  <a:srgbClr val="FF0000"/>
                </a:solidFill>
              </a:rPr>
              <a:t>proclaiming and preaching the kingdom of God</a:t>
            </a:r>
            <a:r>
              <a:rPr lang="en-US" sz="3100"/>
              <a:t>. The twelve were with Him,</a:t>
            </a:r>
          </a:p>
        </p:txBody>
      </p:sp>
    </p:spTree>
    <p:extLst>
      <p:ext uri="{BB962C8B-B14F-4D97-AF65-F5344CB8AC3E}">
        <p14:creationId xmlns:p14="http://schemas.microsoft.com/office/powerpoint/2010/main" val="390308836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1D8C55F-AA41-457C-1074-18ED31F93FF8}"/>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5E3CDFF1-D1CE-5283-41C0-4893AC72B40D}"/>
              </a:ext>
            </a:extLst>
          </p:cNvPr>
          <p:cNvSpPr txBox="1"/>
          <p:nvPr/>
        </p:nvSpPr>
        <p:spPr>
          <a:xfrm>
            <a:off x="0" y="762000"/>
            <a:ext cx="12192000" cy="646331"/>
          </a:xfrm>
          <a:prstGeom prst="rect">
            <a:avLst/>
          </a:prstGeom>
          <a:noFill/>
        </p:spPr>
        <p:txBody>
          <a:bodyPr vert="horz" rtlCol="0">
            <a:spAutoFit/>
          </a:bodyPr>
          <a:lstStyle/>
          <a:p>
            <a:pPr algn="ctr"/>
            <a:r>
              <a:rPr lang="en-US" sz="3600"/>
              <a:t>Luke 9:2</a:t>
            </a:r>
          </a:p>
        </p:txBody>
      </p:sp>
      <p:sp>
        <p:nvSpPr>
          <p:cNvPr id="4" name="TextBox 3">
            <a:extLst>
              <a:ext uri="{FF2B5EF4-FFF2-40B4-BE49-F238E27FC236}">
                <a16:creationId xmlns:a16="http://schemas.microsoft.com/office/drawing/2014/main" id="{05A2B578-69FB-A71A-3E52-C42D795FB1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7271E64-24CC-F6F0-D95F-F19CE9BA5CB8}"/>
              </a:ext>
            </a:extLst>
          </p:cNvPr>
          <p:cNvSpPr txBox="1"/>
          <p:nvPr/>
        </p:nvSpPr>
        <p:spPr>
          <a:xfrm>
            <a:off x="1016000" y="1905000"/>
            <a:ext cx="10160000" cy="1046440"/>
          </a:xfrm>
          <a:prstGeom prst="rect">
            <a:avLst/>
          </a:prstGeom>
          <a:noFill/>
        </p:spPr>
        <p:txBody>
          <a:bodyPr vert="horz" rtlCol="0">
            <a:spAutoFit/>
          </a:bodyPr>
          <a:lstStyle/>
          <a:p>
            <a:pPr algn="ctr"/>
            <a:r>
              <a:rPr lang="en-US" sz="3100"/>
              <a:t>And He sent them out to </a:t>
            </a:r>
            <a:r>
              <a:rPr lang="en-US" sz="3100" b="1">
                <a:solidFill>
                  <a:srgbClr val="FF0000"/>
                </a:solidFill>
              </a:rPr>
              <a:t>proclaim the kingdom of God</a:t>
            </a:r>
            <a:r>
              <a:rPr lang="en-US" sz="3100"/>
              <a:t> and to perform healing.</a:t>
            </a:r>
          </a:p>
        </p:txBody>
      </p:sp>
    </p:spTree>
    <p:extLst>
      <p:ext uri="{BB962C8B-B14F-4D97-AF65-F5344CB8AC3E}">
        <p14:creationId xmlns:p14="http://schemas.microsoft.com/office/powerpoint/2010/main" val="425882076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35BE91-FFC3-B2A9-F16D-FD9026730CBB}"/>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C446CFF8-91C6-465C-F499-094EB781A8A2}"/>
              </a:ext>
            </a:extLst>
          </p:cNvPr>
          <p:cNvSpPr txBox="1"/>
          <p:nvPr/>
        </p:nvSpPr>
        <p:spPr>
          <a:xfrm>
            <a:off x="0" y="762000"/>
            <a:ext cx="12192000" cy="646331"/>
          </a:xfrm>
          <a:prstGeom prst="rect">
            <a:avLst/>
          </a:prstGeom>
          <a:noFill/>
        </p:spPr>
        <p:txBody>
          <a:bodyPr vert="horz" rtlCol="0">
            <a:spAutoFit/>
          </a:bodyPr>
          <a:lstStyle/>
          <a:p>
            <a:pPr algn="ctr"/>
            <a:r>
              <a:rPr lang="en-US" sz="3600"/>
              <a:t>Luke 9:60</a:t>
            </a:r>
          </a:p>
        </p:txBody>
      </p:sp>
      <p:sp>
        <p:nvSpPr>
          <p:cNvPr id="4" name="TextBox 3">
            <a:extLst>
              <a:ext uri="{FF2B5EF4-FFF2-40B4-BE49-F238E27FC236}">
                <a16:creationId xmlns:a16="http://schemas.microsoft.com/office/drawing/2014/main" id="{5C54A67A-704A-4D5B-DEC4-23D719A1E2E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00F44A9-B169-6344-3EAB-437837E936A6}"/>
              </a:ext>
            </a:extLst>
          </p:cNvPr>
          <p:cNvSpPr txBox="1"/>
          <p:nvPr/>
        </p:nvSpPr>
        <p:spPr>
          <a:xfrm>
            <a:off x="1016000" y="1905000"/>
            <a:ext cx="10160000" cy="1523494"/>
          </a:xfrm>
          <a:prstGeom prst="rect">
            <a:avLst/>
          </a:prstGeom>
          <a:noFill/>
        </p:spPr>
        <p:txBody>
          <a:bodyPr vert="horz" rtlCol="0">
            <a:spAutoFit/>
          </a:bodyPr>
          <a:lstStyle/>
          <a:p>
            <a:pPr algn="ctr"/>
            <a:r>
              <a:rPr lang="en-US" sz="3100"/>
              <a:t>But He said to him, "Allow the dead to bury their own dead; but as for you, go and </a:t>
            </a:r>
            <a:r>
              <a:rPr lang="en-US" sz="3100" b="1">
                <a:solidFill>
                  <a:srgbClr val="FF0000"/>
                </a:solidFill>
              </a:rPr>
              <a:t>proclaim everywhere the kingdom of God</a:t>
            </a:r>
            <a:r>
              <a:rPr lang="en-US" sz="3100"/>
              <a:t>."</a:t>
            </a:r>
          </a:p>
        </p:txBody>
      </p:sp>
    </p:spTree>
    <p:extLst>
      <p:ext uri="{BB962C8B-B14F-4D97-AF65-F5344CB8AC3E}">
        <p14:creationId xmlns:p14="http://schemas.microsoft.com/office/powerpoint/2010/main" val="200664426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FA6942-FA31-637C-9395-7B9956FC79B7}"/>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E4DAA641-02E1-9EE8-30D6-DA3FD20E4EF9}"/>
              </a:ext>
            </a:extLst>
          </p:cNvPr>
          <p:cNvSpPr txBox="1"/>
          <p:nvPr/>
        </p:nvSpPr>
        <p:spPr>
          <a:xfrm>
            <a:off x="0" y="762000"/>
            <a:ext cx="12192000" cy="646331"/>
          </a:xfrm>
          <a:prstGeom prst="rect">
            <a:avLst/>
          </a:prstGeom>
          <a:noFill/>
        </p:spPr>
        <p:txBody>
          <a:bodyPr vert="horz" rtlCol="0">
            <a:spAutoFit/>
          </a:bodyPr>
          <a:lstStyle/>
          <a:p>
            <a:pPr algn="ctr"/>
            <a:r>
              <a:rPr lang="en-US" sz="3600"/>
              <a:t>Mark 8:36-38</a:t>
            </a:r>
          </a:p>
        </p:txBody>
      </p:sp>
      <p:sp>
        <p:nvSpPr>
          <p:cNvPr id="4" name="TextBox 3">
            <a:extLst>
              <a:ext uri="{FF2B5EF4-FFF2-40B4-BE49-F238E27FC236}">
                <a16:creationId xmlns:a16="http://schemas.microsoft.com/office/drawing/2014/main" id="{D102A2DF-46DE-DA16-2F9A-C87A44DE4B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61BFBF3-3CA0-672F-A736-7ADBA1F8CC9C}"/>
              </a:ext>
            </a:extLst>
          </p:cNvPr>
          <p:cNvSpPr txBox="1"/>
          <p:nvPr/>
        </p:nvSpPr>
        <p:spPr>
          <a:xfrm>
            <a:off x="1016000" y="1905000"/>
            <a:ext cx="10160000" cy="2954655"/>
          </a:xfrm>
          <a:prstGeom prst="rect">
            <a:avLst/>
          </a:prstGeom>
          <a:noFill/>
        </p:spPr>
        <p:txBody>
          <a:bodyPr vert="horz" rtlCol="0">
            <a:spAutoFit/>
          </a:bodyPr>
          <a:lstStyle/>
          <a:p>
            <a:pPr algn="ctr"/>
            <a:r>
              <a:rPr lang="en-US" sz="3100"/>
              <a:t>"For what does it profit a man to gain the whole world, and forfeit his soul? "For what will a man give in exchange for his soul? "For whoever is ashamed of Me and My words in this adulterous and sinful generation, the Son of Man will also be ashamed of him </a:t>
            </a:r>
            <a:r>
              <a:rPr lang="en-US" sz="3100" b="1">
                <a:solidFill>
                  <a:srgbClr val="FF0000"/>
                </a:solidFill>
              </a:rPr>
              <a:t>when He comes in the glory of His Father</a:t>
            </a:r>
            <a:r>
              <a:rPr lang="en-US" sz="3100"/>
              <a:t> with the holy angels."</a:t>
            </a:r>
          </a:p>
        </p:txBody>
      </p:sp>
    </p:spTree>
    <p:extLst>
      <p:ext uri="{BB962C8B-B14F-4D97-AF65-F5344CB8AC3E}">
        <p14:creationId xmlns:p14="http://schemas.microsoft.com/office/powerpoint/2010/main" val="9599385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7BB7A28-C618-4C34-67EA-9AA2C8F9A53E}"/>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05E7DEB1-2B9E-5802-2C47-41B69A87BE69}"/>
              </a:ext>
            </a:extLst>
          </p:cNvPr>
          <p:cNvSpPr txBox="1"/>
          <p:nvPr/>
        </p:nvSpPr>
        <p:spPr>
          <a:xfrm>
            <a:off x="0" y="762000"/>
            <a:ext cx="12192000" cy="646331"/>
          </a:xfrm>
          <a:prstGeom prst="rect">
            <a:avLst/>
          </a:prstGeom>
          <a:noFill/>
        </p:spPr>
        <p:txBody>
          <a:bodyPr vert="horz" rtlCol="0">
            <a:spAutoFit/>
          </a:bodyPr>
          <a:lstStyle/>
          <a:p>
            <a:pPr algn="ctr"/>
            <a:r>
              <a:rPr lang="en-US" sz="3600"/>
              <a:t>Mark 9:1</a:t>
            </a:r>
          </a:p>
        </p:txBody>
      </p:sp>
      <p:sp>
        <p:nvSpPr>
          <p:cNvPr id="4" name="TextBox 3">
            <a:extLst>
              <a:ext uri="{FF2B5EF4-FFF2-40B4-BE49-F238E27FC236}">
                <a16:creationId xmlns:a16="http://schemas.microsoft.com/office/drawing/2014/main" id="{7AABA583-5A28-F118-1D12-3A99410355E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B339580-8AA2-F38B-D125-03C67D4151F7}"/>
              </a:ext>
            </a:extLst>
          </p:cNvPr>
          <p:cNvSpPr txBox="1"/>
          <p:nvPr/>
        </p:nvSpPr>
        <p:spPr>
          <a:xfrm>
            <a:off x="1016000" y="1905000"/>
            <a:ext cx="10160000" cy="2000548"/>
          </a:xfrm>
          <a:prstGeom prst="rect">
            <a:avLst/>
          </a:prstGeom>
          <a:noFill/>
        </p:spPr>
        <p:txBody>
          <a:bodyPr vert="horz" rtlCol="0">
            <a:spAutoFit/>
          </a:bodyPr>
          <a:lstStyle/>
          <a:p>
            <a:pPr algn="ctr"/>
            <a:r>
              <a:rPr lang="en-US" sz="3100"/>
              <a:t>And Jesus was saying to them, "Truly I say to you, there are some of those who are standing here who will not taste death until they see the </a:t>
            </a:r>
            <a:r>
              <a:rPr lang="en-US" sz="3100" b="1">
                <a:solidFill>
                  <a:srgbClr val="FF0000"/>
                </a:solidFill>
              </a:rPr>
              <a:t>kingdom of God</a:t>
            </a:r>
            <a:r>
              <a:rPr lang="en-US" sz="3100"/>
              <a:t> after it has come with power."</a:t>
            </a:r>
          </a:p>
        </p:txBody>
      </p:sp>
    </p:spTree>
    <p:extLst>
      <p:ext uri="{BB962C8B-B14F-4D97-AF65-F5344CB8AC3E}">
        <p14:creationId xmlns:p14="http://schemas.microsoft.com/office/powerpoint/2010/main" val="245966214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0AA9CEC-E3E8-8FBD-52B5-40C0F3CE0D58}"/>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E277468C-D761-9C36-BA1D-2CA1B9C88AE1}"/>
              </a:ext>
            </a:extLst>
          </p:cNvPr>
          <p:cNvSpPr txBox="1"/>
          <p:nvPr/>
        </p:nvSpPr>
        <p:spPr>
          <a:xfrm>
            <a:off x="0" y="762000"/>
            <a:ext cx="12192000" cy="646331"/>
          </a:xfrm>
          <a:prstGeom prst="rect">
            <a:avLst/>
          </a:prstGeom>
          <a:noFill/>
        </p:spPr>
        <p:txBody>
          <a:bodyPr vert="horz" rtlCol="0">
            <a:spAutoFit/>
          </a:bodyPr>
          <a:lstStyle/>
          <a:p>
            <a:pPr algn="ctr"/>
            <a:r>
              <a:rPr lang="en-US" sz="3600"/>
              <a:t>Matthew 10:7</a:t>
            </a:r>
          </a:p>
        </p:txBody>
      </p:sp>
      <p:sp>
        <p:nvSpPr>
          <p:cNvPr id="4" name="TextBox 3">
            <a:extLst>
              <a:ext uri="{FF2B5EF4-FFF2-40B4-BE49-F238E27FC236}">
                <a16:creationId xmlns:a16="http://schemas.microsoft.com/office/drawing/2014/main" id="{4AF7C6D8-DB11-1CBB-92B6-35CA00E71A5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03861A-7826-13C2-9CF6-CC0DA4DC69F1}"/>
              </a:ext>
            </a:extLst>
          </p:cNvPr>
          <p:cNvSpPr txBox="1"/>
          <p:nvPr/>
        </p:nvSpPr>
        <p:spPr>
          <a:xfrm>
            <a:off x="1016000" y="1905000"/>
            <a:ext cx="10160000" cy="1046440"/>
          </a:xfrm>
          <a:prstGeom prst="rect">
            <a:avLst/>
          </a:prstGeom>
          <a:noFill/>
        </p:spPr>
        <p:txBody>
          <a:bodyPr vert="horz" rtlCol="0">
            <a:spAutoFit/>
          </a:bodyPr>
          <a:lstStyle/>
          <a:p>
            <a:pPr algn="ctr"/>
            <a:r>
              <a:rPr lang="en-US" sz="3100"/>
              <a:t>"And as you go, preach, saying, '</a:t>
            </a:r>
            <a:r>
              <a:rPr lang="en-US" sz="3100" b="1">
                <a:solidFill>
                  <a:srgbClr val="FF0000"/>
                </a:solidFill>
              </a:rPr>
              <a:t>The kingdom of heaven</a:t>
            </a:r>
            <a:r>
              <a:rPr lang="en-US" sz="3100"/>
              <a:t> is at hand.'</a:t>
            </a:r>
          </a:p>
        </p:txBody>
      </p:sp>
    </p:spTree>
    <p:extLst>
      <p:ext uri="{BB962C8B-B14F-4D97-AF65-F5344CB8AC3E}">
        <p14:creationId xmlns:p14="http://schemas.microsoft.com/office/powerpoint/2010/main" val="424713062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B3CE07-1ABD-253F-4E5E-A98246AF6991}"/>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1AE3C0B8-0164-AB13-7D69-DAEA761DAEBB}"/>
              </a:ext>
            </a:extLst>
          </p:cNvPr>
          <p:cNvSpPr txBox="1"/>
          <p:nvPr/>
        </p:nvSpPr>
        <p:spPr>
          <a:xfrm>
            <a:off x="0" y="762000"/>
            <a:ext cx="12192000" cy="646331"/>
          </a:xfrm>
          <a:prstGeom prst="rect">
            <a:avLst/>
          </a:prstGeom>
          <a:noFill/>
        </p:spPr>
        <p:txBody>
          <a:bodyPr vert="horz" rtlCol="0">
            <a:spAutoFit/>
          </a:bodyPr>
          <a:lstStyle/>
          <a:p>
            <a:pPr algn="ctr"/>
            <a:r>
              <a:rPr lang="en-US" sz="3600"/>
              <a:t>Matthew 24:14</a:t>
            </a:r>
          </a:p>
        </p:txBody>
      </p:sp>
      <p:sp>
        <p:nvSpPr>
          <p:cNvPr id="4" name="TextBox 3">
            <a:extLst>
              <a:ext uri="{FF2B5EF4-FFF2-40B4-BE49-F238E27FC236}">
                <a16:creationId xmlns:a16="http://schemas.microsoft.com/office/drawing/2014/main" id="{F1BFB213-B275-5C5B-2631-D3A6C3AB8E5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4BD35D5-EC48-9506-E701-5C503611C2CE}"/>
              </a:ext>
            </a:extLst>
          </p:cNvPr>
          <p:cNvSpPr txBox="1"/>
          <p:nvPr/>
        </p:nvSpPr>
        <p:spPr>
          <a:xfrm>
            <a:off x="1016000" y="1905000"/>
            <a:ext cx="10160000" cy="1523494"/>
          </a:xfrm>
          <a:prstGeom prst="rect">
            <a:avLst/>
          </a:prstGeom>
          <a:noFill/>
        </p:spPr>
        <p:txBody>
          <a:bodyPr vert="horz" rtlCol="0">
            <a:spAutoFit/>
          </a:bodyPr>
          <a:lstStyle/>
          <a:p>
            <a:pPr algn="ctr"/>
            <a:r>
              <a:rPr lang="en-US" sz="3100"/>
              <a:t>"This </a:t>
            </a:r>
            <a:r>
              <a:rPr lang="en-US" sz="3100" b="1">
                <a:solidFill>
                  <a:srgbClr val="FF0000"/>
                </a:solidFill>
              </a:rPr>
              <a:t>gospel of the kingdom</a:t>
            </a:r>
            <a:r>
              <a:rPr lang="en-US" sz="3100"/>
              <a:t> shall be preached in the whole world as a testimony to all the nations, and then the end will come.</a:t>
            </a:r>
          </a:p>
        </p:txBody>
      </p:sp>
    </p:spTree>
    <p:extLst>
      <p:ext uri="{BB962C8B-B14F-4D97-AF65-F5344CB8AC3E}">
        <p14:creationId xmlns:p14="http://schemas.microsoft.com/office/powerpoint/2010/main" val="301928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D4956E-942F-C291-ADAE-67849C053BB4}"/>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25632559-1128-7056-E2DC-3454C9E0A42A}"/>
              </a:ext>
            </a:extLst>
          </p:cNvPr>
          <p:cNvSpPr txBox="1"/>
          <p:nvPr/>
        </p:nvSpPr>
        <p:spPr>
          <a:xfrm>
            <a:off x="0" y="762000"/>
            <a:ext cx="12192000" cy="646331"/>
          </a:xfrm>
          <a:prstGeom prst="rect">
            <a:avLst/>
          </a:prstGeom>
          <a:noFill/>
        </p:spPr>
        <p:txBody>
          <a:bodyPr vert="horz" rtlCol="0">
            <a:spAutoFit/>
          </a:bodyPr>
          <a:lstStyle/>
          <a:p>
            <a:pPr algn="ctr"/>
            <a:r>
              <a:rPr lang="en-US" sz="3600"/>
              <a:t>Matthew 9:35</a:t>
            </a:r>
          </a:p>
        </p:txBody>
      </p:sp>
      <p:sp>
        <p:nvSpPr>
          <p:cNvPr id="4" name="TextBox 3">
            <a:extLst>
              <a:ext uri="{FF2B5EF4-FFF2-40B4-BE49-F238E27FC236}">
                <a16:creationId xmlns:a16="http://schemas.microsoft.com/office/drawing/2014/main" id="{C1F9E813-BF34-972A-2414-EA7C97C181E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221FFDA-9A35-8D6C-006C-5399876EF515}"/>
              </a:ext>
            </a:extLst>
          </p:cNvPr>
          <p:cNvSpPr txBox="1"/>
          <p:nvPr/>
        </p:nvSpPr>
        <p:spPr>
          <a:xfrm>
            <a:off x="1016000" y="1905000"/>
            <a:ext cx="10160000" cy="2000548"/>
          </a:xfrm>
          <a:prstGeom prst="rect">
            <a:avLst/>
          </a:prstGeom>
          <a:noFill/>
        </p:spPr>
        <p:txBody>
          <a:bodyPr vert="horz" rtlCol="0">
            <a:spAutoFit/>
          </a:bodyPr>
          <a:lstStyle/>
          <a:p>
            <a:pPr algn="ctr"/>
            <a:r>
              <a:rPr lang="en-US" sz="3100"/>
              <a:t>Jesus was going through all the cities and villages, teaching in their synagogues and proclaiming </a:t>
            </a:r>
            <a:r>
              <a:rPr lang="en-US" sz="3100" b="1">
                <a:solidFill>
                  <a:srgbClr val="FF0000"/>
                </a:solidFill>
              </a:rPr>
              <a:t>the gospel of the kingdom</a:t>
            </a:r>
            <a:r>
              <a:rPr lang="en-US" sz="3100"/>
              <a:t>, and healing every kind of disease and every kind of sickness.</a:t>
            </a:r>
          </a:p>
        </p:txBody>
      </p:sp>
    </p:spTree>
    <p:extLst>
      <p:ext uri="{BB962C8B-B14F-4D97-AF65-F5344CB8AC3E}">
        <p14:creationId xmlns:p14="http://schemas.microsoft.com/office/powerpoint/2010/main" val="147495829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7F462F0-3C88-B05D-5F50-DA8DE14A9847}"/>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DE4B873B-5614-706B-798B-9D72A7C7353F}"/>
              </a:ext>
            </a:extLst>
          </p:cNvPr>
          <p:cNvSpPr txBox="1"/>
          <p:nvPr/>
        </p:nvSpPr>
        <p:spPr>
          <a:xfrm>
            <a:off x="0" y="762000"/>
            <a:ext cx="12192000" cy="646331"/>
          </a:xfrm>
          <a:prstGeom prst="rect">
            <a:avLst/>
          </a:prstGeom>
          <a:noFill/>
        </p:spPr>
        <p:txBody>
          <a:bodyPr vert="horz" rtlCol="0">
            <a:spAutoFit/>
          </a:bodyPr>
          <a:lstStyle/>
          <a:p>
            <a:pPr algn="ctr"/>
            <a:r>
              <a:rPr lang="en-US" sz="3600"/>
              <a:t>Romans 14:17</a:t>
            </a:r>
          </a:p>
        </p:txBody>
      </p:sp>
      <p:sp>
        <p:nvSpPr>
          <p:cNvPr id="4" name="TextBox 3">
            <a:extLst>
              <a:ext uri="{FF2B5EF4-FFF2-40B4-BE49-F238E27FC236}">
                <a16:creationId xmlns:a16="http://schemas.microsoft.com/office/drawing/2014/main" id="{13609253-3B26-32A2-2AAC-4ED1FF7E538A}"/>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8362A400-B06E-1F19-AD45-A720F113F2A9}"/>
              </a:ext>
            </a:extLst>
          </p:cNvPr>
          <p:cNvSpPr txBox="1"/>
          <p:nvPr/>
        </p:nvSpPr>
        <p:spPr>
          <a:xfrm>
            <a:off x="1016000" y="1905000"/>
            <a:ext cx="10160000" cy="1046440"/>
          </a:xfrm>
          <a:prstGeom prst="rect">
            <a:avLst/>
          </a:prstGeom>
          <a:noFill/>
        </p:spPr>
        <p:txBody>
          <a:bodyPr vert="horz" rtlCol="0">
            <a:spAutoFit/>
          </a:bodyPr>
          <a:lstStyle/>
          <a:p>
            <a:pPr algn="ctr"/>
            <a:r>
              <a:rPr lang="en-US" sz="3100"/>
              <a:t>for </a:t>
            </a:r>
            <a:r>
              <a:rPr lang="en-US" sz="3100" b="1">
                <a:solidFill>
                  <a:srgbClr val="FF0000"/>
                </a:solidFill>
              </a:rPr>
              <a:t>the kingdom of God</a:t>
            </a:r>
            <a:r>
              <a:rPr lang="en-US" sz="3100"/>
              <a:t> is not eating and drinking, but righteousness and peace and joy in the Holy Spirit.</a:t>
            </a:r>
          </a:p>
        </p:txBody>
      </p:sp>
    </p:spTree>
    <p:extLst>
      <p:ext uri="{BB962C8B-B14F-4D97-AF65-F5344CB8AC3E}">
        <p14:creationId xmlns:p14="http://schemas.microsoft.com/office/powerpoint/2010/main" val="393145938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3A61F6E-F9CA-F74F-ADB8-23082F610570}"/>
              </a:ext>
            </a:extLst>
          </p:cNvPr>
          <p:cNvSpPr txBox="1"/>
          <p:nvPr/>
        </p:nvSpPr>
        <p:spPr>
          <a:xfrm>
            <a:off x="127000" y="127000"/>
            <a:ext cx="7315200" cy="276999"/>
          </a:xfrm>
          <a:prstGeom prst="rect">
            <a:avLst/>
          </a:prstGeom>
          <a:noFill/>
        </p:spPr>
        <p:txBody>
          <a:bodyPr vert="horz" lIns="0" tIns="0" rIns="0" bIns="0" rtlCol="0">
            <a:spAutoFit/>
          </a:bodyPr>
          <a:lstStyle/>
          <a:p>
            <a:r>
              <a:rPr lang="en-US"/>
              <a:t>THE GOSPEL...OF THE KINGDOM!</a:t>
            </a:r>
          </a:p>
        </p:txBody>
      </p:sp>
      <p:sp>
        <p:nvSpPr>
          <p:cNvPr id="3" name="TextBox 2">
            <a:extLst>
              <a:ext uri="{FF2B5EF4-FFF2-40B4-BE49-F238E27FC236}">
                <a16:creationId xmlns:a16="http://schemas.microsoft.com/office/drawing/2014/main" id="{E02898F6-532E-008D-4751-8543B1D4D2A3}"/>
              </a:ext>
            </a:extLst>
          </p:cNvPr>
          <p:cNvSpPr txBox="1"/>
          <p:nvPr/>
        </p:nvSpPr>
        <p:spPr>
          <a:xfrm>
            <a:off x="0" y="762000"/>
            <a:ext cx="12192000" cy="646331"/>
          </a:xfrm>
          <a:prstGeom prst="rect">
            <a:avLst/>
          </a:prstGeom>
          <a:noFill/>
        </p:spPr>
        <p:txBody>
          <a:bodyPr vert="horz" rtlCol="0">
            <a:spAutoFit/>
          </a:bodyPr>
          <a:lstStyle/>
          <a:p>
            <a:pPr algn="ctr"/>
            <a:r>
              <a:rPr lang="en-US" sz="3600"/>
              <a:t>Mark 4:10-11</a:t>
            </a:r>
          </a:p>
        </p:txBody>
      </p:sp>
      <p:sp>
        <p:nvSpPr>
          <p:cNvPr id="4" name="TextBox 3">
            <a:extLst>
              <a:ext uri="{FF2B5EF4-FFF2-40B4-BE49-F238E27FC236}">
                <a16:creationId xmlns:a16="http://schemas.microsoft.com/office/drawing/2014/main" id="{B92F8378-2FE4-7EFB-5A20-CDFD360E0B2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13A3FF0-719B-24EB-F117-13804FC39D83}"/>
              </a:ext>
            </a:extLst>
          </p:cNvPr>
          <p:cNvSpPr txBox="1"/>
          <p:nvPr/>
        </p:nvSpPr>
        <p:spPr>
          <a:xfrm>
            <a:off x="1016000" y="1905000"/>
            <a:ext cx="10160000" cy="2477601"/>
          </a:xfrm>
          <a:prstGeom prst="rect">
            <a:avLst/>
          </a:prstGeom>
          <a:noFill/>
        </p:spPr>
        <p:txBody>
          <a:bodyPr vert="horz" rtlCol="0">
            <a:spAutoFit/>
          </a:bodyPr>
          <a:lstStyle/>
          <a:p>
            <a:pPr algn="ctr"/>
            <a:r>
              <a:rPr lang="en-US" sz="3100"/>
              <a:t>As soon as He was alone, His followers, along with the twelve, began asking Him about the parables. And He was saying to them, "To you has been given the mystery of the kingdom of God, but those who are outside get everything in parables,</a:t>
            </a:r>
          </a:p>
        </p:txBody>
      </p:sp>
    </p:spTree>
    <p:extLst>
      <p:ext uri="{BB962C8B-B14F-4D97-AF65-F5344CB8AC3E}">
        <p14:creationId xmlns:p14="http://schemas.microsoft.com/office/powerpoint/2010/main" val="91727633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24E-607F-DAA5-9EAA-FF92630347CC}"/>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Where will the Kingdom of God be?</a:t>
            </a:r>
          </a:p>
        </p:txBody>
      </p:sp>
      <p:sp>
        <p:nvSpPr>
          <p:cNvPr id="3" name="Subtitle 2">
            <a:extLst>
              <a:ext uri="{FF2B5EF4-FFF2-40B4-BE49-F238E27FC236}">
                <a16:creationId xmlns:a16="http://schemas.microsoft.com/office/drawing/2014/main" id="{2E0FBD2E-48FE-1D7F-3109-1755E788DBA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6417780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F41B9D-544B-934A-DCAF-9C274016EDA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On Earth</a:t>
            </a:r>
          </a:p>
        </p:txBody>
      </p:sp>
      <p:sp>
        <p:nvSpPr>
          <p:cNvPr id="3" name="Subtitle 2">
            <a:extLst>
              <a:ext uri="{FF2B5EF4-FFF2-40B4-BE49-F238E27FC236}">
                <a16:creationId xmlns:a16="http://schemas.microsoft.com/office/drawing/2014/main" id="{11C17433-A559-21EF-E3C3-8EEA0E33E326}"/>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2432828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2227EE9-F6CA-78F4-C585-008AD50E0E30}"/>
              </a:ext>
            </a:extLst>
          </p:cNvPr>
          <p:cNvSpPr txBox="1"/>
          <p:nvPr/>
        </p:nvSpPr>
        <p:spPr>
          <a:xfrm>
            <a:off x="127000" y="127000"/>
            <a:ext cx="7315200" cy="276999"/>
          </a:xfrm>
          <a:prstGeom prst="rect">
            <a:avLst/>
          </a:prstGeom>
          <a:noFill/>
        </p:spPr>
        <p:txBody>
          <a:bodyPr vert="horz" lIns="0" tIns="0" rIns="0" bIns="0" rtlCol="0">
            <a:spAutoFit/>
          </a:bodyPr>
          <a:lstStyle/>
          <a:p>
            <a:r>
              <a:rPr lang="en-US"/>
              <a:t>On Earth</a:t>
            </a:r>
          </a:p>
        </p:txBody>
      </p:sp>
      <p:sp>
        <p:nvSpPr>
          <p:cNvPr id="3" name="TextBox 2">
            <a:extLst>
              <a:ext uri="{FF2B5EF4-FFF2-40B4-BE49-F238E27FC236}">
                <a16:creationId xmlns:a16="http://schemas.microsoft.com/office/drawing/2014/main" id="{57E348C6-7B8B-70F1-EEA3-156AF9DAF41A}"/>
              </a:ext>
            </a:extLst>
          </p:cNvPr>
          <p:cNvSpPr txBox="1"/>
          <p:nvPr/>
        </p:nvSpPr>
        <p:spPr>
          <a:xfrm>
            <a:off x="0" y="762000"/>
            <a:ext cx="12192000" cy="646331"/>
          </a:xfrm>
          <a:prstGeom prst="rect">
            <a:avLst/>
          </a:prstGeom>
          <a:noFill/>
        </p:spPr>
        <p:txBody>
          <a:bodyPr vert="horz" rtlCol="0">
            <a:spAutoFit/>
          </a:bodyPr>
          <a:lstStyle/>
          <a:p>
            <a:pPr algn="ctr"/>
            <a:r>
              <a:rPr lang="en-US" sz="3600"/>
              <a:t>First Enoch 45:4-5</a:t>
            </a:r>
          </a:p>
        </p:txBody>
      </p:sp>
      <p:sp>
        <p:nvSpPr>
          <p:cNvPr id="4" name="TextBox 3">
            <a:extLst>
              <a:ext uri="{FF2B5EF4-FFF2-40B4-BE49-F238E27FC236}">
                <a16:creationId xmlns:a16="http://schemas.microsoft.com/office/drawing/2014/main" id="{9346ED50-FBA8-6AD6-3696-DC3E2704104F}"/>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1441C550-1DEB-304B-C40D-DF93C2F7C703}"/>
              </a:ext>
            </a:extLst>
          </p:cNvPr>
          <p:cNvSpPr txBox="1"/>
          <p:nvPr/>
        </p:nvSpPr>
        <p:spPr>
          <a:xfrm>
            <a:off x="1016000" y="1905000"/>
            <a:ext cx="10160000" cy="1046440"/>
          </a:xfrm>
          <a:prstGeom prst="rect">
            <a:avLst/>
          </a:prstGeom>
          <a:noFill/>
        </p:spPr>
        <p:txBody>
          <a:bodyPr vert="horz" rtlCol="0">
            <a:spAutoFit/>
          </a:bodyPr>
          <a:lstStyle/>
          <a:p>
            <a:pPr algn="ctr"/>
            <a:r>
              <a:rPr lang="en-US" sz="3100"/>
              <a:t>Then will I cause </a:t>
            </a:r>
            <a:r>
              <a:rPr lang="en-US" sz="3100" b="1">
                <a:solidFill>
                  <a:srgbClr val="FF0000"/>
                </a:solidFill>
              </a:rPr>
              <a:t>Mine Elect One to dwell among them</a:t>
            </a:r>
            <a:r>
              <a:rPr lang="en-US" sz="3100"/>
              <a:t>. And I will transform </a:t>
            </a:r>
            <a:r>
              <a:rPr lang="en-US" sz="3100" b="1">
                <a:solidFill>
                  <a:srgbClr val="FF0000"/>
                </a:solidFill>
              </a:rPr>
              <a:t>the earth</a:t>
            </a:r>
            <a:r>
              <a:rPr lang="en-US" sz="3100"/>
              <a:t> and make it a blessing:</a:t>
            </a:r>
          </a:p>
        </p:txBody>
      </p:sp>
    </p:spTree>
    <p:extLst>
      <p:ext uri="{BB962C8B-B14F-4D97-AF65-F5344CB8AC3E}">
        <p14:creationId xmlns:p14="http://schemas.microsoft.com/office/powerpoint/2010/main" val="370900634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DD1027F-0818-3EA0-25EA-1AB70EDD365C}"/>
              </a:ext>
            </a:extLst>
          </p:cNvPr>
          <p:cNvSpPr txBox="1"/>
          <p:nvPr/>
        </p:nvSpPr>
        <p:spPr>
          <a:xfrm>
            <a:off x="127000" y="127000"/>
            <a:ext cx="7315200" cy="276999"/>
          </a:xfrm>
          <a:prstGeom prst="rect">
            <a:avLst/>
          </a:prstGeom>
          <a:noFill/>
        </p:spPr>
        <p:txBody>
          <a:bodyPr vert="horz" lIns="0" tIns="0" rIns="0" bIns="0" rtlCol="0">
            <a:spAutoFit/>
          </a:bodyPr>
          <a:lstStyle/>
          <a:p>
            <a:r>
              <a:rPr lang="en-US"/>
              <a:t>On Earth</a:t>
            </a:r>
          </a:p>
        </p:txBody>
      </p:sp>
      <p:sp>
        <p:nvSpPr>
          <p:cNvPr id="3" name="TextBox 2">
            <a:extLst>
              <a:ext uri="{FF2B5EF4-FFF2-40B4-BE49-F238E27FC236}">
                <a16:creationId xmlns:a16="http://schemas.microsoft.com/office/drawing/2014/main" id="{A0126F95-A043-3ED3-7640-497FA32BCD67}"/>
              </a:ext>
            </a:extLst>
          </p:cNvPr>
          <p:cNvSpPr txBox="1"/>
          <p:nvPr/>
        </p:nvSpPr>
        <p:spPr>
          <a:xfrm>
            <a:off x="0" y="762000"/>
            <a:ext cx="12192000" cy="646331"/>
          </a:xfrm>
          <a:prstGeom prst="rect">
            <a:avLst/>
          </a:prstGeom>
          <a:noFill/>
        </p:spPr>
        <p:txBody>
          <a:bodyPr vert="horz" rtlCol="0">
            <a:spAutoFit/>
          </a:bodyPr>
          <a:lstStyle/>
          <a:p>
            <a:pPr algn="ctr"/>
            <a:r>
              <a:rPr lang="en-US" sz="3600"/>
              <a:t>Revelation 11:15</a:t>
            </a:r>
          </a:p>
        </p:txBody>
      </p:sp>
      <p:sp>
        <p:nvSpPr>
          <p:cNvPr id="4" name="TextBox 3">
            <a:extLst>
              <a:ext uri="{FF2B5EF4-FFF2-40B4-BE49-F238E27FC236}">
                <a16:creationId xmlns:a16="http://schemas.microsoft.com/office/drawing/2014/main" id="{E309779A-68B5-555B-F9B9-9AEC385433B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00A953C-76A2-853B-E75E-5C18B49CD521}"/>
              </a:ext>
            </a:extLst>
          </p:cNvPr>
          <p:cNvSpPr txBox="1"/>
          <p:nvPr/>
        </p:nvSpPr>
        <p:spPr>
          <a:xfrm>
            <a:off x="1016000" y="1905000"/>
            <a:ext cx="10160000" cy="2000548"/>
          </a:xfrm>
          <a:prstGeom prst="rect">
            <a:avLst/>
          </a:prstGeom>
          <a:noFill/>
        </p:spPr>
        <p:txBody>
          <a:bodyPr vert="horz" rtlCol="0">
            <a:spAutoFit/>
          </a:bodyPr>
          <a:lstStyle/>
          <a:p>
            <a:pPr algn="ctr"/>
            <a:r>
              <a:rPr lang="en-US" sz="3100"/>
              <a:t>Then the seventh angel sounded; and there were loud voices in heaven, saying, "</a:t>
            </a:r>
            <a:r>
              <a:rPr lang="en-US" sz="3100" b="1">
                <a:solidFill>
                  <a:srgbClr val="FF0000"/>
                </a:solidFill>
              </a:rPr>
              <a:t>The kingdom of the world has become the kingdom of our Lord and of His Christ;</a:t>
            </a:r>
            <a:r>
              <a:rPr lang="en-US" sz="3100"/>
              <a:t> and He will reign forever and ever."</a:t>
            </a:r>
          </a:p>
        </p:txBody>
      </p:sp>
    </p:spTree>
    <p:extLst>
      <p:ext uri="{BB962C8B-B14F-4D97-AF65-F5344CB8AC3E}">
        <p14:creationId xmlns:p14="http://schemas.microsoft.com/office/powerpoint/2010/main" val="54611436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E61BBC-87CD-4010-66FD-1EA65777A47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Land of Israel</a:t>
            </a:r>
          </a:p>
        </p:txBody>
      </p:sp>
      <p:sp>
        <p:nvSpPr>
          <p:cNvPr id="3" name="Subtitle 2">
            <a:extLst>
              <a:ext uri="{FF2B5EF4-FFF2-40B4-BE49-F238E27FC236}">
                <a16:creationId xmlns:a16="http://schemas.microsoft.com/office/drawing/2014/main" id="{8E7FCF7B-E3A6-5BB6-BC77-5164B5008F9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3084881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E1FCBE-0526-D9AF-D23D-E740AF3D9C12}"/>
              </a:ext>
            </a:extLst>
          </p:cNvPr>
          <p:cNvSpPr txBox="1"/>
          <p:nvPr/>
        </p:nvSpPr>
        <p:spPr>
          <a:xfrm>
            <a:off x="127000" y="127000"/>
            <a:ext cx="7315200" cy="276999"/>
          </a:xfrm>
          <a:prstGeom prst="rect">
            <a:avLst/>
          </a:prstGeom>
          <a:noFill/>
        </p:spPr>
        <p:txBody>
          <a:bodyPr vert="horz" lIns="0" tIns="0" rIns="0" bIns="0" rtlCol="0">
            <a:spAutoFit/>
          </a:bodyPr>
          <a:lstStyle/>
          <a:p>
            <a:r>
              <a:rPr lang="en-US"/>
              <a:t>Land of Israel</a:t>
            </a:r>
          </a:p>
        </p:txBody>
      </p:sp>
      <p:sp>
        <p:nvSpPr>
          <p:cNvPr id="3" name="TextBox 2">
            <a:extLst>
              <a:ext uri="{FF2B5EF4-FFF2-40B4-BE49-F238E27FC236}">
                <a16:creationId xmlns:a16="http://schemas.microsoft.com/office/drawing/2014/main" id="{E06C6BC8-EB1A-FEB4-8BF9-AB8B3DDB1EAD}"/>
              </a:ext>
            </a:extLst>
          </p:cNvPr>
          <p:cNvSpPr txBox="1"/>
          <p:nvPr/>
        </p:nvSpPr>
        <p:spPr>
          <a:xfrm>
            <a:off x="0" y="762000"/>
            <a:ext cx="12192000" cy="646331"/>
          </a:xfrm>
          <a:prstGeom prst="rect">
            <a:avLst/>
          </a:prstGeom>
          <a:noFill/>
        </p:spPr>
        <p:txBody>
          <a:bodyPr vert="horz" rtlCol="0">
            <a:spAutoFit/>
          </a:bodyPr>
          <a:lstStyle/>
          <a:p>
            <a:pPr algn="ctr"/>
            <a:r>
              <a:rPr lang="en-US" sz="3600"/>
              <a:t>Acts 1:6</a:t>
            </a:r>
          </a:p>
        </p:txBody>
      </p:sp>
      <p:sp>
        <p:nvSpPr>
          <p:cNvPr id="4" name="TextBox 3">
            <a:extLst>
              <a:ext uri="{FF2B5EF4-FFF2-40B4-BE49-F238E27FC236}">
                <a16:creationId xmlns:a16="http://schemas.microsoft.com/office/drawing/2014/main" id="{6CECDA60-05C7-8357-7103-C1E702C90A5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C0C0BC9-F6F8-ED21-4BD2-4B05D5A0AE21}"/>
              </a:ext>
            </a:extLst>
          </p:cNvPr>
          <p:cNvSpPr txBox="1"/>
          <p:nvPr/>
        </p:nvSpPr>
        <p:spPr>
          <a:xfrm>
            <a:off x="1016000" y="1905000"/>
            <a:ext cx="10160000" cy="1523494"/>
          </a:xfrm>
          <a:prstGeom prst="rect">
            <a:avLst/>
          </a:prstGeom>
          <a:noFill/>
        </p:spPr>
        <p:txBody>
          <a:bodyPr vert="horz" rtlCol="0">
            <a:spAutoFit/>
          </a:bodyPr>
          <a:lstStyle/>
          <a:p>
            <a:pPr algn="ctr"/>
            <a:r>
              <a:rPr lang="en-US" sz="3100"/>
              <a:t>So when they had come together, they were asking Him, saying, "Lord, </a:t>
            </a:r>
            <a:r>
              <a:rPr lang="en-US" sz="3100" b="1">
                <a:solidFill>
                  <a:srgbClr val="FF0000"/>
                </a:solidFill>
              </a:rPr>
              <a:t>is it at this time You are restoring the kingdom to Israel?</a:t>
            </a:r>
            <a:r>
              <a:rPr lang="en-US" sz="3100"/>
              <a:t>"</a:t>
            </a:r>
          </a:p>
        </p:txBody>
      </p:sp>
    </p:spTree>
    <p:extLst>
      <p:ext uri="{BB962C8B-B14F-4D97-AF65-F5344CB8AC3E}">
        <p14:creationId xmlns:p14="http://schemas.microsoft.com/office/powerpoint/2010/main" val="352259621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01E4D5-C8A0-4E82-C6C9-BE3FE74811C0}"/>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River of Egypt to River Euphrates</a:t>
            </a:r>
          </a:p>
        </p:txBody>
      </p:sp>
      <p:sp>
        <p:nvSpPr>
          <p:cNvPr id="3" name="Subtitle 2">
            <a:extLst>
              <a:ext uri="{FF2B5EF4-FFF2-40B4-BE49-F238E27FC236}">
                <a16:creationId xmlns:a16="http://schemas.microsoft.com/office/drawing/2014/main" id="{D4098DBC-FC3A-DD50-96E8-14B4A7F8A9C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2343459"/>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ABC384-B1D9-7D1A-8AF5-29B125D1101F}"/>
              </a:ext>
            </a:extLst>
          </p:cNvPr>
          <p:cNvSpPr txBox="1"/>
          <p:nvPr/>
        </p:nvSpPr>
        <p:spPr>
          <a:xfrm>
            <a:off x="127000" y="127000"/>
            <a:ext cx="7315200" cy="276999"/>
          </a:xfrm>
          <a:prstGeom prst="rect">
            <a:avLst/>
          </a:prstGeom>
          <a:noFill/>
        </p:spPr>
        <p:txBody>
          <a:bodyPr vert="horz" lIns="0" tIns="0" rIns="0" bIns="0" rtlCol="0">
            <a:spAutoFit/>
          </a:bodyPr>
          <a:lstStyle/>
          <a:p>
            <a:r>
              <a:rPr lang="en-US"/>
              <a:t>River of Egypt to River Euphrates</a:t>
            </a:r>
          </a:p>
        </p:txBody>
      </p:sp>
      <p:sp>
        <p:nvSpPr>
          <p:cNvPr id="3" name="TextBox 2">
            <a:extLst>
              <a:ext uri="{FF2B5EF4-FFF2-40B4-BE49-F238E27FC236}">
                <a16:creationId xmlns:a16="http://schemas.microsoft.com/office/drawing/2014/main" id="{D59DA5FC-02A2-0E38-3489-BDFCD455355F}"/>
              </a:ext>
            </a:extLst>
          </p:cNvPr>
          <p:cNvSpPr txBox="1"/>
          <p:nvPr/>
        </p:nvSpPr>
        <p:spPr>
          <a:xfrm>
            <a:off x="0" y="762000"/>
            <a:ext cx="12192000" cy="646331"/>
          </a:xfrm>
          <a:prstGeom prst="rect">
            <a:avLst/>
          </a:prstGeom>
          <a:noFill/>
        </p:spPr>
        <p:txBody>
          <a:bodyPr vert="horz" rtlCol="0">
            <a:spAutoFit/>
          </a:bodyPr>
          <a:lstStyle/>
          <a:p>
            <a:pPr algn="ctr"/>
            <a:r>
              <a:rPr lang="en-US" sz="3600"/>
              <a:t>Genesis 13:14-15</a:t>
            </a:r>
          </a:p>
        </p:txBody>
      </p:sp>
      <p:sp>
        <p:nvSpPr>
          <p:cNvPr id="4" name="TextBox 3">
            <a:extLst>
              <a:ext uri="{FF2B5EF4-FFF2-40B4-BE49-F238E27FC236}">
                <a16:creationId xmlns:a16="http://schemas.microsoft.com/office/drawing/2014/main" id="{D534C5E9-25DF-B041-5753-FB771956847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5826988-7C24-CE11-7F73-AC55A8AE36E7}"/>
              </a:ext>
            </a:extLst>
          </p:cNvPr>
          <p:cNvSpPr txBox="1"/>
          <p:nvPr/>
        </p:nvSpPr>
        <p:spPr>
          <a:xfrm>
            <a:off x="1016000" y="1905000"/>
            <a:ext cx="10160000" cy="2477601"/>
          </a:xfrm>
          <a:prstGeom prst="rect">
            <a:avLst/>
          </a:prstGeom>
          <a:noFill/>
        </p:spPr>
        <p:txBody>
          <a:bodyPr vert="horz" rtlCol="0">
            <a:spAutoFit/>
          </a:bodyPr>
          <a:lstStyle/>
          <a:p>
            <a:pPr algn="ctr"/>
            <a:r>
              <a:rPr lang="en-US" sz="3100"/>
              <a:t>The LORD said to Abram, after Lot had separated from him, "Now lift up your eyes and look from the place where you are, northward and southward and eastward and westward; </a:t>
            </a:r>
            <a:r>
              <a:rPr lang="en-US" sz="3100" b="1">
                <a:solidFill>
                  <a:srgbClr val="FF0000"/>
                </a:solidFill>
              </a:rPr>
              <a:t>for all the land which you see, I will give it to you and to your descendants forever</a:t>
            </a:r>
            <a:r>
              <a:rPr lang="en-US" sz="3100"/>
              <a:t>.</a:t>
            </a:r>
          </a:p>
        </p:txBody>
      </p:sp>
    </p:spTree>
    <p:extLst>
      <p:ext uri="{BB962C8B-B14F-4D97-AF65-F5344CB8AC3E}">
        <p14:creationId xmlns:p14="http://schemas.microsoft.com/office/powerpoint/2010/main" val="14043095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AAA4EF-53BD-5015-8A91-0B112C3898BF}"/>
              </a:ext>
            </a:extLst>
          </p:cNvPr>
          <p:cNvSpPr txBox="1"/>
          <p:nvPr/>
        </p:nvSpPr>
        <p:spPr>
          <a:xfrm>
            <a:off x="127000" y="127000"/>
            <a:ext cx="7315200" cy="276999"/>
          </a:xfrm>
          <a:prstGeom prst="rect">
            <a:avLst/>
          </a:prstGeom>
          <a:noFill/>
        </p:spPr>
        <p:txBody>
          <a:bodyPr vert="horz" lIns="0" tIns="0" rIns="0" bIns="0" rtlCol="0">
            <a:spAutoFit/>
          </a:bodyPr>
          <a:lstStyle/>
          <a:p>
            <a:r>
              <a:rPr lang="en-US"/>
              <a:t>River of Egypt to River Euphrates</a:t>
            </a:r>
          </a:p>
        </p:txBody>
      </p:sp>
      <p:sp>
        <p:nvSpPr>
          <p:cNvPr id="3" name="TextBox 2">
            <a:extLst>
              <a:ext uri="{FF2B5EF4-FFF2-40B4-BE49-F238E27FC236}">
                <a16:creationId xmlns:a16="http://schemas.microsoft.com/office/drawing/2014/main" id="{2C9A21D9-3B02-9DF5-C370-D685E2FC8E58}"/>
              </a:ext>
            </a:extLst>
          </p:cNvPr>
          <p:cNvSpPr txBox="1"/>
          <p:nvPr/>
        </p:nvSpPr>
        <p:spPr>
          <a:xfrm>
            <a:off x="0" y="762000"/>
            <a:ext cx="12192000" cy="646331"/>
          </a:xfrm>
          <a:prstGeom prst="rect">
            <a:avLst/>
          </a:prstGeom>
          <a:noFill/>
        </p:spPr>
        <p:txBody>
          <a:bodyPr vert="horz" rtlCol="0">
            <a:spAutoFit/>
          </a:bodyPr>
          <a:lstStyle/>
          <a:p>
            <a:pPr algn="ctr"/>
            <a:r>
              <a:rPr lang="en-US" sz="3600"/>
              <a:t>Genesis 15:18</a:t>
            </a:r>
          </a:p>
        </p:txBody>
      </p:sp>
      <p:sp>
        <p:nvSpPr>
          <p:cNvPr id="4" name="TextBox 3">
            <a:extLst>
              <a:ext uri="{FF2B5EF4-FFF2-40B4-BE49-F238E27FC236}">
                <a16:creationId xmlns:a16="http://schemas.microsoft.com/office/drawing/2014/main" id="{82C9ACD0-E61F-FF9D-94E5-0ECFC1D725D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4BBA769-2CCE-CB1F-9BF3-59C08EF078AD}"/>
              </a:ext>
            </a:extLst>
          </p:cNvPr>
          <p:cNvSpPr txBox="1"/>
          <p:nvPr/>
        </p:nvSpPr>
        <p:spPr>
          <a:xfrm>
            <a:off x="1016000" y="1905000"/>
            <a:ext cx="10160000" cy="2000548"/>
          </a:xfrm>
          <a:prstGeom prst="rect">
            <a:avLst/>
          </a:prstGeom>
          <a:noFill/>
        </p:spPr>
        <p:txBody>
          <a:bodyPr vert="horz" rtlCol="0">
            <a:spAutoFit/>
          </a:bodyPr>
          <a:lstStyle/>
          <a:p>
            <a:pPr algn="ctr"/>
            <a:r>
              <a:rPr lang="en-US" sz="3100"/>
              <a:t>On that day the LORD made a covenant with Abram, saying, "</a:t>
            </a:r>
            <a:r>
              <a:rPr lang="en-US" sz="3100" b="1">
                <a:solidFill>
                  <a:srgbClr val="FF0000"/>
                </a:solidFill>
              </a:rPr>
              <a:t>To your descendants I have given this land, From the river of Egypt as far as the great river, the river Euphrates:</a:t>
            </a:r>
          </a:p>
        </p:txBody>
      </p:sp>
    </p:spTree>
    <p:extLst>
      <p:ext uri="{BB962C8B-B14F-4D97-AF65-F5344CB8AC3E}">
        <p14:creationId xmlns:p14="http://schemas.microsoft.com/office/powerpoint/2010/main" val="317005713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92C023-A4DA-5777-B533-DB5DC3403F86}"/>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Centered around Jerusalem</a:t>
            </a:r>
          </a:p>
        </p:txBody>
      </p:sp>
      <p:sp>
        <p:nvSpPr>
          <p:cNvPr id="3" name="Subtitle 2">
            <a:extLst>
              <a:ext uri="{FF2B5EF4-FFF2-40B4-BE49-F238E27FC236}">
                <a16:creationId xmlns:a16="http://schemas.microsoft.com/office/drawing/2014/main" id="{F431D4BD-386E-B6BB-7650-E32B0241037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0948545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78AD99-F0F9-F1A2-C75F-B50A5847C993}"/>
              </a:ext>
            </a:extLst>
          </p:cNvPr>
          <p:cNvSpPr txBox="1"/>
          <p:nvPr/>
        </p:nvSpPr>
        <p:spPr>
          <a:xfrm>
            <a:off x="127000" y="127000"/>
            <a:ext cx="7315200" cy="276999"/>
          </a:xfrm>
          <a:prstGeom prst="rect">
            <a:avLst/>
          </a:prstGeom>
          <a:noFill/>
        </p:spPr>
        <p:txBody>
          <a:bodyPr vert="horz" lIns="0" tIns="0" rIns="0" bIns="0" rtlCol="0">
            <a:spAutoFit/>
          </a:bodyPr>
          <a:lstStyle/>
          <a:p>
            <a:r>
              <a:rPr lang="en-US"/>
              <a:t>Centered around Jerusalem</a:t>
            </a:r>
          </a:p>
        </p:txBody>
      </p:sp>
      <p:sp>
        <p:nvSpPr>
          <p:cNvPr id="3" name="TextBox 2">
            <a:extLst>
              <a:ext uri="{FF2B5EF4-FFF2-40B4-BE49-F238E27FC236}">
                <a16:creationId xmlns:a16="http://schemas.microsoft.com/office/drawing/2014/main" id="{20BB2077-DB0B-DD48-047C-13D46F6094DF}"/>
              </a:ext>
            </a:extLst>
          </p:cNvPr>
          <p:cNvSpPr txBox="1"/>
          <p:nvPr/>
        </p:nvSpPr>
        <p:spPr>
          <a:xfrm>
            <a:off x="0" y="762000"/>
            <a:ext cx="12192000" cy="646331"/>
          </a:xfrm>
          <a:prstGeom prst="rect">
            <a:avLst/>
          </a:prstGeom>
          <a:noFill/>
        </p:spPr>
        <p:txBody>
          <a:bodyPr vert="horz" rtlCol="0">
            <a:spAutoFit/>
          </a:bodyPr>
          <a:lstStyle/>
          <a:p>
            <a:pPr algn="ctr"/>
            <a:r>
              <a:rPr lang="en-US" sz="3600"/>
              <a:t>Isaiah 4:3-5</a:t>
            </a:r>
          </a:p>
        </p:txBody>
      </p:sp>
      <p:sp>
        <p:nvSpPr>
          <p:cNvPr id="4" name="TextBox 3">
            <a:extLst>
              <a:ext uri="{FF2B5EF4-FFF2-40B4-BE49-F238E27FC236}">
                <a16:creationId xmlns:a16="http://schemas.microsoft.com/office/drawing/2014/main" id="{F8DDDDD1-CC4B-A063-20FD-9A7825EE6ED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A1B6915-CD93-DBC3-6A7D-0CF98041A65C}"/>
              </a:ext>
            </a:extLst>
          </p:cNvPr>
          <p:cNvSpPr txBox="1"/>
          <p:nvPr/>
        </p:nvSpPr>
        <p:spPr>
          <a:xfrm>
            <a:off x="1016000" y="1905000"/>
            <a:ext cx="10160000" cy="4385816"/>
          </a:xfrm>
          <a:prstGeom prst="rect">
            <a:avLst/>
          </a:prstGeom>
          <a:noFill/>
        </p:spPr>
        <p:txBody>
          <a:bodyPr vert="horz" rtlCol="0">
            <a:spAutoFit/>
          </a:bodyPr>
          <a:lstStyle/>
          <a:p>
            <a:pPr algn="ctr"/>
            <a:r>
              <a:rPr lang="en-US" sz="3100"/>
              <a:t>It will come about that he who is left in Zion and remains in Jerusalem will be called holy--everyone who is recorded for life in Jerusalem. When the Lord has washed away the filth of the daughters of Zion and purged the bloodshed of Jerusalem from her midst, by the spirit of judgment and the spirit of burning, then the LORD will create over </a:t>
            </a:r>
            <a:r>
              <a:rPr lang="en-US" sz="3100" b="1">
                <a:solidFill>
                  <a:srgbClr val="FF0000"/>
                </a:solidFill>
              </a:rPr>
              <a:t>the whole area of Mount Zion</a:t>
            </a:r>
            <a:r>
              <a:rPr lang="en-US" sz="3100"/>
              <a:t> and over her assemblies a cloud by day, even smoke, and the brightness of a flaming fire by night; (Continued...)</a:t>
            </a:r>
          </a:p>
        </p:txBody>
      </p:sp>
    </p:spTree>
    <p:extLst>
      <p:ext uri="{BB962C8B-B14F-4D97-AF65-F5344CB8AC3E}">
        <p14:creationId xmlns:p14="http://schemas.microsoft.com/office/powerpoint/2010/main" val="375339742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914B94-7192-DCD7-9B07-9187E7EF8850}"/>
              </a:ext>
            </a:extLst>
          </p:cNvPr>
          <p:cNvSpPr txBox="1"/>
          <p:nvPr/>
        </p:nvSpPr>
        <p:spPr>
          <a:xfrm>
            <a:off x="127000" y="127000"/>
            <a:ext cx="7315200" cy="276999"/>
          </a:xfrm>
          <a:prstGeom prst="rect">
            <a:avLst/>
          </a:prstGeom>
          <a:noFill/>
        </p:spPr>
        <p:txBody>
          <a:bodyPr vert="horz" lIns="0" tIns="0" rIns="0" bIns="0" rtlCol="0">
            <a:spAutoFit/>
          </a:bodyPr>
          <a:lstStyle/>
          <a:p>
            <a:r>
              <a:rPr lang="en-US"/>
              <a:t>Centered around Jerusalem</a:t>
            </a:r>
          </a:p>
        </p:txBody>
      </p:sp>
      <p:sp>
        <p:nvSpPr>
          <p:cNvPr id="3" name="TextBox 2">
            <a:extLst>
              <a:ext uri="{FF2B5EF4-FFF2-40B4-BE49-F238E27FC236}">
                <a16:creationId xmlns:a16="http://schemas.microsoft.com/office/drawing/2014/main" id="{299B774C-BC2B-04D7-D5D7-96AFDAFB84C1}"/>
              </a:ext>
            </a:extLst>
          </p:cNvPr>
          <p:cNvSpPr txBox="1"/>
          <p:nvPr/>
        </p:nvSpPr>
        <p:spPr>
          <a:xfrm>
            <a:off x="1016000" y="635000"/>
            <a:ext cx="10160000" cy="569387"/>
          </a:xfrm>
          <a:prstGeom prst="rect">
            <a:avLst/>
          </a:prstGeom>
          <a:noFill/>
        </p:spPr>
        <p:txBody>
          <a:bodyPr vert="horz" rtlCol="0">
            <a:spAutoFit/>
          </a:bodyPr>
          <a:lstStyle/>
          <a:p>
            <a:pPr algn="ctr"/>
            <a:r>
              <a:rPr lang="en-US" sz="3100"/>
              <a:t>for over all the glory will be a canopy.</a:t>
            </a:r>
          </a:p>
        </p:txBody>
      </p:sp>
    </p:spTree>
    <p:extLst>
      <p:ext uri="{BB962C8B-B14F-4D97-AF65-F5344CB8AC3E}">
        <p14:creationId xmlns:p14="http://schemas.microsoft.com/office/powerpoint/2010/main" val="64147523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54A2891-F0DD-51BF-35DE-12B0ABC94DD3}"/>
              </a:ext>
            </a:extLst>
          </p:cNvPr>
          <p:cNvSpPr txBox="1"/>
          <p:nvPr/>
        </p:nvSpPr>
        <p:spPr>
          <a:xfrm>
            <a:off x="127000" y="127000"/>
            <a:ext cx="7315200" cy="276999"/>
          </a:xfrm>
          <a:prstGeom prst="rect">
            <a:avLst/>
          </a:prstGeom>
          <a:noFill/>
        </p:spPr>
        <p:txBody>
          <a:bodyPr vert="horz" lIns="0" tIns="0" rIns="0" bIns="0" rtlCol="0">
            <a:spAutoFit/>
          </a:bodyPr>
          <a:lstStyle/>
          <a:p>
            <a:r>
              <a:rPr lang="en-US"/>
              <a:t>Centered around Jerusalem</a:t>
            </a:r>
          </a:p>
        </p:txBody>
      </p:sp>
      <p:sp>
        <p:nvSpPr>
          <p:cNvPr id="3" name="TextBox 2">
            <a:extLst>
              <a:ext uri="{FF2B5EF4-FFF2-40B4-BE49-F238E27FC236}">
                <a16:creationId xmlns:a16="http://schemas.microsoft.com/office/drawing/2014/main" id="{A0B89A9D-26FC-50E5-EDB6-B5781C2E360C}"/>
              </a:ext>
            </a:extLst>
          </p:cNvPr>
          <p:cNvSpPr txBox="1"/>
          <p:nvPr/>
        </p:nvSpPr>
        <p:spPr>
          <a:xfrm>
            <a:off x="0" y="762000"/>
            <a:ext cx="12192000" cy="646331"/>
          </a:xfrm>
          <a:prstGeom prst="rect">
            <a:avLst/>
          </a:prstGeom>
          <a:noFill/>
        </p:spPr>
        <p:txBody>
          <a:bodyPr vert="horz" rtlCol="0">
            <a:spAutoFit/>
          </a:bodyPr>
          <a:lstStyle/>
          <a:p>
            <a:pPr algn="ctr"/>
            <a:r>
              <a:rPr lang="en-US" sz="3600"/>
              <a:t>Jeremiah 30:18-19</a:t>
            </a:r>
          </a:p>
        </p:txBody>
      </p:sp>
      <p:sp>
        <p:nvSpPr>
          <p:cNvPr id="4" name="TextBox 3">
            <a:extLst>
              <a:ext uri="{FF2B5EF4-FFF2-40B4-BE49-F238E27FC236}">
                <a16:creationId xmlns:a16="http://schemas.microsoft.com/office/drawing/2014/main" id="{8C4B2883-BD82-B24A-4142-4B526D13F28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E818A8C-CBCC-277E-CD34-D22666955B3B}"/>
              </a:ext>
            </a:extLst>
          </p:cNvPr>
          <p:cNvSpPr txBox="1"/>
          <p:nvPr/>
        </p:nvSpPr>
        <p:spPr>
          <a:xfrm>
            <a:off x="1016000" y="1905000"/>
            <a:ext cx="10160000" cy="3431709"/>
          </a:xfrm>
          <a:prstGeom prst="rect">
            <a:avLst/>
          </a:prstGeom>
          <a:noFill/>
        </p:spPr>
        <p:txBody>
          <a:bodyPr vert="horz" rtlCol="0">
            <a:spAutoFit/>
          </a:bodyPr>
          <a:lstStyle/>
          <a:p>
            <a:pPr algn="ctr"/>
            <a:r>
              <a:rPr lang="en-US" sz="3100"/>
              <a:t>"Thus says the LORD, 'Behold, I will restore the fortunes of the tents of Jacob And have compassion on his dwelling places; And </a:t>
            </a:r>
            <a:r>
              <a:rPr lang="en-US" sz="3100" b="1">
                <a:solidFill>
                  <a:srgbClr val="FF0000"/>
                </a:solidFill>
              </a:rPr>
              <a:t>the city will be rebuilt on its ruin</a:t>
            </a:r>
            <a:r>
              <a:rPr lang="en-US" sz="3100"/>
              <a:t>, And the palace will stand on its rightful place. From them will proceed thanksgiving And the voice of those who celebrate; And I will multiply them and they will not be diminished; I will also honor them and they will not be insignificant.</a:t>
            </a:r>
          </a:p>
        </p:txBody>
      </p:sp>
    </p:spTree>
    <p:extLst>
      <p:ext uri="{BB962C8B-B14F-4D97-AF65-F5344CB8AC3E}">
        <p14:creationId xmlns:p14="http://schemas.microsoft.com/office/powerpoint/2010/main" val="1182531344"/>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074C05-9FF8-65C1-E9B1-E152AE5B9CE7}"/>
              </a:ext>
            </a:extLst>
          </p:cNvPr>
          <p:cNvSpPr txBox="1"/>
          <p:nvPr/>
        </p:nvSpPr>
        <p:spPr>
          <a:xfrm>
            <a:off x="127000" y="127000"/>
            <a:ext cx="7315200" cy="276999"/>
          </a:xfrm>
          <a:prstGeom prst="rect">
            <a:avLst/>
          </a:prstGeom>
          <a:noFill/>
        </p:spPr>
        <p:txBody>
          <a:bodyPr vert="horz" lIns="0" tIns="0" rIns="0" bIns="0" rtlCol="0">
            <a:spAutoFit/>
          </a:bodyPr>
          <a:lstStyle/>
          <a:p>
            <a:r>
              <a:rPr lang="en-US"/>
              <a:t>Centered around Jerusalem</a:t>
            </a:r>
          </a:p>
        </p:txBody>
      </p:sp>
      <p:sp>
        <p:nvSpPr>
          <p:cNvPr id="3" name="TextBox 2">
            <a:extLst>
              <a:ext uri="{FF2B5EF4-FFF2-40B4-BE49-F238E27FC236}">
                <a16:creationId xmlns:a16="http://schemas.microsoft.com/office/drawing/2014/main" id="{BE0DB85D-8367-FDE3-80C0-C56FE9C53553}"/>
              </a:ext>
            </a:extLst>
          </p:cNvPr>
          <p:cNvSpPr txBox="1"/>
          <p:nvPr/>
        </p:nvSpPr>
        <p:spPr>
          <a:xfrm>
            <a:off x="0" y="762000"/>
            <a:ext cx="12192000" cy="646331"/>
          </a:xfrm>
          <a:prstGeom prst="rect">
            <a:avLst/>
          </a:prstGeom>
          <a:noFill/>
        </p:spPr>
        <p:txBody>
          <a:bodyPr vert="horz" rtlCol="0">
            <a:spAutoFit/>
          </a:bodyPr>
          <a:lstStyle/>
          <a:p>
            <a:pPr algn="ctr"/>
            <a:r>
              <a:rPr lang="en-US" sz="3600"/>
              <a:t>Obadiah 1:17-21</a:t>
            </a:r>
          </a:p>
        </p:txBody>
      </p:sp>
      <p:sp>
        <p:nvSpPr>
          <p:cNvPr id="4" name="TextBox 3">
            <a:extLst>
              <a:ext uri="{FF2B5EF4-FFF2-40B4-BE49-F238E27FC236}">
                <a16:creationId xmlns:a16="http://schemas.microsoft.com/office/drawing/2014/main" id="{70D61AC4-F79A-FE26-60E3-655BA2BAB5A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B612509-FDE2-DD93-C9F2-09A1F8D3A84C}"/>
              </a:ext>
            </a:extLst>
          </p:cNvPr>
          <p:cNvSpPr txBox="1"/>
          <p:nvPr/>
        </p:nvSpPr>
        <p:spPr>
          <a:xfrm>
            <a:off x="1016000" y="1905000"/>
            <a:ext cx="10160000" cy="4385816"/>
          </a:xfrm>
          <a:prstGeom prst="rect">
            <a:avLst/>
          </a:prstGeom>
          <a:noFill/>
        </p:spPr>
        <p:txBody>
          <a:bodyPr vert="horz" rtlCol="0">
            <a:spAutoFit/>
          </a:bodyPr>
          <a:lstStyle/>
          <a:p>
            <a:pPr algn="ctr"/>
            <a:r>
              <a:rPr lang="en-US" sz="3100"/>
              <a:t>"</a:t>
            </a:r>
            <a:r>
              <a:rPr lang="en-US" sz="3100" b="1">
                <a:solidFill>
                  <a:srgbClr val="FF0000"/>
                </a:solidFill>
              </a:rPr>
              <a:t>But on Mount Zion</a:t>
            </a:r>
            <a:r>
              <a:rPr lang="en-US" sz="3100"/>
              <a:t> there will be those who escape, And it will be holy. And the house of Jacob will possess their possessions. "Then the house of Jacob will be a fire And the house of Joseph a flame; But the house of Esau will be as stubble. And they will set them on fire and consume them, So that there will be no survivor of the house of Esau," For the LORD has spoken. Then those of the Negev will possess the mountain of Esau, And those of the Shephelah the Philistine plain; (Continued...)</a:t>
            </a:r>
          </a:p>
        </p:txBody>
      </p:sp>
    </p:spTree>
    <p:extLst>
      <p:ext uri="{BB962C8B-B14F-4D97-AF65-F5344CB8AC3E}">
        <p14:creationId xmlns:p14="http://schemas.microsoft.com/office/powerpoint/2010/main" val="2568352527"/>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D91AFF0-5963-F14F-D056-B482B09D86F0}"/>
              </a:ext>
            </a:extLst>
          </p:cNvPr>
          <p:cNvSpPr txBox="1"/>
          <p:nvPr/>
        </p:nvSpPr>
        <p:spPr>
          <a:xfrm>
            <a:off x="127000" y="127000"/>
            <a:ext cx="7315200" cy="276999"/>
          </a:xfrm>
          <a:prstGeom prst="rect">
            <a:avLst/>
          </a:prstGeom>
          <a:noFill/>
        </p:spPr>
        <p:txBody>
          <a:bodyPr vert="horz" lIns="0" tIns="0" rIns="0" bIns="0" rtlCol="0">
            <a:spAutoFit/>
          </a:bodyPr>
          <a:lstStyle/>
          <a:p>
            <a:r>
              <a:rPr lang="en-US"/>
              <a:t>Centered around Jerusalem</a:t>
            </a:r>
          </a:p>
        </p:txBody>
      </p:sp>
      <p:sp>
        <p:nvSpPr>
          <p:cNvPr id="3" name="TextBox 2">
            <a:extLst>
              <a:ext uri="{FF2B5EF4-FFF2-40B4-BE49-F238E27FC236}">
                <a16:creationId xmlns:a16="http://schemas.microsoft.com/office/drawing/2014/main" id="{66CDF209-1084-74B6-CBD5-AEA36437249C}"/>
              </a:ext>
            </a:extLst>
          </p:cNvPr>
          <p:cNvSpPr txBox="1"/>
          <p:nvPr/>
        </p:nvSpPr>
        <p:spPr>
          <a:xfrm>
            <a:off x="1016000" y="635000"/>
            <a:ext cx="10160000" cy="3431709"/>
          </a:xfrm>
          <a:prstGeom prst="rect">
            <a:avLst/>
          </a:prstGeom>
          <a:noFill/>
        </p:spPr>
        <p:txBody>
          <a:bodyPr vert="horz" rtlCol="0">
            <a:spAutoFit/>
          </a:bodyPr>
          <a:lstStyle/>
          <a:p>
            <a:pPr algn="ctr"/>
            <a:r>
              <a:rPr lang="en-US" sz="3100"/>
              <a:t>Also, possess the territory of Ephraim and the territory of Samaria, And Benjamin will possess Gilead. And the exiles of this host of the sons of Israel, Who are among the Canaanites as far as Zarephath, And the exiles of Jerusalem who are in Sepharad Will possess the cities of the Negev. The deliverers will ascend Mount Zion To judge the mountain of Esau, </a:t>
            </a:r>
            <a:r>
              <a:rPr lang="en-US" sz="3100" b="1">
                <a:solidFill>
                  <a:srgbClr val="FF0000"/>
                </a:solidFill>
              </a:rPr>
              <a:t>And the kingdom will be the LORD'S</a:t>
            </a:r>
            <a:r>
              <a:rPr lang="en-US" sz="3100"/>
              <a:t>.</a:t>
            </a:r>
          </a:p>
        </p:txBody>
      </p:sp>
    </p:spTree>
    <p:extLst>
      <p:ext uri="{BB962C8B-B14F-4D97-AF65-F5344CB8AC3E}">
        <p14:creationId xmlns:p14="http://schemas.microsoft.com/office/powerpoint/2010/main" val="302824721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54F89C-48BD-5743-D5D8-20B691C6A4E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Where does Zion come from?</a:t>
            </a:r>
          </a:p>
        </p:txBody>
      </p:sp>
      <p:sp>
        <p:nvSpPr>
          <p:cNvPr id="3" name="Subtitle 2">
            <a:extLst>
              <a:ext uri="{FF2B5EF4-FFF2-40B4-BE49-F238E27FC236}">
                <a16:creationId xmlns:a16="http://schemas.microsoft.com/office/drawing/2014/main" id="{CD291BF6-F228-A586-22E5-2BC6EB129A5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95070630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5C2481-852B-C691-6F73-DAC8C4BD729D}"/>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F3F0664D-92F5-2B26-4EA6-CC0D37037BF7}"/>
              </a:ext>
            </a:extLst>
          </p:cNvPr>
          <p:cNvSpPr txBox="1"/>
          <p:nvPr/>
        </p:nvSpPr>
        <p:spPr>
          <a:xfrm>
            <a:off x="0" y="762000"/>
            <a:ext cx="12192000" cy="646331"/>
          </a:xfrm>
          <a:prstGeom prst="rect">
            <a:avLst/>
          </a:prstGeom>
          <a:noFill/>
        </p:spPr>
        <p:txBody>
          <a:bodyPr vert="horz" rtlCol="0">
            <a:spAutoFit/>
          </a:bodyPr>
          <a:lstStyle/>
          <a:p>
            <a:pPr algn="ctr"/>
            <a:r>
              <a:rPr lang="en-US" sz="3600"/>
              <a:t>Galatians 4:26</a:t>
            </a:r>
          </a:p>
        </p:txBody>
      </p:sp>
      <p:sp>
        <p:nvSpPr>
          <p:cNvPr id="4" name="TextBox 3">
            <a:extLst>
              <a:ext uri="{FF2B5EF4-FFF2-40B4-BE49-F238E27FC236}">
                <a16:creationId xmlns:a16="http://schemas.microsoft.com/office/drawing/2014/main" id="{C6519732-E8D0-EB83-5F0E-27F18230FE9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ED57DE2-567C-4443-1570-DD8C1E63DB5F}"/>
              </a:ext>
            </a:extLst>
          </p:cNvPr>
          <p:cNvSpPr txBox="1"/>
          <p:nvPr/>
        </p:nvSpPr>
        <p:spPr>
          <a:xfrm>
            <a:off x="1016000" y="1905000"/>
            <a:ext cx="10160000" cy="569387"/>
          </a:xfrm>
          <a:prstGeom prst="rect">
            <a:avLst/>
          </a:prstGeom>
          <a:noFill/>
        </p:spPr>
        <p:txBody>
          <a:bodyPr vert="horz" rtlCol="0">
            <a:spAutoFit/>
          </a:bodyPr>
          <a:lstStyle/>
          <a:p>
            <a:pPr algn="ctr"/>
            <a:r>
              <a:rPr lang="en-US" sz="3100"/>
              <a:t>But </a:t>
            </a:r>
            <a:r>
              <a:rPr lang="en-US" sz="3100" b="1">
                <a:solidFill>
                  <a:srgbClr val="FF0000"/>
                </a:solidFill>
              </a:rPr>
              <a:t>the Jerusalem above</a:t>
            </a:r>
            <a:r>
              <a:rPr lang="en-US" sz="3100"/>
              <a:t> is free; she is our mother.</a:t>
            </a:r>
          </a:p>
        </p:txBody>
      </p:sp>
    </p:spTree>
    <p:extLst>
      <p:ext uri="{BB962C8B-B14F-4D97-AF65-F5344CB8AC3E}">
        <p14:creationId xmlns:p14="http://schemas.microsoft.com/office/powerpoint/2010/main" val="184802758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0CBAAF6-3C41-12E7-F3A4-5977304337B5}"/>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3F8A1559-BC27-CDEF-3217-ABB186DCCFEA}"/>
              </a:ext>
            </a:extLst>
          </p:cNvPr>
          <p:cNvSpPr txBox="1"/>
          <p:nvPr/>
        </p:nvSpPr>
        <p:spPr>
          <a:xfrm>
            <a:off x="0" y="762000"/>
            <a:ext cx="12192000" cy="646331"/>
          </a:xfrm>
          <a:prstGeom prst="rect">
            <a:avLst/>
          </a:prstGeom>
          <a:noFill/>
        </p:spPr>
        <p:txBody>
          <a:bodyPr vert="horz" rtlCol="0">
            <a:spAutoFit/>
          </a:bodyPr>
          <a:lstStyle/>
          <a:p>
            <a:pPr algn="ctr"/>
            <a:r>
              <a:rPr lang="en-US" sz="3600"/>
              <a:t>Hebrews 12:22-29</a:t>
            </a:r>
          </a:p>
        </p:txBody>
      </p:sp>
      <p:sp>
        <p:nvSpPr>
          <p:cNvPr id="4" name="TextBox 3">
            <a:extLst>
              <a:ext uri="{FF2B5EF4-FFF2-40B4-BE49-F238E27FC236}">
                <a16:creationId xmlns:a16="http://schemas.microsoft.com/office/drawing/2014/main" id="{54954E21-D6A0-8106-E99D-01320190F96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67E86BB-24BE-EEEA-97E9-818DD089BC28}"/>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But you have come to Mount Zion and to the city of the living God, the heavenly Jerusalem</a:t>
            </a:r>
            <a:r>
              <a:rPr lang="en-US" sz="3100"/>
              <a:t>, and to myriads of angels, to the general assembly and church of the firstborn who are enrolled in heaven, and to God, the Judge of all, and to the spirits of the righteous made perfect, and to Jesus, the mediator of a new covenant, and to the sprinkled blood, which speaks better than the blood of Abel. See to it that you do not refuse Him who is speaking. (Continued...)</a:t>
            </a:r>
          </a:p>
        </p:txBody>
      </p:sp>
    </p:spTree>
    <p:extLst>
      <p:ext uri="{BB962C8B-B14F-4D97-AF65-F5344CB8AC3E}">
        <p14:creationId xmlns:p14="http://schemas.microsoft.com/office/powerpoint/2010/main" val="61408690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577170-30CB-5F8F-7041-6307E5181A24}"/>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087B16A9-03CC-DBBE-8E9E-76628D9CC3F6}"/>
              </a:ext>
            </a:extLst>
          </p:cNvPr>
          <p:cNvSpPr txBox="1"/>
          <p:nvPr/>
        </p:nvSpPr>
        <p:spPr>
          <a:xfrm>
            <a:off x="1016000" y="635000"/>
            <a:ext cx="10160000" cy="4385816"/>
          </a:xfrm>
          <a:prstGeom prst="rect">
            <a:avLst/>
          </a:prstGeom>
          <a:noFill/>
        </p:spPr>
        <p:txBody>
          <a:bodyPr vert="horz" rtlCol="0">
            <a:spAutoFit/>
          </a:bodyPr>
          <a:lstStyle/>
          <a:p>
            <a:pPr algn="ctr"/>
            <a:r>
              <a:rPr lang="en-US" sz="3100"/>
              <a:t>For if those did not escape when they refused him who warned them on earth, much less will we escape who turn away from Him who warns from heaven. And His voice shook the earth then, but now He has promised, saying, "YET ONCE MORE I WILL SHAKE NOT ONLY THE EARTH, BUT ALSO THE HEAVEN." This expression, "Yet once more," denotes the removing of those things which can be shaken, as of created things, so that those things which cannot be shaken may remain. (Continued...)</a:t>
            </a:r>
          </a:p>
        </p:txBody>
      </p:sp>
    </p:spTree>
    <p:extLst>
      <p:ext uri="{BB962C8B-B14F-4D97-AF65-F5344CB8AC3E}">
        <p14:creationId xmlns:p14="http://schemas.microsoft.com/office/powerpoint/2010/main" val="1094128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C43D6A-6968-271D-FA9A-082B0ABBAA42}"/>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6F07C382-0586-5A3C-3F4A-213F89EBFFBA}"/>
              </a:ext>
            </a:extLst>
          </p:cNvPr>
          <p:cNvSpPr txBox="1"/>
          <p:nvPr/>
        </p:nvSpPr>
        <p:spPr>
          <a:xfrm>
            <a:off x="1016000" y="635000"/>
            <a:ext cx="10160000" cy="2000548"/>
          </a:xfrm>
          <a:prstGeom prst="rect">
            <a:avLst/>
          </a:prstGeom>
          <a:noFill/>
        </p:spPr>
        <p:txBody>
          <a:bodyPr vert="horz" rtlCol="0">
            <a:spAutoFit/>
          </a:bodyPr>
          <a:lstStyle/>
          <a:p>
            <a:pPr algn="ctr"/>
            <a:r>
              <a:rPr lang="en-US" sz="3100"/>
              <a:t>Therefore, since we receive a kingdom which cannot be shaken, let us show gratitude, by which we may offer to God an acceptable service with reverence and awe; for our God is a consuming fire.</a:t>
            </a:r>
          </a:p>
        </p:txBody>
      </p:sp>
    </p:spTree>
    <p:extLst>
      <p:ext uri="{BB962C8B-B14F-4D97-AF65-F5344CB8AC3E}">
        <p14:creationId xmlns:p14="http://schemas.microsoft.com/office/powerpoint/2010/main" val="1844669895"/>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4776598-1136-2632-5968-15A3017EE97B}"/>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7590EB00-09AB-47D3-6877-3CE337AFA06A}"/>
              </a:ext>
            </a:extLst>
          </p:cNvPr>
          <p:cNvSpPr txBox="1"/>
          <p:nvPr/>
        </p:nvSpPr>
        <p:spPr>
          <a:xfrm>
            <a:off x="0" y="762000"/>
            <a:ext cx="12192000" cy="646331"/>
          </a:xfrm>
          <a:prstGeom prst="rect">
            <a:avLst/>
          </a:prstGeom>
          <a:noFill/>
        </p:spPr>
        <p:txBody>
          <a:bodyPr vert="horz" rtlCol="0">
            <a:spAutoFit/>
          </a:bodyPr>
          <a:lstStyle/>
          <a:p>
            <a:pPr algn="ctr"/>
            <a:r>
              <a:rPr lang="en-US" sz="3600"/>
              <a:t>Revelation 21:10</a:t>
            </a:r>
          </a:p>
        </p:txBody>
      </p:sp>
      <p:sp>
        <p:nvSpPr>
          <p:cNvPr id="4" name="TextBox 3">
            <a:extLst>
              <a:ext uri="{FF2B5EF4-FFF2-40B4-BE49-F238E27FC236}">
                <a16:creationId xmlns:a16="http://schemas.microsoft.com/office/drawing/2014/main" id="{B54C4541-B764-9070-6A2D-E8311E88251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F5FA87-4802-5B7B-211D-38BB38579E33}"/>
              </a:ext>
            </a:extLst>
          </p:cNvPr>
          <p:cNvSpPr txBox="1"/>
          <p:nvPr/>
        </p:nvSpPr>
        <p:spPr>
          <a:xfrm>
            <a:off x="1016000" y="1905000"/>
            <a:ext cx="10160000" cy="1523494"/>
          </a:xfrm>
          <a:prstGeom prst="rect">
            <a:avLst/>
          </a:prstGeom>
          <a:noFill/>
        </p:spPr>
        <p:txBody>
          <a:bodyPr vert="horz" rtlCol="0">
            <a:spAutoFit/>
          </a:bodyPr>
          <a:lstStyle/>
          <a:p>
            <a:pPr algn="ctr"/>
            <a:r>
              <a:rPr lang="en-US" sz="3100"/>
              <a:t>And he carried me away in the Spirit to a great and high mountain, and showed me the holy city, Jerusalem, </a:t>
            </a:r>
            <a:r>
              <a:rPr lang="en-US" sz="3100" b="1">
                <a:solidFill>
                  <a:srgbClr val="FF0000"/>
                </a:solidFill>
              </a:rPr>
              <a:t>coming down out of heaven from God</a:t>
            </a:r>
            <a:r>
              <a:rPr lang="en-US" sz="3100"/>
              <a:t>,</a:t>
            </a:r>
          </a:p>
        </p:txBody>
      </p:sp>
    </p:spTree>
    <p:extLst>
      <p:ext uri="{BB962C8B-B14F-4D97-AF65-F5344CB8AC3E}">
        <p14:creationId xmlns:p14="http://schemas.microsoft.com/office/powerpoint/2010/main" val="1863727362"/>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4EFEDE7-690C-6BFE-FC84-1950CD9C0F49}"/>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93D0BB37-107B-BD6D-FF49-601BB68CFFAB}"/>
              </a:ext>
            </a:extLst>
          </p:cNvPr>
          <p:cNvSpPr txBox="1"/>
          <p:nvPr/>
        </p:nvSpPr>
        <p:spPr>
          <a:xfrm>
            <a:off x="0" y="762000"/>
            <a:ext cx="12192000" cy="646331"/>
          </a:xfrm>
          <a:prstGeom prst="rect">
            <a:avLst/>
          </a:prstGeom>
          <a:noFill/>
        </p:spPr>
        <p:txBody>
          <a:bodyPr vert="horz" rtlCol="0">
            <a:spAutoFit/>
          </a:bodyPr>
          <a:lstStyle/>
          <a:p>
            <a:pPr algn="ctr"/>
            <a:r>
              <a:rPr lang="en-US" sz="3600"/>
              <a:t>Revelation 21:2</a:t>
            </a:r>
          </a:p>
        </p:txBody>
      </p:sp>
      <p:sp>
        <p:nvSpPr>
          <p:cNvPr id="4" name="TextBox 3">
            <a:extLst>
              <a:ext uri="{FF2B5EF4-FFF2-40B4-BE49-F238E27FC236}">
                <a16:creationId xmlns:a16="http://schemas.microsoft.com/office/drawing/2014/main" id="{C152C2D7-E813-219A-30A7-701EAACDABB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BC58D39-A6E1-7EB5-7AA8-1DB29BACA47F}"/>
              </a:ext>
            </a:extLst>
          </p:cNvPr>
          <p:cNvSpPr txBox="1"/>
          <p:nvPr/>
        </p:nvSpPr>
        <p:spPr>
          <a:xfrm>
            <a:off x="1016000" y="1905000"/>
            <a:ext cx="10160000" cy="1523494"/>
          </a:xfrm>
          <a:prstGeom prst="rect">
            <a:avLst/>
          </a:prstGeom>
          <a:noFill/>
        </p:spPr>
        <p:txBody>
          <a:bodyPr vert="horz" rtlCol="0">
            <a:spAutoFit/>
          </a:bodyPr>
          <a:lstStyle/>
          <a:p>
            <a:pPr algn="ctr"/>
            <a:r>
              <a:rPr lang="en-US" sz="3100"/>
              <a:t>And I saw the holy city, new Jerusalem, </a:t>
            </a:r>
            <a:r>
              <a:rPr lang="en-US" sz="3100" b="1">
                <a:solidFill>
                  <a:srgbClr val="FF0000"/>
                </a:solidFill>
              </a:rPr>
              <a:t>coming down out of heaven from God</a:t>
            </a:r>
            <a:r>
              <a:rPr lang="en-US" sz="3100"/>
              <a:t>, made ready as a bride adorned for her husband.</a:t>
            </a:r>
          </a:p>
        </p:txBody>
      </p:sp>
    </p:spTree>
    <p:extLst>
      <p:ext uri="{BB962C8B-B14F-4D97-AF65-F5344CB8AC3E}">
        <p14:creationId xmlns:p14="http://schemas.microsoft.com/office/powerpoint/2010/main" val="338315010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75D1FFA-AC4C-C488-3C91-F0473A44291E}"/>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30B7FC0C-77CD-E790-0406-C1FF5095DD44}"/>
              </a:ext>
            </a:extLst>
          </p:cNvPr>
          <p:cNvSpPr txBox="1"/>
          <p:nvPr/>
        </p:nvSpPr>
        <p:spPr>
          <a:xfrm>
            <a:off x="0" y="762000"/>
            <a:ext cx="12192000" cy="646331"/>
          </a:xfrm>
          <a:prstGeom prst="rect">
            <a:avLst/>
          </a:prstGeom>
          <a:noFill/>
        </p:spPr>
        <p:txBody>
          <a:bodyPr vert="horz" rtlCol="0">
            <a:spAutoFit/>
          </a:bodyPr>
          <a:lstStyle/>
          <a:p>
            <a:pPr algn="ctr"/>
            <a:r>
              <a:rPr lang="en-US" sz="3600"/>
              <a:t>Revelation 3:12</a:t>
            </a:r>
          </a:p>
        </p:txBody>
      </p:sp>
      <p:sp>
        <p:nvSpPr>
          <p:cNvPr id="4" name="TextBox 3">
            <a:extLst>
              <a:ext uri="{FF2B5EF4-FFF2-40B4-BE49-F238E27FC236}">
                <a16:creationId xmlns:a16="http://schemas.microsoft.com/office/drawing/2014/main" id="{DD3AEB65-65C5-689F-D89E-9D01DBF8F8C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7F2DBD5-8BD1-E0BD-4F27-91DB7D2ADB30}"/>
              </a:ext>
            </a:extLst>
          </p:cNvPr>
          <p:cNvSpPr txBox="1"/>
          <p:nvPr/>
        </p:nvSpPr>
        <p:spPr>
          <a:xfrm>
            <a:off x="1016000" y="1905000"/>
            <a:ext cx="10160000" cy="2477601"/>
          </a:xfrm>
          <a:prstGeom prst="rect">
            <a:avLst/>
          </a:prstGeom>
          <a:noFill/>
        </p:spPr>
        <p:txBody>
          <a:bodyPr vert="horz" rtlCol="0">
            <a:spAutoFit/>
          </a:bodyPr>
          <a:lstStyle/>
          <a:p>
            <a:pPr algn="ctr"/>
            <a:r>
              <a:rPr lang="en-US" sz="3100"/>
              <a:t>He who overcomes, I will make him a pillar in the temple of My God, and he will not go out from it anymore; and I will write on him the name of My God, and the name of the city of My God, the new Jerusalem, </a:t>
            </a:r>
            <a:r>
              <a:rPr lang="en-US" sz="3100" b="1">
                <a:solidFill>
                  <a:srgbClr val="FF0000"/>
                </a:solidFill>
              </a:rPr>
              <a:t>which comes down out of heaven from My God</a:t>
            </a:r>
            <a:r>
              <a:rPr lang="en-US" sz="3100"/>
              <a:t>, and My new name.</a:t>
            </a:r>
          </a:p>
        </p:txBody>
      </p:sp>
    </p:spTree>
    <p:extLst>
      <p:ext uri="{BB962C8B-B14F-4D97-AF65-F5344CB8AC3E}">
        <p14:creationId xmlns:p14="http://schemas.microsoft.com/office/powerpoint/2010/main" val="340194718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183FFE-403C-1023-D171-EBD9993A1891}"/>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C2E26980-C79D-75FB-2299-82F76AF3B55C}"/>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12:2-4</a:t>
            </a:r>
          </a:p>
        </p:txBody>
      </p:sp>
      <p:sp>
        <p:nvSpPr>
          <p:cNvPr id="4" name="TextBox 3">
            <a:extLst>
              <a:ext uri="{FF2B5EF4-FFF2-40B4-BE49-F238E27FC236}">
                <a16:creationId xmlns:a16="http://schemas.microsoft.com/office/drawing/2014/main" id="{6267F0F1-37E9-A7B9-4776-65129ABB074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AD21A7-37BF-730F-7DA0-F7831727A828}"/>
              </a:ext>
            </a:extLst>
          </p:cNvPr>
          <p:cNvSpPr txBox="1"/>
          <p:nvPr/>
        </p:nvSpPr>
        <p:spPr>
          <a:xfrm>
            <a:off x="1016000" y="1905000"/>
            <a:ext cx="10160000" cy="3431709"/>
          </a:xfrm>
          <a:prstGeom prst="rect">
            <a:avLst/>
          </a:prstGeom>
          <a:noFill/>
        </p:spPr>
        <p:txBody>
          <a:bodyPr vert="horz" rtlCol="0">
            <a:spAutoFit/>
          </a:bodyPr>
          <a:lstStyle/>
          <a:p>
            <a:pPr algn="ctr"/>
            <a:r>
              <a:rPr lang="en-US" sz="3100"/>
              <a:t>I know a man in Christ who fourteen years ago--whether in the body I do not know, or out of the body I do not know, God knows--such a man </a:t>
            </a:r>
            <a:r>
              <a:rPr lang="en-US" sz="3100" b="1">
                <a:solidFill>
                  <a:srgbClr val="FF0000"/>
                </a:solidFill>
              </a:rPr>
              <a:t>was caught up to the third heaven.</a:t>
            </a:r>
            <a:r>
              <a:rPr lang="en-US" sz="3100"/>
              <a:t> And I know how such a man--whether in the body or apart from the body I do not know, God knows-- </a:t>
            </a:r>
            <a:r>
              <a:rPr lang="en-US" sz="3100" b="1">
                <a:solidFill>
                  <a:srgbClr val="FF0000"/>
                </a:solidFill>
              </a:rPr>
              <a:t>was caught up into Paradise</a:t>
            </a:r>
            <a:r>
              <a:rPr lang="en-US" sz="3100"/>
              <a:t> and heard inexpressible words, which a man is not permitted to speak.</a:t>
            </a:r>
          </a:p>
        </p:txBody>
      </p:sp>
    </p:spTree>
    <p:extLst>
      <p:ext uri="{BB962C8B-B14F-4D97-AF65-F5344CB8AC3E}">
        <p14:creationId xmlns:p14="http://schemas.microsoft.com/office/powerpoint/2010/main" val="1173460859"/>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C0D58F8-BD08-BF05-C2E4-5398FA4929C2}"/>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BD11602E-1AF3-43F8-A61A-F9592958A102}"/>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7:26</a:t>
            </a:r>
          </a:p>
        </p:txBody>
      </p:sp>
      <p:sp>
        <p:nvSpPr>
          <p:cNvPr id="4" name="TextBox 3">
            <a:extLst>
              <a:ext uri="{FF2B5EF4-FFF2-40B4-BE49-F238E27FC236}">
                <a16:creationId xmlns:a16="http://schemas.microsoft.com/office/drawing/2014/main" id="{F9F65C52-3141-05EA-F594-5BA2E9096D8D}"/>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21659782-2D5B-70E7-8C83-79468199C450}"/>
              </a:ext>
            </a:extLst>
          </p:cNvPr>
          <p:cNvSpPr txBox="1"/>
          <p:nvPr/>
        </p:nvSpPr>
        <p:spPr>
          <a:xfrm>
            <a:off x="1016000" y="1905000"/>
            <a:ext cx="10160000" cy="2000548"/>
          </a:xfrm>
          <a:prstGeom prst="rect">
            <a:avLst/>
          </a:prstGeom>
          <a:noFill/>
        </p:spPr>
        <p:txBody>
          <a:bodyPr vert="horz" rtlCol="0">
            <a:spAutoFit/>
          </a:bodyPr>
          <a:lstStyle/>
          <a:p>
            <a:pPr algn="ctr"/>
            <a:r>
              <a:rPr lang="en-US" sz="3100"/>
              <a:t>Behold, the time shall come, that these tokens which I have told thee shall come to pass, and the bride shall appear, and she coming forth shall be seen, </a:t>
            </a:r>
            <a:r>
              <a:rPr lang="en-US" sz="3100" b="1">
                <a:solidFill>
                  <a:srgbClr val="FF0000"/>
                </a:solidFill>
              </a:rPr>
              <a:t>that now is withdrawn from the earth.</a:t>
            </a:r>
          </a:p>
        </p:txBody>
      </p:sp>
    </p:spTree>
    <p:extLst>
      <p:ext uri="{BB962C8B-B14F-4D97-AF65-F5344CB8AC3E}">
        <p14:creationId xmlns:p14="http://schemas.microsoft.com/office/powerpoint/2010/main" val="3184130524"/>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1B9F36A-FC72-373B-36B2-3F48968365D9}"/>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50D0DEB3-DB34-0A7F-227F-F77D590B9C41}"/>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7:26-28</a:t>
            </a:r>
          </a:p>
        </p:txBody>
      </p:sp>
      <p:sp>
        <p:nvSpPr>
          <p:cNvPr id="4" name="TextBox 3">
            <a:extLst>
              <a:ext uri="{FF2B5EF4-FFF2-40B4-BE49-F238E27FC236}">
                <a16:creationId xmlns:a16="http://schemas.microsoft.com/office/drawing/2014/main" id="{2346F39A-112D-A5A9-4F8B-B95CFD66C740}"/>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8E05D89A-64E5-CFB1-60B4-178030B3BE6E}"/>
              </a:ext>
            </a:extLst>
          </p:cNvPr>
          <p:cNvSpPr txBox="1"/>
          <p:nvPr/>
        </p:nvSpPr>
        <p:spPr>
          <a:xfrm>
            <a:off x="1016000" y="1905000"/>
            <a:ext cx="10160000" cy="3431709"/>
          </a:xfrm>
          <a:prstGeom prst="rect">
            <a:avLst/>
          </a:prstGeom>
          <a:noFill/>
        </p:spPr>
        <p:txBody>
          <a:bodyPr vert="horz" rtlCol="0">
            <a:spAutoFit/>
          </a:bodyPr>
          <a:lstStyle/>
          <a:p>
            <a:pPr algn="ctr"/>
            <a:r>
              <a:rPr lang="en-US" sz="3100"/>
              <a:t>Behold, the time is coming when the signs appear that I told you in advance, and the city will appear, appearing as a bride, and </a:t>
            </a:r>
            <a:r>
              <a:rPr lang="en-US" sz="3100" b="1">
                <a:solidFill>
                  <a:srgbClr val="FF0000"/>
                </a:solidFill>
              </a:rPr>
              <a:t>the land that is now hidden</a:t>
            </a:r>
            <a:r>
              <a:rPr lang="en-US" sz="3100"/>
              <a:t> will be openly displayed. Everyone who is rescued from the evils spoken of will see my wonders. My Son the anointed one will be revealed along with those who are with him, and those who remain will rejoice within four hundred years.</a:t>
            </a:r>
          </a:p>
        </p:txBody>
      </p:sp>
    </p:spTree>
    <p:extLst>
      <p:ext uri="{BB962C8B-B14F-4D97-AF65-F5344CB8AC3E}">
        <p14:creationId xmlns:p14="http://schemas.microsoft.com/office/powerpoint/2010/main" val="1238343420"/>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970144-A466-3CA9-41A2-182F0386DA5E}"/>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DC3282FA-3F36-C200-8430-663CA02A0A2C}"/>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5:1-5</a:t>
            </a:r>
          </a:p>
        </p:txBody>
      </p:sp>
      <p:sp>
        <p:nvSpPr>
          <p:cNvPr id="4" name="TextBox 3">
            <a:extLst>
              <a:ext uri="{FF2B5EF4-FFF2-40B4-BE49-F238E27FC236}">
                <a16:creationId xmlns:a16="http://schemas.microsoft.com/office/drawing/2014/main" id="{43FECB7C-0F45-2518-CA14-2A5DB154627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FC64CFE-0381-1B71-FE44-9772A2F1EDF1}"/>
              </a:ext>
            </a:extLst>
          </p:cNvPr>
          <p:cNvSpPr txBox="1"/>
          <p:nvPr/>
        </p:nvSpPr>
        <p:spPr>
          <a:xfrm>
            <a:off x="1016000" y="1905000"/>
            <a:ext cx="10160000" cy="4385816"/>
          </a:xfrm>
          <a:prstGeom prst="rect">
            <a:avLst/>
          </a:prstGeom>
          <a:noFill/>
        </p:spPr>
        <p:txBody>
          <a:bodyPr vert="horz" rtlCol="0">
            <a:spAutoFit/>
          </a:bodyPr>
          <a:lstStyle/>
          <a:p>
            <a:pPr algn="ctr"/>
            <a:r>
              <a:rPr lang="en-US" sz="3100"/>
              <a:t>For we know that if </a:t>
            </a:r>
            <a:r>
              <a:rPr lang="en-US" sz="3100" b="1">
                <a:solidFill>
                  <a:srgbClr val="FF0000"/>
                </a:solidFill>
              </a:rPr>
              <a:t>the earthly tent which is our house is torn down, we have a building from God, a house not made with hands, eternal in the heavens</a:t>
            </a:r>
            <a:r>
              <a:rPr lang="en-US" sz="3100"/>
              <a:t>. For indeed in this house we groan, longing to be clothed with our dwelling from heaven, inasmuch as we, having put it on, will not be found naked. For indeed while we are in this tent, we groan, being burdened, because we do not want to be unclothed but to be clothed, so that what is mortal will be swallowed up by life. (Continued...)</a:t>
            </a:r>
          </a:p>
        </p:txBody>
      </p:sp>
    </p:spTree>
    <p:extLst>
      <p:ext uri="{BB962C8B-B14F-4D97-AF65-F5344CB8AC3E}">
        <p14:creationId xmlns:p14="http://schemas.microsoft.com/office/powerpoint/2010/main" val="411015045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587BC97-C246-254A-D210-6D80CBA2227A}"/>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1D9B9800-29B0-0AA6-BBFB-C58DDB4E3B7C}"/>
              </a:ext>
            </a:extLst>
          </p:cNvPr>
          <p:cNvSpPr txBox="1"/>
          <p:nvPr/>
        </p:nvSpPr>
        <p:spPr>
          <a:xfrm>
            <a:off x="1016000" y="635000"/>
            <a:ext cx="10160000" cy="1046440"/>
          </a:xfrm>
          <a:prstGeom prst="rect">
            <a:avLst/>
          </a:prstGeom>
          <a:noFill/>
        </p:spPr>
        <p:txBody>
          <a:bodyPr vert="horz" rtlCol="0">
            <a:spAutoFit/>
          </a:bodyPr>
          <a:lstStyle/>
          <a:p>
            <a:pPr algn="ctr"/>
            <a:r>
              <a:rPr lang="en-US" sz="3100"/>
              <a:t>Now He who prepared us for this very purpose is God, who gave to us the Spirit as a pledge.</a:t>
            </a:r>
          </a:p>
        </p:txBody>
      </p:sp>
    </p:spTree>
    <p:extLst>
      <p:ext uri="{BB962C8B-B14F-4D97-AF65-F5344CB8AC3E}">
        <p14:creationId xmlns:p14="http://schemas.microsoft.com/office/powerpoint/2010/main" val="3932188225"/>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503F5A-75A3-E98D-F152-D60D91B2A000}"/>
              </a:ext>
            </a:extLst>
          </p:cNvPr>
          <p:cNvSpPr txBox="1"/>
          <p:nvPr/>
        </p:nvSpPr>
        <p:spPr>
          <a:xfrm>
            <a:off x="127000" y="127000"/>
            <a:ext cx="7315200" cy="276999"/>
          </a:xfrm>
          <a:prstGeom prst="rect">
            <a:avLst/>
          </a:prstGeom>
          <a:noFill/>
        </p:spPr>
        <p:txBody>
          <a:bodyPr vert="horz" lIns="0" tIns="0" rIns="0" bIns="0" rtlCol="0">
            <a:spAutoFit/>
          </a:bodyPr>
          <a:lstStyle/>
          <a:p>
            <a:r>
              <a:rPr lang="en-US"/>
              <a:t>WHERE DOES ZION COME FROM?</a:t>
            </a:r>
          </a:p>
        </p:txBody>
      </p:sp>
      <p:sp>
        <p:nvSpPr>
          <p:cNvPr id="3" name="TextBox 2">
            <a:extLst>
              <a:ext uri="{FF2B5EF4-FFF2-40B4-BE49-F238E27FC236}">
                <a16:creationId xmlns:a16="http://schemas.microsoft.com/office/drawing/2014/main" id="{1EEE3F28-9E2C-12FE-16C3-E24696E59C08}"/>
              </a:ext>
            </a:extLst>
          </p:cNvPr>
          <p:cNvSpPr txBox="1"/>
          <p:nvPr/>
        </p:nvSpPr>
        <p:spPr>
          <a:xfrm>
            <a:off x="0" y="762000"/>
            <a:ext cx="12192000" cy="646331"/>
          </a:xfrm>
          <a:prstGeom prst="rect">
            <a:avLst/>
          </a:prstGeom>
          <a:noFill/>
        </p:spPr>
        <p:txBody>
          <a:bodyPr vert="horz" rtlCol="0">
            <a:spAutoFit/>
          </a:bodyPr>
          <a:lstStyle/>
          <a:p>
            <a:pPr algn="ctr"/>
            <a:r>
              <a:rPr lang="en-US" sz="3600"/>
              <a:t>Acts 1:9-11</a:t>
            </a:r>
          </a:p>
        </p:txBody>
      </p:sp>
      <p:sp>
        <p:nvSpPr>
          <p:cNvPr id="4" name="TextBox 3">
            <a:extLst>
              <a:ext uri="{FF2B5EF4-FFF2-40B4-BE49-F238E27FC236}">
                <a16:creationId xmlns:a16="http://schemas.microsoft.com/office/drawing/2014/main" id="{0F54D0E2-F28E-4992-DD99-5DEA2FB2FAC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76CAE0-C2F5-EB93-2D51-4B767D7F0273}"/>
              </a:ext>
            </a:extLst>
          </p:cNvPr>
          <p:cNvSpPr txBox="1"/>
          <p:nvPr/>
        </p:nvSpPr>
        <p:spPr>
          <a:xfrm>
            <a:off x="1016000" y="1905000"/>
            <a:ext cx="10160000" cy="3908762"/>
          </a:xfrm>
          <a:prstGeom prst="rect">
            <a:avLst/>
          </a:prstGeom>
          <a:noFill/>
        </p:spPr>
        <p:txBody>
          <a:bodyPr vert="horz" rtlCol="0">
            <a:spAutoFit/>
          </a:bodyPr>
          <a:lstStyle/>
          <a:p>
            <a:pPr algn="ctr"/>
            <a:r>
              <a:rPr lang="en-US" sz="3100"/>
              <a:t>And after He had said these things, He was lifted up while they were looking on, and a cloud received Him out of their sight. And as they were gazing intently into the sky while He was going, behold, two men in white clothing stood beside them. They also said, "Men of Galilee, why do you stand looking into the sky? This Jesus, who has been taken up from you into heaven, </a:t>
            </a:r>
            <a:r>
              <a:rPr lang="en-US" sz="3100" b="1">
                <a:solidFill>
                  <a:srgbClr val="FF0000"/>
                </a:solidFill>
              </a:rPr>
              <a:t>will come in just the same way as you have watched Him go</a:t>
            </a:r>
            <a:r>
              <a:rPr lang="en-US" sz="3100"/>
              <a:t> into heaven."</a:t>
            </a:r>
          </a:p>
        </p:txBody>
      </p:sp>
    </p:spTree>
    <p:extLst>
      <p:ext uri="{BB962C8B-B14F-4D97-AF65-F5344CB8AC3E}">
        <p14:creationId xmlns:p14="http://schemas.microsoft.com/office/powerpoint/2010/main" val="214368755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C334BFB-3393-FCDB-7E90-E3D4A9240E0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When Zion Comes: The Day of the Lord</a:t>
            </a:r>
          </a:p>
        </p:txBody>
      </p:sp>
      <p:sp>
        <p:nvSpPr>
          <p:cNvPr id="3" name="Subtitle 2">
            <a:extLst>
              <a:ext uri="{FF2B5EF4-FFF2-40B4-BE49-F238E27FC236}">
                <a16:creationId xmlns:a16="http://schemas.microsoft.com/office/drawing/2014/main" id="{980F2B5D-3D0D-E4E8-D813-92DF42CFEBA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66539985"/>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6605DC6-5263-D765-1875-6407FBFFC49A}"/>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ADAE25FF-9FCA-1C9F-C1E7-873D7C23772D}"/>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4:13-18</a:t>
            </a:r>
          </a:p>
        </p:txBody>
      </p:sp>
      <p:sp>
        <p:nvSpPr>
          <p:cNvPr id="4" name="TextBox 3">
            <a:extLst>
              <a:ext uri="{FF2B5EF4-FFF2-40B4-BE49-F238E27FC236}">
                <a16:creationId xmlns:a16="http://schemas.microsoft.com/office/drawing/2014/main" id="{61D175F8-94B4-879B-A678-1B883640614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A84367F-E3C4-7F4E-2AA9-35868A258CD8}"/>
              </a:ext>
            </a:extLst>
          </p:cNvPr>
          <p:cNvSpPr txBox="1"/>
          <p:nvPr/>
        </p:nvSpPr>
        <p:spPr>
          <a:xfrm>
            <a:off x="1016000" y="1905000"/>
            <a:ext cx="10160000" cy="3908762"/>
          </a:xfrm>
          <a:prstGeom prst="rect">
            <a:avLst/>
          </a:prstGeom>
          <a:noFill/>
        </p:spPr>
        <p:txBody>
          <a:bodyPr vert="horz" rtlCol="0">
            <a:spAutoFit/>
          </a:bodyPr>
          <a:lstStyle/>
          <a:p>
            <a:pPr algn="ctr"/>
            <a:r>
              <a:rPr lang="en-US" sz="3100"/>
              <a:t>But we do not want you to be uninformed, brethren, about those who are asleep, so that you will not grieve as do the rest who have no hope. For if we believe that Jesus died and rose again, even so God will bring with Him those who have fallen asleep in Jesus. For this we say to you by the word of the Lord, that we who are alive and </a:t>
            </a:r>
            <a:r>
              <a:rPr lang="en-US" sz="3100" b="1">
                <a:solidFill>
                  <a:srgbClr val="FF0000"/>
                </a:solidFill>
              </a:rPr>
              <a:t>remain until the coming of the Lord</a:t>
            </a:r>
            <a:r>
              <a:rPr lang="en-US" sz="3100"/>
              <a:t>, will not precede those who have fallen asleep. (Continued...)</a:t>
            </a:r>
          </a:p>
        </p:txBody>
      </p:sp>
    </p:spTree>
    <p:extLst>
      <p:ext uri="{BB962C8B-B14F-4D97-AF65-F5344CB8AC3E}">
        <p14:creationId xmlns:p14="http://schemas.microsoft.com/office/powerpoint/2010/main" val="1786012100"/>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EDC7F4-1564-EBD6-59B4-78C515F2C109}"/>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08BCADE8-6795-3DBA-7DC8-BC8C135464DB}"/>
              </a:ext>
            </a:extLst>
          </p:cNvPr>
          <p:cNvSpPr txBox="1"/>
          <p:nvPr/>
        </p:nvSpPr>
        <p:spPr>
          <a:xfrm>
            <a:off x="1016000" y="635000"/>
            <a:ext cx="10160000" cy="3431709"/>
          </a:xfrm>
          <a:prstGeom prst="rect">
            <a:avLst/>
          </a:prstGeom>
          <a:noFill/>
        </p:spPr>
        <p:txBody>
          <a:bodyPr vert="horz" rtlCol="0">
            <a:spAutoFit/>
          </a:bodyPr>
          <a:lstStyle/>
          <a:p>
            <a:pPr algn="ctr"/>
            <a:r>
              <a:rPr lang="en-US" sz="3100"/>
              <a:t>For the Lord Himself will descend from heaven with a shout, with the voice of the archangel and </a:t>
            </a:r>
            <a:r>
              <a:rPr lang="en-US" sz="3100" b="1">
                <a:solidFill>
                  <a:srgbClr val="FF0000"/>
                </a:solidFill>
              </a:rPr>
              <a:t>with the trumpet of God, and the dead in Christ will rise first.</a:t>
            </a:r>
            <a:r>
              <a:rPr lang="en-US" sz="3100"/>
              <a:t> Then we who are alive and remain will be caught up together with them in the clouds to meet the Lord in the air, and so we shall always be with the Lord. Therefore comfort one another with these words.</a:t>
            </a:r>
          </a:p>
        </p:txBody>
      </p:sp>
    </p:spTree>
    <p:extLst>
      <p:ext uri="{BB962C8B-B14F-4D97-AF65-F5344CB8AC3E}">
        <p14:creationId xmlns:p14="http://schemas.microsoft.com/office/powerpoint/2010/main" val="3105416560"/>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9AD15D3-5C48-EFEE-5AE5-077D869679FA}"/>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2588C8DA-C700-EF34-E463-BBB911E30078}"/>
              </a:ext>
            </a:extLst>
          </p:cNvPr>
          <p:cNvSpPr txBox="1"/>
          <p:nvPr/>
        </p:nvSpPr>
        <p:spPr>
          <a:xfrm>
            <a:off x="0" y="762000"/>
            <a:ext cx="12192000" cy="646331"/>
          </a:xfrm>
          <a:prstGeom prst="rect">
            <a:avLst/>
          </a:prstGeom>
          <a:noFill/>
        </p:spPr>
        <p:txBody>
          <a:bodyPr vert="horz" rtlCol="0">
            <a:spAutoFit/>
          </a:bodyPr>
          <a:lstStyle/>
          <a:p>
            <a:pPr algn="ctr"/>
            <a:r>
              <a:rPr lang="en-US" sz="3600"/>
              <a:t>Isaiah 24:21-23</a:t>
            </a:r>
          </a:p>
        </p:txBody>
      </p:sp>
      <p:sp>
        <p:nvSpPr>
          <p:cNvPr id="4" name="TextBox 3">
            <a:extLst>
              <a:ext uri="{FF2B5EF4-FFF2-40B4-BE49-F238E27FC236}">
                <a16:creationId xmlns:a16="http://schemas.microsoft.com/office/drawing/2014/main" id="{0DB496E2-CD0E-4641-7CBD-4660341C36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886CA24-F5EF-8162-582D-CB2460DFE633}"/>
              </a:ext>
            </a:extLst>
          </p:cNvPr>
          <p:cNvSpPr txBox="1"/>
          <p:nvPr/>
        </p:nvSpPr>
        <p:spPr>
          <a:xfrm>
            <a:off x="1016000" y="1905000"/>
            <a:ext cx="10160000" cy="3908762"/>
          </a:xfrm>
          <a:prstGeom prst="rect">
            <a:avLst/>
          </a:prstGeom>
          <a:noFill/>
        </p:spPr>
        <p:txBody>
          <a:bodyPr vert="horz" rtlCol="0">
            <a:spAutoFit/>
          </a:bodyPr>
          <a:lstStyle/>
          <a:p>
            <a:pPr algn="ctr"/>
            <a:r>
              <a:rPr lang="en-US" sz="3100" b="1">
                <a:solidFill>
                  <a:srgbClr val="FF0000"/>
                </a:solidFill>
              </a:rPr>
              <a:t>So it will happen in that day</a:t>
            </a:r>
            <a:r>
              <a:rPr lang="en-US" sz="3100"/>
              <a:t>, That the LORD will punish the host of heaven on high, And the kings of the earth on earth. They will be gathered together Like prisoners in the dungeon, And will be confined in prison; And after many days they will be punished. Then the moon will be abashed and the sun ashamed, For the LORD of hosts will reign on Mount Zion and in Jerusalem, And His glory will be before His elders.</a:t>
            </a:r>
          </a:p>
        </p:txBody>
      </p:sp>
    </p:spTree>
    <p:extLst>
      <p:ext uri="{BB962C8B-B14F-4D97-AF65-F5344CB8AC3E}">
        <p14:creationId xmlns:p14="http://schemas.microsoft.com/office/powerpoint/2010/main" val="3135129703"/>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93A4916-33E4-8B0E-5942-8CCA6083579D}"/>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14A5DF7D-741D-BB68-2B03-0A3A940615CB}"/>
              </a:ext>
            </a:extLst>
          </p:cNvPr>
          <p:cNvSpPr txBox="1"/>
          <p:nvPr/>
        </p:nvSpPr>
        <p:spPr>
          <a:xfrm>
            <a:off x="0" y="762000"/>
            <a:ext cx="12192000" cy="646331"/>
          </a:xfrm>
          <a:prstGeom prst="rect">
            <a:avLst/>
          </a:prstGeom>
          <a:noFill/>
        </p:spPr>
        <p:txBody>
          <a:bodyPr vert="horz" rtlCol="0">
            <a:spAutoFit/>
          </a:bodyPr>
          <a:lstStyle/>
          <a:p>
            <a:pPr algn="ctr"/>
            <a:r>
              <a:rPr lang="en-US" sz="3600"/>
              <a:t>Isaiah 27:13</a:t>
            </a:r>
          </a:p>
        </p:txBody>
      </p:sp>
      <p:sp>
        <p:nvSpPr>
          <p:cNvPr id="4" name="TextBox 3">
            <a:extLst>
              <a:ext uri="{FF2B5EF4-FFF2-40B4-BE49-F238E27FC236}">
                <a16:creationId xmlns:a16="http://schemas.microsoft.com/office/drawing/2014/main" id="{709615E8-AF49-BB1C-AD34-63C0FF497F8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7C20BEF-07FB-1D3B-E312-2570D1A47135}"/>
              </a:ext>
            </a:extLst>
          </p:cNvPr>
          <p:cNvSpPr txBox="1"/>
          <p:nvPr/>
        </p:nvSpPr>
        <p:spPr>
          <a:xfrm>
            <a:off x="1016000" y="1905000"/>
            <a:ext cx="10160000" cy="2477601"/>
          </a:xfrm>
          <a:prstGeom prst="rect">
            <a:avLst/>
          </a:prstGeom>
          <a:noFill/>
        </p:spPr>
        <p:txBody>
          <a:bodyPr vert="horz" rtlCol="0">
            <a:spAutoFit/>
          </a:bodyPr>
          <a:lstStyle/>
          <a:p>
            <a:pPr algn="ctr"/>
            <a:r>
              <a:rPr lang="en-US" sz="3100"/>
              <a:t>It will come about also </a:t>
            </a:r>
            <a:r>
              <a:rPr lang="en-US" sz="3100" b="1">
                <a:solidFill>
                  <a:srgbClr val="FF0000"/>
                </a:solidFill>
              </a:rPr>
              <a:t>in that day that a great trumpet will be blown</a:t>
            </a:r>
            <a:r>
              <a:rPr lang="en-US" sz="3100"/>
              <a:t>, and those who were perishing in the land of Assyria and who were scattered in the land of Egypt will come and worship the LORD in the holy mountain at Jerusalem.</a:t>
            </a:r>
          </a:p>
        </p:txBody>
      </p:sp>
    </p:spTree>
    <p:extLst>
      <p:ext uri="{BB962C8B-B14F-4D97-AF65-F5344CB8AC3E}">
        <p14:creationId xmlns:p14="http://schemas.microsoft.com/office/powerpoint/2010/main" val="4246765801"/>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8D363A8-91A7-2941-0FC3-632FF3A78DE9}"/>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124DA48A-3A06-FE8D-4DB1-5803D8DB746F}"/>
              </a:ext>
            </a:extLst>
          </p:cNvPr>
          <p:cNvSpPr txBox="1"/>
          <p:nvPr/>
        </p:nvSpPr>
        <p:spPr>
          <a:xfrm>
            <a:off x="0" y="762000"/>
            <a:ext cx="12192000" cy="646331"/>
          </a:xfrm>
          <a:prstGeom prst="rect">
            <a:avLst/>
          </a:prstGeom>
          <a:noFill/>
        </p:spPr>
        <p:txBody>
          <a:bodyPr vert="horz" rtlCol="0">
            <a:spAutoFit/>
          </a:bodyPr>
          <a:lstStyle/>
          <a:p>
            <a:pPr algn="ctr"/>
            <a:r>
              <a:rPr lang="en-US" sz="3600"/>
              <a:t>Isaiah 34:8</a:t>
            </a:r>
          </a:p>
        </p:txBody>
      </p:sp>
      <p:sp>
        <p:nvSpPr>
          <p:cNvPr id="4" name="TextBox 3">
            <a:extLst>
              <a:ext uri="{FF2B5EF4-FFF2-40B4-BE49-F238E27FC236}">
                <a16:creationId xmlns:a16="http://schemas.microsoft.com/office/drawing/2014/main" id="{B1FF044B-7769-12E3-7530-ACB84207010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3170B65-27BA-3F43-888C-FFD98D66A1A4}"/>
              </a:ext>
            </a:extLst>
          </p:cNvPr>
          <p:cNvSpPr txBox="1"/>
          <p:nvPr/>
        </p:nvSpPr>
        <p:spPr>
          <a:xfrm>
            <a:off x="1016000" y="1905000"/>
            <a:ext cx="10160000" cy="1046440"/>
          </a:xfrm>
          <a:prstGeom prst="rect">
            <a:avLst/>
          </a:prstGeom>
          <a:noFill/>
        </p:spPr>
        <p:txBody>
          <a:bodyPr vert="horz" rtlCol="0">
            <a:spAutoFit/>
          </a:bodyPr>
          <a:lstStyle/>
          <a:p>
            <a:pPr algn="ctr"/>
            <a:r>
              <a:rPr lang="en-US" sz="3100"/>
              <a:t>For </a:t>
            </a:r>
            <a:r>
              <a:rPr lang="en-US" sz="3100" b="1">
                <a:solidFill>
                  <a:srgbClr val="FF0000"/>
                </a:solidFill>
              </a:rPr>
              <a:t>the LORD has a day of vengeance</a:t>
            </a:r>
            <a:r>
              <a:rPr lang="en-US" sz="3100"/>
              <a:t>, A year of recompense for the cause of Zion.</a:t>
            </a:r>
          </a:p>
        </p:txBody>
      </p:sp>
    </p:spTree>
    <p:extLst>
      <p:ext uri="{BB962C8B-B14F-4D97-AF65-F5344CB8AC3E}">
        <p14:creationId xmlns:p14="http://schemas.microsoft.com/office/powerpoint/2010/main" val="3068441514"/>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1D4BD65-A3F8-F843-A88C-08B205F0DF0F}"/>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0FAFCDA5-9DD7-E6B5-A8B8-5EE54197DA04}"/>
              </a:ext>
            </a:extLst>
          </p:cNvPr>
          <p:cNvSpPr txBox="1"/>
          <p:nvPr/>
        </p:nvSpPr>
        <p:spPr>
          <a:xfrm>
            <a:off x="0" y="762000"/>
            <a:ext cx="12192000" cy="646331"/>
          </a:xfrm>
          <a:prstGeom prst="rect">
            <a:avLst/>
          </a:prstGeom>
          <a:noFill/>
        </p:spPr>
        <p:txBody>
          <a:bodyPr vert="horz" rtlCol="0">
            <a:spAutoFit/>
          </a:bodyPr>
          <a:lstStyle/>
          <a:p>
            <a:pPr algn="ctr"/>
            <a:r>
              <a:rPr lang="en-US" sz="3600"/>
              <a:t>Isaiah 66:8</a:t>
            </a:r>
          </a:p>
        </p:txBody>
      </p:sp>
      <p:sp>
        <p:nvSpPr>
          <p:cNvPr id="4" name="TextBox 3">
            <a:extLst>
              <a:ext uri="{FF2B5EF4-FFF2-40B4-BE49-F238E27FC236}">
                <a16:creationId xmlns:a16="http://schemas.microsoft.com/office/drawing/2014/main" id="{89795807-F858-B7C0-BE51-1D58A0074F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4F2FF0-88CC-617A-392F-2B294BE360D2}"/>
              </a:ext>
            </a:extLst>
          </p:cNvPr>
          <p:cNvSpPr txBox="1"/>
          <p:nvPr/>
        </p:nvSpPr>
        <p:spPr>
          <a:xfrm>
            <a:off x="1016000" y="1905000"/>
            <a:ext cx="10160000" cy="2000548"/>
          </a:xfrm>
          <a:prstGeom prst="rect">
            <a:avLst/>
          </a:prstGeom>
          <a:noFill/>
        </p:spPr>
        <p:txBody>
          <a:bodyPr vert="horz" rtlCol="0">
            <a:spAutoFit/>
          </a:bodyPr>
          <a:lstStyle/>
          <a:p>
            <a:pPr algn="ctr"/>
            <a:r>
              <a:rPr lang="en-US" sz="3100"/>
              <a:t>"Who has heard such a thing? Who has seen such things? </a:t>
            </a:r>
            <a:r>
              <a:rPr lang="en-US" sz="3100" b="1">
                <a:solidFill>
                  <a:srgbClr val="FF0000"/>
                </a:solidFill>
              </a:rPr>
              <a:t>Can a land be born in one day?</a:t>
            </a:r>
            <a:r>
              <a:rPr lang="en-US" sz="3100"/>
              <a:t> Can a nation be brought forth all at once? As soon as Zion travailed, she also brought forth her sons.</a:t>
            </a:r>
          </a:p>
        </p:txBody>
      </p:sp>
    </p:spTree>
    <p:extLst>
      <p:ext uri="{BB962C8B-B14F-4D97-AF65-F5344CB8AC3E}">
        <p14:creationId xmlns:p14="http://schemas.microsoft.com/office/powerpoint/2010/main" val="123187449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EC187B-CB5F-86CD-3C86-9D00E68BF10E}"/>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F49830DC-5545-74BE-5AFB-CAA3EC12084D}"/>
              </a:ext>
            </a:extLst>
          </p:cNvPr>
          <p:cNvSpPr txBox="1"/>
          <p:nvPr/>
        </p:nvSpPr>
        <p:spPr>
          <a:xfrm>
            <a:off x="0" y="762000"/>
            <a:ext cx="12192000" cy="646331"/>
          </a:xfrm>
          <a:prstGeom prst="rect">
            <a:avLst/>
          </a:prstGeom>
          <a:noFill/>
        </p:spPr>
        <p:txBody>
          <a:bodyPr vert="horz" rtlCol="0">
            <a:spAutoFit/>
          </a:bodyPr>
          <a:lstStyle/>
          <a:p>
            <a:pPr algn="ctr"/>
            <a:r>
              <a:rPr lang="en-US" sz="3600"/>
              <a:t>Jeremiah 3:14</a:t>
            </a:r>
          </a:p>
        </p:txBody>
      </p:sp>
      <p:sp>
        <p:nvSpPr>
          <p:cNvPr id="4" name="TextBox 3">
            <a:extLst>
              <a:ext uri="{FF2B5EF4-FFF2-40B4-BE49-F238E27FC236}">
                <a16:creationId xmlns:a16="http://schemas.microsoft.com/office/drawing/2014/main" id="{749C34EF-DC31-74D4-EB34-1D93800B00A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BAE192F-2E1F-EDCF-8734-DC1B4EF3DF65}"/>
              </a:ext>
            </a:extLst>
          </p:cNvPr>
          <p:cNvSpPr txBox="1"/>
          <p:nvPr/>
        </p:nvSpPr>
        <p:spPr>
          <a:xfrm>
            <a:off x="1016000" y="1905000"/>
            <a:ext cx="10160000" cy="1523494"/>
          </a:xfrm>
          <a:prstGeom prst="rect">
            <a:avLst/>
          </a:prstGeom>
          <a:noFill/>
        </p:spPr>
        <p:txBody>
          <a:bodyPr vert="horz" rtlCol="0">
            <a:spAutoFit/>
          </a:bodyPr>
          <a:lstStyle/>
          <a:p>
            <a:pPr algn="ctr"/>
            <a:r>
              <a:rPr lang="en-US" sz="3100"/>
              <a:t>Return, O faithless sons,' declares the LORD; 'For I am a master to you, And I will take you one from a city and two from a family, And I will </a:t>
            </a:r>
            <a:r>
              <a:rPr lang="en-US" sz="3100" b="1">
                <a:solidFill>
                  <a:srgbClr val="FF0000"/>
                </a:solidFill>
              </a:rPr>
              <a:t>bring you to Zion</a:t>
            </a:r>
            <a:r>
              <a:rPr lang="en-US" sz="3100"/>
              <a:t>.'</a:t>
            </a:r>
          </a:p>
        </p:txBody>
      </p:sp>
    </p:spTree>
    <p:extLst>
      <p:ext uri="{BB962C8B-B14F-4D97-AF65-F5344CB8AC3E}">
        <p14:creationId xmlns:p14="http://schemas.microsoft.com/office/powerpoint/2010/main" val="3103402112"/>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856905-E45E-03B6-BD81-1F37ECA45CA8}"/>
              </a:ext>
            </a:extLst>
          </p:cNvPr>
          <p:cNvSpPr txBox="1"/>
          <p:nvPr/>
        </p:nvSpPr>
        <p:spPr>
          <a:xfrm>
            <a:off x="127000" y="127000"/>
            <a:ext cx="7315200" cy="276999"/>
          </a:xfrm>
          <a:prstGeom prst="rect">
            <a:avLst/>
          </a:prstGeom>
          <a:noFill/>
        </p:spPr>
        <p:txBody>
          <a:bodyPr vert="horz" lIns="0" tIns="0" rIns="0" bIns="0" rtlCol="0">
            <a:spAutoFit/>
          </a:bodyPr>
          <a:lstStyle/>
          <a:p>
            <a:r>
              <a:rPr lang="en-US"/>
              <a:t>WHEN ZION COMES: THE DAY OF THE LORD</a:t>
            </a:r>
          </a:p>
        </p:txBody>
      </p:sp>
      <p:sp>
        <p:nvSpPr>
          <p:cNvPr id="3" name="TextBox 2">
            <a:extLst>
              <a:ext uri="{FF2B5EF4-FFF2-40B4-BE49-F238E27FC236}">
                <a16:creationId xmlns:a16="http://schemas.microsoft.com/office/drawing/2014/main" id="{5727B044-F30D-19BD-B715-88B0CA9B5651}"/>
              </a:ext>
            </a:extLst>
          </p:cNvPr>
          <p:cNvSpPr txBox="1"/>
          <p:nvPr/>
        </p:nvSpPr>
        <p:spPr>
          <a:xfrm>
            <a:off x="0" y="762000"/>
            <a:ext cx="12192000" cy="646331"/>
          </a:xfrm>
          <a:prstGeom prst="rect">
            <a:avLst/>
          </a:prstGeom>
          <a:noFill/>
        </p:spPr>
        <p:txBody>
          <a:bodyPr vert="horz" rtlCol="0">
            <a:spAutoFit/>
          </a:bodyPr>
          <a:lstStyle/>
          <a:p>
            <a:pPr algn="ctr"/>
            <a:r>
              <a:rPr lang="en-US" sz="3600"/>
              <a:t>Joel 2:1</a:t>
            </a:r>
          </a:p>
        </p:txBody>
      </p:sp>
      <p:sp>
        <p:nvSpPr>
          <p:cNvPr id="4" name="TextBox 3">
            <a:extLst>
              <a:ext uri="{FF2B5EF4-FFF2-40B4-BE49-F238E27FC236}">
                <a16:creationId xmlns:a16="http://schemas.microsoft.com/office/drawing/2014/main" id="{E41405AF-FEBE-35B4-E571-D9F0E140069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D41FF95-474E-DD7E-ACB7-43518FA2997A}"/>
              </a:ext>
            </a:extLst>
          </p:cNvPr>
          <p:cNvSpPr txBox="1"/>
          <p:nvPr/>
        </p:nvSpPr>
        <p:spPr>
          <a:xfrm>
            <a:off x="1016000" y="1905000"/>
            <a:ext cx="10160000" cy="1523494"/>
          </a:xfrm>
          <a:prstGeom prst="rect">
            <a:avLst/>
          </a:prstGeom>
          <a:noFill/>
        </p:spPr>
        <p:txBody>
          <a:bodyPr vert="horz" rtlCol="0">
            <a:spAutoFit/>
          </a:bodyPr>
          <a:lstStyle/>
          <a:p>
            <a:pPr algn="ctr"/>
            <a:r>
              <a:rPr lang="en-US" sz="3100"/>
              <a:t>Blow a trumpet in Zion, And sound an alarm on My holy mountain! Let all the inhabitants of the land tremble, </a:t>
            </a:r>
            <a:r>
              <a:rPr lang="en-US" sz="3100" b="1">
                <a:solidFill>
                  <a:srgbClr val="FF0000"/>
                </a:solidFill>
              </a:rPr>
              <a:t>For the day of the LORD is coming</a:t>
            </a:r>
            <a:r>
              <a:rPr lang="en-US" sz="3100"/>
              <a:t>; Surely it is near,</a:t>
            </a:r>
          </a:p>
        </p:txBody>
      </p:sp>
    </p:spTree>
    <p:extLst>
      <p:ext uri="{BB962C8B-B14F-4D97-AF65-F5344CB8AC3E}">
        <p14:creationId xmlns:p14="http://schemas.microsoft.com/office/powerpoint/2010/main" val="3733558231"/>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BD615BF-582A-AA41-47F0-9001060B45B2}"/>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What does Zion look like?</a:t>
            </a:r>
          </a:p>
        </p:txBody>
      </p:sp>
      <p:sp>
        <p:nvSpPr>
          <p:cNvPr id="3" name="Subtitle 2">
            <a:extLst>
              <a:ext uri="{FF2B5EF4-FFF2-40B4-BE49-F238E27FC236}">
                <a16:creationId xmlns:a16="http://schemas.microsoft.com/office/drawing/2014/main" id="{7F127062-B704-1C81-A9F1-782A2707A85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820588930"/>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329D5BA-2D1D-F11C-B57B-B13F1693E158}"/>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FB64922C-AA66-4DAB-E201-FF20DCB6C598}"/>
              </a:ext>
            </a:extLst>
          </p:cNvPr>
          <p:cNvSpPr txBox="1"/>
          <p:nvPr/>
        </p:nvSpPr>
        <p:spPr>
          <a:xfrm>
            <a:off x="0" y="762000"/>
            <a:ext cx="12192000" cy="646331"/>
          </a:xfrm>
          <a:prstGeom prst="rect">
            <a:avLst/>
          </a:prstGeom>
          <a:noFill/>
        </p:spPr>
        <p:txBody>
          <a:bodyPr vert="horz" rtlCol="0">
            <a:spAutoFit/>
          </a:bodyPr>
          <a:lstStyle/>
          <a:p>
            <a:pPr algn="ctr"/>
            <a:r>
              <a:rPr lang="en-US" sz="3600"/>
              <a:t>Ezekiel 47:6-12</a:t>
            </a:r>
          </a:p>
        </p:txBody>
      </p:sp>
      <p:sp>
        <p:nvSpPr>
          <p:cNvPr id="4" name="TextBox 3">
            <a:extLst>
              <a:ext uri="{FF2B5EF4-FFF2-40B4-BE49-F238E27FC236}">
                <a16:creationId xmlns:a16="http://schemas.microsoft.com/office/drawing/2014/main" id="{5265AD9A-7321-E461-139A-643A681B289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8ADDF3A-12C4-85B8-1D19-4C7122584952}"/>
              </a:ext>
            </a:extLst>
          </p:cNvPr>
          <p:cNvSpPr txBox="1"/>
          <p:nvPr/>
        </p:nvSpPr>
        <p:spPr>
          <a:xfrm>
            <a:off x="1016000" y="1905000"/>
            <a:ext cx="10160000" cy="3908762"/>
          </a:xfrm>
          <a:prstGeom prst="rect">
            <a:avLst/>
          </a:prstGeom>
          <a:noFill/>
        </p:spPr>
        <p:txBody>
          <a:bodyPr vert="horz" rtlCol="0">
            <a:spAutoFit/>
          </a:bodyPr>
          <a:lstStyle/>
          <a:p>
            <a:pPr algn="ctr"/>
            <a:r>
              <a:rPr lang="en-US" sz="3100"/>
              <a:t>He said to me, "Son of man, have you seen this?" Then he brought me back to the bank of the river. Now when I had returned, behold, on the bank of the river there were very many trees on the one side and on the other. Then he said to me, "These waters go out toward the eastern region and go down into the Arabah; then they go toward the sea, being made to flow into the sea, </a:t>
            </a:r>
            <a:r>
              <a:rPr lang="en-US" sz="3100" b="1">
                <a:solidFill>
                  <a:srgbClr val="FF0000"/>
                </a:solidFill>
              </a:rPr>
              <a:t>and the waters of the sea become fresh</a:t>
            </a:r>
            <a:r>
              <a:rPr lang="en-US" sz="3100"/>
              <a:t>. (Continued...)</a:t>
            </a:r>
          </a:p>
        </p:txBody>
      </p:sp>
    </p:spTree>
    <p:extLst>
      <p:ext uri="{BB962C8B-B14F-4D97-AF65-F5344CB8AC3E}">
        <p14:creationId xmlns:p14="http://schemas.microsoft.com/office/powerpoint/2010/main" val="1818455670"/>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D08AFCC-6BB9-C638-85CA-59F3B4075BFF}"/>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54A8B04B-B654-1181-50B4-3F4874D7B4E0}"/>
              </a:ext>
            </a:extLst>
          </p:cNvPr>
          <p:cNvSpPr txBox="1"/>
          <p:nvPr/>
        </p:nvSpPr>
        <p:spPr>
          <a:xfrm>
            <a:off x="1016000" y="635000"/>
            <a:ext cx="10160000" cy="4385816"/>
          </a:xfrm>
          <a:prstGeom prst="rect">
            <a:avLst/>
          </a:prstGeom>
          <a:noFill/>
        </p:spPr>
        <p:txBody>
          <a:bodyPr vert="horz" rtlCol="0">
            <a:spAutoFit/>
          </a:bodyPr>
          <a:lstStyle/>
          <a:p>
            <a:pPr algn="ctr"/>
            <a:r>
              <a:rPr lang="en-US" sz="3100"/>
              <a:t>"It will come about that every living creature which swarms in every place where the river goes, will live. And there will be very many fish, for these waters go there and the others become fresh; so everything will live where the river goes. "And it will come about that fishermen will stand beside it; from Engedi to Eneglaim there will be a place for the spreading of nets. Their fish will be according to their kinds, like the fish of the Great Sea, very many. (Continued...)</a:t>
            </a:r>
          </a:p>
        </p:txBody>
      </p:sp>
    </p:spTree>
    <p:extLst>
      <p:ext uri="{BB962C8B-B14F-4D97-AF65-F5344CB8AC3E}">
        <p14:creationId xmlns:p14="http://schemas.microsoft.com/office/powerpoint/2010/main" val="261764428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F78FAF7-3AA3-3858-FF5A-B77CDF5EF94F}"/>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D349AA12-25FD-8B87-4CFB-29D6C304EC04}"/>
              </a:ext>
            </a:extLst>
          </p:cNvPr>
          <p:cNvSpPr txBox="1"/>
          <p:nvPr/>
        </p:nvSpPr>
        <p:spPr>
          <a:xfrm>
            <a:off x="1016000" y="635000"/>
            <a:ext cx="10160000" cy="3431709"/>
          </a:xfrm>
          <a:prstGeom prst="rect">
            <a:avLst/>
          </a:prstGeom>
          <a:noFill/>
        </p:spPr>
        <p:txBody>
          <a:bodyPr vert="horz" rtlCol="0">
            <a:spAutoFit/>
          </a:bodyPr>
          <a:lstStyle/>
          <a:p>
            <a:pPr algn="ctr"/>
            <a:r>
              <a:rPr lang="en-US" sz="3100"/>
              <a:t>"But its swamps and marshes will not become fresh; they will be left for salt. "By the river on its bank, on one side and on the other, will g</a:t>
            </a:r>
            <a:r>
              <a:rPr lang="en-US" sz="3100" b="1">
                <a:solidFill>
                  <a:srgbClr val="FF0000"/>
                </a:solidFill>
              </a:rPr>
              <a:t>row all kinds of trees for food.</a:t>
            </a:r>
            <a:r>
              <a:rPr lang="en-US" sz="3100"/>
              <a:t> Their leaves will not wither and their fruit will not fail. T</a:t>
            </a:r>
            <a:r>
              <a:rPr lang="en-US" sz="3100" b="1">
                <a:solidFill>
                  <a:srgbClr val="FF0000"/>
                </a:solidFill>
              </a:rPr>
              <a:t>hey will bear every month because their water flows from the sanctuary,</a:t>
            </a:r>
            <a:r>
              <a:rPr lang="en-US" sz="3100"/>
              <a:t> and their fruit will be for food and their leaves for healing."</a:t>
            </a:r>
          </a:p>
        </p:txBody>
      </p:sp>
    </p:spTree>
    <p:extLst>
      <p:ext uri="{BB962C8B-B14F-4D97-AF65-F5344CB8AC3E}">
        <p14:creationId xmlns:p14="http://schemas.microsoft.com/office/powerpoint/2010/main" val="657163757"/>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3C5B52-2EA7-9DA3-AB2D-D8C18A6B4EC4}"/>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6C2DB0A8-ACDF-64D5-654D-2E2D8CC025C4}"/>
              </a:ext>
            </a:extLst>
          </p:cNvPr>
          <p:cNvSpPr txBox="1"/>
          <p:nvPr/>
        </p:nvSpPr>
        <p:spPr>
          <a:xfrm>
            <a:off x="0" y="762000"/>
            <a:ext cx="12192000" cy="646331"/>
          </a:xfrm>
          <a:prstGeom prst="rect">
            <a:avLst/>
          </a:prstGeom>
          <a:noFill/>
        </p:spPr>
        <p:txBody>
          <a:bodyPr vert="horz" rtlCol="0">
            <a:spAutoFit/>
          </a:bodyPr>
          <a:lstStyle/>
          <a:p>
            <a:pPr algn="ctr"/>
            <a:r>
              <a:rPr lang="en-US" sz="3600"/>
              <a:t>Hebrews 12:18-24</a:t>
            </a:r>
          </a:p>
        </p:txBody>
      </p:sp>
      <p:sp>
        <p:nvSpPr>
          <p:cNvPr id="4" name="TextBox 3">
            <a:extLst>
              <a:ext uri="{FF2B5EF4-FFF2-40B4-BE49-F238E27FC236}">
                <a16:creationId xmlns:a16="http://schemas.microsoft.com/office/drawing/2014/main" id="{61CCEEF4-D4EF-95F6-0F95-AD4C5FDD6C6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842D747-4D3E-ED6C-A48F-B00B58B32B20}"/>
              </a:ext>
            </a:extLst>
          </p:cNvPr>
          <p:cNvSpPr txBox="1"/>
          <p:nvPr/>
        </p:nvSpPr>
        <p:spPr>
          <a:xfrm>
            <a:off x="1016000" y="1905000"/>
            <a:ext cx="10160000" cy="4385816"/>
          </a:xfrm>
          <a:prstGeom prst="rect">
            <a:avLst/>
          </a:prstGeom>
          <a:noFill/>
        </p:spPr>
        <p:txBody>
          <a:bodyPr vert="horz" rtlCol="0">
            <a:spAutoFit/>
          </a:bodyPr>
          <a:lstStyle/>
          <a:p>
            <a:pPr algn="ctr"/>
            <a:r>
              <a:rPr lang="en-US" sz="3100"/>
              <a:t>For you have not come to a mountain that can be touched and to a blazing fire, and to darkness and gloom and whirlwind, and to the blast of a trumpet and the sound of words which sound was such that those who heard begged that no further word be spoken to them. For they could not bear the command, "IF EVEN A BEAST TOUCHES THE MOUNTAIN, IT WILL BE STONED." And so terrible was the sight, that Moses said, "I AM FULL OF FEAR and trembling. (Continued...)</a:t>
            </a:r>
          </a:p>
        </p:txBody>
      </p:sp>
    </p:spTree>
    <p:extLst>
      <p:ext uri="{BB962C8B-B14F-4D97-AF65-F5344CB8AC3E}">
        <p14:creationId xmlns:p14="http://schemas.microsoft.com/office/powerpoint/2010/main" val="384997464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B181545-E682-3B5D-A629-BAD0D3F94CE8}"/>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BEB0D315-F709-CC91-5196-D03ACEF869E5}"/>
              </a:ext>
            </a:extLst>
          </p:cNvPr>
          <p:cNvSpPr txBox="1"/>
          <p:nvPr/>
        </p:nvSpPr>
        <p:spPr>
          <a:xfrm>
            <a:off x="1016000" y="635000"/>
            <a:ext cx="10160000" cy="3431709"/>
          </a:xfrm>
          <a:prstGeom prst="rect">
            <a:avLst/>
          </a:prstGeom>
          <a:noFill/>
        </p:spPr>
        <p:txBody>
          <a:bodyPr vert="horz" rtlCol="0">
            <a:spAutoFit/>
          </a:bodyPr>
          <a:lstStyle/>
          <a:p>
            <a:pPr algn="ctr"/>
            <a:r>
              <a:rPr lang="en-US" sz="3100"/>
              <a:t>" But you have come to</a:t>
            </a:r>
            <a:r>
              <a:rPr lang="en-US" sz="3100" b="1">
                <a:solidFill>
                  <a:srgbClr val="FF0000"/>
                </a:solidFill>
              </a:rPr>
              <a:t> Mount Zion and to the city of the living God, the heavenly Jerusalem, and to myriads of angel</a:t>
            </a:r>
            <a:r>
              <a:rPr lang="en-US" sz="3100"/>
              <a:t>s, to the general assembly and church of the firstborn who are enrolled in heaven, and to God, the Judge of all, and to the spirits of the righteous made perfect, and to Jesus, the mediator of a new covenant, and to the sprinkled blood, which speaks better than the blood of Abel.</a:t>
            </a:r>
          </a:p>
        </p:txBody>
      </p:sp>
    </p:spTree>
    <p:extLst>
      <p:ext uri="{BB962C8B-B14F-4D97-AF65-F5344CB8AC3E}">
        <p14:creationId xmlns:p14="http://schemas.microsoft.com/office/powerpoint/2010/main" val="1863334"/>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F7E4C29-0BD8-6A90-462A-CB45E67A35B9}"/>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29A59247-E919-30FB-C457-81CD8010082A}"/>
              </a:ext>
            </a:extLst>
          </p:cNvPr>
          <p:cNvSpPr txBox="1"/>
          <p:nvPr/>
        </p:nvSpPr>
        <p:spPr>
          <a:xfrm>
            <a:off x="0" y="762000"/>
            <a:ext cx="12192000" cy="646331"/>
          </a:xfrm>
          <a:prstGeom prst="rect">
            <a:avLst/>
          </a:prstGeom>
          <a:noFill/>
        </p:spPr>
        <p:txBody>
          <a:bodyPr vert="horz" rtlCol="0">
            <a:spAutoFit/>
          </a:bodyPr>
          <a:lstStyle/>
          <a:p>
            <a:pPr algn="ctr"/>
            <a:r>
              <a:rPr lang="en-US" sz="3600"/>
              <a:t>Isaiah 51:3</a:t>
            </a:r>
          </a:p>
        </p:txBody>
      </p:sp>
      <p:sp>
        <p:nvSpPr>
          <p:cNvPr id="4" name="TextBox 3">
            <a:extLst>
              <a:ext uri="{FF2B5EF4-FFF2-40B4-BE49-F238E27FC236}">
                <a16:creationId xmlns:a16="http://schemas.microsoft.com/office/drawing/2014/main" id="{F3795978-E7CD-5E03-005C-09DBE45CC0A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3C38E39-7090-A2B9-7401-6F70A530B04E}"/>
              </a:ext>
            </a:extLst>
          </p:cNvPr>
          <p:cNvSpPr txBox="1"/>
          <p:nvPr/>
        </p:nvSpPr>
        <p:spPr>
          <a:xfrm>
            <a:off x="1016000" y="1905000"/>
            <a:ext cx="10160000" cy="2477601"/>
          </a:xfrm>
          <a:prstGeom prst="rect">
            <a:avLst/>
          </a:prstGeom>
          <a:noFill/>
        </p:spPr>
        <p:txBody>
          <a:bodyPr vert="horz" rtlCol="0">
            <a:spAutoFit/>
          </a:bodyPr>
          <a:lstStyle/>
          <a:p>
            <a:pPr algn="ctr"/>
            <a:r>
              <a:rPr lang="en-US" sz="3100"/>
              <a:t>Indeed, the LORD will comfort Zion; He will comfort all her waste places. And her wilderness He will make like Eden, And her desert like the garden of the LORD; </a:t>
            </a:r>
            <a:r>
              <a:rPr lang="en-US" sz="3100" b="1">
                <a:solidFill>
                  <a:srgbClr val="FF0000"/>
                </a:solidFill>
              </a:rPr>
              <a:t>Joy and gladness will be found in her, Thanksgiving and sound of a melody</a:t>
            </a:r>
            <a:r>
              <a:rPr lang="en-US" sz="3100"/>
              <a:t>.</a:t>
            </a:r>
          </a:p>
        </p:txBody>
      </p:sp>
    </p:spTree>
    <p:extLst>
      <p:ext uri="{BB962C8B-B14F-4D97-AF65-F5344CB8AC3E}">
        <p14:creationId xmlns:p14="http://schemas.microsoft.com/office/powerpoint/2010/main" val="1699436700"/>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64E95C7-B2F0-A0B9-1EA8-06C39D01A2E0}"/>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31E3DA01-8EA8-F3F9-F6F0-5684425F0627}"/>
              </a:ext>
            </a:extLst>
          </p:cNvPr>
          <p:cNvSpPr txBox="1"/>
          <p:nvPr/>
        </p:nvSpPr>
        <p:spPr>
          <a:xfrm>
            <a:off x="0" y="762000"/>
            <a:ext cx="12192000" cy="646331"/>
          </a:xfrm>
          <a:prstGeom prst="rect">
            <a:avLst/>
          </a:prstGeom>
          <a:noFill/>
        </p:spPr>
        <p:txBody>
          <a:bodyPr vert="horz" rtlCol="0">
            <a:spAutoFit/>
          </a:bodyPr>
          <a:lstStyle/>
          <a:p>
            <a:pPr algn="ctr"/>
            <a:r>
              <a:rPr lang="en-US" sz="3600"/>
              <a:t>Jeremiah 31:12</a:t>
            </a:r>
          </a:p>
        </p:txBody>
      </p:sp>
      <p:sp>
        <p:nvSpPr>
          <p:cNvPr id="4" name="TextBox 3">
            <a:extLst>
              <a:ext uri="{FF2B5EF4-FFF2-40B4-BE49-F238E27FC236}">
                <a16:creationId xmlns:a16="http://schemas.microsoft.com/office/drawing/2014/main" id="{64D60BC8-790E-55F5-9B4A-BA20A42874F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3FD4769-1C06-3374-B77C-28323E3A8ADB}"/>
              </a:ext>
            </a:extLst>
          </p:cNvPr>
          <p:cNvSpPr txBox="1"/>
          <p:nvPr/>
        </p:nvSpPr>
        <p:spPr>
          <a:xfrm>
            <a:off x="1016000" y="1905000"/>
            <a:ext cx="10160000" cy="2477601"/>
          </a:xfrm>
          <a:prstGeom prst="rect">
            <a:avLst/>
          </a:prstGeom>
          <a:noFill/>
        </p:spPr>
        <p:txBody>
          <a:bodyPr vert="horz" rtlCol="0">
            <a:spAutoFit/>
          </a:bodyPr>
          <a:lstStyle/>
          <a:p>
            <a:pPr algn="ctr"/>
            <a:r>
              <a:rPr lang="en-US" sz="3100"/>
              <a:t>"They will come and shout for joy on the height of Zion, And they will be radiant over the bounty of the LORD--Over the </a:t>
            </a:r>
            <a:r>
              <a:rPr lang="en-US" sz="3100" b="1">
                <a:solidFill>
                  <a:srgbClr val="FF0000"/>
                </a:solidFill>
              </a:rPr>
              <a:t>grain</a:t>
            </a:r>
            <a:r>
              <a:rPr lang="en-US" sz="3100"/>
              <a:t> and the new </a:t>
            </a:r>
            <a:r>
              <a:rPr lang="en-US" sz="3100" b="1">
                <a:solidFill>
                  <a:srgbClr val="FF0000"/>
                </a:solidFill>
              </a:rPr>
              <a:t>wine</a:t>
            </a:r>
            <a:r>
              <a:rPr lang="en-US" sz="3100"/>
              <a:t> and the </a:t>
            </a:r>
            <a:r>
              <a:rPr lang="en-US" sz="3100" b="1">
                <a:solidFill>
                  <a:srgbClr val="FF0000"/>
                </a:solidFill>
              </a:rPr>
              <a:t>oil</a:t>
            </a:r>
            <a:r>
              <a:rPr lang="en-US" sz="3100"/>
              <a:t>, And over the young of the </a:t>
            </a:r>
            <a:r>
              <a:rPr lang="en-US" sz="3100" b="1">
                <a:solidFill>
                  <a:srgbClr val="FF0000"/>
                </a:solidFill>
              </a:rPr>
              <a:t>flock</a:t>
            </a:r>
            <a:r>
              <a:rPr lang="en-US" sz="3100"/>
              <a:t> and the </a:t>
            </a:r>
            <a:r>
              <a:rPr lang="en-US" sz="3100" b="1">
                <a:solidFill>
                  <a:srgbClr val="FF0000"/>
                </a:solidFill>
              </a:rPr>
              <a:t>herd</a:t>
            </a:r>
            <a:r>
              <a:rPr lang="en-US" sz="3100"/>
              <a:t>; And their life will be like a watered </a:t>
            </a:r>
            <a:r>
              <a:rPr lang="en-US" sz="3100" b="1">
                <a:solidFill>
                  <a:srgbClr val="FF0000"/>
                </a:solidFill>
              </a:rPr>
              <a:t>garden</a:t>
            </a:r>
            <a:r>
              <a:rPr lang="en-US" sz="3100"/>
              <a:t>, And they will never languish again.</a:t>
            </a:r>
          </a:p>
        </p:txBody>
      </p:sp>
    </p:spTree>
    <p:extLst>
      <p:ext uri="{BB962C8B-B14F-4D97-AF65-F5344CB8AC3E}">
        <p14:creationId xmlns:p14="http://schemas.microsoft.com/office/powerpoint/2010/main" val="1267430778"/>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2BBE47-2A64-5896-88F9-CD9E2192E71C}"/>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55C6C57A-4EF4-AC98-D4EF-0EF8016BC658}"/>
              </a:ext>
            </a:extLst>
          </p:cNvPr>
          <p:cNvSpPr txBox="1"/>
          <p:nvPr/>
        </p:nvSpPr>
        <p:spPr>
          <a:xfrm>
            <a:off x="0" y="762000"/>
            <a:ext cx="12192000" cy="646331"/>
          </a:xfrm>
          <a:prstGeom prst="rect">
            <a:avLst/>
          </a:prstGeom>
          <a:noFill/>
        </p:spPr>
        <p:txBody>
          <a:bodyPr vert="horz" rtlCol="0">
            <a:spAutoFit/>
          </a:bodyPr>
          <a:lstStyle/>
          <a:p>
            <a:pPr algn="ctr"/>
            <a:r>
              <a:rPr lang="en-US" sz="3600"/>
              <a:t>Joel 3:16-21</a:t>
            </a:r>
          </a:p>
        </p:txBody>
      </p:sp>
      <p:sp>
        <p:nvSpPr>
          <p:cNvPr id="4" name="TextBox 3">
            <a:extLst>
              <a:ext uri="{FF2B5EF4-FFF2-40B4-BE49-F238E27FC236}">
                <a16:creationId xmlns:a16="http://schemas.microsoft.com/office/drawing/2014/main" id="{38AC696C-E800-C25B-13F8-9F066448F65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FE21929-7A88-D4D3-E75D-1FB03F525D33}"/>
              </a:ext>
            </a:extLst>
          </p:cNvPr>
          <p:cNvSpPr txBox="1"/>
          <p:nvPr/>
        </p:nvSpPr>
        <p:spPr>
          <a:xfrm>
            <a:off x="1016000" y="1905000"/>
            <a:ext cx="10160000" cy="4385816"/>
          </a:xfrm>
          <a:prstGeom prst="rect">
            <a:avLst/>
          </a:prstGeom>
          <a:noFill/>
        </p:spPr>
        <p:txBody>
          <a:bodyPr vert="horz" rtlCol="0">
            <a:spAutoFit/>
          </a:bodyPr>
          <a:lstStyle/>
          <a:p>
            <a:pPr algn="ctr"/>
            <a:r>
              <a:rPr lang="en-US" sz="3100"/>
              <a:t>The LORD roars from Zion And utters His voice from Jerusalem, And the heavens and the earth tremble. But the LORD is a refuge for His people And a stronghold to the sons of Israel. Then you will know that I am the LORD your God, Dwelling in Zion, My holy mountain. So Jerusalem will be holy, And strangers will pass through it no more. And in that day The mountains will drip with </a:t>
            </a:r>
            <a:r>
              <a:rPr lang="en-US" sz="3100" b="1">
                <a:solidFill>
                  <a:srgbClr val="FF0000"/>
                </a:solidFill>
              </a:rPr>
              <a:t>sweet wine</a:t>
            </a:r>
            <a:r>
              <a:rPr lang="en-US" sz="3100"/>
              <a:t>, And the hills will </a:t>
            </a:r>
            <a:r>
              <a:rPr lang="en-US" sz="3100" b="1">
                <a:solidFill>
                  <a:srgbClr val="FF0000"/>
                </a:solidFill>
              </a:rPr>
              <a:t>flow with milk</a:t>
            </a:r>
            <a:r>
              <a:rPr lang="en-US" sz="3100"/>
              <a:t>, And all the brooks of Judah will </a:t>
            </a:r>
            <a:r>
              <a:rPr lang="en-US" sz="3100" b="1">
                <a:solidFill>
                  <a:srgbClr val="FF0000"/>
                </a:solidFill>
              </a:rPr>
              <a:t>flow with water;</a:t>
            </a:r>
            <a:r>
              <a:rPr lang="en-US" sz="3100"/>
              <a:t> (Continued...)</a:t>
            </a:r>
          </a:p>
        </p:txBody>
      </p:sp>
    </p:spTree>
    <p:extLst>
      <p:ext uri="{BB962C8B-B14F-4D97-AF65-F5344CB8AC3E}">
        <p14:creationId xmlns:p14="http://schemas.microsoft.com/office/powerpoint/2010/main" val="3820893001"/>
      </p:ext>
    </p:extLst>
  </p:cSld>
  <p:clrMapOvr>
    <a:masterClrMapping/>
  </p:clrMapOvr>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425A6A-DEC5-B196-C9C2-E3A789AF5576}"/>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92F61175-C541-3D52-D883-850DA8637D47}"/>
              </a:ext>
            </a:extLst>
          </p:cNvPr>
          <p:cNvSpPr txBox="1"/>
          <p:nvPr/>
        </p:nvSpPr>
        <p:spPr>
          <a:xfrm>
            <a:off x="1016000" y="635000"/>
            <a:ext cx="10160000" cy="3908762"/>
          </a:xfrm>
          <a:prstGeom prst="rect">
            <a:avLst/>
          </a:prstGeom>
          <a:noFill/>
        </p:spPr>
        <p:txBody>
          <a:bodyPr vert="horz" rtlCol="0">
            <a:spAutoFit/>
          </a:bodyPr>
          <a:lstStyle/>
          <a:p>
            <a:pPr algn="ctr"/>
            <a:r>
              <a:rPr lang="en-US" sz="3100"/>
              <a:t>And a spring will go out from the house of the LORD To water the valley of Shittim. Egypt will become a waste, And Edom will become a desolate wilderness, Because of the violence done to the sons of Judah, In whose land they have shed innocent blood. But Judah will be inhabited forever And Jerusalem for all generations. And I will avenge their blood which I have not avenged, For the LORD dwells in Zion.</a:t>
            </a:r>
          </a:p>
        </p:txBody>
      </p:sp>
    </p:spTree>
    <p:extLst>
      <p:ext uri="{BB962C8B-B14F-4D97-AF65-F5344CB8AC3E}">
        <p14:creationId xmlns:p14="http://schemas.microsoft.com/office/powerpoint/2010/main" val="3408896923"/>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DB1049-BE90-BD43-4754-99EECA1537E6}"/>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EBEFE6B2-E09D-793D-EF2B-2158A6E13778}"/>
              </a:ext>
            </a:extLst>
          </p:cNvPr>
          <p:cNvSpPr txBox="1"/>
          <p:nvPr/>
        </p:nvSpPr>
        <p:spPr>
          <a:xfrm>
            <a:off x="0" y="762000"/>
            <a:ext cx="12192000" cy="646331"/>
          </a:xfrm>
          <a:prstGeom prst="rect">
            <a:avLst/>
          </a:prstGeom>
          <a:noFill/>
        </p:spPr>
        <p:txBody>
          <a:bodyPr vert="horz" rtlCol="0">
            <a:spAutoFit/>
          </a:bodyPr>
          <a:lstStyle/>
          <a:p>
            <a:pPr algn="ctr"/>
            <a:r>
              <a:rPr lang="en-US" sz="3600"/>
              <a:t>John 14:2-3</a:t>
            </a:r>
          </a:p>
        </p:txBody>
      </p:sp>
      <p:sp>
        <p:nvSpPr>
          <p:cNvPr id="4" name="TextBox 3">
            <a:extLst>
              <a:ext uri="{FF2B5EF4-FFF2-40B4-BE49-F238E27FC236}">
                <a16:creationId xmlns:a16="http://schemas.microsoft.com/office/drawing/2014/main" id="{53BB0F9A-9E1E-35BE-1D3A-F83187272ED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F69A64C-27D8-8FAD-8E42-658FB10C53E0}"/>
              </a:ext>
            </a:extLst>
          </p:cNvPr>
          <p:cNvSpPr txBox="1"/>
          <p:nvPr/>
        </p:nvSpPr>
        <p:spPr>
          <a:xfrm>
            <a:off x="1016000" y="1905000"/>
            <a:ext cx="10160000" cy="2477601"/>
          </a:xfrm>
          <a:prstGeom prst="rect">
            <a:avLst/>
          </a:prstGeom>
          <a:noFill/>
        </p:spPr>
        <p:txBody>
          <a:bodyPr vert="horz" rtlCol="0">
            <a:spAutoFit/>
          </a:bodyPr>
          <a:lstStyle/>
          <a:p>
            <a:pPr algn="ctr"/>
            <a:r>
              <a:rPr lang="en-US" sz="3100"/>
              <a:t>"In My Father's house are </a:t>
            </a:r>
            <a:r>
              <a:rPr lang="en-US" sz="3100" b="1">
                <a:solidFill>
                  <a:srgbClr val="FF0000"/>
                </a:solidFill>
              </a:rPr>
              <a:t>many dwelling places</a:t>
            </a:r>
            <a:r>
              <a:rPr lang="en-US" sz="3100"/>
              <a:t>; if it were not so, I would have told you; for I go to prepare a place for you. "If I go and prepare a place for you, I will come again and receive you to Myself, that where I am, there you may be also.</a:t>
            </a:r>
          </a:p>
        </p:txBody>
      </p:sp>
    </p:spTree>
    <p:extLst>
      <p:ext uri="{BB962C8B-B14F-4D97-AF65-F5344CB8AC3E}">
        <p14:creationId xmlns:p14="http://schemas.microsoft.com/office/powerpoint/2010/main" val="1381735911"/>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08CA92-E0D3-1484-EDE8-52700ED68B19}"/>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8227AA03-7AD9-11FC-DBAE-5E07A29C25CE}"/>
              </a:ext>
            </a:extLst>
          </p:cNvPr>
          <p:cNvSpPr txBox="1"/>
          <p:nvPr/>
        </p:nvSpPr>
        <p:spPr>
          <a:xfrm>
            <a:off x="0" y="762000"/>
            <a:ext cx="12192000" cy="646331"/>
          </a:xfrm>
          <a:prstGeom prst="rect">
            <a:avLst/>
          </a:prstGeom>
          <a:noFill/>
        </p:spPr>
        <p:txBody>
          <a:bodyPr vert="horz" rtlCol="0">
            <a:spAutoFit/>
          </a:bodyPr>
          <a:lstStyle/>
          <a:p>
            <a:pPr algn="ctr"/>
            <a:r>
              <a:rPr lang="en-US" sz="3600"/>
              <a:t>Psalm 48:1</a:t>
            </a:r>
          </a:p>
        </p:txBody>
      </p:sp>
      <p:sp>
        <p:nvSpPr>
          <p:cNvPr id="4" name="TextBox 3">
            <a:extLst>
              <a:ext uri="{FF2B5EF4-FFF2-40B4-BE49-F238E27FC236}">
                <a16:creationId xmlns:a16="http://schemas.microsoft.com/office/drawing/2014/main" id="{28370D92-5980-9820-824D-310EC554292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FE30062-1FC9-9DDE-374D-45C2BDA51C57}"/>
              </a:ext>
            </a:extLst>
          </p:cNvPr>
          <p:cNvSpPr txBox="1"/>
          <p:nvPr/>
        </p:nvSpPr>
        <p:spPr>
          <a:xfrm>
            <a:off x="1016000" y="1905000"/>
            <a:ext cx="10160000" cy="1046440"/>
          </a:xfrm>
          <a:prstGeom prst="rect">
            <a:avLst/>
          </a:prstGeom>
          <a:noFill/>
        </p:spPr>
        <p:txBody>
          <a:bodyPr vert="horz" rtlCol="0">
            <a:spAutoFit/>
          </a:bodyPr>
          <a:lstStyle/>
          <a:p>
            <a:pPr algn="ctr"/>
            <a:r>
              <a:rPr lang="en-US" sz="3100"/>
              <a:t>Great is the LORD, and greatly to be praised, In the </a:t>
            </a:r>
            <a:r>
              <a:rPr lang="en-US" sz="3100" b="1">
                <a:solidFill>
                  <a:srgbClr val="FF0000"/>
                </a:solidFill>
              </a:rPr>
              <a:t>city</a:t>
            </a:r>
            <a:r>
              <a:rPr lang="en-US" sz="3100"/>
              <a:t> of our God, His holy </a:t>
            </a:r>
            <a:r>
              <a:rPr lang="en-US" sz="3100" b="1">
                <a:solidFill>
                  <a:srgbClr val="FF0000"/>
                </a:solidFill>
              </a:rPr>
              <a:t>mountain</a:t>
            </a:r>
            <a:r>
              <a:rPr lang="en-US" sz="3100"/>
              <a:t>.</a:t>
            </a:r>
          </a:p>
        </p:txBody>
      </p:sp>
    </p:spTree>
    <p:extLst>
      <p:ext uri="{BB962C8B-B14F-4D97-AF65-F5344CB8AC3E}">
        <p14:creationId xmlns:p14="http://schemas.microsoft.com/office/powerpoint/2010/main" val="3344022124"/>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D562E2-6E95-77C2-8201-895450CBE3FE}"/>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AB23AF21-8F7A-A2A4-A945-950432586E9F}"/>
              </a:ext>
            </a:extLst>
          </p:cNvPr>
          <p:cNvSpPr txBox="1"/>
          <p:nvPr/>
        </p:nvSpPr>
        <p:spPr>
          <a:xfrm>
            <a:off x="0" y="762000"/>
            <a:ext cx="12192000" cy="646331"/>
          </a:xfrm>
          <a:prstGeom prst="rect">
            <a:avLst/>
          </a:prstGeom>
          <a:noFill/>
        </p:spPr>
        <p:txBody>
          <a:bodyPr vert="horz" rtlCol="0">
            <a:spAutoFit/>
          </a:bodyPr>
          <a:lstStyle/>
          <a:p>
            <a:pPr algn="ctr"/>
            <a:r>
              <a:rPr lang="en-US" sz="3600"/>
              <a:t>Psalm 50:2</a:t>
            </a:r>
          </a:p>
        </p:txBody>
      </p:sp>
      <p:sp>
        <p:nvSpPr>
          <p:cNvPr id="4" name="TextBox 3">
            <a:extLst>
              <a:ext uri="{FF2B5EF4-FFF2-40B4-BE49-F238E27FC236}">
                <a16:creationId xmlns:a16="http://schemas.microsoft.com/office/drawing/2014/main" id="{2CF93E7E-A866-8DA2-2812-C66AB62477D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A5E6FE1-86F7-5F48-4CFF-9B8D604A043A}"/>
              </a:ext>
            </a:extLst>
          </p:cNvPr>
          <p:cNvSpPr txBox="1"/>
          <p:nvPr/>
        </p:nvSpPr>
        <p:spPr>
          <a:xfrm>
            <a:off x="1016000" y="1905000"/>
            <a:ext cx="10160000" cy="1046440"/>
          </a:xfrm>
          <a:prstGeom prst="rect">
            <a:avLst/>
          </a:prstGeom>
          <a:noFill/>
        </p:spPr>
        <p:txBody>
          <a:bodyPr vert="horz" rtlCol="0">
            <a:spAutoFit/>
          </a:bodyPr>
          <a:lstStyle/>
          <a:p>
            <a:pPr algn="ctr"/>
            <a:r>
              <a:rPr lang="en-US" sz="3100"/>
              <a:t>Out of Zion, the </a:t>
            </a:r>
            <a:r>
              <a:rPr lang="en-US" sz="3100" b="1">
                <a:solidFill>
                  <a:srgbClr val="FF0000"/>
                </a:solidFill>
              </a:rPr>
              <a:t>perfection of beauty</a:t>
            </a:r>
            <a:r>
              <a:rPr lang="en-US" sz="3100"/>
              <a:t>, God has shone forth.</a:t>
            </a:r>
          </a:p>
        </p:txBody>
      </p:sp>
    </p:spTree>
    <p:extLst>
      <p:ext uri="{BB962C8B-B14F-4D97-AF65-F5344CB8AC3E}">
        <p14:creationId xmlns:p14="http://schemas.microsoft.com/office/powerpoint/2010/main" val="1065402288"/>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17FB9D-B559-4E5E-3C01-3B6B0DF6E909}"/>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BBD884E2-C012-6620-76A8-ADF3FF389DC3}"/>
              </a:ext>
            </a:extLst>
          </p:cNvPr>
          <p:cNvSpPr txBox="1"/>
          <p:nvPr/>
        </p:nvSpPr>
        <p:spPr>
          <a:xfrm>
            <a:off x="0" y="762000"/>
            <a:ext cx="12192000" cy="646331"/>
          </a:xfrm>
          <a:prstGeom prst="rect">
            <a:avLst/>
          </a:prstGeom>
          <a:noFill/>
        </p:spPr>
        <p:txBody>
          <a:bodyPr vert="horz" rtlCol="0">
            <a:spAutoFit/>
          </a:bodyPr>
          <a:lstStyle/>
          <a:p>
            <a:pPr algn="ctr"/>
            <a:r>
              <a:rPr lang="en-US" sz="3600"/>
              <a:t>Psalm 68:15</a:t>
            </a:r>
          </a:p>
        </p:txBody>
      </p:sp>
      <p:sp>
        <p:nvSpPr>
          <p:cNvPr id="4" name="TextBox 3">
            <a:extLst>
              <a:ext uri="{FF2B5EF4-FFF2-40B4-BE49-F238E27FC236}">
                <a16:creationId xmlns:a16="http://schemas.microsoft.com/office/drawing/2014/main" id="{09242A24-EDC3-32F0-E543-EB6CF28796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9BD3A6A-D8CE-4916-A1A9-53949B5CABC4}"/>
              </a:ext>
            </a:extLst>
          </p:cNvPr>
          <p:cNvSpPr txBox="1"/>
          <p:nvPr/>
        </p:nvSpPr>
        <p:spPr>
          <a:xfrm>
            <a:off x="1016000" y="1905000"/>
            <a:ext cx="10160000" cy="1046440"/>
          </a:xfrm>
          <a:prstGeom prst="rect">
            <a:avLst/>
          </a:prstGeom>
          <a:noFill/>
        </p:spPr>
        <p:txBody>
          <a:bodyPr vert="horz" rtlCol="0">
            <a:spAutoFit/>
          </a:bodyPr>
          <a:lstStyle/>
          <a:p>
            <a:pPr algn="ctr"/>
            <a:r>
              <a:rPr lang="en-US" sz="3100"/>
              <a:t>A mountain of God is </a:t>
            </a:r>
            <a:r>
              <a:rPr lang="en-US" sz="3100" b="1">
                <a:solidFill>
                  <a:srgbClr val="FF0000"/>
                </a:solidFill>
              </a:rPr>
              <a:t>the mountain</a:t>
            </a:r>
            <a:r>
              <a:rPr lang="en-US" sz="3100"/>
              <a:t> of Bashan; A mountain of many peaks is </a:t>
            </a:r>
            <a:r>
              <a:rPr lang="en-US" sz="3100" b="1">
                <a:solidFill>
                  <a:srgbClr val="FF0000"/>
                </a:solidFill>
              </a:rPr>
              <a:t>the mountain</a:t>
            </a:r>
            <a:r>
              <a:rPr lang="en-US" sz="3100"/>
              <a:t> of Bashan.</a:t>
            </a:r>
          </a:p>
        </p:txBody>
      </p:sp>
    </p:spTree>
    <p:extLst>
      <p:ext uri="{BB962C8B-B14F-4D97-AF65-F5344CB8AC3E}">
        <p14:creationId xmlns:p14="http://schemas.microsoft.com/office/powerpoint/2010/main" val="2338117518"/>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7CABE4-5F52-6E79-E73E-015CF382F0C1}"/>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C7F3A1E6-DEF7-63B3-7309-25C6DC90AAF3}"/>
              </a:ext>
            </a:extLst>
          </p:cNvPr>
          <p:cNvSpPr txBox="1"/>
          <p:nvPr/>
        </p:nvSpPr>
        <p:spPr>
          <a:xfrm>
            <a:off x="0" y="762000"/>
            <a:ext cx="12192000" cy="646331"/>
          </a:xfrm>
          <a:prstGeom prst="rect">
            <a:avLst/>
          </a:prstGeom>
          <a:noFill/>
        </p:spPr>
        <p:txBody>
          <a:bodyPr vert="horz" rtlCol="0">
            <a:spAutoFit/>
          </a:bodyPr>
          <a:lstStyle/>
          <a:p>
            <a:pPr algn="ctr"/>
            <a:r>
              <a:rPr lang="en-US" sz="3600"/>
              <a:t>Revelation 21:15</a:t>
            </a:r>
          </a:p>
        </p:txBody>
      </p:sp>
      <p:sp>
        <p:nvSpPr>
          <p:cNvPr id="4" name="TextBox 3">
            <a:extLst>
              <a:ext uri="{FF2B5EF4-FFF2-40B4-BE49-F238E27FC236}">
                <a16:creationId xmlns:a16="http://schemas.microsoft.com/office/drawing/2014/main" id="{CEE9751A-79BD-F51B-A353-4A222328719D}"/>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7134FBE-2B6E-1977-2184-56364C2BBA80}"/>
              </a:ext>
            </a:extLst>
          </p:cNvPr>
          <p:cNvSpPr txBox="1"/>
          <p:nvPr/>
        </p:nvSpPr>
        <p:spPr>
          <a:xfrm>
            <a:off x="1016000" y="1905000"/>
            <a:ext cx="10160000" cy="1046440"/>
          </a:xfrm>
          <a:prstGeom prst="rect">
            <a:avLst/>
          </a:prstGeom>
          <a:noFill/>
        </p:spPr>
        <p:txBody>
          <a:bodyPr vert="horz" rtlCol="0">
            <a:spAutoFit/>
          </a:bodyPr>
          <a:lstStyle/>
          <a:p>
            <a:pPr algn="ctr"/>
            <a:r>
              <a:rPr lang="en-US" sz="3100"/>
              <a:t>The one who spoke with me had a gold measuring rod to measure the city, and </a:t>
            </a:r>
            <a:r>
              <a:rPr lang="en-US" sz="3100" b="1">
                <a:solidFill>
                  <a:srgbClr val="FF0000"/>
                </a:solidFill>
              </a:rPr>
              <a:t>its gates and its wall</a:t>
            </a:r>
            <a:r>
              <a:rPr lang="en-US" sz="3100"/>
              <a:t>.</a:t>
            </a:r>
          </a:p>
        </p:txBody>
      </p:sp>
    </p:spTree>
    <p:extLst>
      <p:ext uri="{BB962C8B-B14F-4D97-AF65-F5344CB8AC3E}">
        <p14:creationId xmlns:p14="http://schemas.microsoft.com/office/powerpoint/2010/main" val="657596018"/>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34E6107-E168-BD2F-0678-E5F9A626C807}"/>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4CF837F1-6BA2-D38B-5D14-9AFCD4226920}"/>
              </a:ext>
            </a:extLst>
          </p:cNvPr>
          <p:cNvSpPr txBox="1"/>
          <p:nvPr/>
        </p:nvSpPr>
        <p:spPr>
          <a:xfrm>
            <a:off x="0" y="762000"/>
            <a:ext cx="12192000" cy="646331"/>
          </a:xfrm>
          <a:prstGeom prst="rect">
            <a:avLst/>
          </a:prstGeom>
          <a:noFill/>
        </p:spPr>
        <p:txBody>
          <a:bodyPr vert="horz" rtlCol="0">
            <a:spAutoFit/>
          </a:bodyPr>
          <a:lstStyle/>
          <a:p>
            <a:pPr algn="ctr"/>
            <a:r>
              <a:rPr lang="en-US" sz="3600"/>
              <a:t>Revelation 22:2</a:t>
            </a:r>
          </a:p>
        </p:txBody>
      </p:sp>
      <p:sp>
        <p:nvSpPr>
          <p:cNvPr id="4" name="TextBox 3">
            <a:extLst>
              <a:ext uri="{FF2B5EF4-FFF2-40B4-BE49-F238E27FC236}">
                <a16:creationId xmlns:a16="http://schemas.microsoft.com/office/drawing/2014/main" id="{F44ED92E-E885-8BC7-63D2-70693302D1B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407B13C-E366-9813-D902-05E9A5CC4066}"/>
              </a:ext>
            </a:extLst>
          </p:cNvPr>
          <p:cNvSpPr txBox="1"/>
          <p:nvPr/>
        </p:nvSpPr>
        <p:spPr>
          <a:xfrm>
            <a:off x="1016000" y="1905000"/>
            <a:ext cx="10160000" cy="2000548"/>
          </a:xfrm>
          <a:prstGeom prst="rect">
            <a:avLst/>
          </a:prstGeom>
          <a:noFill/>
        </p:spPr>
        <p:txBody>
          <a:bodyPr vert="horz" rtlCol="0">
            <a:spAutoFit/>
          </a:bodyPr>
          <a:lstStyle/>
          <a:p>
            <a:pPr algn="ctr"/>
            <a:r>
              <a:rPr lang="en-US" sz="3100"/>
              <a:t>in the middle of its </a:t>
            </a:r>
            <a:r>
              <a:rPr lang="en-US" sz="3100" b="1">
                <a:solidFill>
                  <a:srgbClr val="FF0000"/>
                </a:solidFill>
              </a:rPr>
              <a:t>street</a:t>
            </a:r>
            <a:r>
              <a:rPr lang="en-US" sz="3100"/>
              <a:t>. On either side of the river was the tree of life, bearing </a:t>
            </a:r>
            <a:r>
              <a:rPr lang="en-US" sz="3100" b="1">
                <a:solidFill>
                  <a:srgbClr val="FF0000"/>
                </a:solidFill>
              </a:rPr>
              <a:t>twelve kinds of fruit</a:t>
            </a:r>
            <a:r>
              <a:rPr lang="en-US" sz="3100"/>
              <a:t>, yielding its fruit every month; and the leaves of the tree were for the healing of the nations.</a:t>
            </a:r>
          </a:p>
        </p:txBody>
      </p:sp>
    </p:spTree>
    <p:extLst>
      <p:ext uri="{BB962C8B-B14F-4D97-AF65-F5344CB8AC3E}">
        <p14:creationId xmlns:p14="http://schemas.microsoft.com/office/powerpoint/2010/main" val="3384388839"/>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B12CF7-A8F2-41F5-7458-83FF7D554E4C}"/>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14A53BDD-7EAE-BE7C-80F9-2073537BEEF9}"/>
              </a:ext>
            </a:extLst>
          </p:cNvPr>
          <p:cNvSpPr txBox="1"/>
          <p:nvPr/>
        </p:nvSpPr>
        <p:spPr>
          <a:xfrm>
            <a:off x="0" y="762000"/>
            <a:ext cx="12192000" cy="646331"/>
          </a:xfrm>
          <a:prstGeom prst="rect">
            <a:avLst/>
          </a:prstGeom>
          <a:noFill/>
        </p:spPr>
        <p:txBody>
          <a:bodyPr vert="horz" rtlCol="0">
            <a:spAutoFit/>
          </a:bodyPr>
          <a:lstStyle/>
          <a:p>
            <a:pPr algn="ctr"/>
            <a:r>
              <a:rPr lang="en-US" sz="3600"/>
              <a:t>Isaiah 11:6-10</a:t>
            </a:r>
          </a:p>
        </p:txBody>
      </p:sp>
      <p:sp>
        <p:nvSpPr>
          <p:cNvPr id="4" name="TextBox 3">
            <a:extLst>
              <a:ext uri="{FF2B5EF4-FFF2-40B4-BE49-F238E27FC236}">
                <a16:creationId xmlns:a16="http://schemas.microsoft.com/office/drawing/2014/main" id="{561A8FC7-31FA-EB85-C7F1-17EE4E1787E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5DBE3D5-F340-322D-DD82-42E7610526CF}"/>
              </a:ext>
            </a:extLst>
          </p:cNvPr>
          <p:cNvSpPr txBox="1"/>
          <p:nvPr/>
        </p:nvSpPr>
        <p:spPr>
          <a:xfrm>
            <a:off x="1016000" y="1905000"/>
            <a:ext cx="10160000" cy="3908762"/>
          </a:xfrm>
          <a:prstGeom prst="rect">
            <a:avLst/>
          </a:prstGeom>
          <a:noFill/>
        </p:spPr>
        <p:txBody>
          <a:bodyPr vert="horz" rtlCol="0">
            <a:spAutoFit/>
          </a:bodyPr>
          <a:lstStyle/>
          <a:p>
            <a:pPr algn="ctr"/>
            <a:r>
              <a:rPr lang="en-US" sz="3100"/>
              <a:t>And the </a:t>
            </a:r>
            <a:r>
              <a:rPr lang="en-US" sz="3100" b="1">
                <a:solidFill>
                  <a:srgbClr val="FF0000"/>
                </a:solidFill>
              </a:rPr>
              <a:t>wolf</a:t>
            </a:r>
            <a:r>
              <a:rPr lang="en-US" sz="3100"/>
              <a:t> will dwell with the </a:t>
            </a:r>
            <a:r>
              <a:rPr lang="en-US" sz="3100" b="1">
                <a:solidFill>
                  <a:srgbClr val="FF0000"/>
                </a:solidFill>
              </a:rPr>
              <a:t>lamb</a:t>
            </a:r>
            <a:r>
              <a:rPr lang="en-US" sz="3100"/>
              <a:t>, And the </a:t>
            </a:r>
            <a:r>
              <a:rPr lang="en-US" sz="3100" b="1">
                <a:solidFill>
                  <a:srgbClr val="FF0000"/>
                </a:solidFill>
              </a:rPr>
              <a:t>leopard</a:t>
            </a:r>
            <a:r>
              <a:rPr lang="en-US" sz="3100"/>
              <a:t> will lie down with the young </a:t>
            </a:r>
            <a:r>
              <a:rPr lang="en-US" sz="3100" b="1">
                <a:solidFill>
                  <a:srgbClr val="FF0000"/>
                </a:solidFill>
              </a:rPr>
              <a:t>goat</a:t>
            </a:r>
            <a:r>
              <a:rPr lang="en-US" sz="3100"/>
              <a:t>, And the </a:t>
            </a:r>
            <a:r>
              <a:rPr lang="en-US" sz="3100" b="1">
                <a:solidFill>
                  <a:srgbClr val="FF0000"/>
                </a:solidFill>
              </a:rPr>
              <a:t>calf</a:t>
            </a:r>
            <a:r>
              <a:rPr lang="en-US" sz="3100"/>
              <a:t> and the young </a:t>
            </a:r>
            <a:r>
              <a:rPr lang="en-US" sz="3100" b="1">
                <a:solidFill>
                  <a:srgbClr val="FF0000"/>
                </a:solidFill>
              </a:rPr>
              <a:t>lion</a:t>
            </a:r>
            <a:r>
              <a:rPr lang="en-US" sz="3100"/>
              <a:t> and </a:t>
            </a:r>
            <a:r>
              <a:rPr lang="en-US" sz="3100" b="1">
                <a:solidFill>
                  <a:srgbClr val="FF0000"/>
                </a:solidFill>
              </a:rPr>
              <a:t>the fatling</a:t>
            </a:r>
            <a:r>
              <a:rPr lang="en-US" sz="3100"/>
              <a:t> together; And a little boy will lead them. Also the </a:t>
            </a:r>
            <a:r>
              <a:rPr lang="en-US" sz="3100" b="1">
                <a:solidFill>
                  <a:srgbClr val="FF0000"/>
                </a:solidFill>
              </a:rPr>
              <a:t>cow</a:t>
            </a:r>
            <a:r>
              <a:rPr lang="en-US" sz="3100"/>
              <a:t> and the </a:t>
            </a:r>
            <a:r>
              <a:rPr lang="en-US" sz="3100" b="1">
                <a:solidFill>
                  <a:srgbClr val="FF0000"/>
                </a:solidFill>
              </a:rPr>
              <a:t>bear</a:t>
            </a:r>
            <a:r>
              <a:rPr lang="en-US" sz="3100"/>
              <a:t> will graze, Their young will lie down together, And the </a:t>
            </a:r>
            <a:r>
              <a:rPr lang="en-US" sz="3100" b="1">
                <a:solidFill>
                  <a:srgbClr val="FF0000"/>
                </a:solidFill>
              </a:rPr>
              <a:t>lion</a:t>
            </a:r>
            <a:r>
              <a:rPr lang="en-US" sz="3100"/>
              <a:t> will eat straw like the </a:t>
            </a:r>
            <a:r>
              <a:rPr lang="en-US" sz="3100" b="1">
                <a:solidFill>
                  <a:srgbClr val="FF0000"/>
                </a:solidFill>
              </a:rPr>
              <a:t>ox</a:t>
            </a:r>
            <a:r>
              <a:rPr lang="en-US" sz="3100"/>
              <a:t>. The </a:t>
            </a:r>
            <a:r>
              <a:rPr lang="en-US" sz="3100" b="1">
                <a:solidFill>
                  <a:srgbClr val="FF0000"/>
                </a:solidFill>
              </a:rPr>
              <a:t>nursing child</a:t>
            </a:r>
            <a:r>
              <a:rPr lang="en-US" sz="3100"/>
              <a:t> will play by the hole of the </a:t>
            </a:r>
            <a:r>
              <a:rPr lang="en-US" sz="3100" b="1">
                <a:solidFill>
                  <a:srgbClr val="FF0000"/>
                </a:solidFill>
              </a:rPr>
              <a:t>cobra</a:t>
            </a:r>
            <a:r>
              <a:rPr lang="en-US" sz="3100"/>
              <a:t>, And the </a:t>
            </a:r>
            <a:r>
              <a:rPr lang="en-US" sz="3100" b="1">
                <a:solidFill>
                  <a:srgbClr val="FF0000"/>
                </a:solidFill>
              </a:rPr>
              <a:t>weaned child</a:t>
            </a:r>
            <a:r>
              <a:rPr lang="en-US" sz="3100"/>
              <a:t> will put his hand on the viper's den. (Continued...)</a:t>
            </a:r>
          </a:p>
        </p:txBody>
      </p:sp>
    </p:spTree>
    <p:extLst>
      <p:ext uri="{BB962C8B-B14F-4D97-AF65-F5344CB8AC3E}">
        <p14:creationId xmlns:p14="http://schemas.microsoft.com/office/powerpoint/2010/main" val="4275625638"/>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B2D2DD2-B49C-3DF0-8778-2890A46704DA}"/>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C420E969-4E82-6901-6316-7B7D27EEB004}"/>
              </a:ext>
            </a:extLst>
          </p:cNvPr>
          <p:cNvSpPr txBox="1"/>
          <p:nvPr/>
        </p:nvSpPr>
        <p:spPr>
          <a:xfrm>
            <a:off x="1016000" y="635000"/>
            <a:ext cx="10160000" cy="2477601"/>
          </a:xfrm>
          <a:prstGeom prst="rect">
            <a:avLst/>
          </a:prstGeom>
          <a:noFill/>
        </p:spPr>
        <p:txBody>
          <a:bodyPr vert="horz" rtlCol="0">
            <a:spAutoFit/>
          </a:bodyPr>
          <a:lstStyle/>
          <a:p>
            <a:pPr algn="ctr"/>
            <a:r>
              <a:rPr lang="en-US" sz="3100"/>
              <a:t>They will not hurt or destroy in all My holy mountain, For the earth will be full of the knowledge of the LORD As the waters cover the sea. Then in that day The nations will resort to the root of Jesse, Who will stand as a signal for the peoples; And His resting place will be glorious.</a:t>
            </a:r>
          </a:p>
        </p:txBody>
      </p:sp>
    </p:spTree>
    <p:extLst>
      <p:ext uri="{BB962C8B-B14F-4D97-AF65-F5344CB8AC3E}">
        <p14:creationId xmlns:p14="http://schemas.microsoft.com/office/powerpoint/2010/main" val="3983330993"/>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4326EB0-092B-59E5-9058-D8EBA683CC61}"/>
              </a:ext>
            </a:extLst>
          </p:cNvPr>
          <p:cNvSpPr txBox="1"/>
          <p:nvPr/>
        </p:nvSpPr>
        <p:spPr>
          <a:xfrm>
            <a:off x="127000" y="127000"/>
            <a:ext cx="7315200" cy="276999"/>
          </a:xfrm>
          <a:prstGeom prst="rect">
            <a:avLst/>
          </a:prstGeom>
          <a:noFill/>
        </p:spPr>
        <p:txBody>
          <a:bodyPr vert="horz" lIns="0" tIns="0" rIns="0" bIns="0" rtlCol="0">
            <a:spAutoFit/>
          </a:bodyPr>
          <a:lstStyle/>
          <a:p>
            <a:r>
              <a:rPr lang="en-US"/>
              <a:t>WHAT DOES ZION LOOK LIKE?</a:t>
            </a:r>
          </a:p>
        </p:txBody>
      </p:sp>
      <p:sp>
        <p:nvSpPr>
          <p:cNvPr id="3" name="TextBox 2">
            <a:extLst>
              <a:ext uri="{FF2B5EF4-FFF2-40B4-BE49-F238E27FC236}">
                <a16:creationId xmlns:a16="http://schemas.microsoft.com/office/drawing/2014/main" id="{9EF13AA6-BF67-2E47-1BB2-B7DF3DB02A70}"/>
              </a:ext>
            </a:extLst>
          </p:cNvPr>
          <p:cNvSpPr txBox="1"/>
          <p:nvPr/>
        </p:nvSpPr>
        <p:spPr>
          <a:xfrm>
            <a:off x="0" y="762000"/>
            <a:ext cx="12192000" cy="646331"/>
          </a:xfrm>
          <a:prstGeom prst="rect">
            <a:avLst/>
          </a:prstGeom>
          <a:noFill/>
        </p:spPr>
        <p:txBody>
          <a:bodyPr vert="horz" rtlCol="0">
            <a:spAutoFit/>
          </a:bodyPr>
          <a:lstStyle/>
          <a:p>
            <a:pPr algn="ctr"/>
            <a:r>
              <a:rPr lang="en-US" sz="3600"/>
              <a:t>Zechariah 8:3</a:t>
            </a:r>
          </a:p>
        </p:txBody>
      </p:sp>
      <p:sp>
        <p:nvSpPr>
          <p:cNvPr id="4" name="TextBox 3">
            <a:extLst>
              <a:ext uri="{FF2B5EF4-FFF2-40B4-BE49-F238E27FC236}">
                <a16:creationId xmlns:a16="http://schemas.microsoft.com/office/drawing/2014/main" id="{9244290D-C1B8-9792-9275-F7B227C9F00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CD8F021-7A03-D138-3E3D-A789873ABEBC}"/>
              </a:ext>
            </a:extLst>
          </p:cNvPr>
          <p:cNvSpPr txBox="1"/>
          <p:nvPr/>
        </p:nvSpPr>
        <p:spPr>
          <a:xfrm>
            <a:off x="1016000" y="1905000"/>
            <a:ext cx="10160000" cy="2000548"/>
          </a:xfrm>
          <a:prstGeom prst="rect">
            <a:avLst/>
          </a:prstGeom>
          <a:noFill/>
        </p:spPr>
        <p:txBody>
          <a:bodyPr vert="horz" rtlCol="0">
            <a:spAutoFit/>
          </a:bodyPr>
          <a:lstStyle/>
          <a:p>
            <a:pPr algn="ctr"/>
            <a:r>
              <a:rPr lang="en-US" sz="3100"/>
              <a:t>"Thus says the LORD, 'I will return to Zion and will dwell in the midst of Jerusalem. Then Jerusalem will be called </a:t>
            </a:r>
            <a:r>
              <a:rPr lang="en-US" sz="3100" b="1">
                <a:solidFill>
                  <a:srgbClr val="FF0000"/>
                </a:solidFill>
              </a:rPr>
              <a:t>the City</a:t>
            </a:r>
            <a:r>
              <a:rPr lang="en-US" sz="3100"/>
              <a:t> of Truth, and </a:t>
            </a:r>
            <a:r>
              <a:rPr lang="en-US" sz="3100" b="1">
                <a:solidFill>
                  <a:srgbClr val="FF0000"/>
                </a:solidFill>
              </a:rPr>
              <a:t>the mountain</a:t>
            </a:r>
            <a:r>
              <a:rPr lang="en-US" sz="3100"/>
              <a:t> of the LORD of hosts will be called the Holy Mountain.'</a:t>
            </a:r>
          </a:p>
        </p:txBody>
      </p:sp>
    </p:spTree>
    <p:extLst>
      <p:ext uri="{BB962C8B-B14F-4D97-AF65-F5344CB8AC3E}">
        <p14:creationId xmlns:p14="http://schemas.microsoft.com/office/powerpoint/2010/main" val="302315647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38DCAD-D939-010C-551F-11096A45D3A4}"/>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What will life be like in Zion?</a:t>
            </a:r>
          </a:p>
        </p:txBody>
      </p:sp>
      <p:sp>
        <p:nvSpPr>
          <p:cNvPr id="3" name="Subtitle 2">
            <a:extLst>
              <a:ext uri="{FF2B5EF4-FFF2-40B4-BE49-F238E27FC236}">
                <a16:creationId xmlns:a16="http://schemas.microsoft.com/office/drawing/2014/main" id="{BC819C6D-439F-9987-429E-6E7D5CBC6DEE}"/>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33823999"/>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B42520-70B7-CA79-B47C-1EBDC734A69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Joyful</a:t>
            </a:r>
          </a:p>
        </p:txBody>
      </p:sp>
      <p:sp>
        <p:nvSpPr>
          <p:cNvPr id="3" name="Subtitle 2">
            <a:extLst>
              <a:ext uri="{FF2B5EF4-FFF2-40B4-BE49-F238E27FC236}">
                <a16:creationId xmlns:a16="http://schemas.microsoft.com/office/drawing/2014/main" id="{9FCCBED7-2FC4-FF86-4FA8-EFD2B5551722}"/>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86673037"/>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A9F9969-6BDB-9D88-DF90-5B8D4ECCB221}"/>
              </a:ext>
            </a:extLst>
          </p:cNvPr>
          <p:cNvSpPr txBox="1"/>
          <p:nvPr/>
        </p:nvSpPr>
        <p:spPr>
          <a:xfrm>
            <a:off x="127000" y="127000"/>
            <a:ext cx="7315200" cy="276999"/>
          </a:xfrm>
          <a:prstGeom prst="rect">
            <a:avLst/>
          </a:prstGeom>
          <a:noFill/>
        </p:spPr>
        <p:txBody>
          <a:bodyPr vert="horz" lIns="0" tIns="0" rIns="0" bIns="0" rtlCol="0">
            <a:spAutoFit/>
          </a:bodyPr>
          <a:lstStyle/>
          <a:p>
            <a:r>
              <a:rPr lang="en-US"/>
              <a:t>Joyful</a:t>
            </a:r>
          </a:p>
        </p:txBody>
      </p:sp>
      <p:sp>
        <p:nvSpPr>
          <p:cNvPr id="3" name="TextBox 2">
            <a:extLst>
              <a:ext uri="{FF2B5EF4-FFF2-40B4-BE49-F238E27FC236}">
                <a16:creationId xmlns:a16="http://schemas.microsoft.com/office/drawing/2014/main" id="{5C333122-E1F6-E18D-5D5F-90B1798FA05E}"/>
              </a:ext>
            </a:extLst>
          </p:cNvPr>
          <p:cNvSpPr txBox="1"/>
          <p:nvPr/>
        </p:nvSpPr>
        <p:spPr>
          <a:xfrm>
            <a:off x="0" y="762000"/>
            <a:ext cx="12192000" cy="646331"/>
          </a:xfrm>
          <a:prstGeom prst="rect">
            <a:avLst/>
          </a:prstGeom>
          <a:noFill/>
        </p:spPr>
        <p:txBody>
          <a:bodyPr vert="horz" rtlCol="0">
            <a:spAutoFit/>
          </a:bodyPr>
          <a:lstStyle/>
          <a:p>
            <a:pPr algn="ctr"/>
            <a:r>
              <a:rPr lang="en-US" sz="3600"/>
              <a:t>Isaiah 30:19</a:t>
            </a:r>
          </a:p>
        </p:txBody>
      </p:sp>
      <p:sp>
        <p:nvSpPr>
          <p:cNvPr id="4" name="TextBox 3">
            <a:extLst>
              <a:ext uri="{FF2B5EF4-FFF2-40B4-BE49-F238E27FC236}">
                <a16:creationId xmlns:a16="http://schemas.microsoft.com/office/drawing/2014/main" id="{750FC5D3-2F0B-AAD3-D654-A285C378082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AA19AD4-AD0C-5CB4-FF87-B6A9DDA74459}"/>
              </a:ext>
            </a:extLst>
          </p:cNvPr>
          <p:cNvSpPr txBox="1"/>
          <p:nvPr/>
        </p:nvSpPr>
        <p:spPr>
          <a:xfrm>
            <a:off x="1016000" y="1905000"/>
            <a:ext cx="10160000" cy="1523494"/>
          </a:xfrm>
          <a:prstGeom prst="rect">
            <a:avLst/>
          </a:prstGeom>
          <a:noFill/>
        </p:spPr>
        <p:txBody>
          <a:bodyPr vert="horz" rtlCol="0">
            <a:spAutoFit/>
          </a:bodyPr>
          <a:lstStyle/>
          <a:p>
            <a:pPr algn="ctr"/>
            <a:r>
              <a:rPr lang="en-US" sz="3100"/>
              <a:t>O people in Zion, inhabitant in Jerusalem, </a:t>
            </a:r>
            <a:r>
              <a:rPr lang="en-US" sz="3100" b="1">
                <a:solidFill>
                  <a:srgbClr val="FF0000"/>
                </a:solidFill>
              </a:rPr>
              <a:t>you will weep no longer</a:t>
            </a:r>
            <a:r>
              <a:rPr lang="en-US" sz="3100"/>
              <a:t>. He will surely be gracious to you at the sound of your cry; when He hears it, He will answer you.</a:t>
            </a:r>
          </a:p>
        </p:txBody>
      </p:sp>
    </p:spTree>
    <p:extLst>
      <p:ext uri="{BB962C8B-B14F-4D97-AF65-F5344CB8AC3E}">
        <p14:creationId xmlns:p14="http://schemas.microsoft.com/office/powerpoint/2010/main" val="498493883"/>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2677966-668F-36FD-35D7-B12403722BD8}"/>
              </a:ext>
            </a:extLst>
          </p:cNvPr>
          <p:cNvSpPr txBox="1"/>
          <p:nvPr/>
        </p:nvSpPr>
        <p:spPr>
          <a:xfrm>
            <a:off x="127000" y="127000"/>
            <a:ext cx="7315200" cy="276999"/>
          </a:xfrm>
          <a:prstGeom prst="rect">
            <a:avLst/>
          </a:prstGeom>
          <a:noFill/>
        </p:spPr>
        <p:txBody>
          <a:bodyPr vert="horz" lIns="0" tIns="0" rIns="0" bIns="0" rtlCol="0">
            <a:spAutoFit/>
          </a:bodyPr>
          <a:lstStyle/>
          <a:p>
            <a:r>
              <a:rPr lang="en-US"/>
              <a:t>Joyful</a:t>
            </a:r>
          </a:p>
        </p:txBody>
      </p:sp>
      <p:sp>
        <p:nvSpPr>
          <p:cNvPr id="3" name="TextBox 2">
            <a:extLst>
              <a:ext uri="{FF2B5EF4-FFF2-40B4-BE49-F238E27FC236}">
                <a16:creationId xmlns:a16="http://schemas.microsoft.com/office/drawing/2014/main" id="{345D39A6-04EF-C9A4-01E0-A16108E8BE85}"/>
              </a:ext>
            </a:extLst>
          </p:cNvPr>
          <p:cNvSpPr txBox="1"/>
          <p:nvPr/>
        </p:nvSpPr>
        <p:spPr>
          <a:xfrm>
            <a:off x="0" y="762000"/>
            <a:ext cx="12192000" cy="646331"/>
          </a:xfrm>
          <a:prstGeom prst="rect">
            <a:avLst/>
          </a:prstGeom>
          <a:noFill/>
        </p:spPr>
        <p:txBody>
          <a:bodyPr vert="horz" rtlCol="0">
            <a:spAutoFit/>
          </a:bodyPr>
          <a:lstStyle/>
          <a:p>
            <a:pPr algn="ctr"/>
            <a:r>
              <a:rPr lang="en-US" sz="3600"/>
              <a:t>Isaiah 35:10</a:t>
            </a:r>
          </a:p>
        </p:txBody>
      </p:sp>
      <p:sp>
        <p:nvSpPr>
          <p:cNvPr id="4" name="TextBox 3">
            <a:extLst>
              <a:ext uri="{FF2B5EF4-FFF2-40B4-BE49-F238E27FC236}">
                <a16:creationId xmlns:a16="http://schemas.microsoft.com/office/drawing/2014/main" id="{1738F33E-6120-6150-9C1B-A9044BB2133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34A69588-F69A-296C-116A-5645EAA795D7}"/>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ransomed of the LORD will return And come with </a:t>
            </a:r>
            <a:r>
              <a:rPr lang="en-US" sz="3100" b="1">
                <a:solidFill>
                  <a:srgbClr val="FF0000"/>
                </a:solidFill>
              </a:rPr>
              <a:t>joyful shouting</a:t>
            </a:r>
            <a:r>
              <a:rPr lang="en-US" sz="3100"/>
              <a:t> to Zion, With </a:t>
            </a:r>
            <a:r>
              <a:rPr lang="en-US" sz="3100" b="1">
                <a:solidFill>
                  <a:srgbClr val="FF0000"/>
                </a:solidFill>
              </a:rPr>
              <a:t>everlasting joy</a:t>
            </a:r>
            <a:r>
              <a:rPr lang="en-US" sz="3100"/>
              <a:t> upon their heads. They will find gladness and joy, And sorrow and sighing will flee away.</a:t>
            </a:r>
          </a:p>
        </p:txBody>
      </p:sp>
    </p:spTree>
    <p:extLst>
      <p:ext uri="{BB962C8B-B14F-4D97-AF65-F5344CB8AC3E}">
        <p14:creationId xmlns:p14="http://schemas.microsoft.com/office/powerpoint/2010/main" val="1478227538"/>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A0B9E7F-8A4E-B6E3-7EFE-56176D97682C}"/>
              </a:ext>
            </a:extLst>
          </p:cNvPr>
          <p:cNvSpPr txBox="1"/>
          <p:nvPr/>
        </p:nvSpPr>
        <p:spPr>
          <a:xfrm>
            <a:off x="127000" y="127000"/>
            <a:ext cx="7315200" cy="276999"/>
          </a:xfrm>
          <a:prstGeom prst="rect">
            <a:avLst/>
          </a:prstGeom>
          <a:noFill/>
        </p:spPr>
        <p:txBody>
          <a:bodyPr vert="horz" lIns="0" tIns="0" rIns="0" bIns="0" rtlCol="0">
            <a:spAutoFit/>
          </a:bodyPr>
          <a:lstStyle/>
          <a:p>
            <a:r>
              <a:rPr lang="en-US"/>
              <a:t>Joyful</a:t>
            </a:r>
          </a:p>
        </p:txBody>
      </p:sp>
      <p:sp>
        <p:nvSpPr>
          <p:cNvPr id="3" name="TextBox 2">
            <a:extLst>
              <a:ext uri="{FF2B5EF4-FFF2-40B4-BE49-F238E27FC236}">
                <a16:creationId xmlns:a16="http://schemas.microsoft.com/office/drawing/2014/main" id="{73DFFAC2-1F26-BA51-4511-EC257617A473}"/>
              </a:ext>
            </a:extLst>
          </p:cNvPr>
          <p:cNvSpPr txBox="1"/>
          <p:nvPr/>
        </p:nvSpPr>
        <p:spPr>
          <a:xfrm>
            <a:off x="0" y="762000"/>
            <a:ext cx="12192000" cy="646331"/>
          </a:xfrm>
          <a:prstGeom prst="rect">
            <a:avLst/>
          </a:prstGeom>
          <a:noFill/>
        </p:spPr>
        <p:txBody>
          <a:bodyPr vert="horz" rtlCol="0">
            <a:spAutoFit/>
          </a:bodyPr>
          <a:lstStyle/>
          <a:p>
            <a:pPr algn="ctr"/>
            <a:r>
              <a:rPr lang="en-US" sz="3600"/>
              <a:t>Isaiah 61:3</a:t>
            </a:r>
          </a:p>
        </p:txBody>
      </p:sp>
      <p:sp>
        <p:nvSpPr>
          <p:cNvPr id="4" name="TextBox 3">
            <a:extLst>
              <a:ext uri="{FF2B5EF4-FFF2-40B4-BE49-F238E27FC236}">
                <a16:creationId xmlns:a16="http://schemas.microsoft.com/office/drawing/2014/main" id="{C64F6553-FFC1-7405-953B-B5254F3ABAE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B222C55-4AB9-8F5D-48E0-B7311C1DBA3B}"/>
              </a:ext>
            </a:extLst>
          </p:cNvPr>
          <p:cNvSpPr txBox="1"/>
          <p:nvPr/>
        </p:nvSpPr>
        <p:spPr>
          <a:xfrm>
            <a:off x="1016000" y="1905000"/>
            <a:ext cx="10160000" cy="2477601"/>
          </a:xfrm>
          <a:prstGeom prst="rect">
            <a:avLst/>
          </a:prstGeom>
          <a:noFill/>
        </p:spPr>
        <p:txBody>
          <a:bodyPr vert="horz" rtlCol="0">
            <a:spAutoFit/>
          </a:bodyPr>
          <a:lstStyle/>
          <a:p>
            <a:pPr algn="ctr"/>
            <a:r>
              <a:rPr lang="en-US" sz="3100"/>
              <a:t>To grant those who mourn in Zion, Giving them a garland instead of ashes, The oil of </a:t>
            </a:r>
            <a:r>
              <a:rPr lang="en-US" sz="3100" b="1">
                <a:solidFill>
                  <a:srgbClr val="FF0000"/>
                </a:solidFill>
              </a:rPr>
              <a:t>gladness</a:t>
            </a:r>
            <a:r>
              <a:rPr lang="en-US" sz="3100"/>
              <a:t> instead of mourning, The mantle of praise instead of a spirit of fainting. So they will be called oaks of righteousness, The planting of the LORD, that He may be glorified.</a:t>
            </a:r>
          </a:p>
        </p:txBody>
      </p:sp>
    </p:spTree>
    <p:extLst>
      <p:ext uri="{BB962C8B-B14F-4D97-AF65-F5344CB8AC3E}">
        <p14:creationId xmlns:p14="http://schemas.microsoft.com/office/powerpoint/2010/main" val="7005041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A6A488-1D4B-0D70-C26C-76874DC1A6A3}"/>
              </a:ext>
            </a:extLst>
          </p:cNvPr>
          <p:cNvSpPr txBox="1"/>
          <p:nvPr/>
        </p:nvSpPr>
        <p:spPr>
          <a:xfrm>
            <a:off x="127000" y="127000"/>
            <a:ext cx="7315200" cy="276999"/>
          </a:xfrm>
          <a:prstGeom prst="rect">
            <a:avLst/>
          </a:prstGeom>
          <a:noFill/>
        </p:spPr>
        <p:txBody>
          <a:bodyPr vert="horz" lIns="0" tIns="0" rIns="0" bIns="0" rtlCol="0">
            <a:spAutoFit/>
          </a:bodyPr>
          <a:lstStyle/>
          <a:p>
            <a:r>
              <a:rPr lang="en-US"/>
              <a:t>Joyful</a:t>
            </a:r>
          </a:p>
        </p:txBody>
      </p:sp>
      <p:sp>
        <p:nvSpPr>
          <p:cNvPr id="3" name="TextBox 2">
            <a:extLst>
              <a:ext uri="{FF2B5EF4-FFF2-40B4-BE49-F238E27FC236}">
                <a16:creationId xmlns:a16="http://schemas.microsoft.com/office/drawing/2014/main" id="{FD756721-8DD9-D3C9-980D-3823B4F8C590}"/>
              </a:ext>
            </a:extLst>
          </p:cNvPr>
          <p:cNvSpPr txBox="1"/>
          <p:nvPr/>
        </p:nvSpPr>
        <p:spPr>
          <a:xfrm>
            <a:off x="0" y="762000"/>
            <a:ext cx="12192000" cy="646331"/>
          </a:xfrm>
          <a:prstGeom prst="rect">
            <a:avLst/>
          </a:prstGeom>
          <a:noFill/>
        </p:spPr>
        <p:txBody>
          <a:bodyPr vert="horz" rtlCol="0">
            <a:spAutoFit/>
          </a:bodyPr>
          <a:lstStyle/>
          <a:p>
            <a:pPr algn="ctr"/>
            <a:r>
              <a:rPr lang="en-US" sz="3600"/>
              <a:t>Isaiah 51:11</a:t>
            </a:r>
          </a:p>
        </p:txBody>
      </p:sp>
      <p:sp>
        <p:nvSpPr>
          <p:cNvPr id="4" name="TextBox 3">
            <a:extLst>
              <a:ext uri="{FF2B5EF4-FFF2-40B4-BE49-F238E27FC236}">
                <a16:creationId xmlns:a16="http://schemas.microsoft.com/office/drawing/2014/main" id="{4CF51FB3-E793-DBE4-BA9C-4414AFEA145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FD5FD76-2032-2087-0D8D-C08ADC6BAA9E}"/>
              </a:ext>
            </a:extLst>
          </p:cNvPr>
          <p:cNvSpPr txBox="1"/>
          <p:nvPr/>
        </p:nvSpPr>
        <p:spPr>
          <a:xfrm>
            <a:off x="1016000" y="1905000"/>
            <a:ext cx="10160000" cy="2000548"/>
          </a:xfrm>
          <a:prstGeom prst="rect">
            <a:avLst/>
          </a:prstGeom>
          <a:noFill/>
        </p:spPr>
        <p:txBody>
          <a:bodyPr vert="horz" rtlCol="0">
            <a:spAutoFit/>
          </a:bodyPr>
          <a:lstStyle/>
          <a:p>
            <a:pPr algn="ctr"/>
            <a:r>
              <a:rPr lang="en-US" sz="3100"/>
              <a:t>So the ransomed of the LORD will return And come with </a:t>
            </a:r>
            <a:r>
              <a:rPr lang="en-US" sz="3100" b="1">
                <a:solidFill>
                  <a:srgbClr val="FF0000"/>
                </a:solidFill>
              </a:rPr>
              <a:t>joyful shouting</a:t>
            </a:r>
            <a:r>
              <a:rPr lang="en-US" sz="3100"/>
              <a:t> to Zion, And </a:t>
            </a:r>
            <a:r>
              <a:rPr lang="en-US" sz="3100" b="1">
                <a:solidFill>
                  <a:srgbClr val="FF0000"/>
                </a:solidFill>
              </a:rPr>
              <a:t>everlasting joy</a:t>
            </a:r>
            <a:r>
              <a:rPr lang="en-US" sz="3100"/>
              <a:t> will be on their heads. They will obtain </a:t>
            </a:r>
            <a:r>
              <a:rPr lang="en-US" sz="3100" b="1">
                <a:solidFill>
                  <a:srgbClr val="FF0000"/>
                </a:solidFill>
              </a:rPr>
              <a:t>gladness and joy</a:t>
            </a:r>
            <a:r>
              <a:rPr lang="en-US" sz="3100"/>
              <a:t>, And sorrow and sighing will flee away.</a:t>
            </a:r>
          </a:p>
        </p:txBody>
      </p:sp>
    </p:spTree>
    <p:extLst>
      <p:ext uri="{BB962C8B-B14F-4D97-AF65-F5344CB8AC3E}">
        <p14:creationId xmlns:p14="http://schemas.microsoft.com/office/powerpoint/2010/main" val="1200475899"/>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DED2D1-0B0A-4CFA-FD5B-F54846775E4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Restful</a:t>
            </a:r>
          </a:p>
        </p:txBody>
      </p:sp>
      <p:sp>
        <p:nvSpPr>
          <p:cNvPr id="3" name="Subtitle 2">
            <a:extLst>
              <a:ext uri="{FF2B5EF4-FFF2-40B4-BE49-F238E27FC236}">
                <a16:creationId xmlns:a16="http://schemas.microsoft.com/office/drawing/2014/main" id="{F5910253-9CE5-A0B4-FBA3-9DDAD300DE7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34615893"/>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70D9C4D-6B38-D8F5-8D9B-3934D97D3D6D}"/>
              </a:ext>
            </a:extLst>
          </p:cNvPr>
          <p:cNvSpPr txBox="1"/>
          <p:nvPr/>
        </p:nvSpPr>
        <p:spPr>
          <a:xfrm>
            <a:off x="127000" y="127000"/>
            <a:ext cx="7315200" cy="276999"/>
          </a:xfrm>
          <a:prstGeom prst="rect">
            <a:avLst/>
          </a:prstGeom>
          <a:noFill/>
        </p:spPr>
        <p:txBody>
          <a:bodyPr vert="horz" lIns="0" tIns="0" rIns="0" bIns="0" rtlCol="0">
            <a:spAutoFit/>
          </a:bodyPr>
          <a:lstStyle/>
          <a:p>
            <a:r>
              <a:rPr lang="en-US"/>
              <a:t>Restful</a:t>
            </a:r>
          </a:p>
        </p:txBody>
      </p:sp>
      <p:sp>
        <p:nvSpPr>
          <p:cNvPr id="3" name="TextBox 2">
            <a:extLst>
              <a:ext uri="{FF2B5EF4-FFF2-40B4-BE49-F238E27FC236}">
                <a16:creationId xmlns:a16="http://schemas.microsoft.com/office/drawing/2014/main" id="{AD9FCEE4-B29E-9989-5771-464CC033823C}"/>
              </a:ext>
            </a:extLst>
          </p:cNvPr>
          <p:cNvSpPr txBox="1"/>
          <p:nvPr/>
        </p:nvSpPr>
        <p:spPr>
          <a:xfrm>
            <a:off x="0" y="762000"/>
            <a:ext cx="12192000" cy="646331"/>
          </a:xfrm>
          <a:prstGeom prst="rect">
            <a:avLst/>
          </a:prstGeom>
          <a:noFill/>
        </p:spPr>
        <p:txBody>
          <a:bodyPr vert="horz" rtlCol="0">
            <a:spAutoFit/>
          </a:bodyPr>
          <a:lstStyle/>
          <a:p>
            <a:pPr algn="ctr"/>
            <a:r>
              <a:rPr lang="en-US" sz="3600"/>
              <a:t>Isaiah 66:13</a:t>
            </a:r>
          </a:p>
        </p:txBody>
      </p:sp>
      <p:sp>
        <p:nvSpPr>
          <p:cNvPr id="4" name="TextBox 3">
            <a:extLst>
              <a:ext uri="{FF2B5EF4-FFF2-40B4-BE49-F238E27FC236}">
                <a16:creationId xmlns:a16="http://schemas.microsoft.com/office/drawing/2014/main" id="{3486DAD8-5BD2-72BF-C9B9-935A46D7596E}"/>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AB1C369-4D9A-98A5-9C91-23E1FBBD95C2}"/>
              </a:ext>
            </a:extLst>
          </p:cNvPr>
          <p:cNvSpPr txBox="1"/>
          <p:nvPr/>
        </p:nvSpPr>
        <p:spPr>
          <a:xfrm>
            <a:off x="1016000" y="1905000"/>
            <a:ext cx="10160000" cy="1046440"/>
          </a:xfrm>
          <a:prstGeom prst="rect">
            <a:avLst/>
          </a:prstGeom>
          <a:noFill/>
        </p:spPr>
        <p:txBody>
          <a:bodyPr vert="horz" rtlCol="0">
            <a:spAutoFit/>
          </a:bodyPr>
          <a:lstStyle/>
          <a:p>
            <a:pPr algn="ctr"/>
            <a:r>
              <a:rPr lang="en-US" sz="3100"/>
              <a:t>"As one whom his mother comforts, so I will comfort you; And </a:t>
            </a:r>
            <a:r>
              <a:rPr lang="en-US" sz="3100" b="1">
                <a:solidFill>
                  <a:srgbClr val="FF0000"/>
                </a:solidFill>
              </a:rPr>
              <a:t>you will be comforted</a:t>
            </a:r>
            <a:r>
              <a:rPr lang="en-US" sz="3100"/>
              <a:t> in Jerusalem."</a:t>
            </a:r>
          </a:p>
        </p:txBody>
      </p:sp>
    </p:spTree>
    <p:extLst>
      <p:ext uri="{BB962C8B-B14F-4D97-AF65-F5344CB8AC3E}">
        <p14:creationId xmlns:p14="http://schemas.microsoft.com/office/powerpoint/2010/main" val="2003400439"/>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1440F187-4048-785C-5F28-D81624C66E0F}"/>
              </a:ext>
            </a:extLst>
          </p:cNvPr>
          <p:cNvSpPr txBox="1"/>
          <p:nvPr/>
        </p:nvSpPr>
        <p:spPr>
          <a:xfrm>
            <a:off x="127000" y="127000"/>
            <a:ext cx="7315200" cy="276999"/>
          </a:xfrm>
          <a:prstGeom prst="rect">
            <a:avLst/>
          </a:prstGeom>
          <a:noFill/>
        </p:spPr>
        <p:txBody>
          <a:bodyPr vert="horz" lIns="0" tIns="0" rIns="0" bIns="0" rtlCol="0">
            <a:spAutoFit/>
          </a:bodyPr>
          <a:lstStyle/>
          <a:p>
            <a:r>
              <a:rPr lang="en-US"/>
              <a:t>Restful</a:t>
            </a:r>
          </a:p>
        </p:txBody>
      </p:sp>
      <p:sp>
        <p:nvSpPr>
          <p:cNvPr id="3" name="TextBox 2">
            <a:extLst>
              <a:ext uri="{FF2B5EF4-FFF2-40B4-BE49-F238E27FC236}">
                <a16:creationId xmlns:a16="http://schemas.microsoft.com/office/drawing/2014/main" id="{9C58BC66-E9FF-1CC9-C3A8-66E3A0B9E6D6}"/>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73:1</a:t>
            </a:r>
          </a:p>
        </p:txBody>
      </p:sp>
      <p:sp>
        <p:nvSpPr>
          <p:cNvPr id="4" name="TextBox 3">
            <a:extLst>
              <a:ext uri="{FF2B5EF4-FFF2-40B4-BE49-F238E27FC236}">
                <a16:creationId xmlns:a16="http://schemas.microsoft.com/office/drawing/2014/main" id="{08BFBD9B-C617-E8A3-7355-F4C2C58C01A1}"/>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E6EE1049-D175-05AD-E08B-7F6856EF47CF}"/>
              </a:ext>
            </a:extLst>
          </p:cNvPr>
          <p:cNvSpPr txBox="1"/>
          <p:nvPr/>
        </p:nvSpPr>
        <p:spPr>
          <a:xfrm>
            <a:off x="1016000" y="1905000"/>
            <a:ext cx="10160000" cy="2000548"/>
          </a:xfrm>
          <a:prstGeom prst="rect">
            <a:avLst/>
          </a:prstGeom>
          <a:noFill/>
        </p:spPr>
        <p:txBody>
          <a:bodyPr vert="horz" rtlCol="0">
            <a:spAutoFit/>
          </a:bodyPr>
          <a:lstStyle/>
          <a:p>
            <a:pPr algn="ctr"/>
            <a:r>
              <a:rPr lang="en-US" sz="3100"/>
              <a:t>And it shall come to pass , when he has brought low everything that is in the world, and has sat down in peace for the age on the throne of his kingdom, that joy shall then be revealed, </a:t>
            </a:r>
            <a:r>
              <a:rPr lang="en-US" sz="3100" b="1">
                <a:solidFill>
                  <a:srgbClr val="FF0000"/>
                </a:solidFill>
              </a:rPr>
              <a:t>and rest shall appear.</a:t>
            </a:r>
          </a:p>
        </p:txBody>
      </p:sp>
    </p:spTree>
    <p:extLst>
      <p:ext uri="{BB962C8B-B14F-4D97-AF65-F5344CB8AC3E}">
        <p14:creationId xmlns:p14="http://schemas.microsoft.com/office/powerpoint/2010/main" val="51226673"/>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5DB557-3950-14A6-92AE-6CEC36849ADB}"/>
              </a:ext>
            </a:extLst>
          </p:cNvPr>
          <p:cNvSpPr txBox="1"/>
          <p:nvPr/>
        </p:nvSpPr>
        <p:spPr>
          <a:xfrm>
            <a:off x="127000" y="127000"/>
            <a:ext cx="7315200" cy="276999"/>
          </a:xfrm>
          <a:prstGeom prst="rect">
            <a:avLst/>
          </a:prstGeom>
          <a:noFill/>
        </p:spPr>
        <p:txBody>
          <a:bodyPr vert="horz" lIns="0" tIns="0" rIns="0" bIns="0" rtlCol="0">
            <a:spAutoFit/>
          </a:bodyPr>
          <a:lstStyle/>
          <a:p>
            <a:r>
              <a:rPr lang="en-US"/>
              <a:t>Restful</a:t>
            </a:r>
          </a:p>
        </p:txBody>
      </p:sp>
      <p:sp>
        <p:nvSpPr>
          <p:cNvPr id="3" name="TextBox 2">
            <a:extLst>
              <a:ext uri="{FF2B5EF4-FFF2-40B4-BE49-F238E27FC236}">
                <a16:creationId xmlns:a16="http://schemas.microsoft.com/office/drawing/2014/main" id="{A536BA5D-0FBE-E8AE-FF5F-DF36E24E5E61}"/>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10:24</a:t>
            </a:r>
          </a:p>
        </p:txBody>
      </p:sp>
      <p:sp>
        <p:nvSpPr>
          <p:cNvPr id="4" name="TextBox 3">
            <a:extLst>
              <a:ext uri="{FF2B5EF4-FFF2-40B4-BE49-F238E27FC236}">
                <a16:creationId xmlns:a16="http://schemas.microsoft.com/office/drawing/2014/main" id="{75DEBE1D-A757-A2B4-DAFC-9528B325662B}"/>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931A9942-4065-BCC4-A8E9-B1F917102C86}"/>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therefore shake off thy great heaviness, and put away the multitude of sorrows, that the Mighty may be merciful unto thee again, and the Highest shall </a:t>
            </a:r>
            <a:r>
              <a:rPr lang="en-US" sz="3100" b="1">
                <a:solidFill>
                  <a:srgbClr val="FF0000"/>
                </a:solidFill>
              </a:rPr>
              <a:t>give thee rest</a:t>
            </a:r>
            <a:r>
              <a:rPr lang="en-US" sz="3100"/>
              <a:t> and ease from thy labor.</a:t>
            </a:r>
          </a:p>
        </p:txBody>
      </p:sp>
    </p:spTree>
    <p:extLst>
      <p:ext uri="{BB962C8B-B14F-4D97-AF65-F5344CB8AC3E}">
        <p14:creationId xmlns:p14="http://schemas.microsoft.com/office/powerpoint/2010/main" val="91844633"/>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FCE5E5B-8D10-CF00-86EC-A26976112ACA}"/>
              </a:ext>
            </a:extLst>
          </p:cNvPr>
          <p:cNvSpPr txBox="1"/>
          <p:nvPr/>
        </p:nvSpPr>
        <p:spPr>
          <a:xfrm>
            <a:off x="127000" y="127000"/>
            <a:ext cx="7315200" cy="276999"/>
          </a:xfrm>
          <a:prstGeom prst="rect">
            <a:avLst/>
          </a:prstGeom>
          <a:noFill/>
        </p:spPr>
        <p:txBody>
          <a:bodyPr vert="horz" lIns="0" tIns="0" rIns="0" bIns="0" rtlCol="0">
            <a:spAutoFit/>
          </a:bodyPr>
          <a:lstStyle/>
          <a:p>
            <a:r>
              <a:rPr lang="en-US"/>
              <a:t>Restful</a:t>
            </a:r>
          </a:p>
        </p:txBody>
      </p:sp>
      <p:sp>
        <p:nvSpPr>
          <p:cNvPr id="3" name="TextBox 2">
            <a:extLst>
              <a:ext uri="{FF2B5EF4-FFF2-40B4-BE49-F238E27FC236}">
                <a16:creationId xmlns:a16="http://schemas.microsoft.com/office/drawing/2014/main" id="{65E0AB70-2BFC-4146-A9A4-FBE974940CA5}"/>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8:52</a:t>
            </a:r>
          </a:p>
        </p:txBody>
      </p:sp>
      <p:sp>
        <p:nvSpPr>
          <p:cNvPr id="4" name="TextBox 3">
            <a:extLst>
              <a:ext uri="{FF2B5EF4-FFF2-40B4-BE49-F238E27FC236}">
                <a16:creationId xmlns:a16="http://schemas.microsoft.com/office/drawing/2014/main" id="{ABD4CB31-EE93-A912-D0C7-CD7BB8CDCA37}"/>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CCD52DAA-2E40-F7E3-12AB-13D682364E35}"/>
              </a:ext>
            </a:extLst>
          </p:cNvPr>
          <p:cNvSpPr txBox="1"/>
          <p:nvPr/>
        </p:nvSpPr>
        <p:spPr>
          <a:xfrm>
            <a:off x="1016000" y="1905000"/>
            <a:ext cx="10160000" cy="2000548"/>
          </a:xfrm>
          <a:prstGeom prst="rect">
            <a:avLst/>
          </a:prstGeom>
          <a:noFill/>
        </p:spPr>
        <p:txBody>
          <a:bodyPr vert="horz" rtlCol="0">
            <a:spAutoFit/>
          </a:bodyPr>
          <a:lstStyle/>
          <a:p>
            <a:pPr algn="ctr"/>
            <a:r>
              <a:rPr lang="en-US" sz="3100"/>
              <a:t>For unto you is paradise opened, the tree of life is planted, the time to come is prepared, plenteousness is made ready, a city is built, </a:t>
            </a:r>
            <a:r>
              <a:rPr lang="en-US" sz="3100" b="1">
                <a:solidFill>
                  <a:srgbClr val="FF0000"/>
                </a:solidFill>
              </a:rPr>
              <a:t>and rest is allowed,</a:t>
            </a:r>
            <a:r>
              <a:rPr lang="en-US" sz="3100"/>
              <a:t> yea, perfect goodness and wisdom.</a:t>
            </a:r>
          </a:p>
        </p:txBody>
      </p:sp>
    </p:spTree>
    <p:extLst>
      <p:ext uri="{BB962C8B-B14F-4D97-AF65-F5344CB8AC3E}">
        <p14:creationId xmlns:p14="http://schemas.microsoft.com/office/powerpoint/2010/main" val="1243909775"/>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324761-6294-C2A9-467C-9E0169C936B9}"/>
              </a:ext>
            </a:extLst>
          </p:cNvPr>
          <p:cNvSpPr txBox="1"/>
          <p:nvPr/>
        </p:nvSpPr>
        <p:spPr>
          <a:xfrm>
            <a:off x="127000" y="127000"/>
            <a:ext cx="7315200" cy="276999"/>
          </a:xfrm>
          <a:prstGeom prst="rect">
            <a:avLst/>
          </a:prstGeom>
          <a:noFill/>
        </p:spPr>
        <p:txBody>
          <a:bodyPr vert="horz" lIns="0" tIns="0" rIns="0" bIns="0" rtlCol="0">
            <a:spAutoFit/>
          </a:bodyPr>
          <a:lstStyle/>
          <a:p>
            <a:r>
              <a:rPr lang="en-US"/>
              <a:t>Restful</a:t>
            </a:r>
          </a:p>
        </p:txBody>
      </p:sp>
      <p:sp>
        <p:nvSpPr>
          <p:cNvPr id="3" name="TextBox 2">
            <a:extLst>
              <a:ext uri="{FF2B5EF4-FFF2-40B4-BE49-F238E27FC236}">
                <a16:creationId xmlns:a16="http://schemas.microsoft.com/office/drawing/2014/main" id="{33BCD5B3-6D48-A47F-15DC-E7233149BAFB}"/>
              </a:ext>
            </a:extLst>
          </p:cNvPr>
          <p:cNvSpPr txBox="1"/>
          <p:nvPr/>
        </p:nvSpPr>
        <p:spPr>
          <a:xfrm>
            <a:off x="0" y="762000"/>
            <a:ext cx="12192000" cy="646331"/>
          </a:xfrm>
          <a:prstGeom prst="rect">
            <a:avLst/>
          </a:prstGeom>
          <a:noFill/>
        </p:spPr>
        <p:txBody>
          <a:bodyPr vert="horz" rtlCol="0">
            <a:spAutoFit/>
          </a:bodyPr>
          <a:lstStyle/>
          <a:p>
            <a:pPr algn="ctr"/>
            <a:r>
              <a:rPr lang="en-US" sz="3600"/>
              <a:t>Sirach [Ecclesiasticus] 36:13</a:t>
            </a:r>
          </a:p>
        </p:txBody>
      </p:sp>
      <p:sp>
        <p:nvSpPr>
          <p:cNvPr id="4" name="TextBox 3">
            <a:extLst>
              <a:ext uri="{FF2B5EF4-FFF2-40B4-BE49-F238E27FC236}">
                <a16:creationId xmlns:a16="http://schemas.microsoft.com/office/drawing/2014/main" id="{81CD4A13-1E54-4EC4-C748-847CD0BFF0E7}"/>
              </a:ext>
            </a:extLst>
          </p:cNvPr>
          <p:cNvSpPr txBox="1"/>
          <p:nvPr/>
        </p:nvSpPr>
        <p:spPr>
          <a:xfrm>
            <a:off x="0" y="1270000"/>
            <a:ext cx="12192000" cy="400110"/>
          </a:xfrm>
          <a:prstGeom prst="rect">
            <a:avLst/>
          </a:prstGeom>
          <a:noFill/>
        </p:spPr>
        <p:txBody>
          <a:bodyPr vert="horz" rtlCol="0">
            <a:spAutoFit/>
          </a:bodyPr>
          <a:lstStyle/>
          <a:p>
            <a:pPr algn="ctr"/>
            <a:r>
              <a:rPr lang="en-US" sz="2000"/>
              <a:t>(RSV, Revised Standard Version)</a:t>
            </a:r>
          </a:p>
        </p:txBody>
      </p:sp>
      <p:sp>
        <p:nvSpPr>
          <p:cNvPr id="5" name="TextBox 4">
            <a:extLst>
              <a:ext uri="{FF2B5EF4-FFF2-40B4-BE49-F238E27FC236}">
                <a16:creationId xmlns:a16="http://schemas.microsoft.com/office/drawing/2014/main" id="{B671D78E-D2EA-93C2-DDED-3A7A82FEA75E}"/>
              </a:ext>
            </a:extLst>
          </p:cNvPr>
          <p:cNvSpPr txBox="1"/>
          <p:nvPr/>
        </p:nvSpPr>
        <p:spPr>
          <a:xfrm>
            <a:off x="1016000" y="1905000"/>
            <a:ext cx="10160000" cy="1046440"/>
          </a:xfrm>
          <a:prstGeom prst="rect">
            <a:avLst/>
          </a:prstGeom>
          <a:noFill/>
        </p:spPr>
        <p:txBody>
          <a:bodyPr vert="horz" rtlCol="0">
            <a:spAutoFit/>
          </a:bodyPr>
          <a:lstStyle/>
          <a:p>
            <a:pPr algn="ctr"/>
            <a:r>
              <a:rPr lang="en-US" sz="3100"/>
              <a:t>Have pity on the city of thy sanctuary, Jerusalem, </a:t>
            </a:r>
            <a:r>
              <a:rPr lang="en-US" sz="3100" b="1">
                <a:solidFill>
                  <a:srgbClr val="FF0000"/>
                </a:solidFill>
              </a:rPr>
              <a:t>the place of thy rest.</a:t>
            </a:r>
          </a:p>
        </p:txBody>
      </p:sp>
    </p:spTree>
    <p:extLst>
      <p:ext uri="{BB962C8B-B14F-4D97-AF65-F5344CB8AC3E}">
        <p14:creationId xmlns:p14="http://schemas.microsoft.com/office/powerpoint/2010/main" val="1855051813"/>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810CE04-572C-6AD6-C83D-9B65062EC5CD}"/>
              </a:ext>
            </a:extLst>
          </p:cNvPr>
          <p:cNvSpPr txBox="1"/>
          <p:nvPr/>
        </p:nvSpPr>
        <p:spPr>
          <a:xfrm>
            <a:off x="127000" y="127000"/>
            <a:ext cx="7315200" cy="276999"/>
          </a:xfrm>
          <a:prstGeom prst="rect">
            <a:avLst/>
          </a:prstGeom>
          <a:noFill/>
        </p:spPr>
        <p:txBody>
          <a:bodyPr vert="horz" lIns="0" tIns="0" rIns="0" bIns="0" rtlCol="0">
            <a:spAutoFit/>
          </a:bodyPr>
          <a:lstStyle/>
          <a:p>
            <a:r>
              <a:rPr lang="en-US"/>
              <a:t>Restful</a:t>
            </a:r>
          </a:p>
        </p:txBody>
      </p:sp>
      <p:sp>
        <p:nvSpPr>
          <p:cNvPr id="3" name="TextBox 2">
            <a:extLst>
              <a:ext uri="{FF2B5EF4-FFF2-40B4-BE49-F238E27FC236}">
                <a16:creationId xmlns:a16="http://schemas.microsoft.com/office/drawing/2014/main" id="{E43CCEC4-9B1F-5531-30EB-9992FE292202}"/>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5:12</a:t>
            </a:r>
          </a:p>
        </p:txBody>
      </p:sp>
      <p:sp>
        <p:nvSpPr>
          <p:cNvPr id="4" name="TextBox 3">
            <a:extLst>
              <a:ext uri="{FF2B5EF4-FFF2-40B4-BE49-F238E27FC236}">
                <a16:creationId xmlns:a16="http://schemas.microsoft.com/office/drawing/2014/main" id="{10A90AE7-DFDE-6617-FBCC-F44099A31960}"/>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92833BF0-3657-08B7-8953-66F8E96FA755}"/>
              </a:ext>
            </a:extLst>
          </p:cNvPr>
          <p:cNvSpPr txBox="1"/>
          <p:nvPr/>
        </p:nvSpPr>
        <p:spPr>
          <a:xfrm>
            <a:off x="1016000" y="1905000"/>
            <a:ext cx="10160000" cy="2000548"/>
          </a:xfrm>
          <a:prstGeom prst="rect">
            <a:avLst/>
          </a:prstGeom>
          <a:noFill/>
        </p:spPr>
        <p:txBody>
          <a:bodyPr vert="horz" rtlCol="0">
            <a:spAutoFit/>
          </a:bodyPr>
          <a:lstStyle/>
          <a:p>
            <a:pPr algn="ctr"/>
            <a:r>
              <a:rPr lang="en-US" sz="3100"/>
              <a:t>He will give everlasting peace to those who call upon Him. </a:t>
            </a:r>
            <a:r>
              <a:rPr lang="en-US" sz="3100" b="1">
                <a:solidFill>
                  <a:srgbClr val="FF0000"/>
                </a:solidFill>
              </a:rPr>
              <a:t>The saints will rest in Eden</a:t>
            </a:r>
            <a:r>
              <a:rPr lang="en-US" sz="3100"/>
              <a:t>, and the righteous will rejoice in the New Jerusalem, which will be to the glory of God forever and ever.</a:t>
            </a:r>
          </a:p>
        </p:txBody>
      </p:sp>
    </p:spTree>
    <p:extLst>
      <p:ext uri="{BB962C8B-B14F-4D97-AF65-F5344CB8AC3E}">
        <p14:creationId xmlns:p14="http://schemas.microsoft.com/office/powerpoint/2010/main" val="3455165918"/>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66FD75-726C-829C-F076-61479B828C0A}"/>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Keeping the law</a:t>
            </a:r>
          </a:p>
        </p:txBody>
      </p:sp>
      <p:sp>
        <p:nvSpPr>
          <p:cNvPr id="3" name="Subtitle 2">
            <a:extLst>
              <a:ext uri="{FF2B5EF4-FFF2-40B4-BE49-F238E27FC236}">
                <a16:creationId xmlns:a16="http://schemas.microsoft.com/office/drawing/2014/main" id="{201F5D0C-A2E5-1AB2-8085-654504669A1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789969119"/>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8E50DF8-4239-8DE1-72ED-503E65A8CC8D}"/>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law</a:t>
            </a:r>
          </a:p>
        </p:txBody>
      </p:sp>
      <p:sp>
        <p:nvSpPr>
          <p:cNvPr id="3" name="TextBox 2">
            <a:extLst>
              <a:ext uri="{FF2B5EF4-FFF2-40B4-BE49-F238E27FC236}">
                <a16:creationId xmlns:a16="http://schemas.microsoft.com/office/drawing/2014/main" id="{FC48A867-8882-D295-1884-7B6438D6081A}"/>
              </a:ext>
            </a:extLst>
          </p:cNvPr>
          <p:cNvSpPr txBox="1"/>
          <p:nvPr/>
        </p:nvSpPr>
        <p:spPr>
          <a:xfrm>
            <a:off x="0" y="762000"/>
            <a:ext cx="12192000" cy="646331"/>
          </a:xfrm>
          <a:prstGeom prst="rect">
            <a:avLst/>
          </a:prstGeom>
          <a:noFill/>
        </p:spPr>
        <p:txBody>
          <a:bodyPr vert="horz" rtlCol="0">
            <a:spAutoFit/>
          </a:bodyPr>
          <a:lstStyle/>
          <a:p>
            <a:pPr algn="ctr"/>
            <a:r>
              <a:rPr lang="en-US" sz="3600"/>
              <a:t>First John 5:18-19</a:t>
            </a:r>
          </a:p>
        </p:txBody>
      </p:sp>
      <p:sp>
        <p:nvSpPr>
          <p:cNvPr id="4" name="TextBox 3">
            <a:extLst>
              <a:ext uri="{FF2B5EF4-FFF2-40B4-BE49-F238E27FC236}">
                <a16:creationId xmlns:a16="http://schemas.microsoft.com/office/drawing/2014/main" id="{E0C722D5-AFC5-0913-4182-5A9ABD8D53B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6126D27-8791-0002-4C20-DC9A88601E31}"/>
              </a:ext>
            </a:extLst>
          </p:cNvPr>
          <p:cNvSpPr txBox="1"/>
          <p:nvPr/>
        </p:nvSpPr>
        <p:spPr>
          <a:xfrm>
            <a:off x="1016000" y="1905000"/>
            <a:ext cx="10160000" cy="2000548"/>
          </a:xfrm>
          <a:prstGeom prst="rect">
            <a:avLst/>
          </a:prstGeom>
          <a:noFill/>
        </p:spPr>
        <p:txBody>
          <a:bodyPr vert="horz" rtlCol="0">
            <a:spAutoFit/>
          </a:bodyPr>
          <a:lstStyle/>
          <a:p>
            <a:pPr algn="ctr"/>
            <a:r>
              <a:rPr lang="en-US" sz="3100"/>
              <a:t>We </a:t>
            </a:r>
            <a:r>
              <a:rPr lang="en-US" sz="3100" b="1">
                <a:solidFill>
                  <a:srgbClr val="FF0000"/>
                </a:solidFill>
              </a:rPr>
              <a:t>know that no one who is born of God sins</a:t>
            </a:r>
            <a:r>
              <a:rPr lang="en-US" sz="3100"/>
              <a:t>; but He who was born of God keeps him, and the evil one does not touch him. We know that we are of God, and that the whole world lies in the power of the evil one.</a:t>
            </a:r>
          </a:p>
        </p:txBody>
      </p:sp>
    </p:spTree>
    <p:extLst>
      <p:ext uri="{BB962C8B-B14F-4D97-AF65-F5344CB8AC3E}">
        <p14:creationId xmlns:p14="http://schemas.microsoft.com/office/powerpoint/2010/main" val="1431613330"/>
      </p:ext>
    </p:extLst>
  </p:cSld>
  <p:clrMapOvr>
    <a:masterClrMapping/>
  </p:clrMapOvr>
</p:sld>
</file>

<file path=ppt/slides/slide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24CF6C-3899-172F-6185-677E6223E859}"/>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law</a:t>
            </a:r>
          </a:p>
        </p:txBody>
      </p:sp>
      <p:sp>
        <p:nvSpPr>
          <p:cNvPr id="3" name="TextBox 2">
            <a:extLst>
              <a:ext uri="{FF2B5EF4-FFF2-40B4-BE49-F238E27FC236}">
                <a16:creationId xmlns:a16="http://schemas.microsoft.com/office/drawing/2014/main" id="{7DA83D28-D986-CFEF-A492-A2E4FB41E68D}"/>
              </a:ext>
            </a:extLst>
          </p:cNvPr>
          <p:cNvSpPr txBox="1"/>
          <p:nvPr/>
        </p:nvSpPr>
        <p:spPr>
          <a:xfrm>
            <a:off x="0" y="762000"/>
            <a:ext cx="12192000" cy="646331"/>
          </a:xfrm>
          <a:prstGeom prst="rect">
            <a:avLst/>
          </a:prstGeom>
          <a:noFill/>
        </p:spPr>
        <p:txBody>
          <a:bodyPr vert="horz" rtlCol="0">
            <a:spAutoFit/>
          </a:bodyPr>
          <a:lstStyle/>
          <a:p>
            <a:pPr algn="ctr"/>
            <a:r>
              <a:rPr lang="en-US" sz="3600"/>
              <a:t>Jubilees 1:23-27</a:t>
            </a:r>
          </a:p>
        </p:txBody>
      </p:sp>
      <p:sp>
        <p:nvSpPr>
          <p:cNvPr id="4" name="TextBox 3">
            <a:extLst>
              <a:ext uri="{FF2B5EF4-FFF2-40B4-BE49-F238E27FC236}">
                <a16:creationId xmlns:a16="http://schemas.microsoft.com/office/drawing/2014/main" id="{7FEC8071-F7DE-73FD-6C60-754680C47C1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3A24F30A-AEBB-3009-B02D-1CB0213CF092}"/>
              </a:ext>
            </a:extLst>
          </p:cNvPr>
          <p:cNvSpPr txBox="1"/>
          <p:nvPr/>
        </p:nvSpPr>
        <p:spPr>
          <a:xfrm>
            <a:off x="1016000" y="1905000"/>
            <a:ext cx="10160000" cy="3908762"/>
          </a:xfrm>
          <a:prstGeom prst="rect">
            <a:avLst/>
          </a:prstGeom>
          <a:noFill/>
        </p:spPr>
        <p:txBody>
          <a:bodyPr vert="horz" rtlCol="0">
            <a:spAutoFit/>
          </a:bodyPr>
          <a:lstStyle/>
          <a:p>
            <a:pPr algn="ctr"/>
            <a:r>
              <a:rPr lang="en-US" sz="3100"/>
              <a:t>And their souls will cleave to Me and to all My commandments, </a:t>
            </a:r>
            <a:r>
              <a:rPr lang="en-US" sz="3100" b="1">
                <a:solidFill>
                  <a:srgbClr val="FF0000"/>
                </a:solidFill>
              </a:rPr>
              <a:t>and they will fulfil My commandments,</a:t>
            </a:r>
            <a:r>
              <a:rPr lang="en-US" sz="3100"/>
              <a:t> and I will be their Father and they shall be My children. And they all shall be called children of the living God, and every angel and every spirit shall know, yea, they shall know that these are My children, and that I am their Father in uprightness and righteousness, and that I love them. (Continued...)</a:t>
            </a:r>
          </a:p>
        </p:txBody>
      </p:sp>
    </p:spTree>
    <p:extLst>
      <p:ext uri="{BB962C8B-B14F-4D97-AF65-F5344CB8AC3E}">
        <p14:creationId xmlns:p14="http://schemas.microsoft.com/office/powerpoint/2010/main" val="3728194562"/>
      </p:ext>
    </p:extLst>
  </p:cSld>
  <p:clrMapOvr>
    <a:masterClrMapping/>
  </p:clrMapOvr>
</p:sld>
</file>

<file path=ppt/slides/slide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92E6EE-7D54-0B66-CCA4-63E2C6964786}"/>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law</a:t>
            </a:r>
          </a:p>
        </p:txBody>
      </p:sp>
      <p:sp>
        <p:nvSpPr>
          <p:cNvPr id="3" name="TextBox 2">
            <a:extLst>
              <a:ext uri="{FF2B5EF4-FFF2-40B4-BE49-F238E27FC236}">
                <a16:creationId xmlns:a16="http://schemas.microsoft.com/office/drawing/2014/main" id="{4917DC41-7F76-3178-6F31-F2F186A54A8E}"/>
              </a:ext>
            </a:extLst>
          </p:cNvPr>
          <p:cNvSpPr txBox="1"/>
          <p:nvPr/>
        </p:nvSpPr>
        <p:spPr>
          <a:xfrm>
            <a:off x="1016000" y="635000"/>
            <a:ext cx="10160000" cy="4385816"/>
          </a:xfrm>
          <a:prstGeom prst="rect">
            <a:avLst/>
          </a:prstGeom>
          <a:noFill/>
        </p:spPr>
        <p:txBody>
          <a:bodyPr vert="horz" rtlCol="0">
            <a:spAutoFit/>
          </a:bodyPr>
          <a:lstStyle/>
          <a:p>
            <a:pPr algn="ctr"/>
            <a:r>
              <a:rPr lang="en-US" sz="3100"/>
              <a:t>And do thou write down for thyself all these words which I declare unto thee on this mountain, the first and the last, which shall come to pass in all the divisions of the days in the law and in the testimony and in the weeks and the jubilees unto eternity, until I descend and dwell with them throughout eternity.' And He said to the angel of the presence: Write for Moses from the beginning of creation till My sanctuary has been built among them for all eternity. (Continued...)</a:t>
            </a:r>
          </a:p>
        </p:txBody>
      </p:sp>
    </p:spTree>
    <p:extLst>
      <p:ext uri="{BB962C8B-B14F-4D97-AF65-F5344CB8AC3E}">
        <p14:creationId xmlns:p14="http://schemas.microsoft.com/office/powerpoint/2010/main" val="1718603784"/>
      </p:ext>
    </p:extLst>
  </p:cSld>
  <p:clrMapOvr>
    <a:masterClrMapping/>
  </p:clrMapOvr>
</p:sld>
</file>

<file path=ppt/slides/slide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9B515B-6532-EECB-0B4F-A1239F6B216D}"/>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law</a:t>
            </a:r>
          </a:p>
        </p:txBody>
      </p:sp>
      <p:sp>
        <p:nvSpPr>
          <p:cNvPr id="3" name="TextBox 2">
            <a:extLst>
              <a:ext uri="{FF2B5EF4-FFF2-40B4-BE49-F238E27FC236}">
                <a16:creationId xmlns:a16="http://schemas.microsoft.com/office/drawing/2014/main" id="{79386AD7-6E5D-A2DB-1E77-2A9892A1F61D}"/>
              </a:ext>
            </a:extLst>
          </p:cNvPr>
          <p:cNvSpPr txBox="1"/>
          <p:nvPr/>
        </p:nvSpPr>
        <p:spPr>
          <a:xfrm>
            <a:off x="1016000" y="635000"/>
            <a:ext cx="10160000" cy="2000548"/>
          </a:xfrm>
          <a:prstGeom prst="rect">
            <a:avLst/>
          </a:prstGeom>
          <a:noFill/>
        </p:spPr>
        <p:txBody>
          <a:bodyPr vert="horz" rtlCol="0">
            <a:spAutoFit/>
          </a:bodyPr>
          <a:lstStyle/>
          <a:p>
            <a:pPr algn="ctr"/>
            <a:r>
              <a:rPr lang="en-US" sz="3100"/>
              <a:t>And the Lord will appear to the eyes of all, and all shall know that I am the God of Israel and the Father of all the children of Jacob, and King on Mount Zion for all eternity. And Zion and Jerusalem shall be holy.'</a:t>
            </a:r>
          </a:p>
        </p:txBody>
      </p:sp>
    </p:spTree>
    <p:extLst>
      <p:ext uri="{BB962C8B-B14F-4D97-AF65-F5344CB8AC3E}">
        <p14:creationId xmlns:p14="http://schemas.microsoft.com/office/powerpoint/2010/main" val="168011188"/>
      </p:ext>
    </p:extLst>
  </p:cSld>
  <p:clrMapOvr>
    <a:masterClrMapping/>
  </p:clrMapOvr>
</p:sld>
</file>

<file path=ppt/slides/slide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B8E52DE-7820-46C9-FB6E-F7D91ADCEC98}"/>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law</a:t>
            </a:r>
          </a:p>
        </p:txBody>
      </p:sp>
      <p:sp>
        <p:nvSpPr>
          <p:cNvPr id="3" name="TextBox 2">
            <a:extLst>
              <a:ext uri="{FF2B5EF4-FFF2-40B4-BE49-F238E27FC236}">
                <a16:creationId xmlns:a16="http://schemas.microsoft.com/office/drawing/2014/main" id="{BAF74BB9-A5A1-B5A2-377D-7CACA9CE7AEB}"/>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51:7-8</a:t>
            </a:r>
          </a:p>
        </p:txBody>
      </p:sp>
      <p:sp>
        <p:nvSpPr>
          <p:cNvPr id="4" name="TextBox 3">
            <a:extLst>
              <a:ext uri="{FF2B5EF4-FFF2-40B4-BE49-F238E27FC236}">
                <a16:creationId xmlns:a16="http://schemas.microsoft.com/office/drawing/2014/main" id="{50C8B3C6-082E-22E3-E461-A1BB65FB2595}"/>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01FE3F02-9E60-E428-432A-3053E468DB0C}"/>
              </a:ext>
            </a:extLst>
          </p:cNvPr>
          <p:cNvSpPr txBox="1"/>
          <p:nvPr/>
        </p:nvSpPr>
        <p:spPr>
          <a:xfrm>
            <a:off x="1016000" y="1905000"/>
            <a:ext cx="10160000" cy="2954655"/>
          </a:xfrm>
          <a:prstGeom prst="rect">
            <a:avLst/>
          </a:prstGeom>
          <a:noFill/>
        </p:spPr>
        <p:txBody>
          <a:bodyPr vert="horz" rtlCol="0">
            <a:spAutoFit/>
          </a:bodyPr>
          <a:lstStyle/>
          <a:p>
            <a:pPr algn="ctr"/>
            <a:r>
              <a:rPr lang="en-US" sz="3100"/>
              <a:t>But those who have been saved by their works, </a:t>
            </a:r>
            <a:r>
              <a:rPr lang="en-US" sz="3100" b="1">
                <a:solidFill>
                  <a:srgbClr val="FF0000"/>
                </a:solidFill>
              </a:rPr>
              <a:t>and to whom the law has been now a hope,</a:t>
            </a:r>
            <a:r>
              <a:rPr lang="en-US" sz="3100"/>
              <a:t> and understanding an expectation, and wisdom a confidence, shall wonders appear in their time. For they shall behold the world which is now invisible to them and they shall behold the time which is now hidden from them:</a:t>
            </a:r>
          </a:p>
        </p:txBody>
      </p:sp>
    </p:spTree>
    <p:extLst>
      <p:ext uri="{BB962C8B-B14F-4D97-AF65-F5344CB8AC3E}">
        <p14:creationId xmlns:p14="http://schemas.microsoft.com/office/powerpoint/2010/main" val="109145166"/>
      </p:ext>
    </p:extLst>
  </p:cSld>
  <p:clrMapOvr>
    <a:masterClrMapping/>
  </p:clrMapOvr>
</p:sld>
</file>

<file path=ppt/slides/slide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C30E2A-83D9-C5F6-0BDC-B4DC29D71330}"/>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law</a:t>
            </a:r>
          </a:p>
        </p:txBody>
      </p:sp>
      <p:sp>
        <p:nvSpPr>
          <p:cNvPr id="3" name="TextBox 2">
            <a:extLst>
              <a:ext uri="{FF2B5EF4-FFF2-40B4-BE49-F238E27FC236}">
                <a16:creationId xmlns:a16="http://schemas.microsoft.com/office/drawing/2014/main" id="{12AEC33B-13BF-A80A-947B-C916C72C0929}"/>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18:2</a:t>
            </a:r>
          </a:p>
        </p:txBody>
      </p:sp>
      <p:sp>
        <p:nvSpPr>
          <p:cNvPr id="4" name="TextBox 3">
            <a:extLst>
              <a:ext uri="{FF2B5EF4-FFF2-40B4-BE49-F238E27FC236}">
                <a16:creationId xmlns:a16="http://schemas.microsoft.com/office/drawing/2014/main" id="{4FD6295A-2D2C-FAEE-D0A9-E55D685F180C}"/>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C29BCA7C-A0DF-2836-162D-9ED8B8CF3919}"/>
              </a:ext>
            </a:extLst>
          </p:cNvPr>
          <p:cNvSpPr txBox="1"/>
          <p:nvPr/>
        </p:nvSpPr>
        <p:spPr>
          <a:xfrm>
            <a:off x="1016000" y="1905000"/>
            <a:ext cx="10160000" cy="3908762"/>
          </a:xfrm>
          <a:prstGeom prst="rect">
            <a:avLst/>
          </a:prstGeom>
          <a:noFill/>
        </p:spPr>
        <p:txBody>
          <a:bodyPr vert="horz" rtlCol="0">
            <a:spAutoFit/>
          </a:bodyPr>
          <a:lstStyle/>
          <a:p>
            <a:pPr algn="ctr"/>
            <a:r>
              <a:rPr lang="en-US" sz="3100"/>
              <a:t>In his priesthood the Gentiles will be multiplied and knowledge on the earth and enlightened through the grace of the Lord. In his priesthood, all sin will come to an end. </a:t>
            </a:r>
            <a:r>
              <a:rPr lang="en-US" sz="3100" b="1">
                <a:solidFill>
                  <a:srgbClr val="FF0000"/>
                </a:solidFill>
              </a:rPr>
              <a:t>The lawless will rest from evil.</a:t>
            </a:r>
            <a:r>
              <a:rPr lang="en-US" sz="3100"/>
              <a:t> And the just will rest in him. He will open the gates of Paradise and will remove the threatening sword against Adam. He will give to his Saints to eat from the tree of life. And the spirit of holiness will beyond them. (Continued...)</a:t>
            </a:r>
          </a:p>
        </p:txBody>
      </p:sp>
    </p:spTree>
    <p:extLst>
      <p:ext uri="{BB962C8B-B14F-4D97-AF65-F5344CB8AC3E}">
        <p14:creationId xmlns:p14="http://schemas.microsoft.com/office/powerpoint/2010/main" val="4160143285"/>
      </p:ext>
    </p:extLst>
  </p:cSld>
  <p:clrMapOvr>
    <a:masterClrMapping/>
  </p:clrMapOvr>
</p:sld>
</file>

<file path=ppt/slides/slide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11EF0B5-CE86-7895-5866-4E60A805F9BF}"/>
              </a:ext>
            </a:extLst>
          </p:cNvPr>
          <p:cNvSpPr txBox="1"/>
          <p:nvPr/>
        </p:nvSpPr>
        <p:spPr>
          <a:xfrm>
            <a:off x="127000" y="127000"/>
            <a:ext cx="7315200" cy="276999"/>
          </a:xfrm>
          <a:prstGeom prst="rect">
            <a:avLst/>
          </a:prstGeom>
          <a:noFill/>
        </p:spPr>
        <p:txBody>
          <a:bodyPr vert="horz" lIns="0" tIns="0" rIns="0" bIns="0" rtlCol="0">
            <a:spAutoFit/>
          </a:bodyPr>
          <a:lstStyle/>
          <a:p>
            <a:r>
              <a:rPr lang="en-US"/>
              <a:t>Keeping the law</a:t>
            </a:r>
          </a:p>
        </p:txBody>
      </p:sp>
      <p:sp>
        <p:nvSpPr>
          <p:cNvPr id="3" name="TextBox 2">
            <a:extLst>
              <a:ext uri="{FF2B5EF4-FFF2-40B4-BE49-F238E27FC236}">
                <a16:creationId xmlns:a16="http://schemas.microsoft.com/office/drawing/2014/main" id="{9973B061-9B8A-6821-F8DA-B63B47224547}"/>
              </a:ext>
            </a:extLst>
          </p:cNvPr>
          <p:cNvSpPr txBox="1"/>
          <p:nvPr/>
        </p:nvSpPr>
        <p:spPr>
          <a:xfrm>
            <a:off x="1016000" y="635000"/>
            <a:ext cx="10160000" cy="2477601"/>
          </a:xfrm>
          <a:prstGeom prst="rect">
            <a:avLst/>
          </a:prstGeom>
          <a:noFill/>
        </p:spPr>
        <p:txBody>
          <a:bodyPr vert="horz" rtlCol="0">
            <a:spAutoFit/>
          </a:bodyPr>
          <a:lstStyle/>
          <a:p>
            <a:pPr algn="ctr"/>
            <a:r>
              <a:rPr lang="en-US" sz="3100"/>
              <a:t>Belial will be bound by him, and he will give power to his children to tread upon evil spirits. The Lord will rejoice in His children and will be pleased in His beloved forever. Then Abraham, Isaac, and Jacob will be joyful and be glad, will put on gladness.</a:t>
            </a:r>
          </a:p>
        </p:txBody>
      </p:sp>
    </p:spTree>
    <p:extLst>
      <p:ext uri="{BB962C8B-B14F-4D97-AF65-F5344CB8AC3E}">
        <p14:creationId xmlns:p14="http://schemas.microsoft.com/office/powerpoint/2010/main" val="2066465145"/>
      </p:ext>
    </p:extLst>
  </p:cSld>
  <p:clrMapOvr>
    <a:masterClrMapping/>
  </p:clrMapOvr>
</p:sld>
</file>

<file path=ppt/slides/slide1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5A0BEF1-38FB-2491-8F7F-304F1CEE2C8C}"/>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Eating Food</a:t>
            </a:r>
          </a:p>
        </p:txBody>
      </p:sp>
      <p:sp>
        <p:nvSpPr>
          <p:cNvPr id="3" name="Subtitle 2">
            <a:extLst>
              <a:ext uri="{FF2B5EF4-FFF2-40B4-BE49-F238E27FC236}">
                <a16:creationId xmlns:a16="http://schemas.microsoft.com/office/drawing/2014/main" id="{A1ACE73F-60CF-E22E-6F86-F8E42E64E3C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77730112"/>
      </p:ext>
    </p:extLst>
  </p:cSld>
  <p:clrMapOvr>
    <a:masterClrMapping/>
  </p:clrMapOvr>
</p:sld>
</file>

<file path=ppt/slides/slide1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3DB5978-C5CB-5276-C99A-E379A83561B8}"/>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51445170-DBAC-EA32-EE15-EFFB109AF109}"/>
              </a:ext>
            </a:extLst>
          </p:cNvPr>
          <p:cNvSpPr txBox="1"/>
          <p:nvPr/>
        </p:nvSpPr>
        <p:spPr>
          <a:xfrm>
            <a:off x="0" y="762000"/>
            <a:ext cx="12192000" cy="646331"/>
          </a:xfrm>
          <a:prstGeom prst="rect">
            <a:avLst/>
          </a:prstGeom>
          <a:noFill/>
        </p:spPr>
        <p:txBody>
          <a:bodyPr vert="horz" rtlCol="0">
            <a:spAutoFit/>
          </a:bodyPr>
          <a:lstStyle/>
          <a:p>
            <a:pPr algn="ctr"/>
            <a:r>
              <a:rPr lang="en-US" sz="3600"/>
              <a:t>First Enoch 25:4-7</a:t>
            </a:r>
          </a:p>
        </p:txBody>
      </p:sp>
      <p:sp>
        <p:nvSpPr>
          <p:cNvPr id="4" name="TextBox 3">
            <a:extLst>
              <a:ext uri="{FF2B5EF4-FFF2-40B4-BE49-F238E27FC236}">
                <a16:creationId xmlns:a16="http://schemas.microsoft.com/office/drawing/2014/main" id="{7C9AE19D-F7AB-8FA3-B8D8-C1BEEB50D810}"/>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CFFFE564-DF93-6F88-8516-4BF1FB195D57}"/>
              </a:ext>
            </a:extLst>
          </p:cNvPr>
          <p:cNvSpPr txBox="1"/>
          <p:nvPr/>
        </p:nvSpPr>
        <p:spPr>
          <a:xfrm>
            <a:off x="1016000" y="1905000"/>
            <a:ext cx="10160000" cy="3431709"/>
          </a:xfrm>
          <a:prstGeom prst="rect">
            <a:avLst/>
          </a:prstGeom>
          <a:noFill/>
        </p:spPr>
        <p:txBody>
          <a:bodyPr vert="horz" rtlCol="0">
            <a:spAutoFit/>
          </a:bodyPr>
          <a:lstStyle/>
          <a:p>
            <a:pPr algn="ctr"/>
            <a:r>
              <a:rPr lang="en-US" sz="3100"/>
              <a:t>the earth with goodness. And as for </a:t>
            </a:r>
            <a:r>
              <a:rPr lang="en-US" sz="3100" b="1">
                <a:solidFill>
                  <a:srgbClr val="FF0000"/>
                </a:solidFill>
              </a:rPr>
              <a:t>this fragrant tree no mortal is permitted to touch it till the great judgement</a:t>
            </a:r>
            <a:r>
              <a:rPr lang="en-US" sz="3100"/>
              <a:t>, when He shall take vengeance on all and bring (everything) to its consummation for ever. It shall then be given to the righteous and holy. </a:t>
            </a:r>
            <a:r>
              <a:rPr lang="en-US" sz="3100" b="1">
                <a:solidFill>
                  <a:srgbClr val="FF0000"/>
                </a:solidFill>
              </a:rPr>
              <a:t>Its fruit shall be for food to the elect:</a:t>
            </a:r>
            <a:r>
              <a:rPr lang="en-US" sz="3100"/>
              <a:t> it shall be transplanted to the holy place, to the temple of the Lord, the Eternal King. (Continued...)</a:t>
            </a:r>
          </a:p>
        </p:txBody>
      </p:sp>
    </p:spTree>
    <p:extLst>
      <p:ext uri="{BB962C8B-B14F-4D97-AF65-F5344CB8AC3E}">
        <p14:creationId xmlns:p14="http://schemas.microsoft.com/office/powerpoint/2010/main" val="131692887"/>
      </p:ext>
    </p:extLst>
  </p:cSld>
  <p:clrMapOvr>
    <a:masterClrMapping/>
  </p:clrMapOvr>
</p:sld>
</file>

<file path=ppt/slides/slide1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A37AE9-3840-0413-05B0-942112FD6D11}"/>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D5ED9C64-59F7-84FA-B0B6-BAF883ACB6A6}"/>
              </a:ext>
            </a:extLst>
          </p:cNvPr>
          <p:cNvSpPr txBox="1"/>
          <p:nvPr/>
        </p:nvSpPr>
        <p:spPr>
          <a:xfrm>
            <a:off x="1016000" y="635000"/>
            <a:ext cx="10160000" cy="2000548"/>
          </a:xfrm>
          <a:prstGeom prst="rect">
            <a:avLst/>
          </a:prstGeom>
          <a:noFill/>
        </p:spPr>
        <p:txBody>
          <a:bodyPr vert="horz" rtlCol="0">
            <a:spAutoFit/>
          </a:bodyPr>
          <a:lstStyle/>
          <a:p>
            <a:pPr algn="ctr"/>
            <a:r>
              <a:rPr lang="en-US" sz="3100"/>
              <a:t>Then shall they rejoice with joy and be glad, Then blessed I the God of Glory, the Eternal King, who hath prepared such things for the righteous, and hath created them and promised to give to them.</a:t>
            </a:r>
          </a:p>
        </p:txBody>
      </p:sp>
    </p:spTree>
    <p:extLst>
      <p:ext uri="{BB962C8B-B14F-4D97-AF65-F5344CB8AC3E}">
        <p14:creationId xmlns:p14="http://schemas.microsoft.com/office/powerpoint/2010/main" val="345468269"/>
      </p:ext>
    </p:extLst>
  </p:cSld>
  <p:clrMapOvr>
    <a:masterClrMapping/>
  </p:clrMapOvr>
</p:sld>
</file>

<file path=ppt/slides/slide1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E543779-CC7B-DB9A-7501-1DE362D093A6}"/>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40E2FDFF-C991-38C4-0110-4D78F694D97C}"/>
              </a:ext>
            </a:extLst>
          </p:cNvPr>
          <p:cNvSpPr txBox="1"/>
          <p:nvPr/>
        </p:nvSpPr>
        <p:spPr>
          <a:xfrm>
            <a:off x="0" y="762000"/>
            <a:ext cx="12192000" cy="646331"/>
          </a:xfrm>
          <a:prstGeom prst="rect">
            <a:avLst/>
          </a:prstGeom>
          <a:noFill/>
        </p:spPr>
        <p:txBody>
          <a:bodyPr vert="horz" rtlCol="0">
            <a:spAutoFit/>
          </a:bodyPr>
          <a:lstStyle/>
          <a:p>
            <a:pPr algn="ctr"/>
            <a:r>
              <a:rPr lang="en-US" sz="3600"/>
              <a:t>First Enoch 32:3</a:t>
            </a:r>
          </a:p>
        </p:txBody>
      </p:sp>
      <p:sp>
        <p:nvSpPr>
          <p:cNvPr id="4" name="TextBox 3">
            <a:extLst>
              <a:ext uri="{FF2B5EF4-FFF2-40B4-BE49-F238E27FC236}">
                <a16:creationId xmlns:a16="http://schemas.microsoft.com/office/drawing/2014/main" id="{FCD42CF2-D2BC-BBB7-2369-7BF83C64D4B8}"/>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9885F6D0-404D-F251-AAD1-986614C0EBFE}"/>
              </a:ext>
            </a:extLst>
          </p:cNvPr>
          <p:cNvSpPr txBox="1"/>
          <p:nvPr/>
        </p:nvSpPr>
        <p:spPr>
          <a:xfrm>
            <a:off x="1016000" y="1905000"/>
            <a:ext cx="10160000" cy="2000548"/>
          </a:xfrm>
          <a:prstGeom prst="rect">
            <a:avLst/>
          </a:prstGeom>
          <a:noFill/>
        </p:spPr>
        <p:txBody>
          <a:bodyPr vert="horz" rtlCol="0">
            <a:spAutoFit/>
          </a:bodyPr>
          <a:lstStyle/>
          <a:p>
            <a:pPr algn="ctr"/>
            <a:r>
              <a:rPr lang="en-US" sz="3100"/>
              <a:t>I and from afar off trees more numerous than I these trees and great-two trees there, very great, beautiful, and glorious, and magnificent, and the tree of knowledge, </a:t>
            </a:r>
            <a:r>
              <a:rPr lang="en-US" sz="3100" b="1">
                <a:solidFill>
                  <a:srgbClr val="FF0000"/>
                </a:solidFill>
              </a:rPr>
              <a:t>whose holy fruit they eat</a:t>
            </a:r>
            <a:r>
              <a:rPr lang="en-US" sz="3100"/>
              <a:t> and know great wisdom.</a:t>
            </a:r>
          </a:p>
        </p:txBody>
      </p:sp>
    </p:spTree>
    <p:extLst>
      <p:ext uri="{BB962C8B-B14F-4D97-AF65-F5344CB8AC3E}">
        <p14:creationId xmlns:p14="http://schemas.microsoft.com/office/powerpoint/2010/main" val="2542749371"/>
      </p:ext>
    </p:extLst>
  </p:cSld>
  <p:clrMapOvr>
    <a:masterClrMapping/>
  </p:clrMapOvr>
</p:sld>
</file>

<file path=ppt/slides/slide1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3A2BB85-5CFC-8F3B-A45D-C151BBA769BD}"/>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AAB03435-8F39-D8D4-8FA5-C80D0E3B7EF1}"/>
              </a:ext>
            </a:extLst>
          </p:cNvPr>
          <p:cNvSpPr txBox="1"/>
          <p:nvPr/>
        </p:nvSpPr>
        <p:spPr>
          <a:xfrm>
            <a:off x="0" y="762000"/>
            <a:ext cx="12192000" cy="646331"/>
          </a:xfrm>
          <a:prstGeom prst="rect">
            <a:avLst/>
          </a:prstGeom>
          <a:noFill/>
        </p:spPr>
        <p:txBody>
          <a:bodyPr vert="horz" rtlCol="0">
            <a:spAutoFit/>
          </a:bodyPr>
          <a:lstStyle/>
          <a:p>
            <a:pPr algn="ctr"/>
            <a:r>
              <a:rPr lang="en-US" sz="3600"/>
              <a:t>Luke 14:15</a:t>
            </a:r>
          </a:p>
        </p:txBody>
      </p:sp>
      <p:sp>
        <p:nvSpPr>
          <p:cNvPr id="4" name="TextBox 3">
            <a:extLst>
              <a:ext uri="{FF2B5EF4-FFF2-40B4-BE49-F238E27FC236}">
                <a16:creationId xmlns:a16="http://schemas.microsoft.com/office/drawing/2014/main" id="{38E1EC8B-8309-35AF-B3AA-C4280592473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21855D4-B035-815E-FC4E-2A676086AD1E}"/>
              </a:ext>
            </a:extLst>
          </p:cNvPr>
          <p:cNvSpPr txBox="1"/>
          <p:nvPr/>
        </p:nvSpPr>
        <p:spPr>
          <a:xfrm>
            <a:off x="1016000" y="1905000"/>
            <a:ext cx="10160000" cy="1523494"/>
          </a:xfrm>
          <a:prstGeom prst="rect">
            <a:avLst/>
          </a:prstGeom>
          <a:noFill/>
        </p:spPr>
        <p:txBody>
          <a:bodyPr vert="horz" rtlCol="0">
            <a:spAutoFit/>
          </a:bodyPr>
          <a:lstStyle/>
          <a:p>
            <a:pPr algn="ctr"/>
            <a:r>
              <a:rPr lang="en-US" sz="3100"/>
              <a:t>When one of those who were reclining at the table with Him heard this, he said to Him, "</a:t>
            </a:r>
            <a:r>
              <a:rPr lang="en-US" sz="3100" b="1">
                <a:solidFill>
                  <a:srgbClr val="FF0000"/>
                </a:solidFill>
              </a:rPr>
              <a:t>Blessed is everyone who will eat bread in the kingdom of God!</a:t>
            </a:r>
            <a:r>
              <a:rPr lang="en-US" sz="3100"/>
              <a:t>"</a:t>
            </a:r>
          </a:p>
        </p:txBody>
      </p:sp>
    </p:spTree>
    <p:extLst>
      <p:ext uri="{BB962C8B-B14F-4D97-AF65-F5344CB8AC3E}">
        <p14:creationId xmlns:p14="http://schemas.microsoft.com/office/powerpoint/2010/main" val="450662565"/>
      </p:ext>
    </p:extLst>
  </p:cSld>
  <p:clrMapOvr>
    <a:masterClrMapping/>
  </p:clrMapOvr>
</p:sld>
</file>

<file path=ppt/slides/slide1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613ADBF-97AE-6B38-2A56-E141DA82F1FD}"/>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8E997BF8-B3E6-1362-180E-8143A2756B3E}"/>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29:8</a:t>
            </a:r>
          </a:p>
        </p:txBody>
      </p:sp>
      <p:sp>
        <p:nvSpPr>
          <p:cNvPr id="4" name="TextBox 3">
            <a:extLst>
              <a:ext uri="{FF2B5EF4-FFF2-40B4-BE49-F238E27FC236}">
                <a16:creationId xmlns:a16="http://schemas.microsoft.com/office/drawing/2014/main" id="{3749E752-2B94-06BE-8323-846F58B1B80F}"/>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5727C646-F136-3230-8F60-FB5719BB77DC}"/>
              </a:ext>
            </a:extLst>
          </p:cNvPr>
          <p:cNvSpPr txBox="1"/>
          <p:nvPr/>
        </p:nvSpPr>
        <p:spPr>
          <a:xfrm>
            <a:off x="1016000" y="1905000"/>
            <a:ext cx="10160000" cy="2000548"/>
          </a:xfrm>
          <a:prstGeom prst="rect">
            <a:avLst/>
          </a:prstGeom>
          <a:noFill/>
        </p:spPr>
        <p:txBody>
          <a:bodyPr vert="horz" rtlCol="0">
            <a:spAutoFit/>
          </a:bodyPr>
          <a:lstStyle/>
          <a:p>
            <a:pPr algn="ctr"/>
            <a:r>
              <a:rPr lang="en-US" sz="3100"/>
              <a:t>And it shall come to pass at that selfsame time that the </a:t>
            </a:r>
            <a:r>
              <a:rPr lang="en-US" sz="3100" b="1">
                <a:solidFill>
                  <a:srgbClr val="FF0000"/>
                </a:solidFill>
              </a:rPr>
              <a:t>treasury of manna</a:t>
            </a:r>
            <a:r>
              <a:rPr lang="en-US" sz="3100"/>
              <a:t> shall again descend from on high, and they will </a:t>
            </a:r>
            <a:r>
              <a:rPr lang="en-US" sz="3100" b="1">
                <a:solidFill>
                  <a:srgbClr val="FF0000"/>
                </a:solidFill>
              </a:rPr>
              <a:t>eat of it in those years</a:t>
            </a:r>
            <a:r>
              <a:rPr lang="en-US" sz="3100"/>
              <a:t>, because these are they who have come to the consummation of time.</a:t>
            </a:r>
          </a:p>
        </p:txBody>
      </p:sp>
    </p:spTree>
    <p:extLst>
      <p:ext uri="{BB962C8B-B14F-4D97-AF65-F5344CB8AC3E}">
        <p14:creationId xmlns:p14="http://schemas.microsoft.com/office/powerpoint/2010/main" val="1478127982"/>
      </p:ext>
    </p:extLst>
  </p:cSld>
  <p:clrMapOvr>
    <a:masterClrMapping/>
  </p:clrMapOvr>
</p:sld>
</file>

<file path=ppt/slides/slide10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3573EB3-9B11-1D6A-3700-DE5DEEC21491}"/>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087A5F56-E58B-B941-35AF-D322730A8DFF}"/>
              </a:ext>
            </a:extLst>
          </p:cNvPr>
          <p:cNvSpPr txBox="1"/>
          <p:nvPr/>
        </p:nvSpPr>
        <p:spPr>
          <a:xfrm>
            <a:off x="0" y="762000"/>
            <a:ext cx="12192000" cy="646331"/>
          </a:xfrm>
          <a:prstGeom prst="rect">
            <a:avLst/>
          </a:prstGeom>
          <a:noFill/>
        </p:spPr>
        <p:txBody>
          <a:bodyPr vert="horz" rtlCol="0">
            <a:spAutoFit/>
          </a:bodyPr>
          <a:lstStyle/>
          <a:p>
            <a:pPr algn="ctr"/>
            <a:r>
              <a:rPr lang="en-US" sz="3600"/>
              <a:t>Zechariah 14:16-20</a:t>
            </a:r>
          </a:p>
        </p:txBody>
      </p:sp>
      <p:sp>
        <p:nvSpPr>
          <p:cNvPr id="4" name="TextBox 3">
            <a:extLst>
              <a:ext uri="{FF2B5EF4-FFF2-40B4-BE49-F238E27FC236}">
                <a16:creationId xmlns:a16="http://schemas.microsoft.com/office/drawing/2014/main" id="{38860AFF-4CA3-DFE6-6962-DE0D9AE9C60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809CDB10-4725-0A2F-F426-8F4C10ECF953}"/>
              </a:ext>
            </a:extLst>
          </p:cNvPr>
          <p:cNvSpPr txBox="1"/>
          <p:nvPr/>
        </p:nvSpPr>
        <p:spPr>
          <a:xfrm>
            <a:off x="1016000" y="1905000"/>
            <a:ext cx="10160000" cy="3908762"/>
          </a:xfrm>
          <a:prstGeom prst="rect">
            <a:avLst/>
          </a:prstGeom>
          <a:noFill/>
        </p:spPr>
        <p:txBody>
          <a:bodyPr vert="horz" rtlCol="0">
            <a:spAutoFit/>
          </a:bodyPr>
          <a:lstStyle/>
          <a:p>
            <a:pPr algn="ctr"/>
            <a:r>
              <a:rPr lang="en-US" sz="3100"/>
              <a:t>Then it will come about that any who are left of all the nations that went against Jerusalem will go up from year to year to worship the King, the LORD of hosts, and to celebrate the Feast of Booths. And it will be that whichever of the families of the earth does not go up to Jerusalem to worship the King, the LORD of hosts, there will be no rain on them. If the family of Egypt does not go up or enter, then no rain will fall on them; (Continued...)</a:t>
            </a:r>
          </a:p>
        </p:txBody>
      </p:sp>
    </p:spTree>
    <p:extLst>
      <p:ext uri="{BB962C8B-B14F-4D97-AF65-F5344CB8AC3E}">
        <p14:creationId xmlns:p14="http://schemas.microsoft.com/office/powerpoint/2010/main" val="3075788261"/>
      </p:ext>
    </p:extLst>
  </p:cSld>
  <p:clrMapOvr>
    <a:masterClrMapping/>
  </p:clrMapOvr>
</p:sld>
</file>

<file path=ppt/slides/slide10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22BFE3-E915-BC91-A9B5-F7DB290FD252}"/>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C6888C6A-EE49-B9C3-2CFF-CF6D61209F41}"/>
              </a:ext>
            </a:extLst>
          </p:cNvPr>
          <p:cNvSpPr txBox="1"/>
          <p:nvPr/>
        </p:nvSpPr>
        <p:spPr>
          <a:xfrm>
            <a:off x="1016000" y="635000"/>
            <a:ext cx="10160000" cy="3908762"/>
          </a:xfrm>
          <a:prstGeom prst="rect">
            <a:avLst/>
          </a:prstGeom>
          <a:noFill/>
        </p:spPr>
        <p:txBody>
          <a:bodyPr vert="horz" rtlCol="0">
            <a:spAutoFit/>
          </a:bodyPr>
          <a:lstStyle/>
          <a:p>
            <a:pPr algn="ctr"/>
            <a:r>
              <a:rPr lang="en-US" sz="3100"/>
              <a:t>it will be the plague with which the LORD smites the nations who do not go up to celebrate the Feast of Booths. This will be the punishment of Egypt, and the punishment of all the nations who do not go up to celebrate the Feast of Booths. In that day there will be inscribed on the bells of the horses, "HOLY TO THE LORD." </a:t>
            </a:r>
            <a:r>
              <a:rPr lang="en-US" sz="3100" b="1">
                <a:solidFill>
                  <a:srgbClr val="FF0000"/>
                </a:solidFill>
              </a:rPr>
              <a:t>And the cooking pots in the LORD'S house</a:t>
            </a:r>
            <a:r>
              <a:rPr lang="en-US" sz="3100"/>
              <a:t> will be like the bowls before the altar.</a:t>
            </a:r>
          </a:p>
        </p:txBody>
      </p:sp>
    </p:spTree>
    <p:extLst>
      <p:ext uri="{BB962C8B-B14F-4D97-AF65-F5344CB8AC3E}">
        <p14:creationId xmlns:p14="http://schemas.microsoft.com/office/powerpoint/2010/main" val="1504458540"/>
      </p:ext>
    </p:extLst>
  </p:cSld>
  <p:clrMapOvr>
    <a:masterClrMapping/>
  </p:clrMapOvr>
</p:sld>
</file>

<file path=ppt/slides/slide10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7E681F6-CB3E-C149-C08C-32164D14651E}"/>
              </a:ext>
            </a:extLst>
          </p:cNvPr>
          <p:cNvSpPr txBox="1"/>
          <p:nvPr/>
        </p:nvSpPr>
        <p:spPr>
          <a:xfrm>
            <a:off x="127000" y="127000"/>
            <a:ext cx="7315200" cy="276999"/>
          </a:xfrm>
          <a:prstGeom prst="rect">
            <a:avLst/>
          </a:prstGeom>
          <a:noFill/>
        </p:spPr>
        <p:txBody>
          <a:bodyPr vert="horz" lIns="0" tIns="0" rIns="0" bIns="0" rtlCol="0">
            <a:spAutoFit/>
          </a:bodyPr>
          <a:lstStyle/>
          <a:p>
            <a:r>
              <a:rPr lang="en-US"/>
              <a:t>Eating Food</a:t>
            </a:r>
          </a:p>
        </p:txBody>
      </p:sp>
      <p:sp>
        <p:nvSpPr>
          <p:cNvPr id="3" name="TextBox 2">
            <a:extLst>
              <a:ext uri="{FF2B5EF4-FFF2-40B4-BE49-F238E27FC236}">
                <a16:creationId xmlns:a16="http://schemas.microsoft.com/office/drawing/2014/main" id="{27F90978-C440-2E2D-84C4-47BA4503595D}"/>
              </a:ext>
            </a:extLst>
          </p:cNvPr>
          <p:cNvSpPr txBox="1"/>
          <p:nvPr/>
        </p:nvSpPr>
        <p:spPr>
          <a:xfrm>
            <a:off x="0" y="762000"/>
            <a:ext cx="12192000" cy="646331"/>
          </a:xfrm>
          <a:prstGeom prst="rect">
            <a:avLst/>
          </a:prstGeom>
          <a:noFill/>
        </p:spPr>
        <p:txBody>
          <a:bodyPr vert="horz" rtlCol="0">
            <a:spAutoFit/>
          </a:bodyPr>
          <a:lstStyle/>
          <a:p>
            <a:pPr algn="ctr"/>
            <a:r>
              <a:rPr lang="en-US" sz="3600"/>
              <a:t>Matthew 8:10-11</a:t>
            </a:r>
          </a:p>
        </p:txBody>
      </p:sp>
      <p:sp>
        <p:nvSpPr>
          <p:cNvPr id="4" name="TextBox 3">
            <a:extLst>
              <a:ext uri="{FF2B5EF4-FFF2-40B4-BE49-F238E27FC236}">
                <a16:creationId xmlns:a16="http://schemas.microsoft.com/office/drawing/2014/main" id="{7D1F63F8-6726-76B8-C07B-F0DCE50E7CA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8ABA46-8290-37BC-CDCE-EDEE819184EA}"/>
              </a:ext>
            </a:extLst>
          </p:cNvPr>
          <p:cNvSpPr txBox="1"/>
          <p:nvPr/>
        </p:nvSpPr>
        <p:spPr>
          <a:xfrm>
            <a:off x="1016000" y="1905000"/>
            <a:ext cx="10160000" cy="2954655"/>
          </a:xfrm>
          <a:prstGeom prst="rect">
            <a:avLst/>
          </a:prstGeom>
          <a:noFill/>
        </p:spPr>
        <p:txBody>
          <a:bodyPr vert="horz" rtlCol="0">
            <a:spAutoFit/>
          </a:bodyPr>
          <a:lstStyle/>
          <a:p>
            <a:pPr algn="ctr"/>
            <a:r>
              <a:rPr lang="en-US" sz="3100"/>
              <a:t>Now when Jesus heard this, He marveled and said to those who were following, "Truly I say to you, I have not found such great faith with anyone in Israel. "I say to you that many will come from east and west, </a:t>
            </a:r>
            <a:r>
              <a:rPr lang="en-US" sz="3100" b="1">
                <a:solidFill>
                  <a:srgbClr val="FF0000"/>
                </a:solidFill>
              </a:rPr>
              <a:t>and recline at the table with Abraham, Isaac and Jacob in the kingdom of heaven</a:t>
            </a:r>
            <a:r>
              <a:rPr lang="en-US" sz="3100"/>
              <a:t>;</a:t>
            </a:r>
          </a:p>
        </p:txBody>
      </p:sp>
    </p:spTree>
    <p:extLst>
      <p:ext uri="{BB962C8B-B14F-4D97-AF65-F5344CB8AC3E}">
        <p14:creationId xmlns:p14="http://schemas.microsoft.com/office/powerpoint/2010/main" val="362041537"/>
      </p:ext>
    </p:extLst>
  </p:cSld>
  <p:clrMapOvr>
    <a:masterClrMapping/>
  </p:clrMapOvr>
</p:sld>
</file>

<file path=ppt/slides/slide10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A3D0DB-5436-07BE-B94C-07472FDFAEC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Farming</a:t>
            </a:r>
          </a:p>
        </p:txBody>
      </p:sp>
      <p:sp>
        <p:nvSpPr>
          <p:cNvPr id="3" name="Subtitle 2">
            <a:extLst>
              <a:ext uri="{FF2B5EF4-FFF2-40B4-BE49-F238E27FC236}">
                <a16:creationId xmlns:a16="http://schemas.microsoft.com/office/drawing/2014/main" id="{1E9F1517-F694-1EB7-ECBB-67AEB02BA90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290316779"/>
      </p:ext>
    </p:extLst>
  </p:cSld>
  <p:clrMapOvr>
    <a:masterClrMapping/>
  </p:clrMapOvr>
</p:sld>
</file>

<file path=ppt/slides/slide1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B5C027C-D15B-901A-E100-ACDDC9942396}"/>
              </a:ext>
            </a:extLst>
          </p:cNvPr>
          <p:cNvSpPr txBox="1"/>
          <p:nvPr/>
        </p:nvSpPr>
        <p:spPr>
          <a:xfrm>
            <a:off x="127000" y="127000"/>
            <a:ext cx="7315200" cy="276999"/>
          </a:xfrm>
          <a:prstGeom prst="rect">
            <a:avLst/>
          </a:prstGeom>
          <a:noFill/>
        </p:spPr>
        <p:txBody>
          <a:bodyPr vert="horz" lIns="0" tIns="0" rIns="0" bIns="0" rtlCol="0">
            <a:spAutoFit/>
          </a:bodyPr>
          <a:lstStyle/>
          <a:p>
            <a:r>
              <a:rPr lang="en-US"/>
              <a:t>Farming</a:t>
            </a:r>
          </a:p>
        </p:txBody>
      </p:sp>
      <p:sp>
        <p:nvSpPr>
          <p:cNvPr id="3" name="TextBox 2">
            <a:extLst>
              <a:ext uri="{FF2B5EF4-FFF2-40B4-BE49-F238E27FC236}">
                <a16:creationId xmlns:a16="http://schemas.microsoft.com/office/drawing/2014/main" id="{E250B93F-FF77-E67B-1EC2-E09092BFEA03}"/>
              </a:ext>
            </a:extLst>
          </p:cNvPr>
          <p:cNvSpPr txBox="1"/>
          <p:nvPr/>
        </p:nvSpPr>
        <p:spPr>
          <a:xfrm>
            <a:off x="0" y="762000"/>
            <a:ext cx="12192000" cy="646331"/>
          </a:xfrm>
          <a:prstGeom prst="rect">
            <a:avLst/>
          </a:prstGeom>
          <a:noFill/>
        </p:spPr>
        <p:txBody>
          <a:bodyPr vert="horz" rtlCol="0">
            <a:spAutoFit/>
          </a:bodyPr>
          <a:lstStyle/>
          <a:p>
            <a:pPr algn="ctr"/>
            <a:r>
              <a:rPr lang="en-US" sz="3600"/>
              <a:t>Ezekiel 36:11-12</a:t>
            </a:r>
          </a:p>
        </p:txBody>
      </p:sp>
      <p:sp>
        <p:nvSpPr>
          <p:cNvPr id="4" name="TextBox 3">
            <a:extLst>
              <a:ext uri="{FF2B5EF4-FFF2-40B4-BE49-F238E27FC236}">
                <a16:creationId xmlns:a16="http://schemas.microsoft.com/office/drawing/2014/main" id="{70DAFC19-6F55-C4E8-D5B0-3B6F2ABD4CB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B419148-B19D-5CD8-19F5-CEBD2FB41783}"/>
              </a:ext>
            </a:extLst>
          </p:cNvPr>
          <p:cNvSpPr txBox="1"/>
          <p:nvPr/>
        </p:nvSpPr>
        <p:spPr>
          <a:xfrm>
            <a:off x="1016000" y="1905000"/>
            <a:ext cx="10160000" cy="3431709"/>
          </a:xfrm>
          <a:prstGeom prst="rect">
            <a:avLst/>
          </a:prstGeom>
          <a:noFill/>
        </p:spPr>
        <p:txBody>
          <a:bodyPr vert="horz" rtlCol="0">
            <a:spAutoFit/>
          </a:bodyPr>
          <a:lstStyle/>
          <a:p>
            <a:pPr algn="ctr"/>
            <a:r>
              <a:rPr lang="en-US" sz="3100" b="1">
                <a:solidFill>
                  <a:srgbClr val="FF0000"/>
                </a:solidFill>
              </a:rPr>
              <a:t>I will multiply on you man and beast</a:t>
            </a:r>
            <a:r>
              <a:rPr lang="en-US" sz="3100"/>
              <a:t>; and they will increase and be fruitful; and I will cause you to be inhabited as you were formerly and will treat you better than at the first. Thus you will know that I am the LORD. Yes, I will cause men--My people Israel--to walk on you and possess you, so that you will become their inheritance and never again bereave them of children.'</a:t>
            </a:r>
          </a:p>
        </p:txBody>
      </p:sp>
    </p:spTree>
    <p:extLst>
      <p:ext uri="{BB962C8B-B14F-4D97-AF65-F5344CB8AC3E}">
        <p14:creationId xmlns:p14="http://schemas.microsoft.com/office/powerpoint/2010/main" val="3497704341"/>
      </p:ext>
    </p:extLst>
  </p:cSld>
  <p:clrMapOvr>
    <a:masterClrMapping/>
  </p:clrMapOvr>
</p:sld>
</file>

<file path=ppt/slides/slide1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2D803A5-2E6F-B119-861A-DDAAB3FC8A6F}"/>
              </a:ext>
            </a:extLst>
          </p:cNvPr>
          <p:cNvSpPr txBox="1"/>
          <p:nvPr/>
        </p:nvSpPr>
        <p:spPr>
          <a:xfrm>
            <a:off x="127000" y="127000"/>
            <a:ext cx="7315200" cy="276999"/>
          </a:xfrm>
          <a:prstGeom prst="rect">
            <a:avLst/>
          </a:prstGeom>
          <a:noFill/>
        </p:spPr>
        <p:txBody>
          <a:bodyPr vert="horz" lIns="0" tIns="0" rIns="0" bIns="0" rtlCol="0">
            <a:spAutoFit/>
          </a:bodyPr>
          <a:lstStyle/>
          <a:p>
            <a:r>
              <a:rPr lang="en-US"/>
              <a:t>Farming</a:t>
            </a:r>
          </a:p>
        </p:txBody>
      </p:sp>
      <p:sp>
        <p:nvSpPr>
          <p:cNvPr id="3" name="TextBox 2">
            <a:extLst>
              <a:ext uri="{FF2B5EF4-FFF2-40B4-BE49-F238E27FC236}">
                <a16:creationId xmlns:a16="http://schemas.microsoft.com/office/drawing/2014/main" id="{1C091826-2031-7115-686A-464ACEFD8471}"/>
              </a:ext>
            </a:extLst>
          </p:cNvPr>
          <p:cNvSpPr txBox="1"/>
          <p:nvPr/>
        </p:nvSpPr>
        <p:spPr>
          <a:xfrm>
            <a:off x="0" y="762000"/>
            <a:ext cx="12192000" cy="646331"/>
          </a:xfrm>
          <a:prstGeom prst="rect">
            <a:avLst/>
          </a:prstGeom>
          <a:noFill/>
        </p:spPr>
        <p:txBody>
          <a:bodyPr vert="horz" rtlCol="0">
            <a:spAutoFit/>
          </a:bodyPr>
          <a:lstStyle/>
          <a:p>
            <a:pPr algn="ctr"/>
            <a:r>
              <a:rPr lang="en-US" sz="3600"/>
              <a:t>Jeremiah 31:23-30</a:t>
            </a:r>
          </a:p>
        </p:txBody>
      </p:sp>
      <p:sp>
        <p:nvSpPr>
          <p:cNvPr id="4" name="TextBox 3">
            <a:extLst>
              <a:ext uri="{FF2B5EF4-FFF2-40B4-BE49-F238E27FC236}">
                <a16:creationId xmlns:a16="http://schemas.microsoft.com/office/drawing/2014/main" id="{E9926B42-7D5C-AEE3-DCA7-8522450274D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72BA985-A8AC-A459-5BD9-A30A75440E44}"/>
              </a:ext>
            </a:extLst>
          </p:cNvPr>
          <p:cNvSpPr txBox="1"/>
          <p:nvPr/>
        </p:nvSpPr>
        <p:spPr>
          <a:xfrm>
            <a:off x="1016000" y="1905000"/>
            <a:ext cx="10160000" cy="3908762"/>
          </a:xfrm>
          <a:prstGeom prst="rect">
            <a:avLst/>
          </a:prstGeom>
          <a:noFill/>
        </p:spPr>
        <p:txBody>
          <a:bodyPr vert="horz" rtlCol="0">
            <a:spAutoFit/>
          </a:bodyPr>
          <a:lstStyle/>
          <a:p>
            <a:pPr algn="ctr"/>
            <a:r>
              <a:rPr lang="en-US" sz="3100"/>
              <a:t>Thus says the LORD of hosts, the God of Israel, "Once again they will speak this word in the land of Judah and in its cities when I restore their fortunes, 'The LORD bless you, O abode of righteousness, O holy hill!' "Judah and all its cities will dwell together in it, </a:t>
            </a:r>
            <a:r>
              <a:rPr lang="en-US" sz="3100" b="1">
                <a:solidFill>
                  <a:srgbClr val="FF0000"/>
                </a:solidFill>
              </a:rPr>
              <a:t>the farmer and they who go about with flocks</a:t>
            </a:r>
            <a:r>
              <a:rPr lang="en-US" sz="3100"/>
              <a:t>. "For I satisfy the weary ones and refresh everyone who languishes." At this I awoke and looked, and my sleep was pleasant to me. (Continued...)</a:t>
            </a:r>
          </a:p>
        </p:txBody>
      </p:sp>
    </p:spTree>
    <p:extLst>
      <p:ext uri="{BB962C8B-B14F-4D97-AF65-F5344CB8AC3E}">
        <p14:creationId xmlns:p14="http://schemas.microsoft.com/office/powerpoint/2010/main" val="1115628799"/>
      </p:ext>
    </p:extLst>
  </p:cSld>
  <p:clrMapOvr>
    <a:masterClrMapping/>
  </p:clrMapOvr>
</p:sld>
</file>

<file path=ppt/slides/slide1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64EFF58-3B29-CE04-2176-69F75B4A5285}"/>
              </a:ext>
            </a:extLst>
          </p:cNvPr>
          <p:cNvSpPr txBox="1"/>
          <p:nvPr/>
        </p:nvSpPr>
        <p:spPr>
          <a:xfrm>
            <a:off x="127000" y="127000"/>
            <a:ext cx="7315200" cy="276999"/>
          </a:xfrm>
          <a:prstGeom prst="rect">
            <a:avLst/>
          </a:prstGeom>
          <a:noFill/>
        </p:spPr>
        <p:txBody>
          <a:bodyPr vert="horz" lIns="0" tIns="0" rIns="0" bIns="0" rtlCol="0">
            <a:spAutoFit/>
          </a:bodyPr>
          <a:lstStyle/>
          <a:p>
            <a:r>
              <a:rPr lang="en-US"/>
              <a:t>Farming</a:t>
            </a:r>
          </a:p>
        </p:txBody>
      </p:sp>
      <p:sp>
        <p:nvSpPr>
          <p:cNvPr id="3" name="TextBox 2">
            <a:extLst>
              <a:ext uri="{FF2B5EF4-FFF2-40B4-BE49-F238E27FC236}">
                <a16:creationId xmlns:a16="http://schemas.microsoft.com/office/drawing/2014/main" id="{6D4D4204-0F1E-32C8-A256-6A74AC7B456E}"/>
              </a:ext>
            </a:extLst>
          </p:cNvPr>
          <p:cNvSpPr txBox="1"/>
          <p:nvPr/>
        </p:nvSpPr>
        <p:spPr>
          <a:xfrm>
            <a:off x="1016000" y="635000"/>
            <a:ext cx="10160000" cy="4385816"/>
          </a:xfrm>
          <a:prstGeom prst="rect">
            <a:avLst/>
          </a:prstGeom>
          <a:noFill/>
        </p:spPr>
        <p:txBody>
          <a:bodyPr vert="horz" rtlCol="0">
            <a:spAutoFit/>
          </a:bodyPr>
          <a:lstStyle/>
          <a:p>
            <a:pPr algn="ctr"/>
            <a:r>
              <a:rPr lang="en-US" sz="3100"/>
              <a:t>"Behold, days are coming," declares the LORD, "when I will sow the house of Israel and the house of Judah with the seed of man and with the seed of beast. "As I have watched over them to pluck up, to break down, to overthrow, to destroy and to bring disaster, so I will watch over them to build and to plant," declares the LORD. "In those days they will not say again, 'The fathers have eaten sour grapes, And the children's teeth are set on edge. (Continued...)</a:t>
            </a:r>
          </a:p>
        </p:txBody>
      </p:sp>
    </p:spTree>
    <p:extLst>
      <p:ext uri="{BB962C8B-B14F-4D97-AF65-F5344CB8AC3E}">
        <p14:creationId xmlns:p14="http://schemas.microsoft.com/office/powerpoint/2010/main" val="1702260169"/>
      </p:ext>
    </p:extLst>
  </p:cSld>
  <p:clrMapOvr>
    <a:masterClrMapping/>
  </p:clrMapOvr>
</p:sld>
</file>

<file path=ppt/slides/slide1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046568-1F65-4488-54F9-E952850E9CF8}"/>
              </a:ext>
            </a:extLst>
          </p:cNvPr>
          <p:cNvSpPr txBox="1"/>
          <p:nvPr/>
        </p:nvSpPr>
        <p:spPr>
          <a:xfrm>
            <a:off x="127000" y="127000"/>
            <a:ext cx="7315200" cy="276999"/>
          </a:xfrm>
          <a:prstGeom prst="rect">
            <a:avLst/>
          </a:prstGeom>
          <a:noFill/>
        </p:spPr>
        <p:txBody>
          <a:bodyPr vert="horz" lIns="0" tIns="0" rIns="0" bIns="0" rtlCol="0">
            <a:spAutoFit/>
          </a:bodyPr>
          <a:lstStyle/>
          <a:p>
            <a:r>
              <a:rPr lang="en-US"/>
              <a:t>Farming</a:t>
            </a:r>
          </a:p>
        </p:txBody>
      </p:sp>
      <p:sp>
        <p:nvSpPr>
          <p:cNvPr id="3" name="TextBox 2">
            <a:extLst>
              <a:ext uri="{FF2B5EF4-FFF2-40B4-BE49-F238E27FC236}">
                <a16:creationId xmlns:a16="http://schemas.microsoft.com/office/drawing/2014/main" id="{7799AC69-016D-FAB8-9C9B-973F4ECB79FF}"/>
              </a:ext>
            </a:extLst>
          </p:cNvPr>
          <p:cNvSpPr txBox="1"/>
          <p:nvPr/>
        </p:nvSpPr>
        <p:spPr>
          <a:xfrm>
            <a:off x="1016000" y="635000"/>
            <a:ext cx="10160000" cy="1046440"/>
          </a:xfrm>
          <a:prstGeom prst="rect">
            <a:avLst/>
          </a:prstGeom>
          <a:noFill/>
        </p:spPr>
        <p:txBody>
          <a:bodyPr vert="horz" rtlCol="0">
            <a:spAutoFit/>
          </a:bodyPr>
          <a:lstStyle/>
          <a:p>
            <a:pPr algn="ctr"/>
            <a:r>
              <a:rPr lang="en-US" sz="3100"/>
              <a:t>' "But everyone will die for his own iniquity; each man who eats the sour grapes, his teeth will be set on edge.</a:t>
            </a:r>
          </a:p>
        </p:txBody>
      </p:sp>
    </p:spTree>
    <p:extLst>
      <p:ext uri="{BB962C8B-B14F-4D97-AF65-F5344CB8AC3E}">
        <p14:creationId xmlns:p14="http://schemas.microsoft.com/office/powerpoint/2010/main" val="2389439959"/>
      </p:ext>
    </p:extLst>
  </p:cSld>
  <p:clrMapOvr>
    <a:masterClrMapping/>
  </p:clrMapOvr>
</p:sld>
</file>

<file path=ppt/slides/slide1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1906F7-F55E-42E3-7444-B6EF8341AAE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Light will come from YHVH</a:t>
            </a:r>
          </a:p>
        </p:txBody>
      </p:sp>
      <p:sp>
        <p:nvSpPr>
          <p:cNvPr id="3" name="Subtitle 2">
            <a:extLst>
              <a:ext uri="{FF2B5EF4-FFF2-40B4-BE49-F238E27FC236}">
                <a16:creationId xmlns:a16="http://schemas.microsoft.com/office/drawing/2014/main" id="{47ABC9E8-18AC-FBF5-2BA2-718442FC23BB}"/>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41232255"/>
      </p:ext>
    </p:extLst>
  </p:cSld>
  <p:clrMapOvr>
    <a:masterClrMapping/>
  </p:clrMapOvr>
</p:sld>
</file>

<file path=ppt/slides/slide1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D229580-B537-9E79-E8FE-CBD2907C023F}"/>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7D9D3BFB-8A78-3CDD-DB30-D38F153F8343}"/>
              </a:ext>
            </a:extLst>
          </p:cNvPr>
          <p:cNvSpPr txBox="1"/>
          <p:nvPr/>
        </p:nvSpPr>
        <p:spPr>
          <a:xfrm>
            <a:off x="0" y="762000"/>
            <a:ext cx="12192000" cy="646331"/>
          </a:xfrm>
          <a:prstGeom prst="rect">
            <a:avLst/>
          </a:prstGeom>
          <a:noFill/>
        </p:spPr>
        <p:txBody>
          <a:bodyPr vert="horz" rtlCol="0">
            <a:spAutoFit/>
          </a:bodyPr>
          <a:lstStyle/>
          <a:p>
            <a:pPr algn="ctr"/>
            <a:r>
              <a:rPr lang="en-US" sz="3600"/>
              <a:t>Isaiah 60:19-20</a:t>
            </a:r>
          </a:p>
        </p:txBody>
      </p:sp>
      <p:sp>
        <p:nvSpPr>
          <p:cNvPr id="4" name="TextBox 3">
            <a:extLst>
              <a:ext uri="{FF2B5EF4-FFF2-40B4-BE49-F238E27FC236}">
                <a16:creationId xmlns:a16="http://schemas.microsoft.com/office/drawing/2014/main" id="{96F21865-F9FC-FF7C-5C8F-50B87B90C84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376FF1E-CC14-5EAD-8997-2BDC265C59EA}"/>
              </a:ext>
            </a:extLst>
          </p:cNvPr>
          <p:cNvSpPr txBox="1"/>
          <p:nvPr/>
        </p:nvSpPr>
        <p:spPr>
          <a:xfrm>
            <a:off x="1016000" y="1905000"/>
            <a:ext cx="10160000" cy="2954655"/>
          </a:xfrm>
          <a:prstGeom prst="rect">
            <a:avLst/>
          </a:prstGeom>
          <a:noFill/>
        </p:spPr>
        <p:txBody>
          <a:bodyPr vert="horz" rtlCol="0">
            <a:spAutoFit/>
          </a:bodyPr>
          <a:lstStyle/>
          <a:p>
            <a:pPr algn="ctr"/>
            <a:r>
              <a:rPr lang="en-US" sz="3100"/>
              <a:t>"No longer will you have the sun for light by day, Nor for brightness will the moon give you light; </a:t>
            </a:r>
            <a:r>
              <a:rPr lang="en-US" sz="3100" b="1">
                <a:solidFill>
                  <a:srgbClr val="FF0000"/>
                </a:solidFill>
              </a:rPr>
              <a:t>But you will have the LORD for an everlasting light</a:t>
            </a:r>
            <a:r>
              <a:rPr lang="en-US" sz="3100"/>
              <a:t>, And your God for your glory. "Your sun will no longer set, Nor will your moon wane; </a:t>
            </a:r>
            <a:r>
              <a:rPr lang="en-US" sz="3100" b="1">
                <a:solidFill>
                  <a:srgbClr val="FF0000"/>
                </a:solidFill>
              </a:rPr>
              <a:t>For you will have the LORD for an everlasting light</a:t>
            </a:r>
            <a:r>
              <a:rPr lang="en-US" sz="3100"/>
              <a:t>, And the days of your mourning will be over.</a:t>
            </a:r>
          </a:p>
        </p:txBody>
      </p:sp>
    </p:spTree>
    <p:extLst>
      <p:ext uri="{BB962C8B-B14F-4D97-AF65-F5344CB8AC3E}">
        <p14:creationId xmlns:p14="http://schemas.microsoft.com/office/powerpoint/2010/main" val="2906746792"/>
      </p:ext>
    </p:extLst>
  </p:cSld>
  <p:clrMapOvr>
    <a:masterClrMapping/>
  </p:clrMapOvr>
</p:sld>
</file>

<file path=ppt/slides/slide1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E27E77-90DF-003C-2AA1-0A92D472706E}"/>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B572813F-091C-E01D-6820-46FD94B99497}"/>
              </a:ext>
            </a:extLst>
          </p:cNvPr>
          <p:cNvSpPr txBox="1"/>
          <p:nvPr/>
        </p:nvSpPr>
        <p:spPr>
          <a:xfrm>
            <a:off x="0" y="762000"/>
            <a:ext cx="12192000" cy="646331"/>
          </a:xfrm>
          <a:prstGeom prst="rect">
            <a:avLst/>
          </a:prstGeom>
          <a:noFill/>
        </p:spPr>
        <p:txBody>
          <a:bodyPr vert="horz" rtlCol="0">
            <a:spAutoFit/>
          </a:bodyPr>
          <a:lstStyle/>
          <a:p>
            <a:pPr algn="ctr"/>
            <a:r>
              <a:rPr lang="en-US" sz="3600"/>
              <a:t>Revelation 22:5</a:t>
            </a:r>
          </a:p>
        </p:txBody>
      </p:sp>
      <p:sp>
        <p:nvSpPr>
          <p:cNvPr id="4" name="TextBox 3">
            <a:extLst>
              <a:ext uri="{FF2B5EF4-FFF2-40B4-BE49-F238E27FC236}">
                <a16:creationId xmlns:a16="http://schemas.microsoft.com/office/drawing/2014/main" id="{FAB5BED8-121A-7BF2-DBA4-C3BD4F7F70E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3F12F95-D1C9-984E-C395-8D41F035DE85}"/>
              </a:ext>
            </a:extLst>
          </p:cNvPr>
          <p:cNvSpPr txBox="1"/>
          <p:nvPr/>
        </p:nvSpPr>
        <p:spPr>
          <a:xfrm>
            <a:off x="1016000" y="1905000"/>
            <a:ext cx="10160000" cy="2000548"/>
          </a:xfrm>
          <a:prstGeom prst="rect">
            <a:avLst/>
          </a:prstGeom>
          <a:noFill/>
        </p:spPr>
        <p:txBody>
          <a:bodyPr vert="horz" rtlCol="0">
            <a:spAutoFit/>
          </a:bodyPr>
          <a:lstStyle/>
          <a:p>
            <a:pPr algn="ctr"/>
            <a:r>
              <a:rPr lang="en-US" sz="3100"/>
              <a:t>And there will no longer be any night; and they will not have need of the light of a lamp nor the light of the sun, because </a:t>
            </a:r>
            <a:r>
              <a:rPr lang="en-US" sz="3100" b="1">
                <a:solidFill>
                  <a:srgbClr val="FF0000"/>
                </a:solidFill>
              </a:rPr>
              <a:t>the Lord God will illumine them</a:t>
            </a:r>
            <a:r>
              <a:rPr lang="en-US" sz="3100"/>
              <a:t>; and they will reign forever and ever.</a:t>
            </a:r>
          </a:p>
        </p:txBody>
      </p:sp>
    </p:spTree>
    <p:extLst>
      <p:ext uri="{BB962C8B-B14F-4D97-AF65-F5344CB8AC3E}">
        <p14:creationId xmlns:p14="http://schemas.microsoft.com/office/powerpoint/2010/main" val="168284314"/>
      </p:ext>
    </p:extLst>
  </p:cSld>
  <p:clrMapOvr>
    <a:masterClrMapping/>
  </p:clrMapOvr>
</p:sld>
</file>

<file path=ppt/slides/slide1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1674C4A-B442-4AD7-09E4-F58B28980625}"/>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5C4DC96E-A812-DBC0-3481-89CEEF0EC22F}"/>
              </a:ext>
            </a:extLst>
          </p:cNvPr>
          <p:cNvSpPr txBox="1"/>
          <p:nvPr/>
        </p:nvSpPr>
        <p:spPr>
          <a:xfrm>
            <a:off x="0" y="762000"/>
            <a:ext cx="12192000" cy="646331"/>
          </a:xfrm>
          <a:prstGeom prst="rect">
            <a:avLst/>
          </a:prstGeom>
          <a:noFill/>
        </p:spPr>
        <p:txBody>
          <a:bodyPr vert="horz" rtlCol="0">
            <a:spAutoFit/>
          </a:bodyPr>
          <a:lstStyle/>
          <a:p>
            <a:pPr algn="ctr"/>
            <a:r>
              <a:rPr lang="en-US" sz="3600"/>
              <a:t>Ezekiel 18:9</a:t>
            </a:r>
          </a:p>
        </p:txBody>
      </p:sp>
      <p:sp>
        <p:nvSpPr>
          <p:cNvPr id="4" name="TextBox 3">
            <a:extLst>
              <a:ext uri="{FF2B5EF4-FFF2-40B4-BE49-F238E27FC236}">
                <a16:creationId xmlns:a16="http://schemas.microsoft.com/office/drawing/2014/main" id="{3329CE29-3B46-ABB5-D288-E32412F7399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CFCD7FF-D1A8-6FA6-F0A8-5B820F5E5B7E}"/>
              </a:ext>
            </a:extLst>
          </p:cNvPr>
          <p:cNvSpPr txBox="1"/>
          <p:nvPr/>
        </p:nvSpPr>
        <p:spPr>
          <a:xfrm>
            <a:off x="1016000" y="1905000"/>
            <a:ext cx="10160000" cy="1523494"/>
          </a:xfrm>
          <a:prstGeom prst="rect">
            <a:avLst/>
          </a:prstGeom>
          <a:noFill/>
        </p:spPr>
        <p:txBody>
          <a:bodyPr vert="horz" rtlCol="0">
            <a:spAutoFit/>
          </a:bodyPr>
          <a:lstStyle/>
          <a:p>
            <a:pPr algn="ctr"/>
            <a:r>
              <a:rPr lang="en-US" sz="3100"/>
              <a:t>if </a:t>
            </a:r>
            <a:r>
              <a:rPr lang="en-US" sz="3100" b="1">
                <a:solidFill>
                  <a:srgbClr val="FF0000"/>
                </a:solidFill>
              </a:rPr>
              <a:t>he walks in My statutes and My ordinances</a:t>
            </a:r>
            <a:r>
              <a:rPr lang="en-US" sz="3100"/>
              <a:t> so as to deal faithfully--</a:t>
            </a:r>
            <a:r>
              <a:rPr lang="en-US" sz="3100" b="1">
                <a:solidFill>
                  <a:srgbClr val="FF0000"/>
                </a:solidFill>
              </a:rPr>
              <a:t>he is righteous and will surely live</a:t>
            </a:r>
            <a:r>
              <a:rPr lang="en-US" sz="3100"/>
              <a:t>," declares the Lord GOD.</a:t>
            </a:r>
          </a:p>
        </p:txBody>
      </p:sp>
    </p:spTree>
    <p:extLst>
      <p:ext uri="{BB962C8B-B14F-4D97-AF65-F5344CB8AC3E}">
        <p14:creationId xmlns:p14="http://schemas.microsoft.com/office/powerpoint/2010/main" val="2245380790"/>
      </p:ext>
    </p:extLst>
  </p:cSld>
  <p:clrMapOvr>
    <a:masterClrMapping/>
  </p:clrMapOvr>
</p:sld>
</file>

<file path=ppt/slides/slide1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0520D55-24AA-5617-BEF7-D0DA7EA09835}"/>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6E525159-EFDA-E655-D4D7-EE667A7A38C1}"/>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7:31</a:t>
            </a:r>
          </a:p>
        </p:txBody>
      </p:sp>
      <p:sp>
        <p:nvSpPr>
          <p:cNvPr id="4" name="TextBox 3">
            <a:extLst>
              <a:ext uri="{FF2B5EF4-FFF2-40B4-BE49-F238E27FC236}">
                <a16:creationId xmlns:a16="http://schemas.microsoft.com/office/drawing/2014/main" id="{24439622-0AE8-34E2-5316-384C839F3440}"/>
              </a:ext>
            </a:extLst>
          </p:cNvPr>
          <p:cNvSpPr txBox="1"/>
          <p:nvPr/>
        </p:nvSpPr>
        <p:spPr>
          <a:xfrm>
            <a:off x="0" y="1270000"/>
            <a:ext cx="12192000" cy="400110"/>
          </a:xfrm>
          <a:prstGeom prst="rect">
            <a:avLst/>
          </a:prstGeom>
          <a:noFill/>
        </p:spPr>
        <p:txBody>
          <a:bodyPr vert="horz" rtlCol="0">
            <a:spAutoFit/>
          </a:bodyPr>
          <a:lstStyle/>
          <a:p>
            <a:pPr algn="ctr"/>
            <a:r>
              <a:rPr lang="en-US" sz="2000"/>
              <a:t>(ASV, American Standard Version)</a:t>
            </a:r>
          </a:p>
        </p:txBody>
      </p:sp>
      <p:sp>
        <p:nvSpPr>
          <p:cNvPr id="5" name="TextBox 4">
            <a:extLst>
              <a:ext uri="{FF2B5EF4-FFF2-40B4-BE49-F238E27FC236}">
                <a16:creationId xmlns:a16="http://schemas.microsoft.com/office/drawing/2014/main" id="{BA4B58B7-5A72-3B00-A356-6EDA65E29C3D}"/>
              </a:ext>
            </a:extLst>
          </p:cNvPr>
          <p:cNvSpPr txBox="1"/>
          <p:nvPr/>
        </p:nvSpPr>
        <p:spPr>
          <a:xfrm>
            <a:off x="1016000" y="1905000"/>
            <a:ext cx="10160000" cy="1046440"/>
          </a:xfrm>
          <a:prstGeom prst="rect">
            <a:avLst/>
          </a:prstGeom>
          <a:noFill/>
        </p:spPr>
        <p:txBody>
          <a:bodyPr vert="horz" rtlCol="0">
            <a:spAutoFit/>
          </a:bodyPr>
          <a:lstStyle/>
          <a:p>
            <a:pPr algn="ctr"/>
            <a:r>
              <a:rPr lang="en-US" sz="3100"/>
              <a:t>and those that use the world, as not using it to the full: </a:t>
            </a:r>
            <a:r>
              <a:rPr lang="en-US" sz="3100" b="1">
                <a:solidFill>
                  <a:srgbClr val="FF0000"/>
                </a:solidFill>
              </a:rPr>
              <a:t>for the fashion of this world passeth away</a:t>
            </a:r>
            <a:r>
              <a:rPr lang="en-US" sz="3100"/>
              <a:t>.</a:t>
            </a:r>
          </a:p>
        </p:txBody>
      </p:sp>
    </p:spTree>
    <p:extLst>
      <p:ext uri="{BB962C8B-B14F-4D97-AF65-F5344CB8AC3E}">
        <p14:creationId xmlns:p14="http://schemas.microsoft.com/office/powerpoint/2010/main" val="3860283651"/>
      </p:ext>
    </p:extLst>
  </p:cSld>
  <p:clrMapOvr>
    <a:masterClrMapping/>
  </p:clrMapOvr>
</p:sld>
</file>

<file path=ppt/slides/slide1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E6C7CD7-32D1-CC27-CE3A-42B3A5A6C207}"/>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BD97C170-1AEE-B6EB-85B5-C941C050C03E}"/>
              </a:ext>
            </a:extLst>
          </p:cNvPr>
          <p:cNvSpPr txBox="1"/>
          <p:nvPr/>
        </p:nvSpPr>
        <p:spPr>
          <a:xfrm>
            <a:off x="0" y="762000"/>
            <a:ext cx="12192000" cy="646331"/>
          </a:xfrm>
          <a:prstGeom prst="rect">
            <a:avLst/>
          </a:prstGeom>
          <a:noFill/>
        </p:spPr>
        <p:txBody>
          <a:bodyPr vert="horz" rtlCol="0">
            <a:spAutoFit/>
          </a:bodyPr>
          <a:lstStyle/>
          <a:p>
            <a:pPr algn="ctr"/>
            <a:r>
              <a:rPr lang="en-US" sz="3600"/>
              <a:t>Isaiah 40:31</a:t>
            </a:r>
          </a:p>
        </p:txBody>
      </p:sp>
      <p:sp>
        <p:nvSpPr>
          <p:cNvPr id="4" name="TextBox 3">
            <a:extLst>
              <a:ext uri="{FF2B5EF4-FFF2-40B4-BE49-F238E27FC236}">
                <a16:creationId xmlns:a16="http://schemas.microsoft.com/office/drawing/2014/main" id="{8D17F3F3-6053-F385-9395-6F88948DC94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FA320E9-2C36-6136-C19A-60B0DBBC2105}"/>
              </a:ext>
            </a:extLst>
          </p:cNvPr>
          <p:cNvSpPr txBox="1"/>
          <p:nvPr/>
        </p:nvSpPr>
        <p:spPr>
          <a:xfrm>
            <a:off x="1016000" y="1905000"/>
            <a:ext cx="10160000" cy="1523494"/>
          </a:xfrm>
          <a:prstGeom prst="rect">
            <a:avLst/>
          </a:prstGeom>
          <a:noFill/>
        </p:spPr>
        <p:txBody>
          <a:bodyPr vert="horz" rtlCol="0">
            <a:spAutoFit/>
          </a:bodyPr>
          <a:lstStyle/>
          <a:p>
            <a:pPr algn="ctr"/>
            <a:r>
              <a:rPr lang="en-US" sz="3100"/>
              <a:t>Yet those who wait for the LORD Will gain new strength; They will mount up with wings like eagles, </a:t>
            </a:r>
            <a:r>
              <a:rPr lang="en-US" sz="3100" b="1">
                <a:solidFill>
                  <a:srgbClr val="FF0000"/>
                </a:solidFill>
              </a:rPr>
              <a:t>They will run and not get tired, They will walk and not become weary.</a:t>
            </a:r>
          </a:p>
        </p:txBody>
      </p:sp>
    </p:spTree>
    <p:extLst>
      <p:ext uri="{BB962C8B-B14F-4D97-AF65-F5344CB8AC3E}">
        <p14:creationId xmlns:p14="http://schemas.microsoft.com/office/powerpoint/2010/main" val="3190016868"/>
      </p:ext>
    </p:extLst>
  </p:cSld>
  <p:clrMapOvr>
    <a:masterClrMapping/>
  </p:clrMapOvr>
</p:sld>
</file>

<file path=ppt/slides/slide1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40DC0E6-565F-2475-4A68-DF6141E5D1A6}"/>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E2DBEDC2-4B27-2EC2-EEA9-C06334778B17}"/>
              </a:ext>
            </a:extLst>
          </p:cNvPr>
          <p:cNvSpPr txBox="1"/>
          <p:nvPr/>
        </p:nvSpPr>
        <p:spPr>
          <a:xfrm>
            <a:off x="0" y="762000"/>
            <a:ext cx="12192000" cy="646331"/>
          </a:xfrm>
          <a:prstGeom prst="rect">
            <a:avLst/>
          </a:prstGeom>
          <a:noFill/>
        </p:spPr>
        <p:txBody>
          <a:bodyPr vert="horz" rtlCol="0">
            <a:spAutoFit/>
          </a:bodyPr>
          <a:lstStyle/>
          <a:p>
            <a:pPr algn="ctr"/>
            <a:r>
              <a:rPr lang="en-US" sz="3600"/>
              <a:t>Leviticus 18:5</a:t>
            </a:r>
          </a:p>
        </p:txBody>
      </p:sp>
      <p:sp>
        <p:nvSpPr>
          <p:cNvPr id="4" name="TextBox 3">
            <a:extLst>
              <a:ext uri="{FF2B5EF4-FFF2-40B4-BE49-F238E27FC236}">
                <a16:creationId xmlns:a16="http://schemas.microsoft.com/office/drawing/2014/main" id="{F227B058-DE8C-4979-5984-C3AF1A5291E8}"/>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E79278EC-B74E-2449-E32A-20E97DF6A129}"/>
              </a:ext>
            </a:extLst>
          </p:cNvPr>
          <p:cNvSpPr txBox="1"/>
          <p:nvPr/>
        </p:nvSpPr>
        <p:spPr>
          <a:xfrm>
            <a:off x="1016000" y="1905000"/>
            <a:ext cx="10160000" cy="1046440"/>
          </a:xfrm>
          <a:prstGeom prst="rect">
            <a:avLst/>
          </a:prstGeom>
          <a:noFill/>
        </p:spPr>
        <p:txBody>
          <a:bodyPr vert="horz" rtlCol="0">
            <a:spAutoFit/>
          </a:bodyPr>
          <a:lstStyle/>
          <a:p>
            <a:pPr algn="ctr"/>
            <a:r>
              <a:rPr lang="en-US" sz="3100"/>
              <a:t>So </a:t>
            </a:r>
            <a:r>
              <a:rPr lang="en-US" sz="3100" b="1">
                <a:solidFill>
                  <a:srgbClr val="FF0000"/>
                </a:solidFill>
              </a:rPr>
              <a:t>you shall keep My statutes and My judgments</a:t>
            </a:r>
            <a:r>
              <a:rPr lang="en-US" sz="3100"/>
              <a:t>, by which a man </a:t>
            </a:r>
            <a:r>
              <a:rPr lang="en-US" sz="3100" b="1">
                <a:solidFill>
                  <a:srgbClr val="FF0000"/>
                </a:solidFill>
              </a:rPr>
              <a:t>may live</a:t>
            </a:r>
            <a:r>
              <a:rPr lang="en-US" sz="3100"/>
              <a:t> if he does them; I am the LORD.</a:t>
            </a:r>
          </a:p>
        </p:txBody>
      </p:sp>
    </p:spTree>
    <p:extLst>
      <p:ext uri="{BB962C8B-B14F-4D97-AF65-F5344CB8AC3E}">
        <p14:creationId xmlns:p14="http://schemas.microsoft.com/office/powerpoint/2010/main" val="1380414955"/>
      </p:ext>
    </p:extLst>
  </p:cSld>
  <p:clrMapOvr>
    <a:masterClrMapping/>
  </p:clrMapOvr>
</p:sld>
</file>

<file path=ppt/slides/slide1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5798702-F41B-1CF4-1600-706AC12FA1E0}"/>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15A9A11D-7525-E5E4-84C7-3258EDE59B39}"/>
              </a:ext>
            </a:extLst>
          </p:cNvPr>
          <p:cNvSpPr txBox="1"/>
          <p:nvPr/>
        </p:nvSpPr>
        <p:spPr>
          <a:xfrm>
            <a:off x="0" y="762000"/>
            <a:ext cx="12192000" cy="646331"/>
          </a:xfrm>
          <a:prstGeom prst="rect">
            <a:avLst/>
          </a:prstGeom>
          <a:noFill/>
        </p:spPr>
        <p:txBody>
          <a:bodyPr vert="horz" rtlCol="0">
            <a:spAutoFit/>
          </a:bodyPr>
          <a:lstStyle/>
          <a:p>
            <a:pPr algn="ctr"/>
            <a:r>
              <a:rPr lang="en-US" sz="3600"/>
              <a:t>Psalm 84:7</a:t>
            </a:r>
          </a:p>
        </p:txBody>
      </p:sp>
      <p:sp>
        <p:nvSpPr>
          <p:cNvPr id="4" name="TextBox 3">
            <a:extLst>
              <a:ext uri="{FF2B5EF4-FFF2-40B4-BE49-F238E27FC236}">
                <a16:creationId xmlns:a16="http://schemas.microsoft.com/office/drawing/2014/main" id="{672AF3F2-76E7-4BCE-6C78-DE162806694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27849C2-C69B-2B44-1C9D-1A5904DB3C3A}"/>
              </a:ext>
            </a:extLst>
          </p:cNvPr>
          <p:cNvSpPr txBox="1"/>
          <p:nvPr/>
        </p:nvSpPr>
        <p:spPr>
          <a:xfrm>
            <a:off x="1016000" y="1905000"/>
            <a:ext cx="10160000" cy="1046440"/>
          </a:xfrm>
          <a:prstGeom prst="rect">
            <a:avLst/>
          </a:prstGeom>
          <a:noFill/>
        </p:spPr>
        <p:txBody>
          <a:bodyPr vert="horz" rtlCol="0">
            <a:spAutoFit/>
          </a:bodyPr>
          <a:lstStyle/>
          <a:p>
            <a:pPr algn="ctr"/>
            <a:r>
              <a:rPr lang="en-US" sz="3100"/>
              <a:t>They go from </a:t>
            </a:r>
            <a:r>
              <a:rPr lang="en-US" sz="3100" b="1">
                <a:solidFill>
                  <a:srgbClr val="FF0000"/>
                </a:solidFill>
              </a:rPr>
              <a:t>strength</a:t>
            </a:r>
            <a:r>
              <a:rPr lang="en-US" sz="3100"/>
              <a:t> to </a:t>
            </a:r>
            <a:r>
              <a:rPr lang="en-US" sz="3100" b="1">
                <a:solidFill>
                  <a:srgbClr val="FF0000"/>
                </a:solidFill>
              </a:rPr>
              <a:t>strength</a:t>
            </a:r>
            <a:r>
              <a:rPr lang="en-US" sz="3100"/>
              <a:t>, Every one of them appears before God in Zion.</a:t>
            </a:r>
          </a:p>
        </p:txBody>
      </p:sp>
    </p:spTree>
    <p:extLst>
      <p:ext uri="{BB962C8B-B14F-4D97-AF65-F5344CB8AC3E}">
        <p14:creationId xmlns:p14="http://schemas.microsoft.com/office/powerpoint/2010/main" val="4250435999"/>
      </p:ext>
    </p:extLst>
  </p:cSld>
  <p:clrMapOvr>
    <a:masterClrMapping/>
  </p:clrMapOvr>
</p:sld>
</file>

<file path=ppt/slides/slide1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82472F-ED0F-7B2E-231F-193D27C051F2}"/>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0D37F966-E745-0265-9A03-EAF72D6B529B}"/>
              </a:ext>
            </a:extLst>
          </p:cNvPr>
          <p:cNvSpPr txBox="1"/>
          <p:nvPr/>
        </p:nvSpPr>
        <p:spPr>
          <a:xfrm>
            <a:off x="0" y="762000"/>
            <a:ext cx="12192000" cy="646331"/>
          </a:xfrm>
          <a:prstGeom prst="rect">
            <a:avLst/>
          </a:prstGeom>
          <a:noFill/>
        </p:spPr>
        <p:txBody>
          <a:bodyPr vert="horz" rtlCol="0">
            <a:spAutoFit/>
          </a:bodyPr>
          <a:lstStyle/>
          <a:p>
            <a:pPr algn="ctr"/>
            <a:r>
              <a:rPr lang="en-US" sz="3600"/>
              <a:t>First Corinthians 2:9</a:t>
            </a:r>
          </a:p>
        </p:txBody>
      </p:sp>
      <p:sp>
        <p:nvSpPr>
          <p:cNvPr id="4" name="TextBox 3">
            <a:extLst>
              <a:ext uri="{FF2B5EF4-FFF2-40B4-BE49-F238E27FC236}">
                <a16:creationId xmlns:a16="http://schemas.microsoft.com/office/drawing/2014/main" id="{50AF2E35-0ECF-DE47-52A3-0FAA43D3600A}"/>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50D0540-96E7-67D9-4EBE-59942CE0A012}"/>
              </a:ext>
            </a:extLst>
          </p:cNvPr>
          <p:cNvSpPr txBox="1"/>
          <p:nvPr/>
        </p:nvSpPr>
        <p:spPr>
          <a:xfrm>
            <a:off x="1016000" y="1905000"/>
            <a:ext cx="10160000" cy="2477601"/>
          </a:xfrm>
          <a:prstGeom prst="rect">
            <a:avLst/>
          </a:prstGeom>
          <a:noFill/>
        </p:spPr>
        <p:txBody>
          <a:bodyPr vert="horz" rtlCol="0">
            <a:spAutoFit/>
          </a:bodyPr>
          <a:lstStyle/>
          <a:p>
            <a:pPr algn="ctr"/>
            <a:r>
              <a:rPr lang="en-US" sz="3100"/>
              <a:t>but just as it is written, "THINGS WHICH EYE HAS NOT SEEN AND EAR HAS NOT HEARD, AND which HAVE NOT ENTERED THE HEART OF MAN, </a:t>
            </a:r>
            <a:r>
              <a:rPr lang="en-US" sz="3100" b="1">
                <a:solidFill>
                  <a:srgbClr val="FF0000"/>
                </a:solidFill>
              </a:rPr>
              <a:t>ALL THAT GOD HAS PREPARED FOR THOSE WHO LOVE HIM</a:t>
            </a:r>
            <a:r>
              <a:rPr lang="en-US" sz="3100"/>
              <a:t>."</a:t>
            </a:r>
          </a:p>
        </p:txBody>
      </p:sp>
    </p:spTree>
    <p:extLst>
      <p:ext uri="{BB962C8B-B14F-4D97-AF65-F5344CB8AC3E}">
        <p14:creationId xmlns:p14="http://schemas.microsoft.com/office/powerpoint/2010/main" val="2276775361"/>
      </p:ext>
    </p:extLst>
  </p:cSld>
  <p:clrMapOvr>
    <a:masterClrMapping/>
  </p:clrMapOvr>
</p:sld>
</file>

<file path=ppt/slides/slide1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1C43CFA-5807-6941-AC66-0C103CF48CA6}"/>
              </a:ext>
            </a:extLst>
          </p:cNvPr>
          <p:cNvSpPr txBox="1"/>
          <p:nvPr/>
        </p:nvSpPr>
        <p:spPr>
          <a:xfrm>
            <a:off x="127000" y="127000"/>
            <a:ext cx="7315200" cy="276999"/>
          </a:xfrm>
          <a:prstGeom prst="rect">
            <a:avLst/>
          </a:prstGeom>
          <a:noFill/>
        </p:spPr>
        <p:txBody>
          <a:bodyPr vert="horz" lIns="0" tIns="0" rIns="0" bIns="0" rtlCol="0">
            <a:spAutoFit/>
          </a:bodyPr>
          <a:lstStyle/>
          <a:p>
            <a:r>
              <a:rPr lang="en-US"/>
              <a:t>Light will come from YHVH</a:t>
            </a:r>
          </a:p>
        </p:txBody>
      </p:sp>
      <p:sp>
        <p:nvSpPr>
          <p:cNvPr id="3" name="TextBox 2">
            <a:extLst>
              <a:ext uri="{FF2B5EF4-FFF2-40B4-BE49-F238E27FC236}">
                <a16:creationId xmlns:a16="http://schemas.microsoft.com/office/drawing/2014/main" id="{EC9E7069-119F-9910-616A-0A2D4E02F347}"/>
              </a:ext>
            </a:extLst>
          </p:cNvPr>
          <p:cNvSpPr txBox="1"/>
          <p:nvPr/>
        </p:nvSpPr>
        <p:spPr>
          <a:xfrm>
            <a:off x="0" y="762000"/>
            <a:ext cx="12192000" cy="646331"/>
          </a:xfrm>
          <a:prstGeom prst="rect">
            <a:avLst/>
          </a:prstGeom>
          <a:noFill/>
        </p:spPr>
        <p:txBody>
          <a:bodyPr vert="horz" rtlCol="0">
            <a:spAutoFit/>
          </a:bodyPr>
          <a:lstStyle/>
          <a:p>
            <a:pPr algn="ctr"/>
            <a:r>
              <a:rPr lang="en-US" sz="3600"/>
              <a:t>Jubilees 23:27</a:t>
            </a:r>
          </a:p>
        </p:txBody>
      </p:sp>
      <p:sp>
        <p:nvSpPr>
          <p:cNvPr id="4" name="TextBox 3">
            <a:extLst>
              <a:ext uri="{FF2B5EF4-FFF2-40B4-BE49-F238E27FC236}">
                <a16:creationId xmlns:a16="http://schemas.microsoft.com/office/drawing/2014/main" id="{EC79FAD5-0BF9-14DC-0658-88115AAA5EE9}"/>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D641550-F952-37C1-E7C3-B628C0E0D991}"/>
              </a:ext>
            </a:extLst>
          </p:cNvPr>
          <p:cNvSpPr txBox="1"/>
          <p:nvPr/>
        </p:nvSpPr>
        <p:spPr>
          <a:xfrm>
            <a:off x="1016000" y="1905000"/>
            <a:ext cx="10160000" cy="2000548"/>
          </a:xfrm>
          <a:prstGeom prst="rect">
            <a:avLst/>
          </a:prstGeom>
          <a:noFill/>
        </p:spPr>
        <p:txBody>
          <a:bodyPr vert="horz" rtlCol="0">
            <a:spAutoFit/>
          </a:bodyPr>
          <a:lstStyle/>
          <a:p>
            <a:pPr algn="ctr"/>
            <a:r>
              <a:rPr lang="en-US" sz="3100"/>
              <a:t>And the days shall begin to grow many and increase amongst those children of men </a:t>
            </a:r>
            <a:r>
              <a:rPr lang="en-US" sz="3100" b="1">
                <a:solidFill>
                  <a:srgbClr val="FF0000"/>
                </a:solidFill>
              </a:rPr>
              <a:t>Till their days draw nigh to one thousand years</a:t>
            </a:r>
            <a:r>
              <a:rPr lang="en-US" sz="3100"/>
              <a:t>. And to a greater number of years than (before) was the number of the days.</a:t>
            </a:r>
          </a:p>
        </p:txBody>
      </p:sp>
    </p:spTree>
    <p:extLst>
      <p:ext uri="{BB962C8B-B14F-4D97-AF65-F5344CB8AC3E}">
        <p14:creationId xmlns:p14="http://schemas.microsoft.com/office/powerpoint/2010/main" val="2523812976"/>
      </p:ext>
    </p:extLst>
  </p:cSld>
  <p:clrMapOvr>
    <a:masterClrMapping/>
  </p:clrMapOvr>
</p:sld>
</file>

<file path=ppt/slides/slide1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B0794A-564A-8AC2-2DCA-2C32D4CD897C}"/>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How long will we be in Zion?</a:t>
            </a:r>
          </a:p>
        </p:txBody>
      </p:sp>
      <p:sp>
        <p:nvSpPr>
          <p:cNvPr id="3" name="Subtitle 2">
            <a:extLst>
              <a:ext uri="{FF2B5EF4-FFF2-40B4-BE49-F238E27FC236}">
                <a16:creationId xmlns:a16="http://schemas.microsoft.com/office/drawing/2014/main" id="{30F0F6E3-148F-8E99-82F5-30ED0C32E3A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36742168"/>
      </p:ext>
    </p:extLst>
  </p:cSld>
  <p:clrMapOvr>
    <a:masterClrMapping/>
  </p:clrMapOvr>
</p:sld>
</file>

<file path=ppt/slides/slide1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0D8CF77-075D-B159-77A1-3ACB4E571652}"/>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E4342FB7-C3CA-18FA-2744-97884582CCAB}"/>
              </a:ext>
            </a:extLst>
          </p:cNvPr>
          <p:cNvSpPr txBox="1"/>
          <p:nvPr/>
        </p:nvSpPr>
        <p:spPr>
          <a:xfrm>
            <a:off x="0" y="762000"/>
            <a:ext cx="12192000" cy="646331"/>
          </a:xfrm>
          <a:prstGeom prst="rect">
            <a:avLst/>
          </a:prstGeom>
          <a:noFill/>
        </p:spPr>
        <p:txBody>
          <a:bodyPr vert="horz" rtlCol="0">
            <a:spAutoFit/>
          </a:bodyPr>
          <a:lstStyle/>
          <a:p>
            <a:pPr algn="ctr"/>
            <a:r>
              <a:rPr lang="en-US" sz="3600"/>
              <a:t>Daniel 2:44-45</a:t>
            </a:r>
          </a:p>
        </p:txBody>
      </p:sp>
      <p:sp>
        <p:nvSpPr>
          <p:cNvPr id="4" name="TextBox 3">
            <a:extLst>
              <a:ext uri="{FF2B5EF4-FFF2-40B4-BE49-F238E27FC236}">
                <a16:creationId xmlns:a16="http://schemas.microsoft.com/office/drawing/2014/main" id="{5C1851E3-1A64-4174-15A5-104807FC859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2C40E67-9EE7-061D-070F-741DB218C2D2}"/>
              </a:ext>
            </a:extLst>
          </p:cNvPr>
          <p:cNvSpPr txBox="1"/>
          <p:nvPr/>
        </p:nvSpPr>
        <p:spPr>
          <a:xfrm>
            <a:off x="1016000" y="1905000"/>
            <a:ext cx="10160000" cy="4385816"/>
          </a:xfrm>
          <a:prstGeom prst="rect">
            <a:avLst/>
          </a:prstGeom>
          <a:noFill/>
        </p:spPr>
        <p:txBody>
          <a:bodyPr vert="horz" rtlCol="0">
            <a:spAutoFit/>
          </a:bodyPr>
          <a:lstStyle/>
          <a:p>
            <a:pPr algn="ctr"/>
            <a:r>
              <a:rPr lang="en-US" sz="3100"/>
              <a:t>"In the days of those kings the God of heaven </a:t>
            </a:r>
            <a:r>
              <a:rPr lang="en-US" sz="3100" b="1">
                <a:solidFill>
                  <a:srgbClr val="FF0000"/>
                </a:solidFill>
              </a:rPr>
              <a:t>will set up a kingdom which will never be destroyed,</a:t>
            </a:r>
            <a:r>
              <a:rPr lang="en-US" sz="3100"/>
              <a:t> and that kingdom will not be left for another people; it will crush and put an end to all these kingdoms, but it will itself endure forever. "Inasmuch as you saw that a stone was cut out of the mountain without hands and that it crushed the iron, the bronze, the clay, the silver and the gold, the great God has made known to the king what will take place in the future; (Continued...)</a:t>
            </a:r>
          </a:p>
        </p:txBody>
      </p:sp>
    </p:spTree>
    <p:extLst>
      <p:ext uri="{BB962C8B-B14F-4D97-AF65-F5344CB8AC3E}">
        <p14:creationId xmlns:p14="http://schemas.microsoft.com/office/powerpoint/2010/main" val="993063703"/>
      </p:ext>
    </p:extLst>
  </p:cSld>
  <p:clrMapOvr>
    <a:masterClrMapping/>
  </p:clrMapOvr>
</p:sld>
</file>

<file path=ppt/slides/slide1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80D8BC-3153-2710-6103-0AE9692BD2B4}"/>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28E21A52-980C-B4EF-7420-BA4A8DF01392}"/>
              </a:ext>
            </a:extLst>
          </p:cNvPr>
          <p:cNvSpPr txBox="1"/>
          <p:nvPr/>
        </p:nvSpPr>
        <p:spPr>
          <a:xfrm>
            <a:off x="1016000" y="635000"/>
            <a:ext cx="10160000" cy="569387"/>
          </a:xfrm>
          <a:prstGeom prst="rect">
            <a:avLst/>
          </a:prstGeom>
          <a:noFill/>
        </p:spPr>
        <p:txBody>
          <a:bodyPr vert="horz" rtlCol="0">
            <a:spAutoFit/>
          </a:bodyPr>
          <a:lstStyle/>
          <a:p>
            <a:pPr algn="ctr"/>
            <a:r>
              <a:rPr lang="en-US" sz="3100"/>
              <a:t>so the dream is true and its interpretation is trustworthy."</a:t>
            </a:r>
          </a:p>
        </p:txBody>
      </p:sp>
    </p:spTree>
    <p:extLst>
      <p:ext uri="{BB962C8B-B14F-4D97-AF65-F5344CB8AC3E}">
        <p14:creationId xmlns:p14="http://schemas.microsoft.com/office/powerpoint/2010/main" val="2195171582"/>
      </p:ext>
    </p:extLst>
  </p:cSld>
  <p:clrMapOvr>
    <a:masterClrMapping/>
  </p:clrMapOvr>
</p:sld>
</file>

<file path=ppt/slides/slide1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D756F18-8950-E009-48F6-B4300CE1C10F}"/>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D30ABCC2-CABE-AB74-1857-BFB0D463A963}"/>
              </a:ext>
            </a:extLst>
          </p:cNvPr>
          <p:cNvSpPr txBox="1"/>
          <p:nvPr/>
        </p:nvSpPr>
        <p:spPr>
          <a:xfrm>
            <a:off x="0" y="762000"/>
            <a:ext cx="12192000" cy="646331"/>
          </a:xfrm>
          <a:prstGeom prst="rect">
            <a:avLst/>
          </a:prstGeom>
          <a:noFill/>
        </p:spPr>
        <p:txBody>
          <a:bodyPr vert="horz" rtlCol="0">
            <a:spAutoFit/>
          </a:bodyPr>
          <a:lstStyle/>
          <a:p>
            <a:pPr algn="ctr"/>
            <a:r>
              <a:rPr lang="en-US" sz="3600"/>
              <a:t>First Thessalonians 4:17</a:t>
            </a:r>
          </a:p>
        </p:txBody>
      </p:sp>
      <p:sp>
        <p:nvSpPr>
          <p:cNvPr id="4" name="TextBox 3">
            <a:extLst>
              <a:ext uri="{FF2B5EF4-FFF2-40B4-BE49-F238E27FC236}">
                <a16:creationId xmlns:a16="http://schemas.microsoft.com/office/drawing/2014/main" id="{53040C7C-A005-F9E6-C05D-0DB5FBF60D1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7BAC65-23DA-5F8A-5283-306A38B1DDA3}"/>
              </a:ext>
            </a:extLst>
          </p:cNvPr>
          <p:cNvSpPr txBox="1"/>
          <p:nvPr/>
        </p:nvSpPr>
        <p:spPr>
          <a:xfrm>
            <a:off x="1016000" y="1905000"/>
            <a:ext cx="10160000" cy="1523494"/>
          </a:xfrm>
          <a:prstGeom prst="rect">
            <a:avLst/>
          </a:prstGeom>
          <a:noFill/>
        </p:spPr>
        <p:txBody>
          <a:bodyPr vert="horz" rtlCol="0">
            <a:spAutoFit/>
          </a:bodyPr>
          <a:lstStyle/>
          <a:p>
            <a:pPr algn="ctr"/>
            <a:r>
              <a:rPr lang="en-US" sz="3100"/>
              <a:t>Then we who are alive and remain will be caught up together with them in the clouds to meet the Lord in the air, and so </a:t>
            </a:r>
            <a:r>
              <a:rPr lang="en-US" sz="3100" b="1">
                <a:solidFill>
                  <a:srgbClr val="FF0000"/>
                </a:solidFill>
              </a:rPr>
              <a:t>we shall always be with the Lord</a:t>
            </a:r>
            <a:r>
              <a:rPr lang="en-US" sz="3100"/>
              <a:t>.</a:t>
            </a:r>
          </a:p>
        </p:txBody>
      </p:sp>
    </p:spTree>
    <p:extLst>
      <p:ext uri="{BB962C8B-B14F-4D97-AF65-F5344CB8AC3E}">
        <p14:creationId xmlns:p14="http://schemas.microsoft.com/office/powerpoint/2010/main" val="3520909924"/>
      </p:ext>
    </p:extLst>
  </p:cSld>
  <p:clrMapOvr>
    <a:masterClrMapping/>
  </p:clrMapOvr>
</p:sld>
</file>

<file path=ppt/slides/slide1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2DD4E9E-0221-848F-1E98-615B40C55F0C}"/>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D2591D94-B4FD-DD77-C5D1-F222851B3F03}"/>
              </a:ext>
            </a:extLst>
          </p:cNvPr>
          <p:cNvSpPr txBox="1"/>
          <p:nvPr/>
        </p:nvSpPr>
        <p:spPr>
          <a:xfrm>
            <a:off x="0" y="762000"/>
            <a:ext cx="12192000" cy="646331"/>
          </a:xfrm>
          <a:prstGeom prst="rect">
            <a:avLst/>
          </a:prstGeom>
          <a:noFill/>
        </p:spPr>
        <p:txBody>
          <a:bodyPr vert="horz" rtlCol="0">
            <a:spAutoFit/>
          </a:bodyPr>
          <a:lstStyle/>
          <a:p>
            <a:pPr algn="ctr"/>
            <a:r>
              <a:rPr lang="en-US" sz="3600"/>
              <a:t>Psalm 125:1</a:t>
            </a:r>
          </a:p>
        </p:txBody>
      </p:sp>
      <p:sp>
        <p:nvSpPr>
          <p:cNvPr id="4" name="TextBox 3">
            <a:extLst>
              <a:ext uri="{FF2B5EF4-FFF2-40B4-BE49-F238E27FC236}">
                <a16:creationId xmlns:a16="http://schemas.microsoft.com/office/drawing/2014/main" id="{42C4BD99-A6DC-E6BC-17B8-A12871CB5E8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A1CF00C-A4F2-5474-245E-B4FDBC9161C9}"/>
              </a:ext>
            </a:extLst>
          </p:cNvPr>
          <p:cNvSpPr txBox="1"/>
          <p:nvPr/>
        </p:nvSpPr>
        <p:spPr>
          <a:xfrm>
            <a:off x="1016000" y="1905000"/>
            <a:ext cx="10160000" cy="1046440"/>
          </a:xfrm>
          <a:prstGeom prst="rect">
            <a:avLst/>
          </a:prstGeom>
          <a:noFill/>
        </p:spPr>
        <p:txBody>
          <a:bodyPr vert="horz" rtlCol="0">
            <a:spAutoFit/>
          </a:bodyPr>
          <a:lstStyle/>
          <a:p>
            <a:pPr algn="ctr"/>
            <a:r>
              <a:rPr lang="en-US" sz="3100"/>
              <a:t>Those who trust in the LORD Are as Mount Zion, which cannot be moved but </a:t>
            </a:r>
            <a:r>
              <a:rPr lang="en-US" sz="3100" b="1">
                <a:solidFill>
                  <a:srgbClr val="FF0000"/>
                </a:solidFill>
              </a:rPr>
              <a:t>abides forever</a:t>
            </a:r>
            <a:r>
              <a:rPr lang="en-US" sz="3100"/>
              <a:t>.</a:t>
            </a:r>
          </a:p>
        </p:txBody>
      </p:sp>
    </p:spTree>
    <p:extLst>
      <p:ext uri="{BB962C8B-B14F-4D97-AF65-F5344CB8AC3E}">
        <p14:creationId xmlns:p14="http://schemas.microsoft.com/office/powerpoint/2010/main" val="1847527862"/>
      </p:ext>
    </p:extLst>
  </p:cSld>
  <p:clrMapOvr>
    <a:masterClrMapping/>
  </p:clrMapOvr>
</p:sld>
</file>

<file path=ppt/slides/slide1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B99058-3924-6AC4-A4F9-FA74E7FC81F9}"/>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8E7210F1-4BE8-72D5-79C9-4A8900774400}"/>
              </a:ext>
            </a:extLst>
          </p:cNvPr>
          <p:cNvSpPr txBox="1"/>
          <p:nvPr/>
        </p:nvSpPr>
        <p:spPr>
          <a:xfrm>
            <a:off x="0" y="762000"/>
            <a:ext cx="12192000" cy="646331"/>
          </a:xfrm>
          <a:prstGeom prst="rect">
            <a:avLst/>
          </a:prstGeom>
          <a:noFill/>
        </p:spPr>
        <p:txBody>
          <a:bodyPr vert="horz" rtlCol="0">
            <a:spAutoFit/>
          </a:bodyPr>
          <a:lstStyle/>
          <a:p>
            <a:pPr algn="ctr"/>
            <a:r>
              <a:rPr lang="en-US" sz="3600"/>
              <a:t>Psalm 133:3</a:t>
            </a:r>
          </a:p>
        </p:txBody>
      </p:sp>
      <p:sp>
        <p:nvSpPr>
          <p:cNvPr id="4" name="TextBox 3">
            <a:extLst>
              <a:ext uri="{FF2B5EF4-FFF2-40B4-BE49-F238E27FC236}">
                <a16:creationId xmlns:a16="http://schemas.microsoft.com/office/drawing/2014/main" id="{D7A199B2-3537-8296-3E96-2F51DDF7C8D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8A25750-BF0D-5DC7-93E5-C36061FC7143}"/>
              </a:ext>
            </a:extLst>
          </p:cNvPr>
          <p:cNvSpPr txBox="1"/>
          <p:nvPr/>
        </p:nvSpPr>
        <p:spPr>
          <a:xfrm>
            <a:off x="1016000" y="1905000"/>
            <a:ext cx="10160000" cy="1523494"/>
          </a:xfrm>
          <a:prstGeom prst="rect">
            <a:avLst/>
          </a:prstGeom>
          <a:noFill/>
        </p:spPr>
        <p:txBody>
          <a:bodyPr vert="horz" rtlCol="0">
            <a:spAutoFit/>
          </a:bodyPr>
          <a:lstStyle/>
          <a:p>
            <a:pPr algn="ctr"/>
            <a:r>
              <a:rPr lang="en-US" sz="3100"/>
              <a:t>It is like the dew of Hermon Coming down upon the mountains of Zion; For there the LORD commanded the blessing--</a:t>
            </a:r>
            <a:r>
              <a:rPr lang="en-US" sz="3100" b="1">
                <a:solidFill>
                  <a:srgbClr val="FF0000"/>
                </a:solidFill>
              </a:rPr>
              <a:t>life forever</a:t>
            </a:r>
            <a:r>
              <a:rPr lang="en-US" sz="3100"/>
              <a:t>.</a:t>
            </a:r>
          </a:p>
        </p:txBody>
      </p:sp>
    </p:spTree>
    <p:extLst>
      <p:ext uri="{BB962C8B-B14F-4D97-AF65-F5344CB8AC3E}">
        <p14:creationId xmlns:p14="http://schemas.microsoft.com/office/powerpoint/2010/main" val="4125501899"/>
      </p:ext>
    </p:extLst>
  </p:cSld>
  <p:clrMapOvr>
    <a:masterClrMapping/>
  </p:clrMapOvr>
</p:sld>
</file>

<file path=ppt/slides/slide1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9075494-8717-D206-C3D0-F806E8684B1D}"/>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C28D318A-8857-04D1-5CAF-4148E28F2372}"/>
              </a:ext>
            </a:extLst>
          </p:cNvPr>
          <p:cNvSpPr txBox="1"/>
          <p:nvPr/>
        </p:nvSpPr>
        <p:spPr>
          <a:xfrm>
            <a:off x="0" y="762000"/>
            <a:ext cx="12192000" cy="646331"/>
          </a:xfrm>
          <a:prstGeom prst="rect">
            <a:avLst/>
          </a:prstGeom>
          <a:noFill/>
        </p:spPr>
        <p:txBody>
          <a:bodyPr vert="horz" rtlCol="0">
            <a:spAutoFit/>
          </a:bodyPr>
          <a:lstStyle/>
          <a:p>
            <a:pPr algn="ctr"/>
            <a:r>
              <a:rPr lang="en-US" sz="3600"/>
              <a:t>Psalm 53:6</a:t>
            </a:r>
          </a:p>
        </p:txBody>
      </p:sp>
      <p:sp>
        <p:nvSpPr>
          <p:cNvPr id="4" name="TextBox 3">
            <a:extLst>
              <a:ext uri="{FF2B5EF4-FFF2-40B4-BE49-F238E27FC236}">
                <a16:creationId xmlns:a16="http://schemas.microsoft.com/office/drawing/2014/main" id="{78F3587D-5E8E-6801-EE53-853BD0509BF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6BF2848-A042-1CAB-2C6E-75F7C6D5E1D8}"/>
              </a:ext>
            </a:extLst>
          </p:cNvPr>
          <p:cNvSpPr txBox="1"/>
          <p:nvPr/>
        </p:nvSpPr>
        <p:spPr>
          <a:xfrm>
            <a:off x="1016000" y="1905000"/>
            <a:ext cx="10160000" cy="1523494"/>
          </a:xfrm>
          <a:prstGeom prst="rect">
            <a:avLst/>
          </a:prstGeom>
          <a:noFill/>
        </p:spPr>
        <p:txBody>
          <a:bodyPr vert="horz" rtlCol="0">
            <a:spAutoFit/>
          </a:bodyPr>
          <a:lstStyle/>
          <a:p>
            <a:pPr algn="ctr"/>
            <a:r>
              <a:rPr lang="en-US" sz="3100"/>
              <a:t>Oh, that the </a:t>
            </a:r>
            <a:r>
              <a:rPr lang="en-US" sz="3100" b="1">
                <a:solidFill>
                  <a:srgbClr val="FF0000"/>
                </a:solidFill>
              </a:rPr>
              <a:t>salvation of Israel would come out of Zion</a:t>
            </a:r>
            <a:r>
              <a:rPr lang="en-US" sz="3100"/>
              <a:t>! When God restores His captive people, Let Jacob rejoice, let Israel be glad</a:t>
            </a:r>
          </a:p>
        </p:txBody>
      </p:sp>
    </p:spTree>
    <p:extLst>
      <p:ext uri="{BB962C8B-B14F-4D97-AF65-F5344CB8AC3E}">
        <p14:creationId xmlns:p14="http://schemas.microsoft.com/office/powerpoint/2010/main" val="1175230446"/>
      </p:ext>
    </p:extLst>
  </p:cSld>
  <p:clrMapOvr>
    <a:masterClrMapping/>
  </p:clrMapOvr>
</p:sld>
</file>

<file path=ppt/slides/slide1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0110221-6F21-4E43-85ED-8349139BBA59}"/>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6AC41872-A34C-B0F5-948D-C283C7FE6EE2}"/>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51:8-12</a:t>
            </a:r>
          </a:p>
        </p:txBody>
      </p:sp>
      <p:sp>
        <p:nvSpPr>
          <p:cNvPr id="4" name="TextBox 3">
            <a:extLst>
              <a:ext uri="{FF2B5EF4-FFF2-40B4-BE49-F238E27FC236}">
                <a16:creationId xmlns:a16="http://schemas.microsoft.com/office/drawing/2014/main" id="{B8038A18-63C4-B6BF-E7BB-B3EAB93AE523}"/>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DEA73C4C-3B51-6C76-2326-FE3BD923F84C}"/>
              </a:ext>
            </a:extLst>
          </p:cNvPr>
          <p:cNvSpPr txBox="1"/>
          <p:nvPr/>
        </p:nvSpPr>
        <p:spPr>
          <a:xfrm>
            <a:off x="1016000" y="1905000"/>
            <a:ext cx="10160000" cy="3908762"/>
          </a:xfrm>
          <a:prstGeom prst="rect">
            <a:avLst/>
          </a:prstGeom>
          <a:noFill/>
        </p:spPr>
        <p:txBody>
          <a:bodyPr vert="horz" rtlCol="0">
            <a:spAutoFit/>
          </a:bodyPr>
          <a:lstStyle/>
          <a:p>
            <a:pPr algn="ctr"/>
            <a:r>
              <a:rPr lang="en-US" sz="3100"/>
              <a:t>For they shall behold the world which is now invisible to them and they shall behold the time which is now hidden from them: </a:t>
            </a:r>
            <a:r>
              <a:rPr lang="en-US" sz="3100" b="1">
                <a:solidFill>
                  <a:srgbClr val="FF0000"/>
                </a:solidFill>
              </a:rPr>
              <a:t>And time shall no longer age them.</a:t>
            </a:r>
            <a:r>
              <a:rPr lang="en-US" sz="3100"/>
              <a:t> For in the heights of that world shall they dwell and they shall be made like angels and be made equal to the stars, and they shall be changed into every form they desire, from beauty into loveliness, and from light into the splendor of glory. (Continued...)</a:t>
            </a:r>
          </a:p>
        </p:txBody>
      </p:sp>
    </p:spTree>
    <p:extLst>
      <p:ext uri="{BB962C8B-B14F-4D97-AF65-F5344CB8AC3E}">
        <p14:creationId xmlns:p14="http://schemas.microsoft.com/office/powerpoint/2010/main" val="3766878274"/>
      </p:ext>
    </p:extLst>
  </p:cSld>
  <p:clrMapOvr>
    <a:masterClrMapping/>
  </p:clrMapOvr>
</p:sld>
</file>

<file path=ppt/slides/slide1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88D4FAC-F64E-F94B-B810-5EBA45482CA0}"/>
              </a:ext>
            </a:extLst>
          </p:cNvPr>
          <p:cNvSpPr txBox="1"/>
          <p:nvPr/>
        </p:nvSpPr>
        <p:spPr>
          <a:xfrm>
            <a:off x="127000" y="127000"/>
            <a:ext cx="7315200" cy="276999"/>
          </a:xfrm>
          <a:prstGeom prst="rect">
            <a:avLst/>
          </a:prstGeom>
          <a:noFill/>
        </p:spPr>
        <p:txBody>
          <a:bodyPr vert="horz" lIns="0" tIns="0" rIns="0" bIns="0" rtlCol="0">
            <a:spAutoFit/>
          </a:bodyPr>
          <a:lstStyle/>
          <a:p>
            <a:r>
              <a:rPr lang="en-US"/>
              <a:t>HOW LONG WILL WE BE IN ZION?</a:t>
            </a:r>
          </a:p>
        </p:txBody>
      </p:sp>
      <p:sp>
        <p:nvSpPr>
          <p:cNvPr id="3" name="TextBox 2">
            <a:extLst>
              <a:ext uri="{FF2B5EF4-FFF2-40B4-BE49-F238E27FC236}">
                <a16:creationId xmlns:a16="http://schemas.microsoft.com/office/drawing/2014/main" id="{5B480EFA-F00E-6555-131F-634F78C868FC}"/>
              </a:ext>
            </a:extLst>
          </p:cNvPr>
          <p:cNvSpPr txBox="1"/>
          <p:nvPr/>
        </p:nvSpPr>
        <p:spPr>
          <a:xfrm>
            <a:off x="1016000" y="635000"/>
            <a:ext cx="10160000" cy="3908762"/>
          </a:xfrm>
          <a:prstGeom prst="rect">
            <a:avLst/>
          </a:prstGeom>
          <a:noFill/>
        </p:spPr>
        <p:txBody>
          <a:bodyPr vert="horz" rtlCol="0">
            <a:spAutoFit/>
          </a:bodyPr>
          <a:lstStyle/>
          <a:p>
            <a:pPr algn="ctr"/>
            <a:r>
              <a:rPr lang="en-US" sz="3100"/>
              <a:t>For there shall be spread before them the extents of paradise, and there shall be shown to them the beauty of the majesty of the living creatures which are beneath the throne and all the armies of the angels who are now held fast by my word, lest they should appear, and are held fast by a command, that they may stand in their places till their advent comes. Moreover, there shall then be excellency in the righteous surpassing that of the angels.</a:t>
            </a:r>
          </a:p>
        </p:txBody>
      </p:sp>
    </p:spTree>
    <p:extLst>
      <p:ext uri="{BB962C8B-B14F-4D97-AF65-F5344CB8AC3E}">
        <p14:creationId xmlns:p14="http://schemas.microsoft.com/office/powerpoint/2010/main" val="2564867714"/>
      </p:ext>
    </p:extLst>
  </p:cSld>
  <p:clrMapOvr>
    <a:masterClrMapping/>
  </p:clrMapOvr>
</p:sld>
</file>

<file path=ppt/slides/slide1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38E2EBB-05AF-6907-06BF-BC1DA57C09B5}"/>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Yeshua rules from Zion</a:t>
            </a:r>
          </a:p>
        </p:txBody>
      </p:sp>
      <p:sp>
        <p:nvSpPr>
          <p:cNvPr id="3" name="Subtitle 2">
            <a:extLst>
              <a:ext uri="{FF2B5EF4-FFF2-40B4-BE49-F238E27FC236}">
                <a16:creationId xmlns:a16="http://schemas.microsoft.com/office/drawing/2014/main" id="{21FA100D-02C3-E39D-0C2A-B7694E5B1699}"/>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555799643"/>
      </p:ext>
    </p:extLst>
  </p:cSld>
  <p:clrMapOvr>
    <a:masterClrMapping/>
  </p:clrMapOvr>
</p:sld>
</file>

<file path=ppt/slides/slide1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E0431AC-A0AF-E405-6067-D9FF83F5E8E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9368CE4F-001B-5C2C-1E77-5DAD6635B403}"/>
              </a:ext>
            </a:extLst>
          </p:cNvPr>
          <p:cNvSpPr txBox="1"/>
          <p:nvPr/>
        </p:nvSpPr>
        <p:spPr>
          <a:xfrm>
            <a:off x="0" y="762000"/>
            <a:ext cx="12192000" cy="646331"/>
          </a:xfrm>
          <a:prstGeom prst="rect">
            <a:avLst/>
          </a:prstGeom>
          <a:noFill/>
        </p:spPr>
        <p:txBody>
          <a:bodyPr vert="horz" rtlCol="0">
            <a:spAutoFit/>
          </a:bodyPr>
          <a:lstStyle/>
          <a:p>
            <a:pPr algn="ctr"/>
            <a:r>
              <a:rPr lang="en-US" sz="3600"/>
              <a:t>Isaiah 24:21-23</a:t>
            </a:r>
          </a:p>
        </p:txBody>
      </p:sp>
      <p:sp>
        <p:nvSpPr>
          <p:cNvPr id="4" name="TextBox 3">
            <a:extLst>
              <a:ext uri="{FF2B5EF4-FFF2-40B4-BE49-F238E27FC236}">
                <a16:creationId xmlns:a16="http://schemas.microsoft.com/office/drawing/2014/main" id="{76DA8F5A-16A0-5D3F-26C3-2891DF02D8A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C8BF30A-5F4E-EB37-5526-2E91466B76EF}"/>
              </a:ext>
            </a:extLst>
          </p:cNvPr>
          <p:cNvSpPr txBox="1"/>
          <p:nvPr/>
        </p:nvSpPr>
        <p:spPr>
          <a:xfrm>
            <a:off x="1016000" y="1905000"/>
            <a:ext cx="10160000" cy="3908762"/>
          </a:xfrm>
          <a:prstGeom prst="rect">
            <a:avLst/>
          </a:prstGeom>
          <a:noFill/>
        </p:spPr>
        <p:txBody>
          <a:bodyPr vert="horz" rtlCol="0">
            <a:spAutoFit/>
          </a:bodyPr>
          <a:lstStyle/>
          <a:p>
            <a:pPr algn="ctr"/>
            <a:r>
              <a:rPr lang="en-US" sz="3100"/>
              <a:t>So it will happen in that day, That the LORD will punish the host of heaven on high, And the kings of the earth on earth. They will be gathered together Like prisoners in the dungeon, And will be confined in prison; And after many days they will be punished. Then the moon will be abashed and the sun ashamed, </a:t>
            </a:r>
            <a:r>
              <a:rPr lang="en-US" sz="3100" b="1">
                <a:solidFill>
                  <a:srgbClr val="FF0000"/>
                </a:solidFill>
              </a:rPr>
              <a:t>For the LORD of hosts will reign on Mount Zion and in Jerusalem</a:t>
            </a:r>
            <a:r>
              <a:rPr lang="en-US" sz="3100"/>
              <a:t>, And His glory will be before His elders.</a:t>
            </a:r>
          </a:p>
        </p:txBody>
      </p:sp>
    </p:spTree>
    <p:extLst>
      <p:ext uri="{BB962C8B-B14F-4D97-AF65-F5344CB8AC3E}">
        <p14:creationId xmlns:p14="http://schemas.microsoft.com/office/powerpoint/2010/main" val="4101647449"/>
      </p:ext>
    </p:extLst>
  </p:cSld>
  <p:clrMapOvr>
    <a:masterClrMapping/>
  </p:clrMapOvr>
</p:sld>
</file>

<file path=ppt/slides/slide1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C59F467-C121-CC66-7F0B-285ECDC7395C}"/>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76D91F0F-89D9-91EA-78EB-8F3B30974228}"/>
              </a:ext>
            </a:extLst>
          </p:cNvPr>
          <p:cNvSpPr txBox="1"/>
          <p:nvPr/>
        </p:nvSpPr>
        <p:spPr>
          <a:xfrm>
            <a:off x="0" y="762000"/>
            <a:ext cx="12192000" cy="646331"/>
          </a:xfrm>
          <a:prstGeom prst="rect">
            <a:avLst/>
          </a:prstGeom>
          <a:noFill/>
        </p:spPr>
        <p:txBody>
          <a:bodyPr vert="horz" rtlCol="0">
            <a:spAutoFit/>
          </a:bodyPr>
          <a:lstStyle/>
          <a:p>
            <a:pPr algn="ctr"/>
            <a:r>
              <a:rPr lang="en-US" sz="3600"/>
              <a:t>Isaiah 28:16</a:t>
            </a:r>
          </a:p>
        </p:txBody>
      </p:sp>
      <p:sp>
        <p:nvSpPr>
          <p:cNvPr id="4" name="TextBox 3">
            <a:extLst>
              <a:ext uri="{FF2B5EF4-FFF2-40B4-BE49-F238E27FC236}">
                <a16:creationId xmlns:a16="http://schemas.microsoft.com/office/drawing/2014/main" id="{DB8453AC-DAAB-3757-77E9-41B6EA8A7022}"/>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85F9513-6AA0-E2DE-07A5-263EAB2C812B}"/>
              </a:ext>
            </a:extLst>
          </p:cNvPr>
          <p:cNvSpPr txBox="1"/>
          <p:nvPr/>
        </p:nvSpPr>
        <p:spPr>
          <a:xfrm>
            <a:off x="1016000" y="1905000"/>
            <a:ext cx="10160000" cy="2000548"/>
          </a:xfrm>
          <a:prstGeom prst="rect">
            <a:avLst/>
          </a:prstGeom>
          <a:noFill/>
        </p:spPr>
        <p:txBody>
          <a:bodyPr vert="horz" rtlCol="0">
            <a:spAutoFit/>
          </a:bodyPr>
          <a:lstStyle/>
          <a:p>
            <a:pPr algn="ctr"/>
            <a:r>
              <a:rPr lang="en-US" sz="3100"/>
              <a:t>Therefore thus says the Lord GOD, "Behold, </a:t>
            </a:r>
            <a:r>
              <a:rPr lang="en-US" sz="3100" b="1">
                <a:solidFill>
                  <a:srgbClr val="FF0000"/>
                </a:solidFill>
              </a:rPr>
              <a:t>I am laying in Zion a stone, a tested stone</a:t>
            </a:r>
            <a:r>
              <a:rPr lang="en-US" sz="3100"/>
              <a:t>, A costly cornerstone for the foundation, firmly placed. He who believes in it will not be disturbed.</a:t>
            </a:r>
          </a:p>
        </p:txBody>
      </p:sp>
    </p:spTree>
    <p:extLst>
      <p:ext uri="{BB962C8B-B14F-4D97-AF65-F5344CB8AC3E}">
        <p14:creationId xmlns:p14="http://schemas.microsoft.com/office/powerpoint/2010/main" val="3288773268"/>
      </p:ext>
    </p:extLst>
  </p:cSld>
  <p:clrMapOvr>
    <a:masterClrMapping/>
  </p:clrMapOvr>
</p:sld>
</file>

<file path=ppt/slides/slide1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B165D6-2C69-3F7B-E2E8-03D1633768E9}"/>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F6D84F37-8365-A1AD-BF9A-B1D8D8758079}"/>
              </a:ext>
            </a:extLst>
          </p:cNvPr>
          <p:cNvSpPr txBox="1"/>
          <p:nvPr/>
        </p:nvSpPr>
        <p:spPr>
          <a:xfrm>
            <a:off x="0" y="762000"/>
            <a:ext cx="12192000" cy="646331"/>
          </a:xfrm>
          <a:prstGeom prst="rect">
            <a:avLst/>
          </a:prstGeom>
          <a:noFill/>
        </p:spPr>
        <p:txBody>
          <a:bodyPr vert="horz" rtlCol="0">
            <a:spAutoFit/>
          </a:bodyPr>
          <a:lstStyle/>
          <a:p>
            <a:pPr algn="ctr"/>
            <a:r>
              <a:rPr lang="en-US" sz="3600"/>
              <a:t>Isaiah 59:20</a:t>
            </a:r>
          </a:p>
        </p:txBody>
      </p:sp>
      <p:sp>
        <p:nvSpPr>
          <p:cNvPr id="4" name="TextBox 3">
            <a:extLst>
              <a:ext uri="{FF2B5EF4-FFF2-40B4-BE49-F238E27FC236}">
                <a16:creationId xmlns:a16="http://schemas.microsoft.com/office/drawing/2014/main" id="{DA370C21-05F7-2EE3-B394-E206F72025A7}"/>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51646D0-A14B-B3AE-535B-7A00F686EAE3}"/>
              </a:ext>
            </a:extLst>
          </p:cNvPr>
          <p:cNvSpPr txBox="1"/>
          <p:nvPr/>
        </p:nvSpPr>
        <p:spPr>
          <a:xfrm>
            <a:off x="1016000" y="1905000"/>
            <a:ext cx="10160000" cy="1046440"/>
          </a:xfrm>
          <a:prstGeom prst="rect">
            <a:avLst/>
          </a:prstGeom>
          <a:noFill/>
        </p:spPr>
        <p:txBody>
          <a:bodyPr vert="horz" rtlCol="0">
            <a:spAutoFit/>
          </a:bodyPr>
          <a:lstStyle/>
          <a:p>
            <a:pPr algn="ctr"/>
            <a:r>
              <a:rPr lang="en-US" sz="3100"/>
              <a:t>"</a:t>
            </a:r>
            <a:r>
              <a:rPr lang="en-US" sz="3100" b="1">
                <a:solidFill>
                  <a:srgbClr val="FF0000"/>
                </a:solidFill>
              </a:rPr>
              <a:t>A Redeemer will come to Zion</a:t>
            </a:r>
            <a:r>
              <a:rPr lang="en-US" sz="3100"/>
              <a:t>, And to those who turn from transgression in Jacob," declares the LORD.</a:t>
            </a:r>
          </a:p>
        </p:txBody>
      </p:sp>
    </p:spTree>
    <p:extLst>
      <p:ext uri="{BB962C8B-B14F-4D97-AF65-F5344CB8AC3E}">
        <p14:creationId xmlns:p14="http://schemas.microsoft.com/office/powerpoint/2010/main" val="3659395224"/>
      </p:ext>
    </p:extLst>
  </p:cSld>
  <p:clrMapOvr>
    <a:masterClrMapping/>
  </p:clrMapOvr>
</p:sld>
</file>

<file path=ppt/slides/slide1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FB11EBB-B291-A598-C472-04ADE1316925}"/>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CC562E03-7519-78A1-A2F1-FA04F918E39A}"/>
              </a:ext>
            </a:extLst>
          </p:cNvPr>
          <p:cNvSpPr txBox="1"/>
          <p:nvPr/>
        </p:nvSpPr>
        <p:spPr>
          <a:xfrm>
            <a:off x="0" y="762000"/>
            <a:ext cx="12192000" cy="646331"/>
          </a:xfrm>
          <a:prstGeom prst="rect">
            <a:avLst/>
          </a:prstGeom>
          <a:noFill/>
        </p:spPr>
        <p:txBody>
          <a:bodyPr vert="horz" rtlCol="0">
            <a:spAutoFit/>
          </a:bodyPr>
          <a:lstStyle/>
          <a:p>
            <a:pPr algn="ctr"/>
            <a:r>
              <a:rPr lang="en-US" sz="3600"/>
              <a:t>Psalm 110:2</a:t>
            </a:r>
          </a:p>
        </p:txBody>
      </p:sp>
      <p:sp>
        <p:nvSpPr>
          <p:cNvPr id="4" name="TextBox 3">
            <a:extLst>
              <a:ext uri="{FF2B5EF4-FFF2-40B4-BE49-F238E27FC236}">
                <a16:creationId xmlns:a16="http://schemas.microsoft.com/office/drawing/2014/main" id="{70ED5917-0972-9169-DA76-6602A011114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F0461046-B8D1-747B-3689-6442638E0DD1}"/>
              </a:ext>
            </a:extLst>
          </p:cNvPr>
          <p:cNvSpPr txBox="1"/>
          <p:nvPr/>
        </p:nvSpPr>
        <p:spPr>
          <a:xfrm>
            <a:off x="1016000" y="1905000"/>
            <a:ext cx="10160000" cy="1046440"/>
          </a:xfrm>
          <a:prstGeom prst="rect">
            <a:avLst/>
          </a:prstGeom>
          <a:noFill/>
        </p:spPr>
        <p:txBody>
          <a:bodyPr vert="horz" rtlCol="0">
            <a:spAutoFit/>
          </a:bodyPr>
          <a:lstStyle/>
          <a:p>
            <a:pPr algn="ctr"/>
            <a:r>
              <a:rPr lang="en-US" sz="3100"/>
              <a:t>The LORD will stretch forth Your strong scepter from Zion, saying, "</a:t>
            </a:r>
            <a:r>
              <a:rPr lang="en-US" sz="3100" b="1">
                <a:solidFill>
                  <a:srgbClr val="FF0000"/>
                </a:solidFill>
              </a:rPr>
              <a:t>Rule</a:t>
            </a:r>
            <a:r>
              <a:rPr lang="en-US" sz="3100"/>
              <a:t> in the midst of Your enemies."</a:t>
            </a:r>
          </a:p>
        </p:txBody>
      </p:sp>
    </p:spTree>
    <p:extLst>
      <p:ext uri="{BB962C8B-B14F-4D97-AF65-F5344CB8AC3E}">
        <p14:creationId xmlns:p14="http://schemas.microsoft.com/office/powerpoint/2010/main" val="1370548520"/>
      </p:ext>
    </p:extLst>
  </p:cSld>
  <p:clrMapOvr>
    <a:masterClrMapping/>
  </p:clrMapOvr>
</p:sld>
</file>

<file path=ppt/slides/slide1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D133EEF-91BE-4692-01DF-010F85A5FFCF}"/>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D20E8BBB-68B2-7CE8-6B94-7156841483EF}"/>
              </a:ext>
            </a:extLst>
          </p:cNvPr>
          <p:cNvSpPr txBox="1"/>
          <p:nvPr/>
        </p:nvSpPr>
        <p:spPr>
          <a:xfrm>
            <a:off x="0" y="762000"/>
            <a:ext cx="12192000" cy="646331"/>
          </a:xfrm>
          <a:prstGeom prst="rect">
            <a:avLst/>
          </a:prstGeom>
          <a:noFill/>
        </p:spPr>
        <p:txBody>
          <a:bodyPr vert="horz" rtlCol="0">
            <a:spAutoFit/>
          </a:bodyPr>
          <a:lstStyle/>
          <a:p>
            <a:pPr algn="ctr"/>
            <a:r>
              <a:rPr lang="en-US" sz="3600"/>
              <a:t>Psalm 149:2</a:t>
            </a:r>
          </a:p>
        </p:txBody>
      </p:sp>
      <p:sp>
        <p:nvSpPr>
          <p:cNvPr id="4" name="TextBox 3">
            <a:extLst>
              <a:ext uri="{FF2B5EF4-FFF2-40B4-BE49-F238E27FC236}">
                <a16:creationId xmlns:a16="http://schemas.microsoft.com/office/drawing/2014/main" id="{D5C1F428-13B3-2CC3-5CD5-C9E72DF21CE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EBC853F-42FD-180C-1FA5-2F4810AEC3F5}"/>
              </a:ext>
            </a:extLst>
          </p:cNvPr>
          <p:cNvSpPr txBox="1"/>
          <p:nvPr/>
        </p:nvSpPr>
        <p:spPr>
          <a:xfrm>
            <a:off x="1016000" y="1905000"/>
            <a:ext cx="10160000" cy="1046440"/>
          </a:xfrm>
          <a:prstGeom prst="rect">
            <a:avLst/>
          </a:prstGeom>
          <a:noFill/>
        </p:spPr>
        <p:txBody>
          <a:bodyPr vert="horz" rtlCol="0">
            <a:spAutoFit/>
          </a:bodyPr>
          <a:lstStyle/>
          <a:p>
            <a:pPr algn="ctr"/>
            <a:r>
              <a:rPr lang="en-US" sz="3100"/>
              <a:t>Let Israel be glad in his Maker; Let the sons of Zion rejoice </a:t>
            </a:r>
            <a:r>
              <a:rPr lang="en-US" sz="3100" b="1">
                <a:solidFill>
                  <a:srgbClr val="FF0000"/>
                </a:solidFill>
              </a:rPr>
              <a:t>in their King</a:t>
            </a:r>
            <a:r>
              <a:rPr lang="en-US" sz="3100"/>
              <a:t>.</a:t>
            </a:r>
          </a:p>
        </p:txBody>
      </p:sp>
    </p:spTree>
    <p:extLst>
      <p:ext uri="{BB962C8B-B14F-4D97-AF65-F5344CB8AC3E}">
        <p14:creationId xmlns:p14="http://schemas.microsoft.com/office/powerpoint/2010/main" val="2133126146"/>
      </p:ext>
    </p:extLst>
  </p:cSld>
  <p:clrMapOvr>
    <a:masterClrMapping/>
  </p:clrMapOvr>
</p:sld>
</file>

<file path=ppt/slides/slide1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2502BF-9CA1-5C2D-FB91-3A0E2D2E1DDC}"/>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651427A9-4BBA-A278-F372-7187E6F53C99}"/>
              </a:ext>
            </a:extLst>
          </p:cNvPr>
          <p:cNvSpPr txBox="1"/>
          <p:nvPr/>
        </p:nvSpPr>
        <p:spPr>
          <a:xfrm>
            <a:off x="0" y="762000"/>
            <a:ext cx="12192000" cy="646331"/>
          </a:xfrm>
          <a:prstGeom prst="rect">
            <a:avLst/>
          </a:prstGeom>
          <a:noFill/>
        </p:spPr>
        <p:txBody>
          <a:bodyPr vert="horz" rtlCol="0">
            <a:spAutoFit/>
          </a:bodyPr>
          <a:lstStyle/>
          <a:p>
            <a:pPr algn="ctr"/>
            <a:r>
              <a:rPr lang="en-US" sz="3600"/>
              <a:t>Psalm 2:6</a:t>
            </a:r>
          </a:p>
        </p:txBody>
      </p:sp>
      <p:sp>
        <p:nvSpPr>
          <p:cNvPr id="4" name="TextBox 3">
            <a:extLst>
              <a:ext uri="{FF2B5EF4-FFF2-40B4-BE49-F238E27FC236}">
                <a16:creationId xmlns:a16="http://schemas.microsoft.com/office/drawing/2014/main" id="{0CE40052-C29E-2952-AA60-ACEAEEE8953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8F0D60B-8756-810D-2F14-77B99777C74D}"/>
              </a:ext>
            </a:extLst>
          </p:cNvPr>
          <p:cNvSpPr txBox="1"/>
          <p:nvPr/>
        </p:nvSpPr>
        <p:spPr>
          <a:xfrm>
            <a:off x="1016000" y="1905000"/>
            <a:ext cx="10160000" cy="1046440"/>
          </a:xfrm>
          <a:prstGeom prst="rect">
            <a:avLst/>
          </a:prstGeom>
          <a:noFill/>
        </p:spPr>
        <p:txBody>
          <a:bodyPr vert="horz" rtlCol="0">
            <a:spAutoFit/>
          </a:bodyPr>
          <a:lstStyle/>
          <a:p>
            <a:pPr algn="ctr"/>
            <a:r>
              <a:rPr lang="en-US" sz="3100"/>
              <a:t>"But as for Me, I have installed </a:t>
            </a:r>
            <a:r>
              <a:rPr lang="en-US" sz="3100" b="1">
                <a:solidFill>
                  <a:srgbClr val="FF0000"/>
                </a:solidFill>
              </a:rPr>
              <a:t>My King</a:t>
            </a:r>
            <a:r>
              <a:rPr lang="en-US" sz="3100"/>
              <a:t> Upon Zion, My holy mountain."</a:t>
            </a:r>
          </a:p>
        </p:txBody>
      </p:sp>
    </p:spTree>
    <p:extLst>
      <p:ext uri="{BB962C8B-B14F-4D97-AF65-F5344CB8AC3E}">
        <p14:creationId xmlns:p14="http://schemas.microsoft.com/office/powerpoint/2010/main" val="1642637900"/>
      </p:ext>
    </p:extLst>
  </p:cSld>
  <p:clrMapOvr>
    <a:masterClrMapping/>
  </p:clrMapOvr>
</p:sld>
</file>

<file path=ppt/slides/slide1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8134AB-2CD2-DADF-DE95-49FCC4EB1F3D}"/>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8ED2A8D9-F94A-037E-545C-70E029D9B8C5}"/>
              </a:ext>
            </a:extLst>
          </p:cNvPr>
          <p:cNvSpPr txBox="1"/>
          <p:nvPr/>
        </p:nvSpPr>
        <p:spPr>
          <a:xfrm>
            <a:off x="0" y="762000"/>
            <a:ext cx="12192000" cy="646331"/>
          </a:xfrm>
          <a:prstGeom prst="rect">
            <a:avLst/>
          </a:prstGeom>
          <a:noFill/>
        </p:spPr>
        <p:txBody>
          <a:bodyPr vert="horz" rtlCol="0">
            <a:spAutoFit/>
          </a:bodyPr>
          <a:lstStyle/>
          <a:p>
            <a:pPr algn="ctr"/>
            <a:r>
              <a:rPr lang="en-US" sz="3600"/>
              <a:t>Psalm 48:2</a:t>
            </a:r>
          </a:p>
        </p:txBody>
      </p:sp>
      <p:sp>
        <p:nvSpPr>
          <p:cNvPr id="4" name="TextBox 3">
            <a:extLst>
              <a:ext uri="{FF2B5EF4-FFF2-40B4-BE49-F238E27FC236}">
                <a16:creationId xmlns:a16="http://schemas.microsoft.com/office/drawing/2014/main" id="{FF8BD7E2-9BC2-4E94-2352-03AB163E416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7229DD4-19DB-7608-5103-B807179DAFE8}"/>
              </a:ext>
            </a:extLst>
          </p:cNvPr>
          <p:cNvSpPr txBox="1"/>
          <p:nvPr/>
        </p:nvSpPr>
        <p:spPr>
          <a:xfrm>
            <a:off x="1016000" y="1905000"/>
            <a:ext cx="10160000" cy="1046440"/>
          </a:xfrm>
          <a:prstGeom prst="rect">
            <a:avLst/>
          </a:prstGeom>
          <a:noFill/>
        </p:spPr>
        <p:txBody>
          <a:bodyPr vert="horz" rtlCol="0">
            <a:spAutoFit/>
          </a:bodyPr>
          <a:lstStyle/>
          <a:p>
            <a:pPr algn="ctr"/>
            <a:r>
              <a:rPr lang="en-US" sz="3100"/>
              <a:t>Beautiful in elevation, the joy of the whole earth, Is Mount Zion in the far north, </a:t>
            </a:r>
            <a:r>
              <a:rPr lang="en-US" sz="3100" b="1">
                <a:solidFill>
                  <a:srgbClr val="FF0000"/>
                </a:solidFill>
              </a:rPr>
              <a:t>The city of the great King.</a:t>
            </a:r>
          </a:p>
        </p:txBody>
      </p:sp>
    </p:spTree>
    <p:extLst>
      <p:ext uri="{BB962C8B-B14F-4D97-AF65-F5344CB8AC3E}">
        <p14:creationId xmlns:p14="http://schemas.microsoft.com/office/powerpoint/2010/main" val="411808192"/>
      </p:ext>
    </p:extLst>
  </p:cSld>
  <p:clrMapOvr>
    <a:masterClrMapping/>
  </p:clrMapOvr>
</p:sld>
</file>

<file path=ppt/slides/slide1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5DEF383-14F6-E557-3250-7046F50EBD73}"/>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CB1246EF-B4DF-D603-5FE5-B8EB12E825EB}"/>
              </a:ext>
            </a:extLst>
          </p:cNvPr>
          <p:cNvSpPr txBox="1"/>
          <p:nvPr/>
        </p:nvSpPr>
        <p:spPr>
          <a:xfrm>
            <a:off x="0" y="762000"/>
            <a:ext cx="12192000" cy="646331"/>
          </a:xfrm>
          <a:prstGeom prst="rect">
            <a:avLst/>
          </a:prstGeom>
          <a:noFill/>
        </p:spPr>
        <p:txBody>
          <a:bodyPr vert="horz" rtlCol="0">
            <a:spAutoFit/>
          </a:bodyPr>
          <a:lstStyle/>
          <a:p>
            <a:pPr algn="ctr"/>
            <a:r>
              <a:rPr lang="en-US" sz="3600"/>
              <a:t>Jubilees 40:7</a:t>
            </a:r>
          </a:p>
        </p:txBody>
      </p:sp>
      <p:sp>
        <p:nvSpPr>
          <p:cNvPr id="4" name="TextBox 3">
            <a:extLst>
              <a:ext uri="{FF2B5EF4-FFF2-40B4-BE49-F238E27FC236}">
                <a16:creationId xmlns:a16="http://schemas.microsoft.com/office/drawing/2014/main" id="{C083A37C-E632-1170-9772-38F6711F49C3}"/>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8AC20E0-CCC2-D0EE-8D9B-936B814AA546}"/>
              </a:ext>
            </a:extLst>
          </p:cNvPr>
          <p:cNvSpPr txBox="1"/>
          <p:nvPr/>
        </p:nvSpPr>
        <p:spPr>
          <a:xfrm>
            <a:off x="1016000" y="1905000"/>
            <a:ext cx="10160000" cy="2954655"/>
          </a:xfrm>
          <a:prstGeom prst="rect">
            <a:avLst/>
          </a:prstGeom>
          <a:noFill/>
        </p:spPr>
        <p:txBody>
          <a:bodyPr vert="horz" rtlCol="0">
            <a:spAutoFit/>
          </a:bodyPr>
          <a:lstStyle/>
          <a:p>
            <a:pPr algn="ctr"/>
            <a:r>
              <a:rPr lang="en-US" sz="3100"/>
              <a:t>And he clothed him with byssus garments, and he put a gold chain upon his neck, and (a herald) proclaimed before him ' 'El 'El wa 'Abirer,' and placed a ring on his hand and made him ruler over all his house, and magnified him, and said unto him. '</a:t>
            </a:r>
            <a:r>
              <a:rPr lang="en-US" sz="3100" b="1">
                <a:solidFill>
                  <a:srgbClr val="FF0000"/>
                </a:solidFill>
              </a:rPr>
              <a:t>Only on the throne shall I be greater than thou.</a:t>
            </a:r>
            <a:r>
              <a:rPr lang="en-US" sz="3100"/>
              <a:t>'</a:t>
            </a:r>
          </a:p>
        </p:txBody>
      </p:sp>
    </p:spTree>
    <p:extLst>
      <p:ext uri="{BB962C8B-B14F-4D97-AF65-F5344CB8AC3E}">
        <p14:creationId xmlns:p14="http://schemas.microsoft.com/office/powerpoint/2010/main" val="895095200"/>
      </p:ext>
    </p:extLst>
  </p:cSld>
  <p:clrMapOvr>
    <a:masterClrMapping/>
  </p:clrMapOvr>
</p:sld>
</file>

<file path=ppt/slides/slide1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B680128-162E-4108-7779-B79025D9BE62}"/>
              </a:ext>
            </a:extLst>
          </p:cNvPr>
          <p:cNvSpPr txBox="1"/>
          <p:nvPr/>
        </p:nvSpPr>
        <p:spPr>
          <a:xfrm>
            <a:off x="127000" y="127000"/>
            <a:ext cx="7315200" cy="276999"/>
          </a:xfrm>
          <a:prstGeom prst="rect">
            <a:avLst/>
          </a:prstGeom>
          <a:noFill/>
        </p:spPr>
        <p:txBody>
          <a:bodyPr vert="horz" lIns="0" tIns="0" rIns="0" bIns="0" rtlCol="0">
            <a:spAutoFit/>
          </a:bodyPr>
          <a:lstStyle/>
          <a:p>
            <a:r>
              <a:rPr lang="en-US"/>
              <a:t>YESHUA RULES FROM ZION</a:t>
            </a:r>
          </a:p>
        </p:txBody>
      </p:sp>
      <p:sp>
        <p:nvSpPr>
          <p:cNvPr id="3" name="TextBox 2">
            <a:extLst>
              <a:ext uri="{FF2B5EF4-FFF2-40B4-BE49-F238E27FC236}">
                <a16:creationId xmlns:a16="http://schemas.microsoft.com/office/drawing/2014/main" id="{2C20F11A-C52C-F3CA-00CF-0C641FFD677F}"/>
              </a:ext>
            </a:extLst>
          </p:cNvPr>
          <p:cNvSpPr txBox="1"/>
          <p:nvPr/>
        </p:nvSpPr>
        <p:spPr>
          <a:xfrm>
            <a:off x="0" y="762000"/>
            <a:ext cx="12192000" cy="646331"/>
          </a:xfrm>
          <a:prstGeom prst="rect">
            <a:avLst/>
          </a:prstGeom>
          <a:noFill/>
        </p:spPr>
        <p:txBody>
          <a:bodyPr vert="horz" rtlCol="0">
            <a:spAutoFit/>
          </a:bodyPr>
          <a:lstStyle/>
          <a:p>
            <a:pPr algn="ctr"/>
            <a:r>
              <a:rPr lang="en-US" sz="3600"/>
              <a:t>John 12:15</a:t>
            </a:r>
          </a:p>
        </p:txBody>
      </p:sp>
      <p:sp>
        <p:nvSpPr>
          <p:cNvPr id="4" name="TextBox 3">
            <a:extLst>
              <a:ext uri="{FF2B5EF4-FFF2-40B4-BE49-F238E27FC236}">
                <a16:creationId xmlns:a16="http://schemas.microsoft.com/office/drawing/2014/main" id="{55EB9515-B0B2-61D4-6107-6DA1550AB98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DB9EB22-0189-15DE-108C-9D77A95C0168}"/>
              </a:ext>
            </a:extLst>
          </p:cNvPr>
          <p:cNvSpPr txBox="1"/>
          <p:nvPr/>
        </p:nvSpPr>
        <p:spPr>
          <a:xfrm>
            <a:off x="1016000" y="1905000"/>
            <a:ext cx="10160000" cy="1523494"/>
          </a:xfrm>
          <a:prstGeom prst="rect">
            <a:avLst/>
          </a:prstGeom>
          <a:noFill/>
        </p:spPr>
        <p:txBody>
          <a:bodyPr vert="horz" rtlCol="0">
            <a:spAutoFit/>
          </a:bodyPr>
          <a:lstStyle/>
          <a:p>
            <a:pPr algn="ctr"/>
            <a:r>
              <a:rPr lang="en-US" sz="3100"/>
              <a:t>"FEAR NOT, </a:t>
            </a:r>
            <a:r>
              <a:rPr lang="en-US" sz="3100" b="1">
                <a:solidFill>
                  <a:srgbClr val="FF0000"/>
                </a:solidFill>
              </a:rPr>
              <a:t>DAUGHTER OF ZION</a:t>
            </a:r>
            <a:r>
              <a:rPr lang="en-US" sz="3100"/>
              <a:t>; BEHOLD, </a:t>
            </a:r>
            <a:r>
              <a:rPr lang="en-US" sz="3100" b="1">
                <a:solidFill>
                  <a:srgbClr val="FF0000"/>
                </a:solidFill>
              </a:rPr>
              <a:t>YOUR KING IS COMING</a:t>
            </a:r>
            <a:r>
              <a:rPr lang="en-US" sz="3100"/>
              <a:t>, SEATED ON A DONKEY'S COLT."</a:t>
            </a:r>
          </a:p>
        </p:txBody>
      </p:sp>
    </p:spTree>
    <p:extLst>
      <p:ext uri="{BB962C8B-B14F-4D97-AF65-F5344CB8AC3E}">
        <p14:creationId xmlns:p14="http://schemas.microsoft.com/office/powerpoint/2010/main" val="2684882137"/>
      </p:ext>
    </p:extLst>
  </p:cSld>
  <p:clrMapOvr>
    <a:masterClrMapping/>
  </p:clrMapOvr>
</p:sld>
</file>

<file path=ppt/slides/slide1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165158-E552-F138-4479-46ED405F2F9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Lord loves Zion</a:t>
            </a:r>
          </a:p>
        </p:txBody>
      </p:sp>
      <p:sp>
        <p:nvSpPr>
          <p:cNvPr id="3" name="Subtitle 2">
            <a:extLst>
              <a:ext uri="{FF2B5EF4-FFF2-40B4-BE49-F238E27FC236}">
                <a16:creationId xmlns:a16="http://schemas.microsoft.com/office/drawing/2014/main" id="{4CC9A81B-1417-598A-6144-59634DA1321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119073332"/>
      </p:ext>
    </p:extLst>
  </p:cSld>
  <p:clrMapOvr>
    <a:masterClrMapping/>
  </p:clrMapOvr>
</p:sld>
</file>

<file path=ppt/slides/slide1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8E62783-FC7C-4886-E1E9-B1D4DEB25F6F}"/>
              </a:ext>
            </a:extLst>
          </p:cNvPr>
          <p:cNvSpPr txBox="1"/>
          <p:nvPr/>
        </p:nvSpPr>
        <p:spPr>
          <a:xfrm>
            <a:off x="127000" y="127000"/>
            <a:ext cx="7315200" cy="276999"/>
          </a:xfrm>
          <a:prstGeom prst="rect">
            <a:avLst/>
          </a:prstGeom>
          <a:noFill/>
        </p:spPr>
        <p:txBody>
          <a:bodyPr vert="horz" lIns="0" tIns="0" rIns="0" bIns="0" rtlCol="0">
            <a:spAutoFit/>
          </a:bodyPr>
          <a:lstStyle/>
          <a:p>
            <a:r>
              <a:rPr lang="en-US"/>
              <a:t>THE LORD LOVES ZION</a:t>
            </a:r>
          </a:p>
        </p:txBody>
      </p:sp>
      <p:sp>
        <p:nvSpPr>
          <p:cNvPr id="3" name="TextBox 2">
            <a:extLst>
              <a:ext uri="{FF2B5EF4-FFF2-40B4-BE49-F238E27FC236}">
                <a16:creationId xmlns:a16="http://schemas.microsoft.com/office/drawing/2014/main" id="{0E0A0D18-F828-C5DD-167A-6BD5FC6303DE}"/>
              </a:ext>
            </a:extLst>
          </p:cNvPr>
          <p:cNvSpPr txBox="1"/>
          <p:nvPr/>
        </p:nvSpPr>
        <p:spPr>
          <a:xfrm>
            <a:off x="0" y="762000"/>
            <a:ext cx="12192000" cy="646331"/>
          </a:xfrm>
          <a:prstGeom prst="rect">
            <a:avLst/>
          </a:prstGeom>
          <a:noFill/>
        </p:spPr>
        <p:txBody>
          <a:bodyPr vert="horz" rtlCol="0">
            <a:spAutoFit/>
          </a:bodyPr>
          <a:lstStyle/>
          <a:p>
            <a:pPr algn="ctr"/>
            <a:r>
              <a:rPr lang="en-US" sz="3600"/>
              <a:t>Isaiah 54:7-9</a:t>
            </a:r>
          </a:p>
        </p:txBody>
      </p:sp>
      <p:sp>
        <p:nvSpPr>
          <p:cNvPr id="4" name="TextBox 3">
            <a:extLst>
              <a:ext uri="{FF2B5EF4-FFF2-40B4-BE49-F238E27FC236}">
                <a16:creationId xmlns:a16="http://schemas.microsoft.com/office/drawing/2014/main" id="{91429DBA-8E9D-8DCE-8EC0-FDD55867A7D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F74BD18-24F4-87A7-2D52-B5E94FD7E9D2}"/>
              </a:ext>
            </a:extLst>
          </p:cNvPr>
          <p:cNvSpPr txBox="1"/>
          <p:nvPr/>
        </p:nvSpPr>
        <p:spPr>
          <a:xfrm>
            <a:off x="1016000" y="1905000"/>
            <a:ext cx="10160000" cy="3908762"/>
          </a:xfrm>
          <a:prstGeom prst="rect">
            <a:avLst/>
          </a:prstGeom>
          <a:noFill/>
        </p:spPr>
        <p:txBody>
          <a:bodyPr vert="horz" rtlCol="0">
            <a:spAutoFit/>
          </a:bodyPr>
          <a:lstStyle/>
          <a:p>
            <a:pPr algn="ctr"/>
            <a:r>
              <a:rPr lang="en-US" sz="3100"/>
              <a:t>"For a brief moment I forsook you, But with great compassion I will gather you. "In an outburst of anger I hid My face from you for a moment, But with everlasting lovingkindness </a:t>
            </a:r>
            <a:r>
              <a:rPr lang="en-US" sz="3100" b="1">
                <a:solidFill>
                  <a:srgbClr val="FF0000"/>
                </a:solidFill>
              </a:rPr>
              <a:t>I will have compassion on you</a:t>
            </a:r>
            <a:r>
              <a:rPr lang="en-US" sz="3100"/>
              <a:t>," Says the LORD your Redeemer. "For this is like the days of Noah to Me, When I swore that the waters of Noah Would not flood the earth again; So I have sworn that </a:t>
            </a:r>
            <a:r>
              <a:rPr lang="en-US" sz="3100" b="1">
                <a:solidFill>
                  <a:srgbClr val="FF0000"/>
                </a:solidFill>
              </a:rPr>
              <a:t>I will not be angry with you Nor will I rebuke you</a:t>
            </a:r>
            <a:r>
              <a:rPr lang="en-US" sz="3100"/>
              <a:t>.</a:t>
            </a:r>
          </a:p>
        </p:txBody>
      </p:sp>
    </p:spTree>
    <p:extLst>
      <p:ext uri="{BB962C8B-B14F-4D97-AF65-F5344CB8AC3E}">
        <p14:creationId xmlns:p14="http://schemas.microsoft.com/office/powerpoint/2010/main" val="1154089174"/>
      </p:ext>
    </p:extLst>
  </p:cSld>
  <p:clrMapOvr>
    <a:masterClrMapping/>
  </p:clrMapOvr>
</p:sld>
</file>

<file path=ppt/slides/slide1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9DB8FAB-0874-DE91-F6FD-2E1455E815DC}"/>
              </a:ext>
            </a:extLst>
          </p:cNvPr>
          <p:cNvSpPr txBox="1"/>
          <p:nvPr/>
        </p:nvSpPr>
        <p:spPr>
          <a:xfrm>
            <a:off x="127000" y="127000"/>
            <a:ext cx="7315200" cy="276999"/>
          </a:xfrm>
          <a:prstGeom prst="rect">
            <a:avLst/>
          </a:prstGeom>
          <a:noFill/>
        </p:spPr>
        <p:txBody>
          <a:bodyPr vert="horz" lIns="0" tIns="0" rIns="0" bIns="0" rtlCol="0">
            <a:spAutoFit/>
          </a:bodyPr>
          <a:lstStyle/>
          <a:p>
            <a:r>
              <a:rPr lang="en-US"/>
              <a:t>THE LORD LOVES ZION</a:t>
            </a:r>
          </a:p>
        </p:txBody>
      </p:sp>
      <p:sp>
        <p:nvSpPr>
          <p:cNvPr id="3" name="TextBox 2">
            <a:extLst>
              <a:ext uri="{FF2B5EF4-FFF2-40B4-BE49-F238E27FC236}">
                <a16:creationId xmlns:a16="http://schemas.microsoft.com/office/drawing/2014/main" id="{F6D7CEBE-E798-F620-C914-19AC21D93F78}"/>
              </a:ext>
            </a:extLst>
          </p:cNvPr>
          <p:cNvSpPr txBox="1"/>
          <p:nvPr/>
        </p:nvSpPr>
        <p:spPr>
          <a:xfrm>
            <a:off x="0" y="762000"/>
            <a:ext cx="12192000" cy="646331"/>
          </a:xfrm>
          <a:prstGeom prst="rect">
            <a:avLst/>
          </a:prstGeom>
          <a:noFill/>
        </p:spPr>
        <p:txBody>
          <a:bodyPr vert="horz" rtlCol="0">
            <a:spAutoFit/>
          </a:bodyPr>
          <a:lstStyle/>
          <a:p>
            <a:pPr algn="ctr"/>
            <a:r>
              <a:rPr lang="en-US" sz="3600"/>
              <a:t>Isaiah 62:1</a:t>
            </a:r>
          </a:p>
        </p:txBody>
      </p:sp>
      <p:sp>
        <p:nvSpPr>
          <p:cNvPr id="4" name="TextBox 3">
            <a:extLst>
              <a:ext uri="{FF2B5EF4-FFF2-40B4-BE49-F238E27FC236}">
                <a16:creationId xmlns:a16="http://schemas.microsoft.com/office/drawing/2014/main" id="{00F7F44B-CEA1-0566-23CF-7FBFD7F1261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4AA9C233-FEC6-BE2D-AEDF-E9259BB97F7A}"/>
              </a:ext>
            </a:extLst>
          </p:cNvPr>
          <p:cNvSpPr txBox="1"/>
          <p:nvPr/>
        </p:nvSpPr>
        <p:spPr>
          <a:xfrm>
            <a:off x="1016000" y="1905000"/>
            <a:ext cx="10160000" cy="2000548"/>
          </a:xfrm>
          <a:prstGeom prst="rect">
            <a:avLst/>
          </a:prstGeom>
          <a:noFill/>
        </p:spPr>
        <p:txBody>
          <a:bodyPr vert="horz" rtlCol="0">
            <a:spAutoFit/>
          </a:bodyPr>
          <a:lstStyle/>
          <a:p>
            <a:pPr algn="ctr"/>
            <a:r>
              <a:rPr lang="en-US" sz="3100" b="1">
                <a:solidFill>
                  <a:srgbClr val="FF0000"/>
                </a:solidFill>
              </a:rPr>
              <a:t>For Zion's sake I will not keep silent</a:t>
            </a:r>
            <a:r>
              <a:rPr lang="en-US" sz="3100"/>
              <a:t>, And for Jerusalem's sake I will not keep quiet, Until her righteousness goes forth like brightness, And her salvation like a torch that is burning.</a:t>
            </a:r>
          </a:p>
        </p:txBody>
      </p:sp>
    </p:spTree>
    <p:extLst>
      <p:ext uri="{BB962C8B-B14F-4D97-AF65-F5344CB8AC3E}">
        <p14:creationId xmlns:p14="http://schemas.microsoft.com/office/powerpoint/2010/main" val="506404449"/>
      </p:ext>
    </p:extLst>
  </p:cSld>
  <p:clrMapOvr>
    <a:masterClrMapping/>
  </p:clrMapOvr>
</p:sld>
</file>

<file path=ppt/slides/slide1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FC63C5C9-1BCF-A7D9-08BB-5AB605B835C6}"/>
              </a:ext>
            </a:extLst>
          </p:cNvPr>
          <p:cNvSpPr txBox="1"/>
          <p:nvPr/>
        </p:nvSpPr>
        <p:spPr>
          <a:xfrm>
            <a:off x="127000" y="127000"/>
            <a:ext cx="7315200" cy="276999"/>
          </a:xfrm>
          <a:prstGeom prst="rect">
            <a:avLst/>
          </a:prstGeom>
          <a:noFill/>
        </p:spPr>
        <p:txBody>
          <a:bodyPr vert="horz" lIns="0" tIns="0" rIns="0" bIns="0" rtlCol="0">
            <a:spAutoFit/>
          </a:bodyPr>
          <a:lstStyle/>
          <a:p>
            <a:r>
              <a:rPr lang="en-US"/>
              <a:t>THE LORD LOVES ZION</a:t>
            </a:r>
          </a:p>
        </p:txBody>
      </p:sp>
      <p:sp>
        <p:nvSpPr>
          <p:cNvPr id="3" name="TextBox 2">
            <a:extLst>
              <a:ext uri="{FF2B5EF4-FFF2-40B4-BE49-F238E27FC236}">
                <a16:creationId xmlns:a16="http://schemas.microsoft.com/office/drawing/2014/main" id="{B87CA080-0466-1EFA-BEA0-4CBE9E2EEE27}"/>
              </a:ext>
            </a:extLst>
          </p:cNvPr>
          <p:cNvSpPr txBox="1"/>
          <p:nvPr/>
        </p:nvSpPr>
        <p:spPr>
          <a:xfrm>
            <a:off x="0" y="762000"/>
            <a:ext cx="12192000" cy="646331"/>
          </a:xfrm>
          <a:prstGeom prst="rect">
            <a:avLst/>
          </a:prstGeom>
          <a:noFill/>
        </p:spPr>
        <p:txBody>
          <a:bodyPr vert="horz" rtlCol="0">
            <a:spAutoFit/>
          </a:bodyPr>
          <a:lstStyle/>
          <a:p>
            <a:pPr algn="ctr"/>
            <a:r>
              <a:rPr lang="en-US" sz="3600"/>
              <a:t>Psalm 87:1-7</a:t>
            </a:r>
          </a:p>
        </p:txBody>
      </p:sp>
      <p:sp>
        <p:nvSpPr>
          <p:cNvPr id="4" name="TextBox 3">
            <a:extLst>
              <a:ext uri="{FF2B5EF4-FFF2-40B4-BE49-F238E27FC236}">
                <a16:creationId xmlns:a16="http://schemas.microsoft.com/office/drawing/2014/main" id="{78E009B4-033B-CFE1-2053-80A21209BFC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75726E1-1935-C9DF-D9D6-6FE11BAB6B7F}"/>
              </a:ext>
            </a:extLst>
          </p:cNvPr>
          <p:cNvSpPr txBox="1"/>
          <p:nvPr/>
        </p:nvSpPr>
        <p:spPr>
          <a:xfrm>
            <a:off x="1016000" y="1905000"/>
            <a:ext cx="10160000" cy="3908762"/>
          </a:xfrm>
          <a:prstGeom prst="rect">
            <a:avLst/>
          </a:prstGeom>
          <a:noFill/>
        </p:spPr>
        <p:txBody>
          <a:bodyPr vert="horz" rtlCol="0">
            <a:spAutoFit/>
          </a:bodyPr>
          <a:lstStyle/>
          <a:p>
            <a:pPr algn="ctr"/>
            <a:r>
              <a:rPr lang="en-US" sz="3100"/>
              <a:t>His foundation is in the holy mountains. </a:t>
            </a:r>
            <a:r>
              <a:rPr lang="en-US" sz="3100" b="1">
                <a:solidFill>
                  <a:srgbClr val="FF0000"/>
                </a:solidFill>
              </a:rPr>
              <a:t>The LORD loves the gates of Zion More than all the other dwelling places of Jacob. Glorious things are spoken of you, O city of God.</a:t>
            </a:r>
            <a:r>
              <a:rPr lang="en-US" sz="3100"/>
              <a:t> Selah. "I shall mention Rahab and Babylon among those who know Me; Behold, Philistia and Tyre with Ethiopia: 'This one was born there.'" But of Zion it shall be said, "This one and that one were born in her"; And </a:t>
            </a:r>
            <a:r>
              <a:rPr lang="en-US" sz="3100" b="1">
                <a:solidFill>
                  <a:srgbClr val="FF0000"/>
                </a:solidFill>
              </a:rPr>
              <a:t>the Most High Himself will establish her</a:t>
            </a:r>
            <a:r>
              <a:rPr lang="en-US" sz="3100"/>
              <a:t>. (Continued...)</a:t>
            </a:r>
          </a:p>
        </p:txBody>
      </p:sp>
    </p:spTree>
    <p:extLst>
      <p:ext uri="{BB962C8B-B14F-4D97-AF65-F5344CB8AC3E}">
        <p14:creationId xmlns:p14="http://schemas.microsoft.com/office/powerpoint/2010/main" val="2239447573"/>
      </p:ext>
    </p:extLst>
  </p:cSld>
  <p:clrMapOvr>
    <a:masterClrMapping/>
  </p:clrMapOvr>
</p:sld>
</file>

<file path=ppt/slides/slide1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936ED66-07AD-79A1-A5B8-7038A86D6BC6}"/>
              </a:ext>
            </a:extLst>
          </p:cNvPr>
          <p:cNvSpPr txBox="1"/>
          <p:nvPr/>
        </p:nvSpPr>
        <p:spPr>
          <a:xfrm>
            <a:off x="127000" y="127000"/>
            <a:ext cx="7315200" cy="276999"/>
          </a:xfrm>
          <a:prstGeom prst="rect">
            <a:avLst/>
          </a:prstGeom>
          <a:noFill/>
        </p:spPr>
        <p:txBody>
          <a:bodyPr vert="horz" lIns="0" tIns="0" rIns="0" bIns="0" rtlCol="0">
            <a:spAutoFit/>
          </a:bodyPr>
          <a:lstStyle/>
          <a:p>
            <a:r>
              <a:rPr lang="en-US"/>
              <a:t>THE LORD LOVES ZION</a:t>
            </a:r>
          </a:p>
        </p:txBody>
      </p:sp>
      <p:sp>
        <p:nvSpPr>
          <p:cNvPr id="3" name="TextBox 2">
            <a:extLst>
              <a:ext uri="{FF2B5EF4-FFF2-40B4-BE49-F238E27FC236}">
                <a16:creationId xmlns:a16="http://schemas.microsoft.com/office/drawing/2014/main" id="{AF2B9C9A-2E6E-E6B7-0BEC-35C7C52D1040}"/>
              </a:ext>
            </a:extLst>
          </p:cNvPr>
          <p:cNvSpPr txBox="1"/>
          <p:nvPr/>
        </p:nvSpPr>
        <p:spPr>
          <a:xfrm>
            <a:off x="1016000" y="635000"/>
            <a:ext cx="10160000" cy="2000548"/>
          </a:xfrm>
          <a:prstGeom prst="rect">
            <a:avLst/>
          </a:prstGeom>
          <a:noFill/>
        </p:spPr>
        <p:txBody>
          <a:bodyPr vert="horz" rtlCol="0">
            <a:spAutoFit/>
          </a:bodyPr>
          <a:lstStyle/>
          <a:p>
            <a:pPr algn="ctr"/>
            <a:r>
              <a:rPr lang="en-US" sz="3100"/>
              <a:t>The LORD will count when He registers the peoples, "This one was born there." Selah. Then those who sing as well as those who play the flutes shall say, "</a:t>
            </a:r>
            <a:r>
              <a:rPr lang="en-US" sz="3100" b="1">
                <a:solidFill>
                  <a:srgbClr val="FF0000"/>
                </a:solidFill>
              </a:rPr>
              <a:t>All my springs of joy are in you.</a:t>
            </a:r>
            <a:r>
              <a:rPr lang="en-US" sz="3100"/>
              <a:t>"</a:t>
            </a:r>
          </a:p>
        </p:txBody>
      </p:sp>
    </p:spTree>
    <p:extLst>
      <p:ext uri="{BB962C8B-B14F-4D97-AF65-F5344CB8AC3E}">
        <p14:creationId xmlns:p14="http://schemas.microsoft.com/office/powerpoint/2010/main" val="2598795617"/>
      </p:ext>
    </p:extLst>
  </p:cSld>
  <p:clrMapOvr>
    <a:masterClrMapping/>
  </p:clrMapOvr>
</p:sld>
</file>

<file path=ppt/slides/slide1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67656E-85BD-F851-019D-CC72309BA3CE}"/>
              </a:ext>
            </a:extLst>
          </p:cNvPr>
          <p:cNvSpPr txBox="1"/>
          <p:nvPr/>
        </p:nvSpPr>
        <p:spPr>
          <a:xfrm>
            <a:off x="127000" y="127000"/>
            <a:ext cx="7315200" cy="276999"/>
          </a:xfrm>
          <a:prstGeom prst="rect">
            <a:avLst/>
          </a:prstGeom>
          <a:noFill/>
        </p:spPr>
        <p:txBody>
          <a:bodyPr vert="horz" lIns="0" tIns="0" rIns="0" bIns="0" rtlCol="0">
            <a:spAutoFit/>
          </a:bodyPr>
          <a:lstStyle/>
          <a:p>
            <a:r>
              <a:rPr lang="en-US"/>
              <a:t>THE LORD LOVES ZION</a:t>
            </a:r>
          </a:p>
        </p:txBody>
      </p:sp>
      <p:sp>
        <p:nvSpPr>
          <p:cNvPr id="3" name="TextBox 2">
            <a:extLst>
              <a:ext uri="{FF2B5EF4-FFF2-40B4-BE49-F238E27FC236}">
                <a16:creationId xmlns:a16="http://schemas.microsoft.com/office/drawing/2014/main" id="{BBF8D1EC-D6C5-DBC5-6838-DF62F45495A1}"/>
              </a:ext>
            </a:extLst>
          </p:cNvPr>
          <p:cNvSpPr txBox="1"/>
          <p:nvPr/>
        </p:nvSpPr>
        <p:spPr>
          <a:xfrm>
            <a:off x="0" y="762000"/>
            <a:ext cx="12192000" cy="646331"/>
          </a:xfrm>
          <a:prstGeom prst="rect">
            <a:avLst/>
          </a:prstGeom>
          <a:noFill/>
        </p:spPr>
        <p:txBody>
          <a:bodyPr vert="horz" rtlCol="0">
            <a:spAutoFit/>
          </a:bodyPr>
          <a:lstStyle/>
          <a:p>
            <a:pPr algn="ctr"/>
            <a:r>
              <a:rPr lang="en-US" sz="3600"/>
              <a:t>Testament of Enos [4Q369, Fragment 1 Column 2] 1:1</a:t>
            </a:r>
          </a:p>
        </p:txBody>
      </p:sp>
      <p:sp>
        <p:nvSpPr>
          <p:cNvPr id="4" name="TextBox 3">
            <a:extLst>
              <a:ext uri="{FF2B5EF4-FFF2-40B4-BE49-F238E27FC236}">
                <a16:creationId xmlns:a16="http://schemas.microsoft.com/office/drawing/2014/main" id="{F8696FED-E3AC-BEAC-07A7-D9B86425BED7}"/>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0B4B19F1-93A8-1364-DF70-DDF083AA944E}"/>
              </a:ext>
            </a:extLst>
          </p:cNvPr>
          <p:cNvSpPr txBox="1"/>
          <p:nvPr/>
        </p:nvSpPr>
        <p:spPr>
          <a:xfrm>
            <a:off x="1016000" y="1905000"/>
            <a:ext cx="10160000" cy="2477601"/>
          </a:xfrm>
          <a:prstGeom prst="rect">
            <a:avLst/>
          </a:prstGeom>
          <a:noFill/>
        </p:spPr>
        <p:txBody>
          <a:bodyPr vert="horz" rtlCol="0">
            <a:spAutoFit/>
          </a:bodyPr>
          <a:lstStyle/>
          <a:p>
            <a:pPr algn="ctr"/>
            <a:r>
              <a:rPr lang="en-US" sz="3100"/>
              <a:t>You have divided your name for His inheritance so that He may establish your name there. She is the glory of your earthly Kingdom. You will eternally watch over her. In your glory will manifest there. </a:t>
            </a:r>
            <a:r>
              <a:rPr lang="en-US" sz="3100" b="1">
                <a:solidFill>
                  <a:srgbClr val="FF0000"/>
                </a:solidFill>
              </a:rPr>
              <a:t>She will be an eternal passion throughout all generations to his seed.</a:t>
            </a:r>
          </a:p>
        </p:txBody>
      </p:sp>
    </p:spTree>
    <p:extLst>
      <p:ext uri="{BB962C8B-B14F-4D97-AF65-F5344CB8AC3E}">
        <p14:creationId xmlns:p14="http://schemas.microsoft.com/office/powerpoint/2010/main" val="59645237"/>
      </p:ext>
    </p:extLst>
  </p:cSld>
  <p:clrMapOvr>
    <a:masterClrMapping/>
  </p:clrMapOvr>
</p:sld>
</file>

<file path=ppt/slides/slide1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B62C14-0F89-5927-1AA4-06D7C567D32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Garden of Eden</a:t>
            </a:r>
          </a:p>
        </p:txBody>
      </p:sp>
      <p:sp>
        <p:nvSpPr>
          <p:cNvPr id="3" name="Subtitle 2">
            <a:extLst>
              <a:ext uri="{FF2B5EF4-FFF2-40B4-BE49-F238E27FC236}">
                <a16:creationId xmlns:a16="http://schemas.microsoft.com/office/drawing/2014/main" id="{90917D80-4798-AA94-BFF7-E9F6698A77D8}"/>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60407279"/>
      </p:ext>
    </p:extLst>
  </p:cSld>
  <p:clrMapOvr>
    <a:masterClrMapping/>
  </p:clrMapOvr>
</p:sld>
</file>

<file path=ppt/slides/slide1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6F0F50-7AB3-90FC-EA09-7446139503DA}"/>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Zion likened to Paradise</a:t>
            </a:r>
          </a:p>
        </p:txBody>
      </p:sp>
      <p:sp>
        <p:nvSpPr>
          <p:cNvPr id="3" name="Subtitle 2">
            <a:extLst>
              <a:ext uri="{FF2B5EF4-FFF2-40B4-BE49-F238E27FC236}">
                <a16:creationId xmlns:a16="http://schemas.microsoft.com/office/drawing/2014/main" id="{A624E532-1DEF-50D5-E44D-4AFF32B4B2D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54272912"/>
      </p:ext>
    </p:extLst>
  </p:cSld>
  <p:clrMapOvr>
    <a:masterClrMapping/>
  </p:clrMapOvr>
</p:sld>
</file>

<file path=ppt/slides/slide1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D2BD238-B7C2-66A6-FC93-0E33E3E29CB3}"/>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Paradise</a:t>
            </a:r>
          </a:p>
        </p:txBody>
      </p:sp>
      <p:sp>
        <p:nvSpPr>
          <p:cNvPr id="3" name="TextBox 2">
            <a:extLst>
              <a:ext uri="{FF2B5EF4-FFF2-40B4-BE49-F238E27FC236}">
                <a16:creationId xmlns:a16="http://schemas.microsoft.com/office/drawing/2014/main" id="{E01E1B15-9FBD-4BE7-7766-E3102CB514E3}"/>
              </a:ext>
            </a:extLst>
          </p:cNvPr>
          <p:cNvSpPr txBox="1"/>
          <p:nvPr/>
        </p:nvSpPr>
        <p:spPr>
          <a:xfrm>
            <a:off x="0" y="762000"/>
            <a:ext cx="12192000" cy="646331"/>
          </a:xfrm>
          <a:prstGeom prst="rect">
            <a:avLst/>
          </a:prstGeom>
          <a:noFill/>
        </p:spPr>
        <p:txBody>
          <a:bodyPr vert="horz" rtlCol="0">
            <a:spAutoFit/>
          </a:bodyPr>
          <a:lstStyle/>
          <a:p>
            <a:pPr algn="ctr"/>
            <a:r>
              <a:rPr lang="en-US" sz="3600"/>
              <a:t>Isaiah 49:16</a:t>
            </a:r>
          </a:p>
        </p:txBody>
      </p:sp>
      <p:sp>
        <p:nvSpPr>
          <p:cNvPr id="4" name="TextBox 3">
            <a:extLst>
              <a:ext uri="{FF2B5EF4-FFF2-40B4-BE49-F238E27FC236}">
                <a16:creationId xmlns:a16="http://schemas.microsoft.com/office/drawing/2014/main" id="{9CA9F5EC-ADDB-126E-EB9B-D90B4B8DB67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1FBBF5C-F458-1FA0-7110-C505AD605BEB}"/>
              </a:ext>
            </a:extLst>
          </p:cNvPr>
          <p:cNvSpPr txBox="1"/>
          <p:nvPr/>
        </p:nvSpPr>
        <p:spPr>
          <a:xfrm>
            <a:off x="1016000" y="1905000"/>
            <a:ext cx="10160000" cy="1046440"/>
          </a:xfrm>
          <a:prstGeom prst="rect">
            <a:avLst/>
          </a:prstGeom>
          <a:noFill/>
        </p:spPr>
        <p:txBody>
          <a:bodyPr vert="horz" rtlCol="0">
            <a:spAutoFit/>
          </a:bodyPr>
          <a:lstStyle/>
          <a:p>
            <a:pPr algn="ctr"/>
            <a:r>
              <a:rPr lang="en-US" sz="3100"/>
              <a:t>"Behold, I have inscribed you on the palms of My hands; </a:t>
            </a:r>
            <a:r>
              <a:rPr lang="en-US" sz="3100" b="1">
                <a:solidFill>
                  <a:srgbClr val="FF0000"/>
                </a:solidFill>
              </a:rPr>
              <a:t>Your walls are continually before Me</a:t>
            </a:r>
            <a:r>
              <a:rPr lang="en-US" sz="3100"/>
              <a:t>.</a:t>
            </a:r>
          </a:p>
        </p:txBody>
      </p:sp>
    </p:spTree>
    <p:extLst>
      <p:ext uri="{BB962C8B-B14F-4D97-AF65-F5344CB8AC3E}">
        <p14:creationId xmlns:p14="http://schemas.microsoft.com/office/powerpoint/2010/main" val="2699221258"/>
      </p:ext>
    </p:extLst>
  </p:cSld>
  <p:clrMapOvr>
    <a:masterClrMapping/>
  </p:clrMapOvr>
</p:sld>
</file>

<file path=ppt/slides/slide1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71354C9-E22F-9AA2-36E0-66450034A067}"/>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Paradise</a:t>
            </a:r>
          </a:p>
        </p:txBody>
      </p:sp>
      <p:sp>
        <p:nvSpPr>
          <p:cNvPr id="3" name="TextBox 2">
            <a:extLst>
              <a:ext uri="{FF2B5EF4-FFF2-40B4-BE49-F238E27FC236}">
                <a16:creationId xmlns:a16="http://schemas.microsoft.com/office/drawing/2014/main" id="{1C044194-93F2-01F5-09A2-8037777EC22E}"/>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59:5-8</a:t>
            </a:r>
          </a:p>
        </p:txBody>
      </p:sp>
      <p:sp>
        <p:nvSpPr>
          <p:cNvPr id="4" name="TextBox 3">
            <a:extLst>
              <a:ext uri="{FF2B5EF4-FFF2-40B4-BE49-F238E27FC236}">
                <a16:creationId xmlns:a16="http://schemas.microsoft.com/office/drawing/2014/main" id="{54C39779-73F4-2427-8A2B-23B92E847BEB}"/>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D47C37B1-B090-286E-F689-0A2B4F124317}"/>
              </a:ext>
            </a:extLst>
          </p:cNvPr>
          <p:cNvSpPr txBox="1"/>
          <p:nvPr/>
        </p:nvSpPr>
        <p:spPr>
          <a:xfrm>
            <a:off x="1016000" y="1905000"/>
            <a:ext cx="10160000" cy="4385816"/>
          </a:xfrm>
          <a:prstGeom prst="rect">
            <a:avLst/>
          </a:prstGeom>
          <a:noFill/>
        </p:spPr>
        <p:txBody>
          <a:bodyPr vert="horz" rtlCol="0">
            <a:spAutoFit/>
          </a:bodyPr>
          <a:lstStyle/>
          <a:p>
            <a:pPr algn="ctr"/>
            <a:r>
              <a:rPr lang="en-US" sz="3100"/>
              <a:t>But then also he showed to him the measures of the fire, also the depths of the abyss, and the weight of the winds, and the number of drops of rain: And the suppression of anger, and the multitude of longsuffering, and the truth of judgment: And the root of wisdom , and the riches of understanding, and the fount of knowledge: </a:t>
            </a:r>
            <a:r>
              <a:rPr lang="en-US" sz="3100" b="1">
                <a:solidFill>
                  <a:srgbClr val="FF0000"/>
                </a:solidFill>
              </a:rPr>
              <a:t>And the height of the air, and the greatness of Paradise, and the consummation of the ages, and the beginning of the day of judgement.</a:t>
            </a:r>
          </a:p>
        </p:txBody>
      </p:sp>
    </p:spTree>
    <p:extLst>
      <p:ext uri="{BB962C8B-B14F-4D97-AF65-F5344CB8AC3E}">
        <p14:creationId xmlns:p14="http://schemas.microsoft.com/office/powerpoint/2010/main" val="3836744945"/>
      </p:ext>
    </p:extLst>
  </p:cSld>
  <p:clrMapOvr>
    <a:masterClrMapping/>
  </p:clrMapOvr>
</p:sld>
</file>

<file path=ppt/slides/slide1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6BD5F6-227D-32A7-24FA-92CCC03B83AF}"/>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Paradise</a:t>
            </a:r>
          </a:p>
        </p:txBody>
      </p:sp>
      <p:sp>
        <p:nvSpPr>
          <p:cNvPr id="3" name="TextBox 2">
            <a:extLst>
              <a:ext uri="{FF2B5EF4-FFF2-40B4-BE49-F238E27FC236}">
                <a16:creationId xmlns:a16="http://schemas.microsoft.com/office/drawing/2014/main" id="{C06C9403-2F2A-3EEB-9326-1ABA042224E4}"/>
              </a:ext>
            </a:extLst>
          </p:cNvPr>
          <p:cNvSpPr txBox="1"/>
          <p:nvPr/>
        </p:nvSpPr>
        <p:spPr>
          <a:xfrm>
            <a:off x="0" y="762000"/>
            <a:ext cx="12192000" cy="646331"/>
          </a:xfrm>
          <a:prstGeom prst="rect">
            <a:avLst/>
          </a:prstGeom>
          <a:noFill/>
        </p:spPr>
        <p:txBody>
          <a:bodyPr vert="horz" rtlCol="0">
            <a:spAutoFit/>
          </a:bodyPr>
          <a:lstStyle/>
          <a:p>
            <a:pPr algn="ctr"/>
            <a:r>
              <a:rPr lang="en-US" sz="3600"/>
              <a:t>Second Corinthians 12:2-4</a:t>
            </a:r>
          </a:p>
        </p:txBody>
      </p:sp>
      <p:sp>
        <p:nvSpPr>
          <p:cNvPr id="4" name="TextBox 3">
            <a:extLst>
              <a:ext uri="{FF2B5EF4-FFF2-40B4-BE49-F238E27FC236}">
                <a16:creationId xmlns:a16="http://schemas.microsoft.com/office/drawing/2014/main" id="{394A0F5E-49B1-3808-3734-56DC5FF9CB0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346A52D-F687-2222-EEF4-96D7B15F3485}"/>
              </a:ext>
            </a:extLst>
          </p:cNvPr>
          <p:cNvSpPr txBox="1"/>
          <p:nvPr/>
        </p:nvSpPr>
        <p:spPr>
          <a:xfrm>
            <a:off x="1016000" y="1905000"/>
            <a:ext cx="10160000" cy="3431709"/>
          </a:xfrm>
          <a:prstGeom prst="rect">
            <a:avLst/>
          </a:prstGeom>
          <a:noFill/>
        </p:spPr>
        <p:txBody>
          <a:bodyPr vert="horz" rtlCol="0">
            <a:spAutoFit/>
          </a:bodyPr>
          <a:lstStyle/>
          <a:p>
            <a:pPr algn="ctr"/>
            <a:r>
              <a:rPr lang="en-US" sz="3100"/>
              <a:t>I know a man in Christ who fourteen years ago--whether in the body I do not know, or out of the body I do not know, God knows--</a:t>
            </a:r>
            <a:r>
              <a:rPr lang="en-US" sz="3100" b="1">
                <a:solidFill>
                  <a:srgbClr val="FF0000"/>
                </a:solidFill>
              </a:rPr>
              <a:t>such a man was caught up to the third heaven.</a:t>
            </a:r>
            <a:r>
              <a:rPr lang="en-US" sz="3100"/>
              <a:t> And I know how such a man--whether in the body or apart from the body I do not know, God knows-- </a:t>
            </a:r>
            <a:r>
              <a:rPr lang="en-US" sz="3100" b="1">
                <a:solidFill>
                  <a:srgbClr val="FF0000"/>
                </a:solidFill>
              </a:rPr>
              <a:t>was caught up into Paradise</a:t>
            </a:r>
            <a:r>
              <a:rPr lang="en-US" sz="3100"/>
              <a:t> and heard inexpressible words, which a man is not permitted to speak.</a:t>
            </a:r>
          </a:p>
        </p:txBody>
      </p:sp>
    </p:spTree>
    <p:extLst>
      <p:ext uri="{BB962C8B-B14F-4D97-AF65-F5344CB8AC3E}">
        <p14:creationId xmlns:p14="http://schemas.microsoft.com/office/powerpoint/2010/main" val="975628175"/>
      </p:ext>
    </p:extLst>
  </p:cSld>
  <p:clrMapOvr>
    <a:masterClrMapping/>
  </p:clrMapOvr>
</p:sld>
</file>

<file path=ppt/slides/slide1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76AEEE1-0D84-9C95-AD20-44E78F6845A4}"/>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Paradise</a:t>
            </a:r>
          </a:p>
        </p:txBody>
      </p:sp>
      <p:sp>
        <p:nvSpPr>
          <p:cNvPr id="3" name="TextBox 2">
            <a:extLst>
              <a:ext uri="{FF2B5EF4-FFF2-40B4-BE49-F238E27FC236}">
                <a16:creationId xmlns:a16="http://schemas.microsoft.com/office/drawing/2014/main" id="{2F3D2629-4F8D-8E83-7E66-40363A7B8ACF}"/>
              </a:ext>
            </a:extLst>
          </p:cNvPr>
          <p:cNvSpPr txBox="1"/>
          <p:nvPr/>
        </p:nvSpPr>
        <p:spPr>
          <a:xfrm>
            <a:off x="0" y="762000"/>
            <a:ext cx="12192000" cy="646331"/>
          </a:xfrm>
          <a:prstGeom prst="rect">
            <a:avLst/>
          </a:prstGeom>
          <a:noFill/>
        </p:spPr>
        <p:txBody>
          <a:bodyPr vert="horz" rtlCol="0">
            <a:spAutoFit/>
          </a:bodyPr>
          <a:lstStyle/>
          <a:p>
            <a:pPr algn="ctr"/>
            <a:r>
              <a:rPr lang="en-US" sz="3600"/>
              <a:t>Second Baruch [Apocalypse of Baruch] 4:2-6</a:t>
            </a:r>
          </a:p>
        </p:txBody>
      </p:sp>
      <p:sp>
        <p:nvSpPr>
          <p:cNvPr id="4" name="TextBox 3">
            <a:extLst>
              <a:ext uri="{FF2B5EF4-FFF2-40B4-BE49-F238E27FC236}">
                <a16:creationId xmlns:a16="http://schemas.microsoft.com/office/drawing/2014/main" id="{E26290D7-7983-E58C-4932-24E72C1A1582}"/>
              </a:ext>
            </a:extLst>
          </p:cNvPr>
          <p:cNvSpPr txBox="1"/>
          <p:nvPr/>
        </p:nvSpPr>
        <p:spPr>
          <a:xfrm>
            <a:off x="0" y="1270000"/>
            <a:ext cx="12192000" cy="400110"/>
          </a:xfrm>
          <a:prstGeom prst="rect">
            <a:avLst/>
          </a:prstGeom>
          <a:noFill/>
        </p:spPr>
        <p:txBody>
          <a:bodyPr vert="horz" rtlCol="0">
            <a:spAutoFit/>
          </a:bodyPr>
          <a:lstStyle/>
          <a:p>
            <a:pPr algn="ctr"/>
            <a:r>
              <a:rPr lang="en-US" sz="2000"/>
              <a:t>(CPR, Cepher (Modified))</a:t>
            </a:r>
          </a:p>
        </p:txBody>
      </p:sp>
      <p:sp>
        <p:nvSpPr>
          <p:cNvPr id="5" name="TextBox 4">
            <a:extLst>
              <a:ext uri="{FF2B5EF4-FFF2-40B4-BE49-F238E27FC236}">
                <a16:creationId xmlns:a16="http://schemas.microsoft.com/office/drawing/2014/main" id="{A52E3FAA-C67D-4813-8D16-93781447A5C3}"/>
              </a:ext>
            </a:extLst>
          </p:cNvPr>
          <p:cNvSpPr txBox="1"/>
          <p:nvPr/>
        </p:nvSpPr>
        <p:spPr>
          <a:xfrm>
            <a:off x="1016000" y="1905000"/>
            <a:ext cx="10160000" cy="4385816"/>
          </a:xfrm>
          <a:prstGeom prst="rect">
            <a:avLst/>
          </a:prstGeom>
          <a:noFill/>
        </p:spPr>
        <p:txBody>
          <a:bodyPr vert="horz" rtlCol="0">
            <a:spAutoFit/>
          </a:bodyPr>
          <a:lstStyle/>
          <a:p>
            <a:pPr algn="ctr"/>
            <a:r>
              <a:rPr lang="en-US" sz="3100"/>
              <a:t>Do you think that this is that city of which I said: On the palms of My hands have I graven you? This building now built in your midst is not that which is revealed with Me, that which prepared beforehand here from the time when I took counsel to make Paradise, and showed Adam before he sinned, but when he transgressed the commandment it was removed from him, </a:t>
            </a:r>
            <a:r>
              <a:rPr lang="en-US" sz="3100" b="1">
                <a:solidFill>
                  <a:srgbClr val="FF0000"/>
                </a:solidFill>
              </a:rPr>
              <a:t>as also Paradise</a:t>
            </a:r>
            <a:r>
              <a:rPr lang="en-US" sz="3100"/>
              <a:t>. And after these things I showed it to My servant Abraham by night among the portions of the victims. (Continued...)</a:t>
            </a:r>
          </a:p>
        </p:txBody>
      </p:sp>
    </p:spTree>
    <p:extLst>
      <p:ext uri="{BB962C8B-B14F-4D97-AF65-F5344CB8AC3E}">
        <p14:creationId xmlns:p14="http://schemas.microsoft.com/office/powerpoint/2010/main" val="3387525330"/>
      </p:ext>
    </p:extLst>
  </p:cSld>
  <p:clrMapOvr>
    <a:masterClrMapping/>
  </p:clrMapOvr>
</p:sld>
</file>

<file path=ppt/slides/slide1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E42EA54-5010-8538-4A1E-670D72EED55C}"/>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Paradise</a:t>
            </a:r>
          </a:p>
        </p:txBody>
      </p:sp>
      <p:sp>
        <p:nvSpPr>
          <p:cNvPr id="3" name="TextBox 2">
            <a:extLst>
              <a:ext uri="{FF2B5EF4-FFF2-40B4-BE49-F238E27FC236}">
                <a16:creationId xmlns:a16="http://schemas.microsoft.com/office/drawing/2014/main" id="{673013C4-20D4-DDD9-FA4A-38EE0F71E57A}"/>
              </a:ext>
            </a:extLst>
          </p:cNvPr>
          <p:cNvSpPr txBox="1"/>
          <p:nvPr/>
        </p:nvSpPr>
        <p:spPr>
          <a:xfrm>
            <a:off x="1016000" y="635000"/>
            <a:ext cx="10160000" cy="1523494"/>
          </a:xfrm>
          <a:prstGeom prst="rect">
            <a:avLst/>
          </a:prstGeom>
          <a:noFill/>
        </p:spPr>
        <p:txBody>
          <a:bodyPr vert="horz" rtlCol="0">
            <a:spAutoFit/>
          </a:bodyPr>
          <a:lstStyle/>
          <a:p>
            <a:pPr algn="ctr"/>
            <a:r>
              <a:rPr lang="en-US" sz="3100"/>
              <a:t>And again also I showed it to Moses on Mount Sinai when I showed to the likeness of the tabernacle and all its vessels. And now, behold</a:t>
            </a:r>
            <a:r>
              <a:rPr lang="en-US" sz="3100" b="1">
                <a:solidFill>
                  <a:srgbClr val="FF0000"/>
                </a:solidFill>
              </a:rPr>
              <a:t>, it is preserved with Me, as Paradise</a:t>
            </a:r>
            <a:r>
              <a:rPr lang="en-US" sz="3100"/>
              <a:t>.</a:t>
            </a:r>
          </a:p>
        </p:txBody>
      </p:sp>
    </p:spTree>
    <p:extLst>
      <p:ext uri="{BB962C8B-B14F-4D97-AF65-F5344CB8AC3E}">
        <p14:creationId xmlns:p14="http://schemas.microsoft.com/office/powerpoint/2010/main" val="1632195314"/>
      </p:ext>
    </p:extLst>
  </p:cSld>
  <p:clrMapOvr>
    <a:masterClrMapping/>
  </p:clrMapOvr>
</p:sld>
</file>

<file path=ppt/slides/slide1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D04B081-3366-9EB3-53FF-6E33BD78FBD9}"/>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Garden of Eden likened to Paradise</a:t>
            </a:r>
          </a:p>
        </p:txBody>
      </p:sp>
      <p:sp>
        <p:nvSpPr>
          <p:cNvPr id="3" name="Subtitle 2">
            <a:extLst>
              <a:ext uri="{FF2B5EF4-FFF2-40B4-BE49-F238E27FC236}">
                <a16:creationId xmlns:a16="http://schemas.microsoft.com/office/drawing/2014/main" id="{B03EB587-DEBD-0FDF-8E1D-A1B6FEE9779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205272458"/>
      </p:ext>
    </p:extLst>
  </p:cSld>
  <p:clrMapOvr>
    <a:masterClrMapping/>
  </p:clrMapOvr>
</p:sld>
</file>

<file path=ppt/slides/slide1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F013D6-A8EB-D2D7-BBE5-44EDED9E2C03}"/>
              </a:ext>
            </a:extLst>
          </p:cNvPr>
          <p:cNvSpPr txBox="1"/>
          <p:nvPr/>
        </p:nvSpPr>
        <p:spPr>
          <a:xfrm>
            <a:off x="127000" y="127000"/>
            <a:ext cx="7315200" cy="276999"/>
          </a:xfrm>
          <a:prstGeom prst="rect">
            <a:avLst/>
          </a:prstGeom>
          <a:noFill/>
        </p:spPr>
        <p:txBody>
          <a:bodyPr vert="horz" lIns="0" tIns="0" rIns="0" bIns="0" rtlCol="0">
            <a:spAutoFit/>
          </a:bodyPr>
          <a:lstStyle/>
          <a:p>
            <a:r>
              <a:rPr lang="en-US"/>
              <a:t>Garden of Eden likened to Paradise</a:t>
            </a:r>
          </a:p>
        </p:txBody>
      </p:sp>
      <p:sp>
        <p:nvSpPr>
          <p:cNvPr id="3" name="TextBox 2">
            <a:extLst>
              <a:ext uri="{FF2B5EF4-FFF2-40B4-BE49-F238E27FC236}">
                <a16:creationId xmlns:a16="http://schemas.microsoft.com/office/drawing/2014/main" id="{6F2C0769-07EC-E2CB-1783-EF2510D1C3A1}"/>
              </a:ext>
            </a:extLst>
          </p:cNvPr>
          <p:cNvSpPr txBox="1"/>
          <p:nvPr/>
        </p:nvSpPr>
        <p:spPr>
          <a:xfrm>
            <a:off x="0" y="762000"/>
            <a:ext cx="12192000" cy="646331"/>
          </a:xfrm>
          <a:prstGeom prst="rect">
            <a:avLst/>
          </a:prstGeom>
          <a:noFill/>
        </p:spPr>
        <p:txBody>
          <a:bodyPr vert="horz" rtlCol="0">
            <a:spAutoFit/>
          </a:bodyPr>
          <a:lstStyle/>
          <a:p>
            <a:pPr algn="ctr"/>
            <a:r>
              <a:rPr lang="en-US" sz="3600"/>
              <a:t>Second Esdras [4th Ezra] 3:1-6</a:t>
            </a:r>
          </a:p>
        </p:txBody>
      </p:sp>
      <p:sp>
        <p:nvSpPr>
          <p:cNvPr id="4" name="TextBox 3">
            <a:extLst>
              <a:ext uri="{FF2B5EF4-FFF2-40B4-BE49-F238E27FC236}">
                <a16:creationId xmlns:a16="http://schemas.microsoft.com/office/drawing/2014/main" id="{7C2749E3-1CF6-BB92-2F14-74CD19E1C230}"/>
              </a:ext>
            </a:extLst>
          </p:cNvPr>
          <p:cNvSpPr txBox="1"/>
          <p:nvPr/>
        </p:nvSpPr>
        <p:spPr>
          <a:xfrm>
            <a:off x="0" y="1270000"/>
            <a:ext cx="12192000" cy="400110"/>
          </a:xfrm>
          <a:prstGeom prst="rect">
            <a:avLst/>
          </a:prstGeom>
          <a:noFill/>
        </p:spPr>
        <p:txBody>
          <a:bodyPr vert="horz" rtlCol="0">
            <a:spAutoFit/>
          </a:bodyPr>
          <a:lstStyle/>
          <a:p>
            <a:pPr algn="ctr"/>
            <a:r>
              <a:rPr lang="en-US" sz="2000"/>
              <a:t>(1611 KJV, King James Version)</a:t>
            </a:r>
          </a:p>
        </p:txBody>
      </p:sp>
      <p:sp>
        <p:nvSpPr>
          <p:cNvPr id="5" name="TextBox 4">
            <a:extLst>
              <a:ext uri="{FF2B5EF4-FFF2-40B4-BE49-F238E27FC236}">
                <a16:creationId xmlns:a16="http://schemas.microsoft.com/office/drawing/2014/main" id="{EA607D49-D604-D9BD-F27C-D28FEC05DF2A}"/>
              </a:ext>
            </a:extLst>
          </p:cNvPr>
          <p:cNvSpPr txBox="1"/>
          <p:nvPr/>
        </p:nvSpPr>
        <p:spPr>
          <a:xfrm>
            <a:off x="1016000" y="1905000"/>
            <a:ext cx="10160000" cy="2477601"/>
          </a:xfrm>
          <a:prstGeom prst="rect">
            <a:avLst/>
          </a:prstGeom>
          <a:noFill/>
        </p:spPr>
        <p:txBody>
          <a:bodyPr vert="horz" rtlCol="0">
            <a:spAutoFit/>
          </a:bodyPr>
          <a:lstStyle/>
          <a:p>
            <a:pPr algn="ctr"/>
            <a:r>
              <a:rPr lang="en-US" sz="3100"/>
              <a:t>In the thirtieth year after the ruin of the city, I was in Babylon, and lay troubled upon my bed, and my thoughts came up over my heart: For I saw the desolation of Zion, and the wealth of them that dwelt at Babylon. (Continued...)</a:t>
            </a:r>
          </a:p>
        </p:txBody>
      </p:sp>
    </p:spTree>
    <p:extLst>
      <p:ext uri="{BB962C8B-B14F-4D97-AF65-F5344CB8AC3E}">
        <p14:creationId xmlns:p14="http://schemas.microsoft.com/office/powerpoint/2010/main" val="1846335847"/>
      </p:ext>
    </p:extLst>
  </p:cSld>
  <p:clrMapOvr>
    <a:masterClrMapping/>
  </p:clrMapOvr>
</p:sld>
</file>

<file path=ppt/slides/slide1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49A2410-B5B5-51B1-82AB-9145D8DB64F9}"/>
              </a:ext>
            </a:extLst>
          </p:cNvPr>
          <p:cNvSpPr txBox="1"/>
          <p:nvPr/>
        </p:nvSpPr>
        <p:spPr>
          <a:xfrm>
            <a:off x="127000" y="127000"/>
            <a:ext cx="7315200" cy="276999"/>
          </a:xfrm>
          <a:prstGeom prst="rect">
            <a:avLst/>
          </a:prstGeom>
          <a:noFill/>
        </p:spPr>
        <p:txBody>
          <a:bodyPr vert="horz" lIns="0" tIns="0" rIns="0" bIns="0" rtlCol="0">
            <a:spAutoFit/>
          </a:bodyPr>
          <a:lstStyle/>
          <a:p>
            <a:r>
              <a:rPr lang="en-US"/>
              <a:t>Garden of Eden likened to Paradise</a:t>
            </a:r>
          </a:p>
        </p:txBody>
      </p:sp>
      <p:sp>
        <p:nvSpPr>
          <p:cNvPr id="3" name="TextBox 2">
            <a:extLst>
              <a:ext uri="{FF2B5EF4-FFF2-40B4-BE49-F238E27FC236}">
                <a16:creationId xmlns:a16="http://schemas.microsoft.com/office/drawing/2014/main" id="{7A7F8EE2-34A1-F62E-55E7-3145D2A17659}"/>
              </a:ext>
            </a:extLst>
          </p:cNvPr>
          <p:cNvSpPr txBox="1"/>
          <p:nvPr/>
        </p:nvSpPr>
        <p:spPr>
          <a:xfrm>
            <a:off x="1016000" y="635000"/>
            <a:ext cx="10160000" cy="3908762"/>
          </a:xfrm>
          <a:prstGeom prst="rect">
            <a:avLst/>
          </a:prstGeom>
          <a:noFill/>
        </p:spPr>
        <p:txBody>
          <a:bodyPr vert="horz" rtlCol="0">
            <a:spAutoFit/>
          </a:bodyPr>
          <a:lstStyle/>
          <a:p>
            <a:pPr algn="ctr"/>
            <a:r>
              <a:rPr lang="en-US" sz="3100"/>
              <a:t>And my spirit was sore moved, so that I began to speak words full of fear to the most High, and said, O Lord, who bears rule, thou spoke at the beginning, when thou didst plant the earth, and that thyself alone, and commanded the people, And gave a body unto Adam without soul, which was the workmanship of thine hands, and didst breathe into him the breath of life, and he was made living before thee. (Continued...)</a:t>
            </a:r>
          </a:p>
        </p:txBody>
      </p:sp>
    </p:spTree>
    <p:extLst>
      <p:ext uri="{BB962C8B-B14F-4D97-AF65-F5344CB8AC3E}">
        <p14:creationId xmlns:p14="http://schemas.microsoft.com/office/powerpoint/2010/main" val="893294231"/>
      </p:ext>
    </p:extLst>
  </p:cSld>
  <p:clrMapOvr>
    <a:masterClrMapping/>
  </p:clrMapOvr>
</p:sld>
</file>

<file path=ppt/slides/slide1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F9B378A-13A5-F526-0294-CAF139A6EE0F}"/>
              </a:ext>
            </a:extLst>
          </p:cNvPr>
          <p:cNvSpPr txBox="1"/>
          <p:nvPr/>
        </p:nvSpPr>
        <p:spPr>
          <a:xfrm>
            <a:off x="127000" y="127000"/>
            <a:ext cx="7315200" cy="276999"/>
          </a:xfrm>
          <a:prstGeom prst="rect">
            <a:avLst/>
          </a:prstGeom>
          <a:noFill/>
        </p:spPr>
        <p:txBody>
          <a:bodyPr vert="horz" lIns="0" tIns="0" rIns="0" bIns="0" rtlCol="0">
            <a:spAutoFit/>
          </a:bodyPr>
          <a:lstStyle/>
          <a:p>
            <a:r>
              <a:rPr lang="en-US"/>
              <a:t>Garden of Eden likened to Paradise</a:t>
            </a:r>
          </a:p>
        </p:txBody>
      </p:sp>
      <p:sp>
        <p:nvSpPr>
          <p:cNvPr id="3" name="TextBox 2">
            <a:extLst>
              <a:ext uri="{FF2B5EF4-FFF2-40B4-BE49-F238E27FC236}">
                <a16:creationId xmlns:a16="http://schemas.microsoft.com/office/drawing/2014/main" id="{E8DF7C33-4B33-606C-1ED2-2C2530ED5694}"/>
              </a:ext>
            </a:extLst>
          </p:cNvPr>
          <p:cNvSpPr txBox="1"/>
          <p:nvPr/>
        </p:nvSpPr>
        <p:spPr>
          <a:xfrm>
            <a:off x="1016000" y="635000"/>
            <a:ext cx="10160000" cy="1046440"/>
          </a:xfrm>
          <a:prstGeom prst="rect">
            <a:avLst/>
          </a:prstGeom>
          <a:noFill/>
        </p:spPr>
        <p:txBody>
          <a:bodyPr vert="horz" rtlCol="0">
            <a:spAutoFit/>
          </a:bodyPr>
          <a:lstStyle/>
          <a:p>
            <a:pPr algn="ctr"/>
            <a:r>
              <a:rPr lang="en-US" sz="3100"/>
              <a:t>A</a:t>
            </a:r>
            <a:r>
              <a:rPr lang="en-US" sz="3100" b="1">
                <a:solidFill>
                  <a:srgbClr val="FF0000"/>
                </a:solidFill>
              </a:rPr>
              <a:t>nd thou lead him into paradise,</a:t>
            </a:r>
            <a:r>
              <a:rPr lang="en-US" sz="3100"/>
              <a:t> which thy right hand had planted, before ever the earth came forward.</a:t>
            </a:r>
          </a:p>
        </p:txBody>
      </p:sp>
    </p:spTree>
    <p:extLst>
      <p:ext uri="{BB962C8B-B14F-4D97-AF65-F5344CB8AC3E}">
        <p14:creationId xmlns:p14="http://schemas.microsoft.com/office/powerpoint/2010/main" val="3316238445"/>
      </p:ext>
    </p:extLst>
  </p:cSld>
  <p:clrMapOvr>
    <a:masterClrMapping/>
  </p:clrMapOvr>
</p:sld>
</file>

<file path=ppt/slides/slide1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97BB1D0-4A8C-1FE4-AE8B-E39677A56E7F}"/>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Zion likened to the Garden in Eden</a:t>
            </a:r>
          </a:p>
        </p:txBody>
      </p:sp>
      <p:sp>
        <p:nvSpPr>
          <p:cNvPr id="3" name="Subtitle 2">
            <a:extLst>
              <a:ext uri="{FF2B5EF4-FFF2-40B4-BE49-F238E27FC236}">
                <a16:creationId xmlns:a16="http://schemas.microsoft.com/office/drawing/2014/main" id="{136C8BB7-445E-2D5B-D7B2-5C1ED4A34574}"/>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675741347"/>
      </p:ext>
    </p:extLst>
  </p:cSld>
  <p:clrMapOvr>
    <a:masterClrMapping/>
  </p:clrMapOvr>
</p:sld>
</file>

<file path=ppt/slides/slide1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A8676C0-96A4-1E78-BCD9-3D63AA20908A}"/>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the Garden in Eden</a:t>
            </a:r>
          </a:p>
        </p:txBody>
      </p:sp>
      <p:sp>
        <p:nvSpPr>
          <p:cNvPr id="3" name="TextBox 2">
            <a:extLst>
              <a:ext uri="{FF2B5EF4-FFF2-40B4-BE49-F238E27FC236}">
                <a16:creationId xmlns:a16="http://schemas.microsoft.com/office/drawing/2014/main" id="{E8D5C5DB-6368-A657-096C-05FEF26DC927}"/>
              </a:ext>
            </a:extLst>
          </p:cNvPr>
          <p:cNvSpPr txBox="1"/>
          <p:nvPr/>
        </p:nvSpPr>
        <p:spPr>
          <a:xfrm>
            <a:off x="0" y="762000"/>
            <a:ext cx="12192000" cy="646331"/>
          </a:xfrm>
          <a:prstGeom prst="rect">
            <a:avLst/>
          </a:prstGeom>
          <a:noFill/>
        </p:spPr>
        <p:txBody>
          <a:bodyPr vert="horz" rtlCol="0">
            <a:spAutoFit/>
          </a:bodyPr>
          <a:lstStyle/>
          <a:p>
            <a:pPr algn="ctr"/>
            <a:r>
              <a:rPr lang="en-US" sz="3600"/>
              <a:t>First Enoch 60:8</a:t>
            </a:r>
          </a:p>
        </p:txBody>
      </p:sp>
      <p:sp>
        <p:nvSpPr>
          <p:cNvPr id="4" name="TextBox 3">
            <a:extLst>
              <a:ext uri="{FF2B5EF4-FFF2-40B4-BE49-F238E27FC236}">
                <a16:creationId xmlns:a16="http://schemas.microsoft.com/office/drawing/2014/main" id="{E68AD69C-02C2-AB15-9B70-B66C36845141}"/>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0E19E8D0-1541-BFB4-CDC7-F56F99AC1648}"/>
              </a:ext>
            </a:extLst>
          </p:cNvPr>
          <p:cNvSpPr txBox="1"/>
          <p:nvPr/>
        </p:nvSpPr>
        <p:spPr>
          <a:xfrm>
            <a:off x="1016000" y="1905000"/>
            <a:ext cx="10160000" cy="2477601"/>
          </a:xfrm>
          <a:prstGeom prst="rect">
            <a:avLst/>
          </a:prstGeom>
          <a:noFill/>
        </p:spPr>
        <p:txBody>
          <a:bodyPr vert="horz" rtlCol="0">
            <a:spAutoFit/>
          </a:bodyPr>
          <a:lstStyle/>
          <a:p>
            <a:pPr algn="ctr"/>
            <a:r>
              <a:rPr lang="en-US" sz="3100"/>
              <a:t>But the male is named Behemoth, who occupied with his breast a waste wilderness named Duidain, on the east of the </a:t>
            </a:r>
            <a:r>
              <a:rPr lang="en-US" sz="3100" b="1">
                <a:solidFill>
                  <a:srgbClr val="FF0000"/>
                </a:solidFill>
              </a:rPr>
              <a:t>garden where the elect and righteous dwell</a:t>
            </a:r>
            <a:r>
              <a:rPr lang="en-US" sz="3100"/>
              <a:t>, where my grandfather was taken up, the seventh from Adam, the first man whom the Lord of Spirits created.</a:t>
            </a:r>
          </a:p>
        </p:txBody>
      </p:sp>
    </p:spTree>
    <p:extLst>
      <p:ext uri="{BB962C8B-B14F-4D97-AF65-F5344CB8AC3E}">
        <p14:creationId xmlns:p14="http://schemas.microsoft.com/office/powerpoint/2010/main" val="190916771"/>
      </p:ext>
    </p:extLst>
  </p:cSld>
  <p:clrMapOvr>
    <a:masterClrMapping/>
  </p:clrMapOvr>
</p:sld>
</file>

<file path=ppt/slides/slide1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BAD9AA7-21B7-2A51-2866-EF350B0489E9}"/>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the Garden in Eden</a:t>
            </a:r>
          </a:p>
        </p:txBody>
      </p:sp>
      <p:sp>
        <p:nvSpPr>
          <p:cNvPr id="3" name="TextBox 2">
            <a:extLst>
              <a:ext uri="{FF2B5EF4-FFF2-40B4-BE49-F238E27FC236}">
                <a16:creationId xmlns:a16="http://schemas.microsoft.com/office/drawing/2014/main" id="{A42B23BA-32D3-7811-F0C7-303AA8616664}"/>
              </a:ext>
            </a:extLst>
          </p:cNvPr>
          <p:cNvSpPr txBox="1"/>
          <p:nvPr/>
        </p:nvSpPr>
        <p:spPr>
          <a:xfrm>
            <a:off x="0" y="762000"/>
            <a:ext cx="12192000" cy="646331"/>
          </a:xfrm>
          <a:prstGeom prst="rect">
            <a:avLst/>
          </a:prstGeom>
          <a:noFill/>
        </p:spPr>
        <p:txBody>
          <a:bodyPr vert="horz" rtlCol="0">
            <a:spAutoFit/>
          </a:bodyPr>
          <a:lstStyle/>
          <a:p>
            <a:pPr algn="ctr"/>
            <a:r>
              <a:rPr lang="en-US" sz="3600"/>
              <a:t>Isaiah 51:3</a:t>
            </a:r>
          </a:p>
        </p:txBody>
      </p:sp>
      <p:sp>
        <p:nvSpPr>
          <p:cNvPr id="4" name="TextBox 3">
            <a:extLst>
              <a:ext uri="{FF2B5EF4-FFF2-40B4-BE49-F238E27FC236}">
                <a16:creationId xmlns:a16="http://schemas.microsoft.com/office/drawing/2014/main" id="{89C59387-75AD-66C8-7CCF-2625A1594A44}"/>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27589D9-21FC-57B8-8F78-A6C0E70F0F81}"/>
              </a:ext>
            </a:extLst>
          </p:cNvPr>
          <p:cNvSpPr txBox="1"/>
          <p:nvPr/>
        </p:nvSpPr>
        <p:spPr>
          <a:xfrm>
            <a:off x="1016000" y="1905000"/>
            <a:ext cx="10160000" cy="2477601"/>
          </a:xfrm>
          <a:prstGeom prst="rect">
            <a:avLst/>
          </a:prstGeom>
          <a:noFill/>
        </p:spPr>
        <p:txBody>
          <a:bodyPr vert="horz" rtlCol="0">
            <a:spAutoFit/>
          </a:bodyPr>
          <a:lstStyle/>
          <a:p>
            <a:pPr algn="ctr"/>
            <a:r>
              <a:rPr lang="en-US" sz="3100"/>
              <a:t>Indeed, the LORD will comfort Zion; He will comfort all her waste places. And </a:t>
            </a:r>
            <a:r>
              <a:rPr lang="en-US" sz="3100" b="1">
                <a:solidFill>
                  <a:srgbClr val="FF0000"/>
                </a:solidFill>
              </a:rPr>
              <a:t>her wilderness He will make like Eden, And her desert like the garden of the LORD</a:t>
            </a:r>
            <a:r>
              <a:rPr lang="en-US" sz="3100"/>
              <a:t>; Joy and gladness will be found in her, Thanksgiving and sound of a melody.</a:t>
            </a:r>
          </a:p>
        </p:txBody>
      </p:sp>
    </p:spTree>
    <p:extLst>
      <p:ext uri="{BB962C8B-B14F-4D97-AF65-F5344CB8AC3E}">
        <p14:creationId xmlns:p14="http://schemas.microsoft.com/office/powerpoint/2010/main" val="4249057836"/>
      </p:ext>
    </p:extLst>
  </p:cSld>
  <p:clrMapOvr>
    <a:masterClrMapping/>
  </p:clrMapOvr>
</p:sld>
</file>

<file path=ppt/slides/slide1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4B187A-7788-4CC8-C8BF-422DAAAB8153}"/>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the Garden in Eden</a:t>
            </a:r>
          </a:p>
        </p:txBody>
      </p:sp>
      <p:sp>
        <p:nvSpPr>
          <p:cNvPr id="3" name="TextBox 2">
            <a:extLst>
              <a:ext uri="{FF2B5EF4-FFF2-40B4-BE49-F238E27FC236}">
                <a16:creationId xmlns:a16="http://schemas.microsoft.com/office/drawing/2014/main" id="{D0E56A57-EE26-E65A-862B-3D496C176984}"/>
              </a:ext>
            </a:extLst>
          </p:cNvPr>
          <p:cNvSpPr txBox="1"/>
          <p:nvPr/>
        </p:nvSpPr>
        <p:spPr>
          <a:xfrm>
            <a:off x="0" y="762000"/>
            <a:ext cx="12192000" cy="646331"/>
          </a:xfrm>
          <a:prstGeom prst="rect">
            <a:avLst/>
          </a:prstGeom>
          <a:noFill/>
        </p:spPr>
        <p:txBody>
          <a:bodyPr vert="horz" rtlCol="0">
            <a:spAutoFit/>
          </a:bodyPr>
          <a:lstStyle/>
          <a:p>
            <a:pPr algn="ctr"/>
            <a:r>
              <a:rPr lang="en-US" sz="3600"/>
              <a:t>Jeremiah 31:12</a:t>
            </a:r>
          </a:p>
        </p:txBody>
      </p:sp>
      <p:sp>
        <p:nvSpPr>
          <p:cNvPr id="4" name="TextBox 3">
            <a:extLst>
              <a:ext uri="{FF2B5EF4-FFF2-40B4-BE49-F238E27FC236}">
                <a16:creationId xmlns:a16="http://schemas.microsoft.com/office/drawing/2014/main" id="{083D527A-DF33-DBA7-B41F-0C5557E435B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40DFCCF-D5A8-A9D0-566A-7016D89C4C61}"/>
              </a:ext>
            </a:extLst>
          </p:cNvPr>
          <p:cNvSpPr txBox="1"/>
          <p:nvPr/>
        </p:nvSpPr>
        <p:spPr>
          <a:xfrm>
            <a:off x="1016000" y="1905000"/>
            <a:ext cx="10160000" cy="2477601"/>
          </a:xfrm>
          <a:prstGeom prst="rect">
            <a:avLst/>
          </a:prstGeom>
          <a:noFill/>
        </p:spPr>
        <p:txBody>
          <a:bodyPr vert="horz" rtlCol="0">
            <a:spAutoFit/>
          </a:bodyPr>
          <a:lstStyle/>
          <a:p>
            <a:pPr algn="ctr"/>
            <a:r>
              <a:rPr lang="en-US" sz="3100"/>
              <a:t>"They will come and shout for joy on the height of Zion, And they will be radiant over the bounty of the LORD--Over the grain and the new wine and the oil, And over the young of the flock and the herd; </a:t>
            </a:r>
            <a:r>
              <a:rPr lang="en-US" sz="3100" b="1">
                <a:solidFill>
                  <a:srgbClr val="FF0000"/>
                </a:solidFill>
              </a:rPr>
              <a:t>And their life will be like a watered garden</a:t>
            </a:r>
            <a:r>
              <a:rPr lang="en-US" sz="3100"/>
              <a:t>, And they will never languish again.</a:t>
            </a:r>
          </a:p>
        </p:txBody>
      </p:sp>
    </p:spTree>
    <p:extLst>
      <p:ext uri="{BB962C8B-B14F-4D97-AF65-F5344CB8AC3E}">
        <p14:creationId xmlns:p14="http://schemas.microsoft.com/office/powerpoint/2010/main" val="3432847987"/>
      </p:ext>
    </p:extLst>
  </p:cSld>
  <p:clrMapOvr>
    <a:masterClrMapping/>
  </p:clrMapOvr>
</p:sld>
</file>

<file path=ppt/slides/slide1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FDCD25F-5666-08BF-1D15-BC65AC35D864}"/>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the Garden in Eden</a:t>
            </a:r>
          </a:p>
        </p:txBody>
      </p:sp>
      <p:sp>
        <p:nvSpPr>
          <p:cNvPr id="3" name="TextBox 2">
            <a:extLst>
              <a:ext uri="{FF2B5EF4-FFF2-40B4-BE49-F238E27FC236}">
                <a16:creationId xmlns:a16="http://schemas.microsoft.com/office/drawing/2014/main" id="{3F6DE6B4-3C86-3F2B-FE41-B570654C2958}"/>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5:12</a:t>
            </a:r>
          </a:p>
        </p:txBody>
      </p:sp>
      <p:sp>
        <p:nvSpPr>
          <p:cNvPr id="4" name="TextBox 3">
            <a:extLst>
              <a:ext uri="{FF2B5EF4-FFF2-40B4-BE49-F238E27FC236}">
                <a16:creationId xmlns:a16="http://schemas.microsoft.com/office/drawing/2014/main" id="{AD47FB8A-4A08-3419-AFD0-64D75802C919}"/>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C0B98F2E-E8B0-12AB-CB15-200EA51850AC}"/>
              </a:ext>
            </a:extLst>
          </p:cNvPr>
          <p:cNvSpPr txBox="1"/>
          <p:nvPr/>
        </p:nvSpPr>
        <p:spPr>
          <a:xfrm>
            <a:off x="1016000" y="1905000"/>
            <a:ext cx="10160000" cy="2000548"/>
          </a:xfrm>
          <a:prstGeom prst="rect">
            <a:avLst/>
          </a:prstGeom>
          <a:noFill/>
        </p:spPr>
        <p:txBody>
          <a:bodyPr vert="horz" rtlCol="0">
            <a:spAutoFit/>
          </a:bodyPr>
          <a:lstStyle/>
          <a:p>
            <a:pPr algn="ctr"/>
            <a:r>
              <a:rPr lang="en-US" sz="3100"/>
              <a:t>He will give everlasting peace to those who call upon Him. </a:t>
            </a:r>
            <a:r>
              <a:rPr lang="en-US" sz="3100" b="1">
                <a:solidFill>
                  <a:srgbClr val="FF0000"/>
                </a:solidFill>
              </a:rPr>
              <a:t>The saints will rest in Eden</a:t>
            </a:r>
            <a:r>
              <a:rPr lang="en-US" sz="3100"/>
              <a:t>, and the righteous will rejoice in the New Jerusalem, which will be to the glory of God forever and ever.</a:t>
            </a:r>
          </a:p>
        </p:txBody>
      </p:sp>
    </p:spTree>
    <p:extLst>
      <p:ext uri="{BB962C8B-B14F-4D97-AF65-F5344CB8AC3E}">
        <p14:creationId xmlns:p14="http://schemas.microsoft.com/office/powerpoint/2010/main" val="2905398746"/>
      </p:ext>
    </p:extLst>
  </p:cSld>
  <p:clrMapOvr>
    <a:masterClrMapping/>
  </p:clrMapOvr>
</p:sld>
</file>

<file path=ppt/slides/slide1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591C3BE-FAC2-4BF7-C90F-51ECD342802C}"/>
              </a:ext>
            </a:extLst>
          </p:cNvPr>
          <p:cNvSpPr txBox="1"/>
          <p:nvPr/>
        </p:nvSpPr>
        <p:spPr>
          <a:xfrm>
            <a:off x="127000" y="127000"/>
            <a:ext cx="7315200" cy="276999"/>
          </a:xfrm>
          <a:prstGeom prst="rect">
            <a:avLst/>
          </a:prstGeom>
          <a:noFill/>
        </p:spPr>
        <p:txBody>
          <a:bodyPr vert="horz" lIns="0" tIns="0" rIns="0" bIns="0" rtlCol="0">
            <a:spAutoFit/>
          </a:bodyPr>
          <a:lstStyle/>
          <a:p>
            <a:r>
              <a:rPr lang="en-US"/>
              <a:t>Zion likened to the Garden in Eden</a:t>
            </a:r>
          </a:p>
        </p:txBody>
      </p:sp>
      <p:sp>
        <p:nvSpPr>
          <p:cNvPr id="3" name="TextBox 2">
            <a:extLst>
              <a:ext uri="{FF2B5EF4-FFF2-40B4-BE49-F238E27FC236}">
                <a16:creationId xmlns:a16="http://schemas.microsoft.com/office/drawing/2014/main" id="{77633B7B-5D9B-5465-C824-893AC6D6C94F}"/>
              </a:ext>
            </a:extLst>
          </p:cNvPr>
          <p:cNvSpPr txBox="1"/>
          <p:nvPr/>
        </p:nvSpPr>
        <p:spPr>
          <a:xfrm>
            <a:off x="0" y="762000"/>
            <a:ext cx="12192000" cy="646331"/>
          </a:xfrm>
          <a:prstGeom prst="rect">
            <a:avLst/>
          </a:prstGeom>
          <a:noFill/>
        </p:spPr>
        <p:txBody>
          <a:bodyPr vert="horz" rtlCol="0">
            <a:spAutoFit/>
          </a:bodyPr>
          <a:lstStyle/>
          <a:p>
            <a:pPr algn="ctr"/>
            <a:r>
              <a:rPr lang="en-US" sz="3600"/>
              <a:t>Testament of Dan 5:3</a:t>
            </a:r>
          </a:p>
        </p:txBody>
      </p:sp>
      <p:sp>
        <p:nvSpPr>
          <p:cNvPr id="4" name="TextBox 3">
            <a:extLst>
              <a:ext uri="{FF2B5EF4-FFF2-40B4-BE49-F238E27FC236}">
                <a16:creationId xmlns:a16="http://schemas.microsoft.com/office/drawing/2014/main" id="{7E312221-E70B-89EF-6339-450E1C34BE44}"/>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33B06EA7-3C23-58CB-DEEB-DBDA9F6F9960}"/>
              </a:ext>
            </a:extLst>
          </p:cNvPr>
          <p:cNvSpPr txBox="1"/>
          <p:nvPr/>
        </p:nvSpPr>
        <p:spPr>
          <a:xfrm>
            <a:off x="1016000" y="1905000"/>
            <a:ext cx="10160000" cy="3908762"/>
          </a:xfrm>
          <a:prstGeom prst="rect">
            <a:avLst/>
          </a:prstGeom>
          <a:noFill/>
        </p:spPr>
        <p:txBody>
          <a:bodyPr vert="horz" rtlCol="0">
            <a:spAutoFit/>
          </a:bodyPr>
          <a:lstStyle/>
          <a:p>
            <a:pPr algn="ctr"/>
            <a:r>
              <a:rPr lang="en-US" sz="3100"/>
              <a:t>He will give everlasting peace to those who call upon him. </a:t>
            </a:r>
            <a:r>
              <a:rPr lang="en-US" sz="3100" b="1">
                <a:solidFill>
                  <a:srgbClr val="FF0000"/>
                </a:solidFill>
              </a:rPr>
              <a:t>The Saints will rest in Eden, and the righteousness will rejoice in the new Jerusalem,</a:t>
            </a:r>
            <a:r>
              <a:rPr lang="en-US" sz="3100"/>
              <a:t> which will be to the glory of God forever and ever. No longer will Jerusalem endure desolation, nor Israel be led captive. The Lord will be in the midst of her dwelling among men, even the Holy One of Israel, reigning over them in humility and in poverty. He who believes on Him will reign in truth in the heavens.</a:t>
            </a:r>
          </a:p>
        </p:txBody>
      </p:sp>
    </p:spTree>
    <p:extLst>
      <p:ext uri="{BB962C8B-B14F-4D97-AF65-F5344CB8AC3E}">
        <p14:creationId xmlns:p14="http://schemas.microsoft.com/office/powerpoint/2010/main" val="1994633342"/>
      </p:ext>
    </p:extLst>
  </p:cSld>
  <p:clrMapOvr>
    <a:masterClrMapping/>
  </p:clrMapOvr>
</p:sld>
</file>

<file path=ppt/slides/slide1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4F2F3-0A88-1FEE-9052-C003EEBF1087}"/>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Garden was on Earth</a:t>
            </a:r>
          </a:p>
        </p:txBody>
      </p:sp>
      <p:sp>
        <p:nvSpPr>
          <p:cNvPr id="3" name="Subtitle 2">
            <a:extLst>
              <a:ext uri="{FF2B5EF4-FFF2-40B4-BE49-F238E27FC236}">
                <a16:creationId xmlns:a16="http://schemas.microsoft.com/office/drawing/2014/main" id="{6BBF2B2E-32EA-09BF-5864-E6D24E669D20}"/>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718042192"/>
      </p:ext>
    </p:extLst>
  </p:cSld>
  <p:clrMapOvr>
    <a:masterClrMapping/>
  </p:clrMapOvr>
</p:sld>
</file>

<file path=ppt/slides/slide1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617CB82-D626-E428-906B-85C2610B0C85}"/>
              </a:ext>
            </a:extLst>
          </p:cNvPr>
          <p:cNvSpPr txBox="1"/>
          <p:nvPr/>
        </p:nvSpPr>
        <p:spPr>
          <a:xfrm>
            <a:off x="127000" y="127000"/>
            <a:ext cx="7315200" cy="276999"/>
          </a:xfrm>
          <a:prstGeom prst="rect">
            <a:avLst/>
          </a:prstGeom>
          <a:noFill/>
        </p:spPr>
        <p:txBody>
          <a:bodyPr vert="horz" lIns="0" tIns="0" rIns="0" bIns="0" rtlCol="0">
            <a:spAutoFit/>
          </a:bodyPr>
          <a:lstStyle/>
          <a:p>
            <a:r>
              <a:rPr lang="en-US"/>
              <a:t>The Garden was on Earth</a:t>
            </a:r>
          </a:p>
        </p:txBody>
      </p:sp>
      <p:sp>
        <p:nvSpPr>
          <p:cNvPr id="3" name="TextBox 2">
            <a:extLst>
              <a:ext uri="{FF2B5EF4-FFF2-40B4-BE49-F238E27FC236}">
                <a16:creationId xmlns:a16="http://schemas.microsoft.com/office/drawing/2014/main" id="{C2CA28F0-AF69-6AA3-4111-2D587CA338D0}"/>
              </a:ext>
            </a:extLst>
          </p:cNvPr>
          <p:cNvSpPr txBox="1"/>
          <p:nvPr/>
        </p:nvSpPr>
        <p:spPr>
          <a:xfrm>
            <a:off x="0" y="762000"/>
            <a:ext cx="12192000" cy="646331"/>
          </a:xfrm>
          <a:prstGeom prst="rect">
            <a:avLst/>
          </a:prstGeom>
          <a:noFill/>
        </p:spPr>
        <p:txBody>
          <a:bodyPr vert="horz" rtlCol="0">
            <a:spAutoFit/>
          </a:bodyPr>
          <a:lstStyle/>
          <a:p>
            <a:pPr algn="ctr"/>
            <a:r>
              <a:rPr lang="en-US" sz="3600"/>
              <a:t>Genesis 2:8-17</a:t>
            </a:r>
          </a:p>
        </p:txBody>
      </p:sp>
      <p:sp>
        <p:nvSpPr>
          <p:cNvPr id="4" name="TextBox 3">
            <a:extLst>
              <a:ext uri="{FF2B5EF4-FFF2-40B4-BE49-F238E27FC236}">
                <a16:creationId xmlns:a16="http://schemas.microsoft.com/office/drawing/2014/main" id="{5996235D-DC87-398C-2E74-82E4299F1440}"/>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6558DF-AF9D-1607-67B9-1A9D2B877680}"/>
              </a:ext>
            </a:extLst>
          </p:cNvPr>
          <p:cNvSpPr txBox="1"/>
          <p:nvPr/>
        </p:nvSpPr>
        <p:spPr>
          <a:xfrm>
            <a:off x="1016000" y="1905000"/>
            <a:ext cx="10160000" cy="4385816"/>
          </a:xfrm>
          <a:prstGeom prst="rect">
            <a:avLst/>
          </a:prstGeom>
          <a:noFill/>
        </p:spPr>
        <p:txBody>
          <a:bodyPr vert="horz" rtlCol="0">
            <a:spAutoFit/>
          </a:bodyPr>
          <a:lstStyle/>
          <a:p>
            <a:pPr algn="ctr"/>
            <a:r>
              <a:rPr lang="en-US" sz="3100"/>
              <a:t>The LORD God planted a garden toward the east, </a:t>
            </a:r>
            <a:r>
              <a:rPr lang="en-US" sz="3100" b="1">
                <a:solidFill>
                  <a:srgbClr val="FF0000"/>
                </a:solidFill>
              </a:rPr>
              <a:t>in Eden</a:t>
            </a:r>
            <a:r>
              <a:rPr lang="en-US" sz="3100"/>
              <a:t>; and there He placed the man whom He had formed. Out of the ground the LORD God caused to grow every tree that is pleasing to the sight and good for food; the tree of life also in the </a:t>
            </a:r>
            <a:r>
              <a:rPr lang="en-US" sz="3100" b="1">
                <a:solidFill>
                  <a:srgbClr val="FF0000"/>
                </a:solidFill>
              </a:rPr>
              <a:t>midst of the garden</a:t>
            </a:r>
            <a:r>
              <a:rPr lang="en-US" sz="3100"/>
              <a:t>, and the tree of the knowledge of good and evil. Now a river flowed </a:t>
            </a:r>
            <a:r>
              <a:rPr lang="en-US" sz="3100" b="1">
                <a:solidFill>
                  <a:srgbClr val="FF0000"/>
                </a:solidFill>
              </a:rPr>
              <a:t>out of Eden to water the garden</a:t>
            </a:r>
            <a:r>
              <a:rPr lang="en-US" sz="3100"/>
              <a:t>; and from there it divided and became four rivers. The name of the first is Pishon; (Continued...)</a:t>
            </a:r>
          </a:p>
        </p:txBody>
      </p:sp>
    </p:spTree>
    <p:extLst>
      <p:ext uri="{BB962C8B-B14F-4D97-AF65-F5344CB8AC3E}">
        <p14:creationId xmlns:p14="http://schemas.microsoft.com/office/powerpoint/2010/main" val="3638005719"/>
      </p:ext>
    </p:extLst>
  </p:cSld>
  <p:clrMapOvr>
    <a:masterClrMapping/>
  </p:clrMapOvr>
</p:sld>
</file>

<file path=ppt/slides/slide16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A924C8F-1527-A605-F8B1-D5C6277C8E63}"/>
              </a:ext>
            </a:extLst>
          </p:cNvPr>
          <p:cNvSpPr txBox="1"/>
          <p:nvPr/>
        </p:nvSpPr>
        <p:spPr>
          <a:xfrm>
            <a:off x="127000" y="127000"/>
            <a:ext cx="7315200" cy="276999"/>
          </a:xfrm>
          <a:prstGeom prst="rect">
            <a:avLst/>
          </a:prstGeom>
          <a:noFill/>
        </p:spPr>
        <p:txBody>
          <a:bodyPr vert="horz" lIns="0" tIns="0" rIns="0" bIns="0" rtlCol="0">
            <a:spAutoFit/>
          </a:bodyPr>
          <a:lstStyle/>
          <a:p>
            <a:r>
              <a:rPr lang="en-US"/>
              <a:t>The Garden was on Earth</a:t>
            </a:r>
          </a:p>
        </p:txBody>
      </p:sp>
      <p:sp>
        <p:nvSpPr>
          <p:cNvPr id="3" name="TextBox 2">
            <a:extLst>
              <a:ext uri="{FF2B5EF4-FFF2-40B4-BE49-F238E27FC236}">
                <a16:creationId xmlns:a16="http://schemas.microsoft.com/office/drawing/2014/main" id="{7C9C1977-99E5-491D-089A-3309C75B643E}"/>
              </a:ext>
            </a:extLst>
          </p:cNvPr>
          <p:cNvSpPr txBox="1"/>
          <p:nvPr/>
        </p:nvSpPr>
        <p:spPr>
          <a:xfrm>
            <a:off x="1016000" y="635000"/>
            <a:ext cx="10160000" cy="3908762"/>
          </a:xfrm>
          <a:prstGeom prst="rect">
            <a:avLst/>
          </a:prstGeom>
          <a:noFill/>
        </p:spPr>
        <p:txBody>
          <a:bodyPr vert="horz" rtlCol="0">
            <a:spAutoFit/>
          </a:bodyPr>
          <a:lstStyle/>
          <a:p>
            <a:pPr algn="ctr"/>
            <a:r>
              <a:rPr lang="en-US" sz="3100"/>
              <a:t>it flows around the whole land of Havilah, where there is gold. The gold of that land is good; the bdellium and the onyx stone are there. The name of the second river is Gihon; it flows around the whole land of Cush. The name of the third river is Tigris; it flows east of Assyria. And the fourth river is the Euphrates. Then the LORD God took the man and put him </a:t>
            </a:r>
            <a:r>
              <a:rPr lang="en-US" sz="3100" b="1">
                <a:solidFill>
                  <a:srgbClr val="FF0000"/>
                </a:solidFill>
              </a:rPr>
              <a:t>into the garden of Eden</a:t>
            </a:r>
            <a:r>
              <a:rPr lang="en-US" sz="3100"/>
              <a:t> to cultivate it and keep it. (Continued...)</a:t>
            </a:r>
          </a:p>
        </p:txBody>
      </p:sp>
    </p:spTree>
    <p:extLst>
      <p:ext uri="{BB962C8B-B14F-4D97-AF65-F5344CB8AC3E}">
        <p14:creationId xmlns:p14="http://schemas.microsoft.com/office/powerpoint/2010/main" val="243857405"/>
      </p:ext>
    </p:extLst>
  </p:cSld>
  <p:clrMapOvr>
    <a:masterClrMapping/>
  </p:clrMapOvr>
</p:sld>
</file>

<file path=ppt/slides/slide1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DD67452-2041-B6B2-0050-E0E809F6E21E}"/>
              </a:ext>
            </a:extLst>
          </p:cNvPr>
          <p:cNvSpPr txBox="1"/>
          <p:nvPr/>
        </p:nvSpPr>
        <p:spPr>
          <a:xfrm>
            <a:off x="127000" y="127000"/>
            <a:ext cx="7315200" cy="276999"/>
          </a:xfrm>
          <a:prstGeom prst="rect">
            <a:avLst/>
          </a:prstGeom>
          <a:noFill/>
        </p:spPr>
        <p:txBody>
          <a:bodyPr vert="horz" lIns="0" tIns="0" rIns="0" bIns="0" rtlCol="0">
            <a:spAutoFit/>
          </a:bodyPr>
          <a:lstStyle/>
          <a:p>
            <a:r>
              <a:rPr lang="en-US"/>
              <a:t>The Garden was on Earth</a:t>
            </a:r>
          </a:p>
        </p:txBody>
      </p:sp>
      <p:sp>
        <p:nvSpPr>
          <p:cNvPr id="3" name="TextBox 2">
            <a:extLst>
              <a:ext uri="{FF2B5EF4-FFF2-40B4-BE49-F238E27FC236}">
                <a16:creationId xmlns:a16="http://schemas.microsoft.com/office/drawing/2014/main" id="{2490D75B-F335-2648-2327-A6E724E7A708}"/>
              </a:ext>
            </a:extLst>
          </p:cNvPr>
          <p:cNvSpPr txBox="1"/>
          <p:nvPr/>
        </p:nvSpPr>
        <p:spPr>
          <a:xfrm>
            <a:off x="1016000" y="635000"/>
            <a:ext cx="10160000" cy="2000548"/>
          </a:xfrm>
          <a:prstGeom prst="rect">
            <a:avLst/>
          </a:prstGeom>
          <a:noFill/>
        </p:spPr>
        <p:txBody>
          <a:bodyPr vert="horz" rtlCol="0">
            <a:spAutoFit/>
          </a:bodyPr>
          <a:lstStyle/>
          <a:p>
            <a:pPr algn="ctr"/>
            <a:r>
              <a:rPr lang="en-US" sz="3100"/>
              <a:t>The LORD God commanded the man, saying, "From any tree of the garden you may eat freely; but from the tree of the knowledge of good and evil you shall not eat, for in the day that you eat from it you will surely die."</a:t>
            </a:r>
          </a:p>
        </p:txBody>
      </p:sp>
    </p:spTree>
    <p:extLst>
      <p:ext uri="{BB962C8B-B14F-4D97-AF65-F5344CB8AC3E}">
        <p14:creationId xmlns:p14="http://schemas.microsoft.com/office/powerpoint/2010/main" val="918459398"/>
      </p:ext>
    </p:extLst>
  </p:cSld>
  <p:clrMapOvr>
    <a:masterClrMapping/>
  </p:clrMapOvr>
</p:sld>
</file>

<file path=ppt/slides/slide1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428DB47-7886-EA4D-FBD0-792C654641D4}"/>
              </a:ext>
            </a:extLst>
          </p:cNvPr>
          <p:cNvSpPr txBox="1"/>
          <p:nvPr/>
        </p:nvSpPr>
        <p:spPr>
          <a:xfrm>
            <a:off x="127000" y="127000"/>
            <a:ext cx="7315200" cy="276999"/>
          </a:xfrm>
          <a:prstGeom prst="rect">
            <a:avLst/>
          </a:prstGeom>
          <a:noFill/>
        </p:spPr>
        <p:txBody>
          <a:bodyPr vert="horz" lIns="0" tIns="0" rIns="0" bIns="0" rtlCol="0">
            <a:spAutoFit/>
          </a:bodyPr>
          <a:lstStyle/>
          <a:p>
            <a:r>
              <a:rPr lang="en-US"/>
              <a:t>The Garden was on Earth</a:t>
            </a:r>
          </a:p>
        </p:txBody>
      </p:sp>
      <p:sp>
        <p:nvSpPr>
          <p:cNvPr id="3" name="TextBox 2">
            <a:extLst>
              <a:ext uri="{FF2B5EF4-FFF2-40B4-BE49-F238E27FC236}">
                <a16:creationId xmlns:a16="http://schemas.microsoft.com/office/drawing/2014/main" id="{6FC14F38-2468-0C6F-BD1C-57B08120A01E}"/>
              </a:ext>
            </a:extLst>
          </p:cNvPr>
          <p:cNvSpPr txBox="1"/>
          <p:nvPr/>
        </p:nvSpPr>
        <p:spPr>
          <a:xfrm>
            <a:off x="0" y="762000"/>
            <a:ext cx="12192000" cy="646331"/>
          </a:xfrm>
          <a:prstGeom prst="rect">
            <a:avLst/>
          </a:prstGeom>
          <a:noFill/>
        </p:spPr>
        <p:txBody>
          <a:bodyPr vert="horz" rtlCol="0">
            <a:spAutoFit/>
          </a:bodyPr>
          <a:lstStyle/>
          <a:p>
            <a:pPr algn="ctr"/>
            <a:r>
              <a:rPr lang="en-US" sz="3600"/>
              <a:t>Genesis 3:24</a:t>
            </a:r>
          </a:p>
        </p:txBody>
      </p:sp>
      <p:sp>
        <p:nvSpPr>
          <p:cNvPr id="4" name="TextBox 3">
            <a:extLst>
              <a:ext uri="{FF2B5EF4-FFF2-40B4-BE49-F238E27FC236}">
                <a16:creationId xmlns:a16="http://schemas.microsoft.com/office/drawing/2014/main" id="{618215BD-8973-468F-870A-FE20603C5AF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7CF7256F-36D2-B3FB-4ACA-D51B1774E135}"/>
              </a:ext>
            </a:extLst>
          </p:cNvPr>
          <p:cNvSpPr txBox="1"/>
          <p:nvPr/>
        </p:nvSpPr>
        <p:spPr>
          <a:xfrm>
            <a:off x="1016000" y="1905000"/>
            <a:ext cx="10160000" cy="2000548"/>
          </a:xfrm>
          <a:prstGeom prst="rect">
            <a:avLst/>
          </a:prstGeom>
          <a:noFill/>
        </p:spPr>
        <p:txBody>
          <a:bodyPr vert="horz" rtlCol="0">
            <a:spAutoFit/>
          </a:bodyPr>
          <a:lstStyle/>
          <a:p>
            <a:pPr algn="ctr"/>
            <a:r>
              <a:rPr lang="en-US" sz="3100"/>
              <a:t>So He drove the man out; and at the east of </a:t>
            </a:r>
            <a:r>
              <a:rPr lang="en-US" sz="3100" b="1">
                <a:solidFill>
                  <a:srgbClr val="FF0000"/>
                </a:solidFill>
              </a:rPr>
              <a:t>the garden of Eden</a:t>
            </a:r>
            <a:r>
              <a:rPr lang="en-US" sz="3100"/>
              <a:t> He stationed the cherubim and the flaming sword which turned every direction to guard the way </a:t>
            </a:r>
            <a:r>
              <a:rPr lang="en-US" sz="3100" b="1">
                <a:solidFill>
                  <a:srgbClr val="FF0000"/>
                </a:solidFill>
              </a:rPr>
              <a:t>to the tree of life</a:t>
            </a:r>
            <a:r>
              <a:rPr lang="en-US" sz="3100"/>
              <a:t>.</a:t>
            </a:r>
          </a:p>
        </p:txBody>
      </p:sp>
    </p:spTree>
    <p:extLst>
      <p:ext uri="{BB962C8B-B14F-4D97-AF65-F5344CB8AC3E}">
        <p14:creationId xmlns:p14="http://schemas.microsoft.com/office/powerpoint/2010/main" val="3494602167"/>
      </p:ext>
    </p:extLst>
  </p:cSld>
  <p:clrMapOvr>
    <a:masterClrMapping/>
  </p:clrMapOvr>
</p:sld>
</file>

<file path=ppt/slides/slide17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54E99DF1-1FFE-179F-8080-547CED09BA85}"/>
              </a:ext>
            </a:extLst>
          </p:cNvPr>
          <p:cNvSpPr txBox="1"/>
          <p:nvPr/>
        </p:nvSpPr>
        <p:spPr>
          <a:xfrm>
            <a:off x="127000" y="127000"/>
            <a:ext cx="7315200" cy="276999"/>
          </a:xfrm>
          <a:prstGeom prst="rect">
            <a:avLst/>
          </a:prstGeom>
          <a:noFill/>
        </p:spPr>
        <p:txBody>
          <a:bodyPr vert="horz" lIns="0" tIns="0" rIns="0" bIns="0" rtlCol="0">
            <a:spAutoFit/>
          </a:bodyPr>
          <a:lstStyle/>
          <a:p>
            <a:r>
              <a:rPr lang="en-US"/>
              <a:t>The Garden was on Earth</a:t>
            </a:r>
          </a:p>
        </p:txBody>
      </p:sp>
      <p:sp>
        <p:nvSpPr>
          <p:cNvPr id="3" name="TextBox 2">
            <a:extLst>
              <a:ext uri="{FF2B5EF4-FFF2-40B4-BE49-F238E27FC236}">
                <a16:creationId xmlns:a16="http://schemas.microsoft.com/office/drawing/2014/main" id="{6B6E40CC-838F-AC0B-4ADE-6E865C3EA83B}"/>
              </a:ext>
            </a:extLst>
          </p:cNvPr>
          <p:cNvSpPr txBox="1"/>
          <p:nvPr/>
        </p:nvSpPr>
        <p:spPr>
          <a:xfrm>
            <a:off x="0" y="762000"/>
            <a:ext cx="12192000" cy="646331"/>
          </a:xfrm>
          <a:prstGeom prst="rect">
            <a:avLst/>
          </a:prstGeom>
          <a:noFill/>
        </p:spPr>
        <p:txBody>
          <a:bodyPr vert="horz" rtlCol="0">
            <a:spAutoFit/>
          </a:bodyPr>
          <a:lstStyle/>
          <a:p>
            <a:pPr algn="ctr"/>
            <a:r>
              <a:rPr lang="en-US" sz="3600"/>
              <a:t>Jubilees 2:7</a:t>
            </a:r>
          </a:p>
        </p:txBody>
      </p:sp>
      <p:sp>
        <p:nvSpPr>
          <p:cNvPr id="4" name="TextBox 3">
            <a:extLst>
              <a:ext uri="{FF2B5EF4-FFF2-40B4-BE49-F238E27FC236}">
                <a16:creationId xmlns:a16="http://schemas.microsoft.com/office/drawing/2014/main" id="{C0281A4D-8956-3362-ED95-2398104986BC}"/>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5F4C27CF-475B-4425-11EE-81BB4EDCE7CE}"/>
              </a:ext>
            </a:extLst>
          </p:cNvPr>
          <p:cNvSpPr txBox="1"/>
          <p:nvPr/>
        </p:nvSpPr>
        <p:spPr>
          <a:xfrm>
            <a:off x="1016000" y="1905000"/>
            <a:ext cx="10160000" cy="3431709"/>
          </a:xfrm>
          <a:prstGeom prst="rect">
            <a:avLst/>
          </a:prstGeom>
          <a:noFill/>
        </p:spPr>
        <p:txBody>
          <a:bodyPr vert="horz" rtlCol="0">
            <a:spAutoFit/>
          </a:bodyPr>
          <a:lstStyle/>
          <a:p>
            <a:pPr algn="ctr"/>
            <a:r>
              <a:rPr lang="en-US" sz="3100"/>
              <a:t>And on that day He created for them all the seas according to their separate gathering-places, and all the rivers, and the gatherings of the waters in the mountains and on all the earth, and all the lakes, and all the dew of the earth, and the seed which is sown, and all sprouting things, and fruit-bearing trees, and trees of the wood, </a:t>
            </a:r>
            <a:r>
              <a:rPr lang="en-US" sz="3100" b="1">
                <a:solidFill>
                  <a:srgbClr val="FF0000"/>
                </a:solidFill>
              </a:rPr>
              <a:t>and the garden of Eden, in Eden</a:t>
            </a:r>
            <a:r>
              <a:rPr lang="en-US" sz="3100"/>
              <a:t> and all plants after their kind.</a:t>
            </a:r>
          </a:p>
        </p:txBody>
      </p:sp>
    </p:spTree>
    <p:extLst>
      <p:ext uri="{BB962C8B-B14F-4D97-AF65-F5344CB8AC3E}">
        <p14:creationId xmlns:p14="http://schemas.microsoft.com/office/powerpoint/2010/main" val="4258346724"/>
      </p:ext>
    </p:extLst>
  </p:cSld>
  <p:clrMapOvr>
    <a:masterClrMapping/>
  </p:clrMapOvr>
</p:sld>
</file>

<file path=ppt/slides/slide17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49AB679-22C4-4390-5341-AD1E8B07A5AE}"/>
              </a:ext>
            </a:extLst>
          </p:cNvPr>
          <p:cNvSpPr txBox="1"/>
          <p:nvPr/>
        </p:nvSpPr>
        <p:spPr>
          <a:xfrm>
            <a:off x="127000" y="127000"/>
            <a:ext cx="7315200" cy="276999"/>
          </a:xfrm>
          <a:prstGeom prst="rect">
            <a:avLst/>
          </a:prstGeom>
          <a:noFill/>
        </p:spPr>
        <p:txBody>
          <a:bodyPr vert="horz" lIns="0" tIns="0" rIns="0" bIns="0" rtlCol="0">
            <a:spAutoFit/>
          </a:bodyPr>
          <a:lstStyle/>
          <a:p>
            <a:r>
              <a:rPr lang="en-US"/>
              <a:t>The Garden was on Earth</a:t>
            </a:r>
          </a:p>
        </p:txBody>
      </p:sp>
      <p:sp>
        <p:nvSpPr>
          <p:cNvPr id="3" name="TextBox 2">
            <a:extLst>
              <a:ext uri="{FF2B5EF4-FFF2-40B4-BE49-F238E27FC236}">
                <a16:creationId xmlns:a16="http://schemas.microsoft.com/office/drawing/2014/main" id="{42E89F75-CA8D-CDC6-94C6-0CA8BBB9AF24}"/>
              </a:ext>
            </a:extLst>
          </p:cNvPr>
          <p:cNvSpPr txBox="1"/>
          <p:nvPr/>
        </p:nvSpPr>
        <p:spPr>
          <a:xfrm>
            <a:off x="0" y="762000"/>
            <a:ext cx="12192000" cy="646331"/>
          </a:xfrm>
          <a:prstGeom prst="rect">
            <a:avLst/>
          </a:prstGeom>
          <a:noFill/>
        </p:spPr>
        <p:txBody>
          <a:bodyPr vert="horz" rtlCol="0">
            <a:spAutoFit/>
          </a:bodyPr>
          <a:lstStyle/>
          <a:p>
            <a:pPr algn="ctr"/>
            <a:r>
              <a:rPr lang="en-US" sz="3600"/>
              <a:t>Jubilees 4:23</a:t>
            </a:r>
          </a:p>
        </p:txBody>
      </p:sp>
      <p:sp>
        <p:nvSpPr>
          <p:cNvPr id="4" name="TextBox 3">
            <a:extLst>
              <a:ext uri="{FF2B5EF4-FFF2-40B4-BE49-F238E27FC236}">
                <a16:creationId xmlns:a16="http://schemas.microsoft.com/office/drawing/2014/main" id="{0A190D52-0B66-CAA7-72BE-6B4972AC7627}"/>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4F5D2088-189C-31BA-9A57-78F0EC1846BB}"/>
              </a:ext>
            </a:extLst>
          </p:cNvPr>
          <p:cNvSpPr txBox="1"/>
          <p:nvPr/>
        </p:nvSpPr>
        <p:spPr>
          <a:xfrm>
            <a:off x="1016000" y="1905000"/>
            <a:ext cx="10160000" cy="2477601"/>
          </a:xfrm>
          <a:prstGeom prst="rect">
            <a:avLst/>
          </a:prstGeom>
          <a:noFill/>
        </p:spPr>
        <p:txBody>
          <a:bodyPr vert="horz" rtlCol="0">
            <a:spAutoFit/>
          </a:bodyPr>
          <a:lstStyle/>
          <a:p>
            <a:pPr algn="ctr"/>
            <a:r>
              <a:rPr lang="en-US" sz="3100"/>
              <a:t>And he was taken from amongst the children of men, and we conducted him into </a:t>
            </a:r>
            <a:r>
              <a:rPr lang="en-US" sz="3100" b="1">
                <a:solidFill>
                  <a:srgbClr val="FF0000"/>
                </a:solidFill>
              </a:rPr>
              <a:t>the Garden of Eden</a:t>
            </a:r>
            <a:r>
              <a:rPr lang="en-US" sz="3100"/>
              <a:t> in majesty and honour, and behold there he writes down the condemnation and judgment of the world, and all the wickedness of the children of men.</a:t>
            </a:r>
          </a:p>
        </p:txBody>
      </p:sp>
    </p:spTree>
    <p:extLst>
      <p:ext uri="{BB962C8B-B14F-4D97-AF65-F5344CB8AC3E}">
        <p14:creationId xmlns:p14="http://schemas.microsoft.com/office/powerpoint/2010/main" val="617111056"/>
      </p:ext>
    </p:extLst>
  </p:cSld>
  <p:clrMapOvr>
    <a:masterClrMapping/>
  </p:clrMapOvr>
</p:sld>
</file>

<file path=ppt/slides/slide17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7F03C1-B41A-E20F-8715-9F7181D8580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Land of Eden was destroyed</a:t>
            </a:r>
          </a:p>
        </p:txBody>
      </p:sp>
      <p:sp>
        <p:nvSpPr>
          <p:cNvPr id="3" name="Subtitle 2">
            <a:extLst>
              <a:ext uri="{FF2B5EF4-FFF2-40B4-BE49-F238E27FC236}">
                <a16:creationId xmlns:a16="http://schemas.microsoft.com/office/drawing/2014/main" id="{FDC3CAEF-B703-4316-E133-917457CB14C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225213686"/>
      </p:ext>
    </p:extLst>
  </p:cSld>
  <p:clrMapOvr>
    <a:masterClrMapping/>
  </p:clrMapOvr>
</p:sld>
</file>

<file path=ppt/slides/slide17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028FB67-6311-A077-DB4F-2CBAAA4F3041}"/>
              </a:ext>
            </a:extLst>
          </p:cNvPr>
          <p:cNvSpPr txBox="1"/>
          <p:nvPr/>
        </p:nvSpPr>
        <p:spPr>
          <a:xfrm>
            <a:off x="127000" y="127000"/>
            <a:ext cx="7315200" cy="276999"/>
          </a:xfrm>
          <a:prstGeom prst="rect">
            <a:avLst/>
          </a:prstGeom>
          <a:noFill/>
        </p:spPr>
        <p:txBody>
          <a:bodyPr vert="horz" lIns="0" tIns="0" rIns="0" bIns="0" rtlCol="0">
            <a:spAutoFit/>
          </a:bodyPr>
          <a:lstStyle/>
          <a:p>
            <a:r>
              <a:rPr lang="en-US"/>
              <a:t>The Land of Eden was destroyed</a:t>
            </a:r>
          </a:p>
        </p:txBody>
      </p:sp>
      <p:sp>
        <p:nvSpPr>
          <p:cNvPr id="3" name="TextBox 2">
            <a:extLst>
              <a:ext uri="{FF2B5EF4-FFF2-40B4-BE49-F238E27FC236}">
                <a16:creationId xmlns:a16="http://schemas.microsoft.com/office/drawing/2014/main" id="{FA2F32D8-DB0E-9A17-5504-2F0B9D67FEB9}"/>
              </a:ext>
            </a:extLst>
          </p:cNvPr>
          <p:cNvSpPr txBox="1"/>
          <p:nvPr/>
        </p:nvSpPr>
        <p:spPr>
          <a:xfrm>
            <a:off x="0" y="762000"/>
            <a:ext cx="12192000" cy="646331"/>
          </a:xfrm>
          <a:prstGeom prst="rect">
            <a:avLst/>
          </a:prstGeom>
          <a:noFill/>
        </p:spPr>
        <p:txBody>
          <a:bodyPr vert="horz" rtlCol="0">
            <a:spAutoFit/>
          </a:bodyPr>
          <a:lstStyle/>
          <a:p>
            <a:pPr algn="ctr"/>
            <a:r>
              <a:rPr lang="en-US" sz="3600"/>
              <a:t>Ezekiel 36:35</a:t>
            </a:r>
          </a:p>
        </p:txBody>
      </p:sp>
      <p:sp>
        <p:nvSpPr>
          <p:cNvPr id="4" name="TextBox 3">
            <a:extLst>
              <a:ext uri="{FF2B5EF4-FFF2-40B4-BE49-F238E27FC236}">
                <a16:creationId xmlns:a16="http://schemas.microsoft.com/office/drawing/2014/main" id="{BEE06072-CD38-C390-ACCE-2D14163AEEA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5A407808-E3A3-842D-6E7D-7FF67104B7AD}"/>
              </a:ext>
            </a:extLst>
          </p:cNvPr>
          <p:cNvSpPr txBox="1"/>
          <p:nvPr/>
        </p:nvSpPr>
        <p:spPr>
          <a:xfrm>
            <a:off x="1016000" y="1905000"/>
            <a:ext cx="10160000" cy="1523494"/>
          </a:xfrm>
          <a:prstGeom prst="rect">
            <a:avLst/>
          </a:prstGeom>
          <a:noFill/>
        </p:spPr>
        <p:txBody>
          <a:bodyPr vert="horz" rtlCol="0">
            <a:spAutoFit/>
          </a:bodyPr>
          <a:lstStyle/>
          <a:p>
            <a:pPr algn="ctr"/>
            <a:r>
              <a:rPr lang="en-US" sz="3100"/>
              <a:t>"They will say, '</a:t>
            </a:r>
            <a:r>
              <a:rPr lang="en-US" sz="3100" b="1">
                <a:solidFill>
                  <a:srgbClr val="FF0000"/>
                </a:solidFill>
              </a:rPr>
              <a:t>This desolate land has become like the garden of Eden</a:t>
            </a:r>
            <a:r>
              <a:rPr lang="en-US" sz="3100"/>
              <a:t>; and the waste, desolate and ruined cities are fortified and inhabited.'</a:t>
            </a:r>
          </a:p>
        </p:txBody>
      </p:sp>
    </p:spTree>
    <p:extLst>
      <p:ext uri="{BB962C8B-B14F-4D97-AF65-F5344CB8AC3E}">
        <p14:creationId xmlns:p14="http://schemas.microsoft.com/office/powerpoint/2010/main" val="2312793219"/>
      </p:ext>
    </p:extLst>
  </p:cSld>
  <p:clrMapOvr>
    <a:masterClrMapping/>
  </p:clrMapOvr>
</p:sld>
</file>

<file path=ppt/slides/slide17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5280164-FA19-6346-A6DC-CA96F09A07D3}"/>
              </a:ext>
            </a:extLst>
          </p:cNvPr>
          <p:cNvSpPr txBox="1"/>
          <p:nvPr/>
        </p:nvSpPr>
        <p:spPr>
          <a:xfrm>
            <a:off x="127000" y="127000"/>
            <a:ext cx="7315200" cy="276999"/>
          </a:xfrm>
          <a:prstGeom prst="rect">
            <a:avLst/>
          </a:prstGeom>
          <a:noFill/>
        </p:spPr>
        <p:txBody>
          <a:bodyPr vert="horz" lIns="0" tIns="0" rIns="0" bIns="0" rtlCol="0">
            <a:spAutoFit/>
          </a:bodyPr>
          <a:lstStyle/>
          <a:p>
            <a:r>
              <a:rPr lang="en-US"/>
              <a:t>The Land of Eden was destroyed</a:t>
            </a:r>
          </a:p>
        </p:txBody>
      </p:sp>
      <p:sp>
        <p:nvSpPr>
          <p:cNvPr id="3" name="TextBox 2">
            <a:extLst>
              <a:ext uri="{FF2B5EF4-FFF2-40B4-BE49-F238E27FC236}">
                <a16:creationId xmlns:a16="http://schemas.microsoft.com/office/drawing/2014/main" id="{D10978FE-5B75-4F3F-5D86-47A44E9062A9}"/>
              </a:ext>
            </a:extLst>
          </p:cNvPr>
          <p:cNvSpPr txBox="1"/>
          <p:nvPr/>
        </p:nvSpPr>
        <p:spPr>
          <a:xfrm>
            <a:off x="0" y="762000"/>
            <a:ext cx="12192000" cy="646331"/>
          </a:xfrm>
          <a:prstGeom prst="rect">
            <a:avLst/>
          </a:prstGeom>
          <a:noFill/>
        </p:spPr>
        <p:txBody>
          <a:bodyPr vert="horz" rtlCol="0">
            <a:spAutoFit/>
          </a:bodyPr>
          <a:lstStyle/>
          <a:p>
            <a:pPr algn="ctr"/>
            <a:r>
              <a:rPr lang="en-US" sz="3600"/>
              <a:t>Isaiah 51:3</a:t>
            </a:r>
          </a:p>
        </p:txBody>
      </p:sp>
      <p:sp>
        <p:nvSpPr>
          <p:cNvPr id="4" name="TextBox 3">
            <a:extLst>
              <a:ext uri="{FF2B5EF4-FFF2-40B4-BE49-F238E27FC236}">
                <a16:creationId xmlns:a16="http://schemas.microsoft.com/office/drawing/2014/main" id="{4F3627D6-40A3-B04C-ACBE-0237297C71F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C69D25A2-7EFD-4872-E298-7846EE71F9D5}"/>
              </a:ext>
            </a:extLst>
          </p:cNvPr>
          <p:cNvSpPr txBox="1"/>
          <p:nvPr/>
        </p:nvSpPr>
        <p:spPr>
          <a:xfrm>
            <a:off x="1016000" y="1905000"/>
            <a:ext cx="10160000" cy="2477601"/>
          </a:xfrm>
          <a:prstGeom prst="rect">
            <a:avLst/>
          </a:prstGeom>
          <a:noFill/>
        </p:spPr>
        <p:txBody>
          <a:bodyPr vert="horz" rtlCol="0">
            <a:spAutoFit/>
          </a:bodyPr>
          <a:lstStyle/>
          <a:p>
            <a:pPr algn="ctr"/>
            <a:r>
              <a:rPr lang="en-US" sz="3100"/>
              <a:t>Indeed, the LORD will comfort Zion; </a:t>
            </a:r>
            <a:r>
              <a:rPr lang="en-US" sz="3100" b="1">
                <a:solidFill>
                  <a:srgbClr val="FF0000"/>
                </a:solidFill>
              </a:rPr>
              <a:t>He will comfort all her waste places</a:t>
            </a:r>
            <a:r>
              <a:rPr lang="en-US" sz="3100"/>
              <a:t>. And her wilderness He will make like Eden, And her desert like the garden of the LORD; Joy and gladness will be found in her, Thanksgiving and sound of a melody.</a:t>
            </a:r>
          </a:p>
        </p:txBody>
      </p:sp>
    </p:spTree>
    <p:extLst>
      <p:ext uri="{BB962C8B-B14F-4D97-AF65-F5344CB8AC3E}">
        <p14:creationId xmlns:p14="http://schemas.microsoft.com/office/powerpoint/2010/main" val="2502398659"/>
      </p:ext>
    </p:extLst>
  </p:cSld>
  <p:clrMapOvr>
    <a:masterClrMapping/>
  </p:clrMapOvr>
</p:sld>
</file>

<file path=ppt/slides/slide17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B353A94-FDAC-666C-2CAE-9F6C90B1D7E9}"/>
              </a:ext>
            </a:extLst>
          </p:cNvPr>
          <p:cNvSpPr txBox="1"/>
          <p:nvPr/>
        </p:nvSpPr>
        <p:spPr>
          <a:xfrm>
            <a:off x="127000" y="127000"/>
            <a:ext cx="7315200" cy="276999"/>
          </a:xfrm>
          <a:prstGeom prst="rect">
            <a:avLst/>
          </a:prstGeom>
          <a:noFill/>
        </p:spPr>
        <p:txBody>
          <a:bodyPr vert="horz" lIns="0" tIns="0" rIns="0" bIns="0" rtlCol="0">
            <a:spAutoFit/>
          </a:bodyPr>
          <a:lstStyle/>
          <a:p>
            <a:r>
              <a:rPr lang="en-US"/>
              <a:t>The Land of Eden was destroyed</a:t>
            </a:r>
          </a:p>
        </p:txBody>
      </p:sp>
      <p:sp>
        <p:nvSpPr>
          <p:cNvPr id="3" name="TextBox 2">
            <a:extLst>
              <a:ext uri="{FF2B5EF4-FFF2-40B4-BE49-F238E27FC236}">
                <a16:creationId xmlns:a16="http://schemas.microsoft.com/office/drawing/2014/main" id="{6169B759-CA38-E682-A5F5-E18AA3D63CB6}"/>
              </a:ext>
            </a:extLst>
          </p:cNvPr>
          <p:cNvSpPr txBox="1"/>
          <p:nvPr/>
        </p:nvSpPr>
        <p:spPr>
          <a:xfrm>
            <a:off x="0" y="762000"/>
            <a:ext cx="12192000" cy="646331"/>
          </a:xfrm>
          <a:prstGeom prst="rect">
            <a:avLst/>
          </a:prstGeom>
          <a:noFill/>
        </p:spPr>
        <p:txBody>
          <a:bodyPr vert="horz" rtlCol="0">
            <a:spAutoFit/>
          </a:bodyPr>
          <a:lstStyle/>
          <a:p>
            <a:pPr algn="ctr"/>
            <a:r>
              <a:rPr lang="en-US" sz="3600"/>
              <a:t>Isaiah 54:9-11</a:t>
            </a:r>
          </a:p>
        </p:txBody>
      </p:sp>
      <p:sp>
        <p:nvSpPr>
          <p:cNvPr id="4" name="TextBox 3">
            <a:extLst>
              <a:ext uri="{FF2B5EF4-FFF2-40B4-BE49-F238E27FC236}">
                <a16:creationId xmlns:a16="http://schemas.microsoft.com/office/drawing/2014/main" id="{93DD7A9C-FCA8-A69F-4845-790E0AC6E8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10A00F87-C928-9A65-C689-7346F13AC6B6}"/>
              </a:ext>
            </a:extLst>
          </p:cNvPr>
          <p:cNvSpPr txBox="1"/>
          <p:nvPr/>
        </p:nvSpPr>
        <p:spPr>
          <a:xfrm>
            <a:off x="1016000" y="1905000"/>
            <a:ext cx="10160000" cy="3908762"/>
          </a:xfrm>
          <a:prstGeom prst="rect">
            <a:avLst/>
          </a:prstGeom>
          <a:noFill/>
        </p:spPr>
        <p:txBody>
          <a:bodyPr vert="horz" rtlCol="0">
            <a:spAutoFit/>
          </a:bodyPr>
          <a:lstStyle/>
          <a:p>
            <a:pPr algn="ctr"/>
            <a:r>
              <a:rPr lang="en-US" sz="3100"/>
              <a:t>"For this is like the days of Noah to Me, When I swore </a:t>
            </a:r>
            <a:r>
              <a:rPr lang="en-US" sz="3100" b="1">
                <a:solidFill>
                  <a:srgbClr val="FF0000"/>
                </a:solidFill>
              </a:rPr>
              <a:t>that the waters of Noah Would not flood the earth again</a:t>
            </a:r>
            <a:r>
              <a:rPr lang="en-US" sz="3100"/>
              <a:t>; So I have sworn that I will not be angry with you Nor will I rebuke you. "For the mountains may be removed and the hills may shake, But My lovingkindness will not be removed from you, And My covenant of peace will not be shaken," Says the LORD who has compassion on you. (Continued...)</a:t>
            </a:r>
          </a:p>
        </p:txBody>
      </p:sp>
    </p:spTree>
    <p:extLst>
      <p:ext uri="{BB962C8B-B14F-4D97-AF65-F5344CB8AC3E}">
        <p14:creationId xmlns:p14="http://schemas.microsoft.com/office/powerpoint/2010/main" val="1556553505"/>
      </p:ext>
    </p:extLst>
  </p:cSld>
  <p:clrMapOvr>
    <a:masterClrMapping/>
  </p:clrMapOvr>
</p:sld>
</file>

<file path=ppt/slides/slide17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00C3386-736D-7E77-FD21-6CAF2453DA46}"/>
              </a:ext>
            </a:extLst>
          </p:cNvPr>
          <p:cNvSpPr txBox="1"/>
          <p:nvPr/>
        </p:nvSpPr>
        <p:spPr>
          <a:xfrm>
            <a:off x="127000" y="127000"/>
            <a:ext cx="7315200" cy="276999"/>
          </a:xfrm>
          <a:prstGeom prst="rect">
            <a:avLst/>
          </a:prstGeom>
          <a:noFill/>
        </p:spPr>
        <p:txBody>
          <a:bodyPr vert="horz" lIns="0" tIns="0" rIns="0" bIns="0" rtlCol="0">
            <a:spAutoFit/>
          </a:bodyPr>
          <a:lstStyle/>
          <a:p>
            <a:r>
              <a:rPr lang="en-US"/>
              <a:t>The Land of Eden was destroyed</a:t>
            </a:r>
          </a:p>
        </p:txBody>
      </p:sp>
      <p:sp>
        <p:nvSpPr>
          <p:cNvPr id="3" name="TextBox 2">
            <a:extLst>
              <a:ext uri="{FF2B5EF4-FFF2-40B4-BE49-F238E27FC236}">
                <a16:creationId xmlns:a16="http://schemas.microsoft.com/office/drawing/2014/main" id="{8DE9A893-60DD-B44B-A669-D996C8B8AA78}"/>
              </a:ext>
            </a:extLst>
          </p:cNvPr>
          <p:cNvSpPr txBox="1"/>
          <p:nvPr/>
        </p:nvSpPr>
        <p:spPr>
          <a:xfrm>
            <a:off x="1016000" y="635000"/>
            <a:ext cx="10160000" cy="1523494"/>
          </a:xfrm>
          <a:prstGeom prst="rect">
            <a:avLst/>
          </a:prstGeom>
          <a:noFill/>
        </p:spPr>
        <p:txBody>
          <a:bodyPr vert="horz" rtlCol="0">
            <a:spAutoFit/>
          </a:bodyPr>
          <a:lstStyle/>
          <a:p>
            <a:pPr algn="ctr"/>
            <a:r>
              <a:rPr lang="en-US" sz="3100"/>
              <a:t>"</a:t>
            </a:r>
            <a:r>
              <a:rPr lang="en-US" sz="3100" b="1">
                <a:solidFill>
                  <a:srgbClr val="FF0000"/>
                </a:solidFill>
              </a:rPr>
              <a:t>O afflicted one, storm-tossed, and not comforted</a:t>
            </a:r>
            <a:r>
              <a:rPr lang="en-US" sz="3100"/>
              <a:t>, Behold, I will set your stones in antimony, And your foundations I will lay in sapphires.</a:t>
            </a:r>
          </a:p>
        </p:txBody>
      </p:sp>
    </p:spTree>
    <p:extLst>
      <p:ext uri="{BB962C8B-B14F-4D97-AF65-F5344CB8AC3E}">
        <p14:creationId xmlns:p14="http://schemas.microsoft.com/office/powerpoint/2010/main" val="3047555907"/>
      </p:ext>
    </p:extLst>
  </p:cSld>
  <p:clrMapOvr>
    <a:masterClrMapping/>
  </p:clrMapOvr>
</p:sld>
</file>

<file path=ppt/slides/slide17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A9E3914-BDF2-A90B-F7E1-A4360648FFF7}"/>
              </a:ext>
            </a:extLst>
          </p:cNvPr>
          <p:cNvSpPr txBox="1"/>
          <p:nvPr/>
        </p:nvSpPr>
        <p:spPr>
          <a:xfrm>
            <a:off x="127000" y="127000"/>
            <a:ext cx="7315200" cy="276999"/>
          </a:xfrm>
          <a:prstGeom prst="rect">
            <a:avLst/>
          </a:prstGeom>
          <a:noFill/>
        </p:spPr>
        <p:txBody>
          <a:bodyPr vert="horz" lIns="0" tIns="0" rIns="0" bIns="0" rtlCol="0">
            <a:spAutoFit/>
          </a:bodyPr>
          <a:lstStyle/>
          <a:p>
            <a:r>
              <a:rPr lang="en-US"/>
              <a:t>The Land of Eden was destroyed</a:t>
            </a:r>
          </a:p>
        </p:txBody>
      </p:sp>
      <p:sp>
        <p:nvSpPr>
          <p:cNvPr id="3" name="TextBox 2">
            <a:extLst>
              <a:ext uri="{FF2B5EF4-FFF2-40B4-BE49-F238E27FC236}">
                <a16:creationId xmlns:a16="http://schemas.microsoft.com/office/drawing/2014/main" id="{29ADA2DF-1F80-DF7C-7279-83C54CD634FC}"/>
              </a:ext>
            </a:extLst>
          </p:cNvPr>
          <p:cNvSpPr txBox="1"/>
          <p:nvPr/>
        </p:nvSpPr>
        <p:spPr>
          <a:xfrm>
            <a:off x="0" y="762000"/>
            <a:ext cx="12192000" cy="646331"/>
          </a:xfrm>
          <a:prstGeom prst="rect">
            <a:avLst/>
          </a:prstGeom>
          <a:noFill/>
        </p:spPr>
        <p:txBody>
          <a:bodyPr vert="horz" rtlCol="0">
            <a:spAutoFit/>
          </a:bodyPr>
          <a:lstStyle/>
          <a:p>
            <a:pPr algn="ctr"/>
            <a:r>
              <a:rPr lang="en-US" sz="3600"/>
              <a:t>Jubilees 4:22-24</a:t>
            </a:r>
          </a:p>
        </p:txBody>
      </p:sp>
      <p:sp>
        <p:nvSpPr>
          <p:cNvPr id="4" name="TextBox 3">
            <a:extLst>
              <a:ext uri="{FF2B5EF4-FFF2-40B4-BE49-F238E27FC236}">
                <a16:creationId xmlns:a16="http://schemas.microsoft.com/office/drawing/2014/main" id="{47D64FD8-07EF-690B-3D95-3407CDC7DAEA}"/>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B71A39F6-6F3E-E235-A7D7-F065E2F71E46}"/>
              </a:ext>
            </a:extLst>
          </p:cNvPr>
          <p:cNvSpPr txBox="1"/>
          <p:nvPr/>
        </p:nvSpPr>
        <p:spPr>
          <a:xfrm>
            <a:off x="1016000" y="1905000"/>
            <a:ext cx="10160000" cy="4385816"/>
          </a:xfrm>
          <a:prstGeom prst="rect">
            <a:avLst/>
          </a:prstGeom>
          <a:noFill/>
        </p:spPr>
        <p:txBody>
          <a:bodyPr vert="horz" rtlCol="0">
            <a:spAutoFit/>
          </a:bodyPr>
          <a:lstStyle/>
          <a:p>
            <a:pPr algn="ctr"/>
            <a:r>
              <a:rPr lang="en-US" sz="3100"/>
              <a:t>And he testified to the Watchers, who had sinned with the daughters of men; for these had begun to unite themselves, so as to be defiled, with the daughters of men, and Enoch testified against (them) all. And he was taken from amongst the children of men, and we conducted him into the Garden of Eden in majesty and honour, and behold there he writes down the condemnation and judgment of the world, and all the wickedness of the children of men. (Continued...)</a:t>
            </a:r>
          </a:p>
        </p:txBody>
      </p:sp>
    </p:spTree>
    <p:extLst>
      <p:ext uri="{BB962C8B-B14F-4D97-AF65-F5344CB8AC3E}">
        <p14:creationId xmlns:p14="http://schemas.microsoft.com/office/powerpoint/2010/main" val="1600334153"/>
      </p:ext>
    </p:extLst>
  </p:cSld>
  <p:clrMapOvr>
    <a:masterClrMapping/>
  </p:clrMapOvr>
</p:sld>
</file>

<file path=ppt/slides/slide17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EFBACC8-837F-63B0-D3BE-5AC2313C3731}"/>
              </a:ext>
            </a:extLst>
          </p:cNvPr>
          <p:cNvSpPr txBox="1"/>
          <p:nvPr/>
        </p:nvSpPr>
        <p:spPr>
          <a:xfrm>
            <a:off x="127000" y="127000"/>
            <a:ext cx="7315200" cy="276999"/>
          </a:xfrm>
          <a:prstGeom prst="rect">
            <a:avLst/>
          </a:prstGeom>
          <a:noFill/>
        </p:spPr>
        <p:txBody>
          <a:bodyPr vert="horz" lIns="0" tIns="0" rIns="0" bIns="0" rtlCol="0">
            <a:spAutoFit/>
          </a:bodyPr>
          <a:lstStyle/>
          <a:p>
            <a:r>
              <a:rPr lang="en-US"/>
              <a:t>The Land of Eden was destroyed</a:t>
            </a:r>
          </a:p>
        </p:txBody>
      </p:sp>
      <p:sp>
        <p:nvSpPr>
          <p:cNvPr id="3" name="TextBox 2">
            <a:extLst>
              <a:ext uri="{FF2B5EF4-FFF2-40B4-BE49-F238E27FC236}">
                <a16:creationId xmlns:a16="http://schemas.microsoft.com/office/drawing/2014/main" id="{57CD43C9-D105-151A-05A8-0D87CA5EC2AD}"/>
              </a:ext>
            </a:extLst>
          </p:cNvPr>
          <p:cNvSpPr txBox="1"/>
          <p:nvPr/>
        </p:nvSpPr>
        <p:spPr>
          <a:xfrm>
            <a:off x="1016000" y="635000"/>
            <a:ext cx="10160000" cy="2477601"/>
          </a:xfrm>
          <a:prstGeom prst="rect">
            <a:avLst/>
          </a:prstGeom>
          <a:noFill/>
        </p:spPr>
        <p:txBody>
          <a:bodyPr vert="horz" rtlCol="0">
            <a:spAutoFit/>
          </a:bodyPr>
          <a:lstStyle/>
          <a:p>
            <a:pPr algn="ctr"/>
            <a:r>
              <a:rPr lang="en-US" sz="3100" b="1">
                <a:solidFill>
                  <a:srgbClr val="FF0000"/>
                </a:solidFill>
              </a:rPr>
              <a:t>And on account of it (God) brought the waters of the flood upon all the land of Eden</a:t>
            </a:r>
            <a:r>
              <a:rPr lang="en-US" sz="3100"/>
              <a:t>; for there he was set as a sign and that he should testify against all the children of men, that he should recount all the deeds of the generations until the day of condemnation.</a:t>
            </a:r>
          </a:p>
        </p:txBody>
      </p:sp>
    </p:spTree>
    <p:extLst>
      <p:ext uri="{BB962C8B-B14F-4D97-AF65-F5344CB8AC3E}">
        <p14:creationId xmlns:p14="http://schemas.microsoft.com/office/powerpoint/2010/main" val="2646912225"/>
      </p:ext>
    </p:extLst>
  </p:cSld>
  <p:clrMapOvr>
    <a:masterClrMapping/>
  </p:clrMapOvr>
</p:sld>
</file>

<file path=ppt/slides/slide18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3C2E0F-1539-DCA5-4DF9-09C175958623}"/>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Enoch was taken to the garden</a:t>
            </a:r>
          </a:p>
        </p:txBody>
      </p:sp>
      <p:sp>
        <p:nvSpPr>
          <p:cNvPr id="3" name="Subtitle 2">
            <a:extLst>
              <a:ext uri="{FF2B5EF4-FFF2-40B4-BE49-F238E27FC236}">
                <a16:creationId xmlns:a16="http://schemas.microsoft.com/office/drawing/2014/main" id="{8EA6855A-C47C-3AD8-0850-1D06E87BFFCD}"/>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3929294563"/>
      </p:ext>
    </p:extLst>
  </p:cSld>
  <p:clrMapOvr>
    <a:masterClrMapping/>
  </p:clrMapOvr>
</p:sld>
</file>

<file path=ppt/slides/slide18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063B0706-4B47-9BBE-2A6B-85B80CCE1478}"/>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450129B1-DB44-F26C-40FB-CABE05DF5499}"/>
              </a:ext>
            </a:extLst>
          </p:cNvPr>
          <p:cNvSpPr txBox="1"/>
          <p:nvPr/>
        </p:nvSpPr>
        <p:spPr>
          <a:xfrm>
            <a:off x="0" y="762000"/>
            <a:ext cx="12192000" cy="646331"/>
          </a:xfrm>
          <a:prstGeom prst="rect">
            <a:avLst/>
          </a:prstGeom>
          <a:noFill/>
        </p:spPr>
        <p:txBody>
          <a:bodyPr vert="horz" rtlCol="0">
            <a:spAutoFit/>
          </a:bodyPr>
          <a:lstStyle/>
          <a:p>
            <a:pPr algn="ctr"/>
            <a:r>
              <a:rPr lang="en-US" sz="3600"/>
              <a:t>Genesis 5:23-24</a:t>
            </a:r>
          </a:p>
        </p:txBody>
      </p:sp>
      <p:sp>
        <p:nvSpPr>
          <p:cNvPr id="4" name="TextBox 3">
            <a:extLst>
              <a:ext uri="{FF2B5EF4-FFF2-40B4-BE49-F238E27FC236}">
                <a16:creationId xmlns:a16="http://schemas.microsoft.com/office/drawing/2014/main" id="{F56A32E0-9425-B2AE-9A49-66DDA14C5931}"/>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6E2C49C7-9452-D4D0-2609-05125742943C}"/>
              </a:ext>
            </a:extLst>
          </p:cNvPr>
          <p:cNvSpPr txBox="1"/>
          <p:nvPr/>
        </p:nvSpPr>
        <p:spPr>
          <a:xfrm>
            <a:off x="1016000" y="1905000"/>
            <a:ext cx="10160000" cy="1523494"/>
          </a:xfrm>
          <a:prstGeom prst="rect">
            <a:avLst/>
          </a:prstGeom>
          <a:noFill/>
        </p:spPr>
        <p:txBody>
          <a:bodyPr vert="horz" rtlCol="0">
            <a:spAutoFit/>
          </a:bodyPr>
          <a:lstStyle/>
          <a:p>
            <a:pPr algn="ctr"/>
            <a:r>
              <a:rPr lang="en-US" sz="3100"/>
              <a:t>So all the days of Enoch were three hundred and sixty-five years. </a:t>
            </a:r>
            <a:r>
              <a:rPr lang="en-US" sz="3100" b="1">
                <a:solidFill>
                  <a:srgbClr val="FF0000"/>
                </a:solidFill>
              </a:rPr>
              <a:t>Enoch walked with God</a:t>
            </a:r>
            <a:r>
              <a:rPr lang="en-US" sz="3100"/>
              <a:t>; and he was not, for God took him.</a:t>
            </a:r>
          </a:p>
        </p:txBody>
      </p:sp>
    </p:spTree>
    <p:extLst>
      <p:ext uri="{BB962C8B-B14F-4D97-AF65-F5344CB8AC3E}">
        <p14:creationId xmlns:p14="http://schemas.microsoft.com/office/powerpoint/2010/main" val="1809099367"/>
      </p:ext>
    </p:extLst>
  </p:cSld>
  <p:clrMapOvr>
    <a:masterClrMapping/>
  </p:clrMapOvr>
</p:sld>
</file>

<file path=ppt/slides/slide18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87656C9-AD57-8853-1D5E-335F1001A3E9}"/>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C8F23048-196B-5CD0-8735-61AB3F07DA73}"/>
              </a:ext>
            </a:extLst>
          </p:cNvPr>
          <p:cNvSpPr txBox="1"/>
          <p:nvPr/>
        </p:nvSpPr>
        <p:spPr>
          <a:xfrm>
            <a:off x="0" y="762000"/>
            <a:ext cx="12192000" cy="646331"/>
          </a:xfrm>
          <a:prstGeom prst="rect">
            <a:avLst/>
          </a:prstGeom>
          <a:noFill/>
        </p:spPr>
        <p:txBody>
          <a:bodyPr vert="horz" rtlCol="0">
            <a:spAutoFit/>
          </a:bodyPr>
          <a:lstStyle/>
          <a:p>
            <a:pPr algn="ctr"/>
            <a:r>
              <a:rPr lang="en-US" sz="3600"/>
              <a:t>Hebrews 11:5</a:t>
            </a:r>
          </a:p>
        </p:txBody>
      </p:sp>
      <p:sp>
        <p:nvSpPr>
          <p:cNvPr id="4" name="TextBox 3">
            <a:extLst>
              <a:ext uri="{FF2B5EF4-FFF2-40B4-BE49-F238E27FC236}">
                <a16:creationId xmlns:a16="http://schemas.microsoft.com/office/drawing/2014/main" id="{B8ABFC8B-1A96-50B3-0EAC-7021D88AB356}"/>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CB61C2D-4407-2C38-6680-5CC1C737EA48}"/>
              </a:ext>
            </a:extLst>
          </p:cNvPr>
          <p:cNvSpPr txBox="1"/>
          <p:nvPr/>
        </p:nvSpPr>
        <p:spPr>
          <a:xfrm>
            <a:off x="1016000" y="1905000"/>
            <a:ext cx="10160000" cy="2000548"/>
          </a:xfrm>
          <a:prstGeom prst="rect">
            <a:avLst/>
          </a:prstGeom>
          <a:noFill/>
        </p:spPr>
        <p:txBody>
          <a:bodyPr vert="horz" rtlCol="0">
            <a:spAutoFit/>
          </a:bodyPr>
          <a:lstStyle/>
          <a:p>
            <a:pPr algn="ctr"/>
            <a:r>
              <a:rPr lang="en-US" sz="3100"/>
              <a:t>By faith Enoch was taken up so that he would not see death; AND HE WAS NOT FOUND BECAUSE </a:t>
            </a:r>
            <a:r>
              <a:rPr lang="en-US" sz="3100" b="1">
                <a:solidFill>
                  <a:srgbClr val="FF0000"/>
                </a:solidFill>
              </a:rPr>
              <a:t>GOD TOOK HIM UP</a:t>
            </a:r>
            <a:r>
              <a:rPr lang="en-US" sz="3100"/>
              <a:t>; for he obtained the witness that before his being taken up he was pleasing to God.</a:t>
            </a:r>
          </a:p>
        </p:txBody>
      </p:sp>
    </p:spTree>
    <p:extLst>
      <p:ext uri="{BB962C8B-B14F-4D97-AF65-F5344CB8AC3E}">
        <p14:creationId xmlns:p14="http://schemas.microsoft.com/office/powerpoint/2010/main" val="643924080"/>
      </p:ext>
    </p:extLst>
  </p:cSld>
  <p:clrMapOvr>
    <a:masterClrMapping/>
  </p:clrMapOvr>
</p:sld>
</file>

<file path=ppt/slides/slide18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A688FD1E-71CB-03D2-FF99-E8C1532D3640}"/>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0A15B4A7-279C-4C00-91A4-34A39488F1A1}"/>
              </a:ext>
            </a:extLst>
          </p:cNvPr>
          <p:cNvSpPr txBox="1"/>
          <p:nvPr/>
        </p:nvSpPr>
        <p:spPr>
          <a:xfrm>
            <a:off x="0" y="762000"/>
            <a:ext cx="12192000" cy="646331"/>
          </a:xfrm>
          <a:prstGeom prst="rect">
            <a:avLst/>
          </a:prstGeom>
          <a:noFill/>
        </p:spPr>
        <p:txBody>
          <a:bodyPr vert="horz" rtlCol="0">
            <a:spAutoFit/>
          </a:bodyPr>
          <a:lstStyle/>
          <a:p>
            <a:pPr algn="ctr"/>
            <a:r>
              <a:rPr lang="en-US" sz="3600"/>
              <a:t>Jubilees 4:21-23</a:t>
            </a:r>
          </a:p>
        </p:txBody>
      </p:sp>
      <p:sp>
        <p:nvSpPr>
          <p:cNvPr id="4" name="TextBox 3">
            <a:extLst>
              <a:ext uri="{FF2B5EF4-FFF2-40B4-BE49-F238E27FC236}">
                <a16:creationId xmlns:a16="http://schemas.microsoft.com/office/drawing/2014/main" id="{9AF8CC19-FE0C-E89C-6D37-A880063A390B}"/>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89646A75-7AB6-CFBD-784C-CBD03CA24C18}"/>
              </a:ext>
            </a:extLst>
          </p:cNvPr>
          <p:cNvSpPr txBox="1"/>
          <p:nvPr/>
        </p:nvSpPr>
        <p:spPr>
          <a:xfrm>
            <a:off x="1016000" y="1905000"/>
            <a:ext cx="10160000" cy="3908762"/>
          </a:xfrm>
          <a:prstGeom prst="rect">
            <a:avLst/>
          </a:prstGeom>
          <a:noFill/>
        </p:spPr>
        <p:txBody>
          <a:bodyPr vert="horz" rtlCol="0">
            <a:spAutoFit/>
          </a:bodyPr>
          <a:lstStyle/>
          <a:p>
            <a:pPr algn="ctr"/>
            <a:r>
              <a:rPr lang="en-US" sz="3100"/>
              <a:t>And </a:t>
            </a:r>
            <a:r>
              <a:rPr lang="en-US" sz="3100" b="1">
                <a:solidFill>
                  <a:srgbClr val="FF0000"/>
                </a:solidFill>
              </a:rPr>
              <a:t>he was moreover with the angels of God these six jubilees of years</a:t>
            </a:r>
            <a:r>
              <a:rPr lang="en-US" sz="3100"/>
              <a:t>, and they showed him everything which is on earth and in the heavens, the rule of the sun, and he wrote down everything. And he testified to the Watchers, who had sinned with the daughters of men; for these had begun to unite themselves, so as to be defiled, with the daughters of men, and Enoch testified against (them) all. (Continued...)</a:t>
            </a:r>
          </a:p>
        </p:txBody>
      </p:sp>
    </p:spTree>
    <p:extLst>
      <p:ext uri="{BB962C8B-B14F-4D97-AF65-F5344CB8AC3E}">
        <p14:creationId xmlns:p14="http://schemas.microsoft.com/office/powerpoint/2010/main" val="536553304"/>
      </p:ext>
    </p:extLst>
  </p:cSld>
  <p:clrMapOvr>
    <a:masterClrMapping/>
  </p:clrMapOvr>
</p:sld>
</file>

<file path=ppt/slides/slide18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CAA9402-3198-4D18-A032-6291BF7C0D0C}"/>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2D4B9D6A-44C1-BE87-EE04-4702E37BA94A}"/>
              </a:ext>
            </a:extLst>
          </p:cNvPr>
          <p:cNvSpPr txBox="1"/>
          <p:nvPr/>
        </p:nvSpPr>
        <p:spPr>
          <a:xfrm>
            <a:off x="1016000" y="635000"/>
            <a:ext cx="10160000" cy="2477601"/>
          </a:xfrm>
          <a:prstGeom prst="rect">
            <a:avLst/>
          </a:prstGeom>
          <a:noFill/>
        </p:spPr>
        <p:txBody>
          <a:bodyPr vert="horz" rtlCol="0">
            <a:spAutoFit/>
          </a:bodyPr>
          <a:lstStyle/>
          <a:p>
            <a:pPr algn="ctr"/>
            <a:r>
              <a:rPr lang="en-US" sz="3100"/>
              <a:t>And he was taken from amongst the children of men, </a:t>
            </a:r>
            <a:r>
              <a:rPr lang="en-US" sz="3100" b="1">
                <a:solidFill>
                  <a:srgbClr val="FF0000"/>
                </a:solidFill>
              </a:rPr>
              <a:t>and we conducted him into the Garden of Eden</a:t>
            </a:r>
            <a:r>
              <a:rPr lang="en-US" sz="3100"/>
              <a:t> in majesty and honour, and behold there he writes down the condemnation and judgment of the world, and all the wickedness of the children of men.</a:t>
            </a:r>
          </a:p>
        </p:txBody>
      </p:sp>
    </p:spTree>
    <p:extLst>
      <p:ext uri="{BB962C8B-B14F-4D97-AF65-F5344CB8AC3E}">
        <p14:creationId xmlns:p14="http://schemas.microsoft.com/office/powerpoint/2010/main" val="2885102520"/>
      </p:ext>
    </p:extLst>
  </p:cSld>
  <p:clrMapOvr>
    <a:masterClrMapping/>
  </p:clrMapOvr>
</p:sld>
</file>

<file path=ppt/slides/slide18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D6E6E1F-7E76-8349-97CE-17291069BB82}"/>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AC125E72-879E-C1C0-A8FE-8FB923D1E84D}"/>
              </a:ext>
            </a:extLst>
          </p:cNvPr>
          <p:cNvSpPr txBox="1"/>
          <p:nvPr/>
        </p:nvSpPr>
        <p:spPr>
          <a:xfrm>
            <a:off x="0" y="762000"/>
            <a:ext cx="12192000" cy="646331"/>
          </a:xfrm>
          <a:prstGeom prst="rect">
            <a:avLst/>
          </a:prstGeom>
          <a:noFill/>
        </p:spPr>
        <p:txBody>
          <a:bodyPr vert="horz" rtlCol="0">
            <a:spAutoFit/>
          </a:bodyPr>
          <a:lstStyle/>
          <a:p>
            <a:pPr algn="ctr"/>
            <a:r>
              <a:rPr lang="en-US" sz="3600"/>
              <a:t>Jubilees 8:19-23</a:t>
            </a:r>
          </a:p>
        </p:txBody>
      </p:sp>
      <p:sp>
        <p:nvSpPr>
          <p:cNvPr id="4" name="TextBox 3">
            <a:extLst>
              <a:ext uri="{FF2B5EF4-FFF2-40B4-BE49-F238E27FC236}">
                <a16:creationId xmlns:a16="http://schemas.microsoft.com/office/drawing/2014/main" id="{B2941435-05D9-1789-95C1-8CBA7BB5E2E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E79379FA-A502-5635-1E1F-0BA77EAEDC3D}"/>
              </a:ext>
            </a:extLst>
          </p:cNvPr>
          <p:cNvSpPr txBox="1"/>
          <p:nvPr/>
        </p:nvSpPr>
        <p:spPr>
          <a:xfrm>
            <a:off x="1016000" y="1905000"/>
            <a:ext cx="10160000" cy="3431709"/>
          </a:xfrm>
          <a:prstGeom prst="rect">
            <a:avLst/>
          </a:prstGeom>
          <a:noFill/>
        </p:spPr>
        <p:txBody>
          <a:bodyPr vert="horz" rtlCol="0">
            <a:spAutoFit/>
          </a:bodyPr>
          <a:lstStyle/>
          <a:p>
            <a:pPr algn="ctr"/>
            <a:r>
              <a:rPr lang="en-US" sz="3100"/>
              <a:t>And he knew that </a:t>
            </a:r>
            <a:r>
              <a:rPr lang="en-US" sz="3100" b="1">
                <a:solidFill>
                  <a:srgbClr val="FF0000"/>
                </a:solidFill>
              </a:rPr>
              <a:t>the Garden of Eden is the holy of holies, and the dwelling of the Lord</a:t>
            </a:r>
            <a:r>
              <a:rPr lang="en-US" sz="3100"/>
              <a:t>, and Mount Sinai the centre of the desert, and Mount Zion -the centre of the navel of the earth: these three were created as holy places facing each other. And he blessed the God of gods, who had put the word of the Lord into his mouth, and the Lord for evermore. (Continued...)</a:t>
            </a:r>
          </a:p>
        </p:txBody>
      </p:sp>
    </p:spTree>
    <p:extLst>
      <p:ext uri="{BB962C8B-B14F-4D97-AF65-F5344CB8AC3E}">
        <p14:creationId xmlns:p14="http://schemas.microsoft.com/office/powerpoint/2010/main" val="755940782"/>
      </p:ext>
    </p:extLst>
  </p:cSld>
  <p:clrMapOvr>
    <a:masterClrMapping/>
  </p:clrMapOvr>
</p:sld>
</file>

<file path=ppt/slides/slide18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210FB3A3-DE04-0CB2-F267-7882C986AC80}"/>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B86E9E0E-D65E-6E09-EF52-0E33281EC3DC}"/>
              </a:ext>
            </a:extLst>
          </p:cNvPr>
          <p:cNvSpPr txBox="1"/>
          <p:nvPr/>
        </p:nvSpPr>
        <p:spPr>
          <a:xfrm>
            <a:off x="1016000" y="635000"/>
            <a:ext cx="10160000" cy="4385816"/>
          </a:xfrm>
          <a:prstGeom prst="rect">
            <a:avLst/>
          </a:prstGeom>
          <a:noFill/>
        </p:spPr>
        <p:txBody>
          <a:bodyPr vert="horz" rtlCol="0">
            <a:spAutoFit/>
          </a:bodyPr>
          <a:lstStyle/>
          <a:p>
            <a:pPr algn="ctr"/>
            <a:r>
              <a:rPr lang="en-US" sz="3100"/>
              <a:t>And he knew that a blessed portion and a blessing had come to Shem and his sons unto the generations for ever -the whole land of Eden and the whole land of the Red Sea, and the whole land of the east and India, and on the Red Sea and the mountains thereof, and all the land of Bashan, and all the land of Lebanon and the islands of Kaftur, and all the mountains of Sanir and 'Amana, and the mountains of Asshur in the north, and all the land of Elam, Asshur, and Babel, and Susan  (Continued...)</a:t>
            </a:r>
          </a:p>
        </p:txBody>
      </p:sp>
    </p:spTree>
    <p:extLst>
      <p:ext uri="{BB962C8B-B14F-4D97-AF65-F5344CB8AC3E}">
        <p14:creationId xmlns:p14="http://schemas.microsoft.com/office/powerpoint/2010/main" val="1577762515"/>
      </p:ext>
    </p:extLst>
  </p:cSld>
  <p:clrMapOvr>
    <a:masterClrMapping/>
  </p:clrMapOvr>
</p:sld>
</file>

<file path=ppt/slides/slide18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6122060-6412-9948-64C0-E64A48A58C9E}"/>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E98BF497-A687-D1C1-C547-38E9CDD51991}"/>
              </a:ext>
            </a:extLst>
          </p:cNvPr>
          <p:cNvSpPr txBox="1"/>
          <p:nvPr/>
        </p:nvSpPr>
        <p:spPr>
          <a:xfrm>
            <a:off x="1016000" y="635000"/>
            <a:ext cx="10160000" cy="2000548"/>
          </a:xfrm>
          <a:prstGeom prst="rect">
            <a:avLst/>
          </a:prstGeom>
          <a:noFill/>
        </p:spPr>
        <p:txBody>
          <a:bodyPr vert="horz" rtlCol="0">
            <a:spAutoFit/>
          </a:bodyPr>
          <a:lstStyle/>
          <a:p>
            <a:pPr algn="ctr"/>
            <a:r>
              <a:rPr lang="en-US" sz="3100"/>
              <a:t>and Ma'edai, and all the mountains of Ararat, and all the region beyond the sea, which is beyond the mountains of Asshur towards the north, a blessed and spacious land, and all that is in it is very good. (Continued...)</a:t>
            </a:r>
          </a:p>
        </p:txBody>
      </p:sp>
    </p:spTree>
    <p:extLst>
      <p:ext uri="{BB962C8B-B14F-4D97-AF65-F5344CB8AC3E}">
        <p14:creationId xmlns:p14="http://schemas.microsoft.com/office/powerpoint/2010/main" val="4044161917"/>
      </p:ext>
    </p:extLst>
  </p:cSld>
  <p:clrMapOvr>
    <a:masterClrMapping/>
  </p:clrMapOvr>
</p:sld>
</file>

<file path=ppt/slides/slide18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9E663F1D-4F7D-A99A-1569-13E76520A3EB}"/>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525882FC-38ED-A67C-B83E-52CAB13A5358}"/>
              </a:ext>
            </a:extLst>
          </p:cNvPr>
          <p:cNvSpPr txBox="1"/>
          <p:nvPr/>
        </p:nvSpPr>
        <p:spPr>
          <a:xfrm>
            <a:off x="1016000" y="635000"/>
            <a:ext cx="10160000" cy="3431709"/>
          </a:xfrm>
          <a:prstGeom prst="rect">
            <a:avLst/>
          </a:prstGeom>
          <a:noFill/>
        </p:spPr>
        <p:txBody>
          <a:bodyPr vert="horz" rtlCol="0">
            <a:spAutoFit/>
          </a:bodyPr>
          <a:lstStyle/>
          <a:p>
            <a:pPr algn="ctr"/>
            <a:r>
              <a:rPr lang="en-US" sz="3100"/>
              <a:t>And for Ham came forth the second portion, beyond the Gihon towards the south to the right of the Garden, and it extends towards the south and it extends to all the mountains of fire, and it extends towards the west to the sea of 'Atel and it extends towards the west till it reaches the sea of Ma'uk -that (sea) into which everything which is not destroyed descends. (Continued...)</a:t>
            </a:r>
          </a:p>
        </p:txBody>
      </p:sp>
    </p:spTree>
    <p:extLst>
      <p:ext uri="{BB962C8B-B14F-4D97-AF65-F5344CB8AC3E}">
        <p14:creationId xmlns:p14="http://schemas.microsoft.com/office/powerpoint/2010/main" val="293069843"/>
      </p:ext>
    </p:extLst>
  </p:cSld>
  <p:clrMapOvr>
    <a:masterClrMapping/>
  </p:clrMapOvr>
</p:sld>
</file>

<file path=ppt/slides/slide18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C33FD44-8DD7-E0CF-29CE-135024753FFF}"/>
              </a:ext>
            </a:extLst>
          </p:cNvPr>
          <p:cNvSpPr txBox="1"/>
          <p:nvPr/>
        </p:nvSpPr>
        <p:spPr>
          <a:xfrm>
            <a:off x="127000" y="127000"/>
            <a:ext cx="7315200" cy="276999"/>
          </a:xfrm>
          <a:prstGeom prst="rect">
            <a:avLst/>
          </a:prstGeom>
          <a:noFill/>
        </p:spPr>
        <p:txBody>
          <a:bodyPr vert="horz" lIns="0" tIns="0" rIns="0" bIns="0" rtlCol="0">
            <a:spAutoFit/>
          </a:bodyPr>
          <a:lstStyle/>
          <a:p>
            <a:r>
              <a:rPr lang="en-US"/>
              <a:t>Enoch was taken to the garden</a:t>
            </a:r>
          </a:p>
        </p:txBody>
      </p:sp>
      <p:sp>
        <p:nvSpPr>
          <p:cNvPr id="3" name="TextBox 2">
            <a:extLst>
              <a:ext uri="{FF2B5EF4-FFF2-40B4-BE49-F238E27FC236}">
                <a16:creationId xmlns:a16="http://schemas.microsoft.com/office/drawing/2014/main" id="{7B9D3CF9-953F-BC34-BD00-3DF3CFC4A413}"/>
              </a:ext>
            </a:extLst>
          </p:cNvPr>
          <p:cNvSpPr txBox="1"/>
          <p:nvPr/>
        </p:nvSpPr>
        <p:spPr>
          <a:xfrm>
            <a:off x="1016000" y="635000"/>
            <a:ext cx="10160000" cy="2477601"/>
          </a:xfrm>
          <a:prstGeom prst="rect">
            <a:avLst/>
          </a:prstGeom>
          <a:noFill/>
        </p:spPr>
        <p:txBody>
          <a:bodyPr vert="horz" rtlCol="0">
            <a:spAutoFit/>
          </a:bodyPr>
          <a:lstStyle/>
          <a:p>
            <a:pPr algn="ctr"/>
            <a:r>
              <a:rPr lang="en-US" sz="3100"/>
              <a:t>And it goes forth towards the north to the limits of Gadir, and it goes forth to the coast of the waters of the sea to the waters of the great sea till it draws near to the river Gihon, and goes along the river Gihon till it reaches the right of the Garden of Eden.</a:t>
            </a:r>
          </a:p>
        </p:txBody>
      </p:sp>
    </p:spTree>
    <p:extLst>
      <p:ext uri="{BB962C8B-B14F-4D97-AF65-F5344CB8AC3E}">
        <p14:creationId xmlns:p14="http://schemas.microsoft.com/office/powerpoint/2010/main" val="4019029317"/>
      </p:ext>
    </p:extLst>
  </p:cSld>
  <p:clrMapOvr>
    <a:masterClrMapping/>
  </p:clrMapOvr>
</p:sld>
</file>

<file path=ppt/slides/slide19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FB755D-A0E0-4164-72AE-CC946D06F4A4}"/>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The Tree of Life is now in Zion</a:t>
            </a:r>
          </a:p>
        </p:txBody>
      </p:sp>
      <p:sp>
        <p:nvSpPr>
          <p:cNvPr id="3" name="Subtitle 2">
            <a:extLst>
              <a:ext uri="{FF2B5EF4-FFF2-40B4-BE49-F238E27FC236}">
                <a16:creationId xmlns:a16="http://schemas.microsoft.com/office/drawing/2014/main" id="{5D60EA7F-F1D9-A85A-8693-9E069491729C}"/>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4130407246"/>
      </p:ext>
    </p:extLst>
  </p:cSld>
  <p:clrMapOvr>
    <a:masterClrMapping/>
  </p:clrMapOvr>
</p:sld>
</file>

<file path=ppt/slides/slide19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A979A1-A42F-1CA6-74C4-A470185C3088}"/>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Healing in the tree</a:t>
            </a:r>
          </a:p>
        </p:txBody>
      </p:sp>
      <p:sp>
        <p:nvSpPr>
          <p:cNvPr id="3" name="Subtitle 2">
            <a:extLst>
              <a:ext uri="{FF2B5EF4-FFF2-40B4-BE49-F238E27FC236}">
                <a16:creationId xmlns:a16="http://schemas.microsoft.com/office/drawing/2014/main" id="{003F2311-D698-8B3E-4180-DC57D3838651}"/>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036724758"/>
      </p:ext>
    </p:extLst>
  </p:cSld>
  <p:clrMapOvr>
    <a:masterClrMapping/>
  </p:clrMapOvr>
</p:sld>
</file>

<file path=ppt/slides/slide19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7E2139BC-F7C8-F6D6-6B8F-61034BFF9123}"/>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FE25FA22-32E9-FE40-85BF-4C183529606F}"/>
              </a:ext>
            </a:extLst>
          </p:cNvPr>
          <p:cNvSpPr txBox="1"/>
          <p:nvPr/>
        </p:nvSpPr>
        <p:spPr>
          <a:xfrm>
            <a:off x="0" y="762000"/>
            <a:ext cx="12192000" cy="646331"/>
          </a:xfrm>
          <a:prstGeom prst="rect">
            <a:avLst/>
          </a:prstGeom>
          <a:noFill/>
        </p:spPr>
        <p:txBody>
          <a:bodyPr vert="horz" rtlCol="0">
            <a:spAutoFit/>
          </a:bodyPr>
          <a:lstStyle/>
          <a:p>
            <a:pPr algn="ctr"/>
            <a:r>
              <a:rPr lang="en-US" sz="3600"/>
              <a:t>Ezekiel 47:6-12</a:t>
            </a:r>
          </a:p>
        </p:txBody>
      </p:sp>
      <p:sp>
        <p:nvSpPr>
          <p:cNvPr id="4" name="TextBox 3">
            <a:extLst>
              <a:ext uri="{FF2B5EF4-FFF2-40B4-BE49-F238E27FC236}">
                <a16:creationId xmlns:a16="http://schemas.microsoft.com/office/drawing/2014/main" id="{511F457F-1B20-0228-AEA5-0FF9D0290615}"/>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A5AA9C0E-C8D7-62ED-85D5-17553432FB31}"/>
              </a:ext>
            </a:extLst>
          </p:cNvPr>
          <p:cNvSpPr txBox="1"/>
          <p:nvPr/>
        </p:nvSpPr>
        <p:spPr>
          <a:xfrm>
            <a:off x="1016000" y="1905000"/>
            <a:ext cx="10160000" cy="3908762"/>
          </a:xfrm>
          <a:prstGeom prst="rect">
            <a:avLst/>
          </a:prstGeom>
          <a:noFill/>
        </p:spPr>
        <p:txBody>
          <a:bodyPr vert="horz" rtlCol="0">
            <a:spAutoFit/>
          </a:bodyPr>
          <a:lstStyle/>
          <a:p>
            <a:pPr algn="ctr"/>
            <a:r>
              <a:rPr lang="en-US" sz="3100"/>
              <a:t>He said to me, "Son of man, have you seen this?" Then he brought me back to the bank of the river. Now when I had returned, behold, on the bank of the river there were very many trees on the one side and on the other. Then he said to me, "These waters go out toward the eastern region and go down into the Arabah; then they go toward the sea, being made to flow into the sea, and the waters of the sea become fresh. (Continued...)</a:t>
            </a:r>
          </a:p>
        </p:txBody>
      </p:sp>
    </p:spTree>
    <p:extLst>
      <p:ext uri="{BB962C8B-B14F-4D97-AF65-F5344CB8AC3E}">
        <p14:creationId xmlns:p14="http://schemas.microsoft.com/office/powerpoint/2010/main" val="2455180676"/>
      </p:ext>
    </p:extLst>
  </p:cSld>
  <p:clrMapOvr>
    <a:masterClrMapping/>
  </p:clrMapOvr>
</p:sld>
</file>

<file path=ppt/slides/slide19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1D871F7-F653-691D-60ED-6B11F86D5D68}"/>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D4E106D3-FC20-95EC-D0D1-A1105D9A3264}"/>
              </a:ext>
            </a:extLst>
          </p:cNvPr>
          <p:cNvSpPr txBox="1"/>
          <p:nvPr/>
        </p:nvSpPr>
        <p:spPr>
          <a:xfrm>
            <a:off x="1016000" y="635000"/>
            <a:ext cx="10160000" cy="4385816"/>
          </a:xfrm>
          <a:prstGeom prst="rect">
            <a:avLst/>
          </a:prstGeom>
          <a:noFill/>
        </p:spPr>
        <p:txBody>
          <a:bodyPr vert="horz" rtlCol="0">
            <a:spAutoFit/>
          </a:bodyPr>
          <a:lstStyle/>
          <a:p>
            <a:pPr algn="ctr"/>
            <a:r>
              <a:rPr lang="en-US" sz="3100"/>
              <a:t>"It will come about that every living creature which swarms in every place where the river goes, will live. And there will be very many fish, for these waters go there and the others become fresh; so everything will live where the river goes. "And it will come about that fishermen will stand beside it; from Engedi to Eneglaim there will be a place for the spreading of nets. Their fish will be according to their kinds, like the fish of the Great Sea, very many. (Continued...)</a:t>
            </a:r>
          </a:p>
        </p:txBody>
      </p:sp>
    </p:spTree>
    <p:extLst>
      <p:ext uri="{BB962C8B-B14F-4D97-AF65-F5344CB8AC3E}">
        <p14:creationId xmlns:p14="http://schemas.microsoft.com/office/powerpoint/2010/main" val="4233684512"/>
      </p:ext>
    </p:extLst>
  </p:cSld>
  <p:clrMapOvr>
    <a:masterClrMapping/>
  </p:clrMapOvr>
</p:sld>
</file>

<file path=ppt/slides/slide19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C55F021C-9F9E-1F19-A2B2-58478D979875}"/>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16C741E4-4289-17C3-4DE3-EFAF7B74EA0D}"/>
              </a:ext>
            </a:extLst>
          </p:cNvPr>
          <p:cNvSpPr txBox="1"/>
          <p:nvPr/>
        </p:nvSpPr>
        <p:spPr>
          <a:xfrm>
            <a:off x="1016000" y="635000"/>
            <a:ext cx="10160000" cy="3431709"/>
          </a:xfrm>
          <a:prstGeom prst="rect">
            <a:avLst/>
          </a:prstGeom>
          <a:noFill/>
        </p:spPr>
        <p:txBody>
          <a:bodyPr vert="horz" rtlCol="0">
            <a:spAutoFit/>
          </a:bodyPr>
          <a:lstStyle/>
          <a:p>
            <a:pPr algn="ctr"/>
            <a:r>
              <a:rPr lang="en-US" sz="3100"/>
              <a:t>"But its swamps and marshes will not become fresh; they will be left for salt. "By the river on its bank, on one side and on the other, will grow all kinds of trees for food. Their leaves will not wither and their fruit will not fail. They will bear every month because their water flows from the sanctuary, and their fruit will be for food and their leaves for healing."</a:t>
            </a:r>
          </a:p>
        </p:txBody>
      </p:sp>
    </p:spTree>
    <p:extLst>
      <p:ext uri="{BB962C8B-B14F-4D97-AF65-F5344CB8AC3E}">
        <p14:creationId xmlns:p14="http://schemas.microsoft.com/office/powerpoint/2010/main" val="2153610265"/>
      </p:ext>
    </p:extLst>
  </p:cSld>
  <p:clrMapOvr>
    <a:masterClrMapping/>
  </p:clrMapOvr>
</p:sld>
</file>

<file path=ppt/slides/slide19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BB25C91-F9AC-CB84-0DDF-226AF8070FAC}"/>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6FAC645D-E895-601F-CE1A-052894D6B91A}"/>
              </a:ext>
            </a:extLst>
          </p:cNvPr>
          <p:cNvSpPr txBox="1"/>
          <p:nvPr/>
        </p:nvSpPr>
        <p:spPr>
          <a:xfrm>
            <a:off x="0" y="762000"/>
            <a:ext cx="12192000" cy="646331"/>
          </a:xfrm>
          <a:prstGeom prst="rect">
            <a:avLst/>
          </a:prstGeom>
          <a:noFill/>
        </p:spPr>
        <p:txBody>
          <a:bodyPr vert="horz" rtlCol="0">
            <a:spAutoFit/>
          </a:bodyPr>
          <a:lstStyle/>
          <a:p>
            <a:pPr algn="ctr"/>
            <a:r>
              <a:rPr lang="en-US" sz="3600"/>
              <a:t>Revelation 22:1-2</a:t>
            </a:r>
          </a:p>
        </p:txBody>
      </p:sp>
      <p:sp>
        <p:nvSpPr>
          <p:cNvPr id="4" name="TextBox 3">
            <a:extLst>
              <a:ext uri="{FF2B5EF4-FFF2-40B4-BE49-F238E27FC236}">
                <a16:creationId xmlns:a16="http://schemas.microsoft.com/office/drawing/2014/main" id="{EADDC0DB-D57D-B682-91E7-36A1B2F4C1F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161334F-E8E5-E639-94E2-7ADD91F3415F}"/>
              </a:ext>
            </a:extLst>
          </p:cNvPr>
          <p:cNvSpPr txBox="1"/>
          <p:nvPr/>
        </p:nvSpPr>
        <p:spPr>
          <a:xfrm>
            <a:off x="1016000" y="1905000"/>
            <a:ext cx="10160000" cy="2954655"/>
          </a:xfrm>
          <a:prstGeom prst="rect">
            <a:avLst/>
          </a:prstGeom>
          <a:noFill/>
        </p:spPr>
        <p:txBody>
          <a:bodyPr vert="horz" rtlCol="0">
            <a:spAutoFit/>
          </a:bodyPr>
          <a:lstStyle/>
          <a:p>
            <a:pPr algn="ctr"/>
            <a:r>
              <a:rPr lang="en-US" sz="3100"/>
              <a:t>Then he showed me a river of the water of life, clear as crystal, coming from the throne of God and of the Lamb, in the middle of its street. On either side of the river was the tree of life, bearing twelve kinds of fruit, yielding its fruit every month; </a:t>
            </a:r>
            <a:r>
              <a:rPr lang="en-US" sz="3100" b="1">
                <a:solidFill>
                  <a:srgbClr val="FF0000"/>
                </a:solidFill>
              </a:rPr>
              <a:t>and the leaves of the tree were for the healing of the nations.</a:t>
            </a:r>
          </a:p>
        </p:txBody>
      </p:sp>
    </p:spTree>
    <p:extLst>
      <p:ext uri="{BB962C8B-B14F-4D97-AF65-F5344CB8AC3E}">
        <p14:creationId xmlns:p14="http://schemas.microsoft.com/office/powerpoint/2010/main" val="3831983048"/>
      </p:ext>
    </p:extLst>
  </p:cSld>
  <p:clrMapOvr>
    <a:masterClrMapping/>
  </p:clrMapOvr>
</p:sld>
</file>

<file path=ppt/slides/slide19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8A45F6B8-E213-20B7-903E-0DD345E89872}"/>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3E2C2293-C4C5-3384-AE32-26079582EF94}"/>
              </a:ext>
            </a:extLst>
          </p:cNvPr>
          <p:cNvSpPr txBox="1"/>
          <p:nvPr/>
        </p:nvSpPr>
        <p:spPr>
          <a:xfrm>
            <a:off x="0" y="762000"/>
            <a:ext cx="12192000" cy="646331"/>
          </a:xfrm>
          <a:prstGeom prst="rect">
            <a:avLst/>
          </a:prstGeom>
          <a:noFill/>
        </p:spPr>
        <p:txBody>
          <a:bodyPr vert="horz" rtlCol="0">
            <a:spAutoFit/>
          </a:bodyPr>
          <a:lstStyle/>
          <a:p>
            <a:pPr algn="ctr"/>
            <a:r>
              <a:rPr lang="en-US" sz="3600"/>
              <a:t>First Enoch 25:4-6</a:t>
            </a:r>
          </a:p>
        </p:txBody>
      </p:sp>
      <p:sp>
        <p:nvSpPr>
          <p:cNvPr id="4" name="TextBox 3">
            <a:extLst>
              <a:ext uri="{FF2B5EF4-FFF2-40B4-BE49-F238E27FC236}">
                <a16:creationId xmlns:a16="http://schemas.microsoft.com/office/drawing/2014/main" id="{047507E0-D912-77F9-AD77-8827C688D3DD}"/>
              </a:ext>
            </a:extLst>
          </p:cNvPr>
          <p:cNvSpPr txBox="1"/>
          <p:nvPr/>
        </p:nvSpPr>
        <p:spPr>
          <a:xfrm>
            <a:off x="0" y="1270000"/>
            <a:ext cx="12192000" cy="400110"/>
          </a:xfrm>
          <a:prstGeom prst="rect">
            <a:avLst/>
          </a:prstGeom>
          <a:noFill/>
        </p:spPr>
        <p:txBody>
          <a:bodyPr vert="horz" rtlCol="0">
            <a:spAutoFit/>
          </a:bodyPr>
          <a:lstStyle/>
          <a:p>
            <a:pPr algn="ctr"/>
            <a:r>
              <a:rPr lang="fr-FR" sz="2000"/>
              <a:t>(RHCV, R.H. Charles Version)</a:t>
            </a:r>
            <a:endParaRPr lang="en-US" sz="2000"/>
          </a:p>
        </p:txBody>
      </p:sp>
      <p:sp>
        <p:nvSpPr>
          <p:cNvPr id="5" name="TextBox 4">
            <a:extLst>
              <a:ext uri="{FF2B5EF4-FFF2-40B4-BE49-F238E27FC236}">
                <a16:creationId xmlns:a16="http://schemas.microsoft.com/office/drawing/2014/main" id="{A1429C7F-DFFA-B7A5-FA96-DD3A19F8E7FA}"/>
              </a:ext>
            </a:extLst>
          </p:cNvPr>
          <p:cNvSpPr txBox="1"/>
          <p:nvPr/>
        </p:nvSpPr>
        <p:spPr>
          <a:xfrm>
            <a:off x="1016000" y="1905000"/>
            <a:ext cx="10160000" cy="3908762"/>
          </a:xfrm>
          <a:prstGeom prst="rect">
            <a:avLst/>
          </a:prstGeom>
          <a:noFill/>
        </p:spPr>
        <p:txBody>
          <a:bodyPr vert="horz" rtlCol="0">
            <a:spAutoFit/>
          </a:bodyPr>
          <a:lstStyle/>
          <a:p>
            <a:pPr algn="ctr"/>
            <a:r>
              <a:rPr lang="en-US" sz="3100"/>
              <a:t>the earth with goodness. </a:t>
            </a:r>
            <a:r>
              <a:rPr lang="en-US" sz="3100" b="1">
                <a:solidFill>
                  <a:srgbClr val="FF0000"/>
                </a:solidFill>
              </a:rPr>
              <a:t>And as for this fragrant tree no mortal is permitted to touch it till the great judgement</a:t>
            </a:r>
            <a:r>
              <a:rPr lang="en-US" sz="3100"/>
              <a:t>, when He shall take vengeance on all and bring (everything) to its consummation for ever. It shall then be given to the righteous and holy. </a:t>
            </a:r>
            <a:r>
              <a:rPr lang="en-US" sz="3100" b="1">
                <a:solidFill>
                  <a:srgbClr val="FF0000"/>
                </a:solidFill>
              </a:rPr>
              <a:t>Its fruit shall be for food to the elect</a:t>
            </a:r>
            <a:r>
              <a:rPr lang="en-US" sz="3100"/>
              <a:t>: it shall be transplanted to the holy place, to the temple of the Lord, the Eternal King. Then shall they rejoice with joy and be glad,</a:t>
            </a:r>
          </a:p>
        </p:txBody>
      </p:sp>
    </p:spTree>
    <p:extLst>
      <p:ext uri="{BB962C8B-B14F-4D97-AF65-F5344CB8AC3E}">
        <p14:creationId xmlns:p14="http://schemas.microsoft.com/office/powerpoint/2010/main" val="2800620657"/>
      </p:ext>
    </p:extLst>
  </p:cSld>
  <p:clrMapOvr>
    <a:masterClrMapping/>
  </p:clrMapOvr>
</p:sld>
</file>

<file path=ppt/slides/slide19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D625FCF2-6D0A-026D-C40B-DA43E26289D1}"/>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3B0DE095-5D12-3EF4-27EE-D628E69EB545}"/>
              </a:ext>
            </a:extLst>
          </p:cNvPr>
          <p:cNvSpPr txBox="1"/>
          <p:nvPr/>
        </p:nvSpPr>
        <p:spPr>
          <a:xfrm>
            <a:off x="0" y="762000"/>
            <a:ext cx="12192000" cy="646331"/>
          </a:xfrm>
          <a:prstGeom prst="rect">
            <a:avLst/>
          </a:prstGeom>
          <a:noFill/>
        </p:spPr>
        <p:txBody>
          <a:bodyPr vert="horz" rtlCol="0">
            <a:spAutoFit/>
          </a:bodyPr>
          <a:lstStyle/>
          <a:p>
            <a:pPr algn="ctr"/>
            <a:r>
              <a:rPr lang="en-US" sz="3600"/>
              <a:t>Revelation 2:7</a:t>
            </a:r>
          </a:p>
        </p:txBody>
      </p:sp>
      <p:sp>
        <p:nvSpPr>
          <p:cNvPr id="4" name="TextBox 3">
            <a:extLst>
              <a:ext uri="{FF2B5EF4-FFF2-40B4-BE49-F238E27FC236}">
                <a16:creationId xmlns:a16="http://schemas.microsoft.com/office/drawing/2014/main" id="{6717BF40-9EB0-1254-CE4B-4FA42807353C}"/>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9C39A5F-4086-D3AA-6455-290B3EC95366}"/>
              </a:ext>
            </a:extLst>
          </p:cNvPr>
          <p:cNvSpPr txBox="1"/>
          <p:nvPr/>
        </p:nvSpPr>
        <p:spPr>
          <a:xfrm>
            <a:off x="1016000" y="1905000"/>
            <a:ext cx="10160000" cy="1523494"/>
          </a:xfrm>
          <a:prstGeom prst="rect">
            <a:avLst/>
          </a:prstGeom>
          <a:noFill/>
        </p:spPr>
        <p:txBody>
          <a:bodyPr vert="horz" rtlCol="0">
            <a:spAutoFit/>
          </a:bodyPr>
          <a:lstStyle/>
          <a:p>
            <a:pPr algn="ctr"/>
            <a:r>
              <a:rPr lang="en-US" sz="3100"/>
              <a:t>He who has an ear, let him hear what the Spirit says to the churches. To him who overcomes, </a:t>
            </a:r>
            <a:r>
              <a:rPr lang="en-US" sz="3100" b="1">
                <a:solidFill>
                  <a:srgbClr val="FF0000"/>
                </a:solidFill>
              </a:rPr>
              <a:t>I will grant to eat of the tree of life which is in the Paradise of God</a:t>
            </a:r>
            <a:r>
              <a:rPr lang="en-US" sz="3100"/>
              <a:t>.'</a:t>
            </a:r>
          </a:p>
        </p:txBody>
      </p:sp>
    </p:spTree>
    <p:extLst>
      <p:ext uri="{BB962C8B-B14F-4D97-AF65-F5344CB8AC3E}">
        <p14:creationId xmlns:p14="http://schemas.microsoft.com/office/powerpoint/2010/main" val="2523753337"/>
      </p:ext>
    </p:extLst>
  </p:cSld>
  <p:clrMapOvr>
    <a:masterClrMapping/>
  </p:clrMapOvr>
</p:sld>
</file>

<file path=ppt/slides/slide19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46D0E63A-6E0B-3E49-C600-F1A1A3340189}"/>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7E8BB993-B902-E5CA-2112-1EB14C358B5A}"/>
              </a:ext>
            </a:extLst>
          </p:cNvPr>
          <p:cNvSpPr txBox="1"/>
          <p:nvPr/>
        </p:nvSpPr>
        <p:spPr>
          <a:xfrm>
            <a:off x="0" y="762000"/>
            <a:ext cx="12192000" cy="646331"/>
          </a:xfrm>
          <a:prstGeom prst="rect">
            <a:avLst/>
          </a:prstGeom>
          <a:noFill/>
        </p:spPr>
        <p:txBody>
          <a:bodyPr vert="horz" rtlCol="0">
            <a:spAutoFit/>
          </a:bodyPr>
          <a:lstStyle/>
          <a:p>
            <a:pPr algn="ctr"/>
            <a:r>
              <a:rPr lang="en-US" sz="3600"/>
              <a:t>Revelation 22:14-19</a:t>
            </a:r>
          </a:p>
        </p:txBody>
      </p:sp>
      <p:sp>
        <p:nvSpPr>
          <p:cNvPr id="4" name="TextBox 3">
            <a:extLst>
              <a:ext uri="{FF2B5EF4-FFF2-40B4-BE49-F238E27FC236}">
                <a16:creationId xmlns:a16="http://schemas.microsoft.com/office/drawing/2014/main" id="{D8EB0384-969B-33DD-A25C-CD8C19FD7BB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BC22A90B-CA6F-CC41-0332-4729794D3C9D}"/>
              </a:ext>
            </a:extLst>
          </p:cNvPr>
          <p:cNvSpPr txBox="1"/>
          <p:nvPr/>
        </p:nvSpPr>
        <p:spPr>
          <a:xfrm>
            <a:off x="1016000" y="1905000"/>
            <a:ext cx="10160000" cy="4385816"/>
          </a:xfrm>
          <a:prstGeom prst="rect">
            <a:avLst/>
          </a:prstGeom>
          <a:noFill/>
        </p:spPr>
        <p:txBody>
          <a:bodyPr vert="horz" rtlCol="0">
            <a:spAutoFit/>
          </a:bodyPr>
          <a:lstStyle/>
          <a:p>
            <a:pPr algn="ctr"/>
            <a:r>
              <a:rPr lang="en-US" sz="3100"/>
              <a:t>Blessed are those who wash their robes, </a:t>
            </a:r>
            <a:r>
              <a:rPr lang="en-US" sz="3100" b="1">
                <a:solidFill>
                  <a:srgbClr val="FF0000"/>
                </a:solidFill>
              </a:rPr>
              <a:t>so that they may have the right to the tree of life, and may enter by the gates into the city</a:t>
            </a:r>
            <a:r>
              <a:rPr lang="en-US" sz="3100"/>
              <a:t>. Outside are the dogs and the sorcerers and the immoral persons and the murderers and the idolaters, and everyone who loves and practices lying. "I, Jesus, have sent My angel to testify to you these things for the churches. I am the root and the descendant of David, the bright morning star." The Spirit and the bride say, "Come. (Continued...)</a:t>
            </a:r>
          </a:p>
        </p:txBody>
      </p:sp>
    </p:spTree>
    <p:extLst>
      <p:ext uri="{BB962C8B-B14F-4D97-AF65-F5344CB8AC3E}">
        <p14:creationId xmlns:p14="http://schemas.microsoft.com/office/powerpoint/2010/main" val="2298367740"/>
      </p:ext>
    </p:extLst>
  </p:cSld>
  <p:clrMapOvr>
    <a:masterClrMapping/>
  </p:clrMapOvr>
</p:sld>
</file>

<file path=ppt/slides/slide19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FCA0BA8-BFF9-8E3F-C282-AA24041F2DC0}"/>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A0B16EED-6F24-2CF8-6CA4-67A15D5D2E32}"/>
              </a:ext>
            </a:extLst>
          </p:cNvPr>
          <p:cNvSpPr txBox="1"/>
          <p:nvPr/>
        </p:nvSpPr>
        <p:spPr>
          <a:xfrm>
            <a:off x="1016000" y="635000"/>
            <a:ext cx="10160000" cy="4385816"/>
          </a:xfrm>
          <a:prstGeom prst="rect">
            <a:avLst/>
          </a:prstGeom>
          <a:noFill/>
        </p:spPr>
        <p:txBody>
          <a:bodyPr vert="horz" rtlCol="0">
            <a:spAutoFit/>
          </a:bodyPr>
          <a:lstStyle/>
          <a:p>
            <a:pPr algn="ctr"/>
            <a:r>
              <a:rPr lang="en-US" sz="3100"/>
              <a:t>" And let the one who hears say, "Come." And let the one who is thirsty come; let the one who wishes take the water of life without cost. I testify to everyone who hears the words of the prophecy of this book: if anyone adds to them, God will add to him the plagues which are written in this book; and if anyone takes away from the words of the book of this prophecy, God will take away his part</a:t>
            </a:r>
            <a:r>
              <a:rPr lang="en-US" sz="3100" b="1">
                <a:solidFill>
                  <a:srgbClr val="FF0000"/>
                </a:solidFill>
              </a:rPr>
              <a:t> from the tree of life and from the holy city</a:t>
            </a:r>
            <a:r>
              <a:rPr lang="en-US" sz="3100"/>
              <a:t>, which are written in this book.</a:t>
            </a:r>
          </a:p>
        </p:txBody>
      </p:sp>
    </p:spTree>
    <p:extLst>
      <p:ext uri="{BB962C8B-B14F-4D97-AF65-F5344CB8AC3E}">
        <p14:creationId xmlns:p14="http://schemas.microsoft.com/office/powerpoint/2010/main" val="1774848448"/>
      </p:ext>
    </p:extLst>
  </p:cSld>
  <p:clrMapOvr>
    <a:masterClrMapping/>
  </p:clrMapOvr>
</p:sld>
</file>

<file path=ppt/slides/slide20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B709EA2B-DA04-F9EF-14B2-8DD17EA8A1AD}"/>
              </a:ext>
            </a:extLst>
          </p:cNvPr>
          <p:cNvSpPr txBox="1"/>
          <p:nvPr/>
        </p:nvSpPr>
        <p:spPr>
          <a:xfrm>
            <a:off x="127000" y="127000"/>
            <a:ext cx="7315200" cy="276999"/>
          </a:xfrm>
          <a:prstGeom prst="rect">
            <a:avLst/>
          </a:prstGeom>
          <a:noFill/>
        </p:spPr>
        <p:txBody>
          <a:bodyPr vert="horz" lIns="0" tIns="0" rIns="0" bIns="0" rtlCol="0">
            <a:spAutoFit/>
          </a:bodyPr>
          <a:lstStyle/>
          <a:p>
            <a:r>
              <a:rPr lang="en-US"/>
              <a:t>Healing in the tree</a:t>
            </a:r>
          </a:p>
        </p:txBody>
      </p:sp>
      <p:sp>
        <p:nvSpPr>
          <p:cNvPr id="3" name="TextBox 2">
            <a:extLst>
              <a:ext uri="{FF2B5EF4-FFF2-40B4-BE49-F238E27FC236}">
                <a16:creationId xmlns:a16="http://schemas.microsoft.com/office/drawing/2014/main" id="{E0444E3A-33EC-638E-1815-7FD29BEB9903}"/>
              </a:ext>
            </a:extLst>
          </p:cNvPr>
          <p:cNvSpPr txBox="1"/>
          <p:nvPr/>
        </p:nvSpPr>
        <p:spPr>
          <a:xfrm>
            <a:off x="0" y="762000"/>
            <a:ext cx="12192000" cy="646331"/>
          </a:xfrm>
          <a:prstGeom prst="rect">
            <a:avLst/>
          </a:prstGeom>
          <a:noFill/>
        </p:spPr>
        <p:txBody>
          <a:bodyPr vert="horz" rtlCol="0">
            <a:spAutoFit/>
          </a:bodyPr>
          <a:lstStyle/>
          <a:p>
            <a:pPr algn="ctr"/>
            <a:r>
              <a:rPr lang="en-US" sz="3600"/>
              <a:t>Testament of Levi 18:1</a:t>
            </a:r>
          </a:p>
        </p:txBody>
      </p:sp>
      <p:sp>
        <p:nvSpPr>
          <p:cNvPr id="4" name="TextBox 3">
            <a:extLst>
              <a:ext uri="{FF2B5EF4-FFF2-40B4-BE49-F238E27FC236}">
                <a16:creationId xmlns:a16="http://schemas.microsoft.com/office/drawing/2014/main" id="{72812074-2B08-CB4B-75DB-18B577C6122F}"/>
              </a:ext>
            </a:extLst>
          </p:cNvPr>
          <p:cNvSpPr txBox="1"/>
          <p:nvPr/>
        </p:nvSpPr>
        <p:spPr>
          <a:xfrm>
            <a:off x="0" y="1270000"/>
            <a:ext cx="12192000" cy="400110"/>
          </a:xfrm>
          <a:prstGeom prst="rect">
            <a:avLst/>
          </a:prstGeom>
          <a:noFill/>
        </p:spPr>
        <p:txBody>
          <a:bodyPr vert="horz" rtlCol="0">
            <a:spAutoFit/>
          </a:bodyPr>
          <a:lstStyle/>
          <a:p>
            <a:pPr algn="ctr"/>
            <a:r>
              <a:rPr lang="en-US" sz="2000"/>
              <a:t>(RHCVKJ, R.H. Charles Translation, Edited by Ken Johnson, Th.D.)</a:t>
            </a:r>
          </a:p>
        </p:txBody>
      </p:sp>
      <p:sp>
        <p:nvSpPr>
          <p:cNvPr id="5" name="TextBox 4">
            <a:extLst>
              <a:ext uri="{FF2B5EF4-FFF2-40B4-BE49-F238E27FC236}">
                <a16:creationId xmlns:a16="http://schemas.microsoft.com/office/drawing/2014/main" id="{84793E1A-DB5D-A7F1-2275-B142A86D88C7}"/>
              </a:ext>
            </a:extLst>
          </p:cNvPr>
          <p:cNvSpPr txBox="1"/>
          <p:nvPr/>
        </p:nvSpPr>
        <p:spPr>
          <a:xfrm>
            <a:off x="1016000" y="1905000"/>
            <a:ext cx="10160000" cy="1523494"/>
          </a:xfrm>
          <a:prstGeom prst="rect">
            <a:avLst/>
          </a:prstGeom>
          <a:noFill/>
        </p:spPr>
        <p:txBody>
          <a:bodyPr vert="horz" rtlCol="0">
            <a:spAutoFit/>
          </a:bodyPr>
          <a:lstStyle/>
          <a:p>
            <a:pPr algn="ctr"/>
            <a:r>
              <a:rPr lang="en-US" sz="3100"/>
              <a:t>After the Lord punishes them, he will raise up to the priesthood a new priest, to whom all the words of the Lord will be revealed.</a:t>
            </a:r>
          </a:p>
        </p:txBody>
      </p:sp>
    </p:spTree>
    <p:extLst>
      <p:ext uri="{BB962C8B-B14F-4D97-AF65-F5344CB8AC3E}">
        <p14:creationId xmlns:p14="http://schemas.microsoft.com/office/powerpoint/2010/main" val="3515502825"/>
      </p:ext>
    </p:extLst>
  </p:cSld>
  <p:clrMapOvr>
    <a:masterClrMapping/>
  </p:clrMapOvr>
</p:sld>
</file>

<file path=ppt/slides/slide20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6A3C8CC-2813-EC39-D4A4-BC517790BF52}"/>
              </a:ext>
            </a:extLst>
          </p:cNvPr>
          <p:cNvSpPr>
            <a:spLocks noGrp="1"/>
          </p:cNvSpPr>
          <p:nvPr>
            <p:ph type="ctrTitle"/>
          </p:nvPr>
        </p:nvSpPr>
        <p:spPr>
          <a:xfrm>
            <a:off x="1101213" y="762000"/>
            <a:ext cx="9989574" cy="3598606"/>
          </a:xfrm>
        </p:spPr>
        <p:txBody>
          <a:bodyPr>
            <a:normAutofit/>
          </a:bodyPr>
          <a:lstStyle/>
          <a:p>
            <a:pPr algn="ctr"/>
            <a:r>
              <a:rPr lang="en-US" sz="4800">
                <a:solidFill>
                  <a:srgbClr val="000000"/>
                </a:solidFill>
              </a:rPr>
              <a:t>Zion: Earthly Jerusalem</a:t>
            </a:r>
          </a:p>
        </p:txBody>
      </p:sp>
      <p:sp>
        <p:nvSpPr>
          <p:cNvPr id="3" name="Subtitle 2">
            <a:extLst>
              <a:ext uri="{FF2B5EF4-FFF2-40B4-BE49-F238E27FC236}">
                <a16:creationId xmlns:a16="http://schemas.microsoft.com/office/drawing/2014/main" id="{6D317A9B-5AE6-6A7C-04FB-22899787A067}"/>
              </a:ext>
            </a:extLst>
          </p:cNvPr>
          <p:cNvSpPr>
            <a:spLocks noGrp="1"/>
          </p:cNvSpPr>
          <p:nvPr>
            <p:ph type="subTitle" idx="1"/>
          </p:nvPr>
        </p:nvSpPr>
        <p:spPr/>
        <p:txBody>
          <a:bodyPr/>
          <a:lstStyle/>
          <a:p>
            <a:endParaRPr lang="en-US"/>
          </a:p>
        </p:txBody>
      </p:sp>
    </p:spTree>
    <p:extLst>
      <p:ext uri="{BB962C8B-B14F-4D97-AF65-F5344CB8AC3E}">
        <p14:creationId xmlns:p14="http://schemas.microsoft.com/office/powerpoint/2010/main" val="1183273487"/>
      </p:ext>
    </p:extLst>
  </p:cSld>
  <p:clrMapOvr>
    <a:masterClrMapping/>
  </p:clrMapOvr>
</p:sld>
</file>

<file path=ppt/slides/slide20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3CC8F55A-DB47-B3B1-6AC9-8F0881689ED2}"/>
              </a:ext>
            </a:extLst>
          </p:cNvPr>
          <p:cNvSpPr txBox="1"/>
          <p:nvPr/>
        </p:nvSpPr>
        <p:spPr>
          <a:xfrm>
            <a:off x="127000" y="127000"/>
            <a:ext cx="7315200" cy="276999"/>
          </a:xfrm>
          <a:prstGeom prst="rect">
            <a:avLst/>
          </a:prstGeom>
          <a:noFill/>
        </p:spPr>
        <p:txBody>
          <a:bodyPr vert="horz" lIns="0" tIns="0" rIns="0" bIns="0" rtlCol="0">
            <a:spAutoFit/>
          </a:bodyPr>
          <a:lstStyle/>
          <a:p>
            <a:r>
              <a:rPr lang="en-US"/>
              <a:t>ZION: EARTHLY JERUSALEM</a:t>
            </a:r>
          </a:p>
        </p:txBody>
      </p:sp>
      <p:sp>
        <p:nvSpPr>
          <p:cNvPr id="3" name="TextBox 2">
            <a:extLst>
              <a:ext uri="{FF2B5EF4-FFF2-40B4-BE49-F238E27FC236}">
                <a16:creationId xmlns:a16="http://schemas.microsoft.com/office/drawing/2014/main" id="{4815F3B1-1A56-5C1B-C1FC-7CA11B233198}"/>
              </a:ext>
            </a:extLst>
          </p:cNvPr>
          <p:cNvSpPr txBox="1"/>
          <p:nvPr/>
        </p:nvSpPr>
        <p:spPr>
          <a:xfrm>
            <a:off x="0" y="762000"/>
            <a:ext cx="12192000" cy="646331"/>
          </a:xfrm>
          <a:prstGeom prst="rect">
            <a:avLst/>
          </a:prstGeom>
          <a:noFill/>
        </p:spPr>
        <p:txBody>
          <a:bodyPr vert="horz" rtlCol="0">
            <a:spAutoFit/>
          </a:bodyPr>
          <a:lstStyle/>
          <a:p>
            <a:pPr algn="ctr"/>
            <a:r>
              <a:rPr lang="en-US" sz="3600"/>
              <a:t>Amos 6:1</a:t>
            </a:r>
          </a:p>
        </p:txBody>
      </p:sp>
      <p:sp>
        <p:nvSpPr>
          <p:cNvPr id="4" name="TextBox 3">
            <a:extLst>
              <a:ext uri="{FF2B5EF4-FFF2-40B4-BE49-F238E27FC236}">
                <a16:creationId xmlns:a16="http://schemas.microsoft.com/office/drawing/2014/main" id="{FCA2AB47-A63D-BFB2-7620-456DFB8C9923}"/>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2A2610D3-A3D7-8B1F-2E67-DFEBB34128D4}"/>
              </a:ext>
            </a:extLst>
          </p:cNvPr>
          <p:cNvSpPr txBox="1"/>
          <p:nvPr/>
        </p:nvSpPr>
        <p:spPr>
          <a:xfrm>
            <a:off x="1016000" y="1905000"/>
            <a:ext cx="10160000" cy="2000548"/>
          </a:xfrm>
          <a:prstGeom prst="rect">
            <a:avLst/>
          </a:prstGeom>
          <a:noFill/>
        </p:spPr>
        <p:txBody>
          <a:bodyPr vert="horz" rtlCol="0">
            <a:spAutoFit/>
          </a:bodyPr>
          <a:lstStyle/>
          <a:p>
            <a:pPr algn="ctr"/>
            <a:r>
              <a:rPr lang="en-US" sz="3100"/>
              <a:t>Woe to those </a:t>
            </a:r>
            <a:r>
              <a:rPr lang="en-US" sz="3100" b="1">
                <a:solidFill>
                  <a:srgbClr val="FF0000"/>
                </a:solidFill>
              </a:rPr>
              <a:t>who are at ease in Zion</a:t>
            </a:r>
            <a:r>
              <a:rPr lang="en-US" sz="3100"/>
              <a:t> And to those who feel secure in the mountain of Samaria, The distinguished men of the foremost of nations, To whom the house of Israel comes.</a:t>
            </a:r>
          </a:p>
        </p:txBody>
      </p:sp>
    </p:spTree>
    <p:extLst>
      <p:ext uri="{BB962C8B-B14F-4D97-AF65-F5344CB8AC3E}">
        <p14:creationId xmlns:p14="http://schemas.microsoft.com/office/powerpoint/2010/main" val="2140433162"/>
      </p:ext>
    </p:extLst>
  </p:cSld>
  <p:clrMapOvr>
    <a:masterClrMapping/>
  </p:clrMapOvr>
</p:sld>
</file>

<file path=ppt/slides/slide20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8A0D81B-B12C-444F-9B16-64A256994263}"/>
              </a:ext>
            </a:extLst>
          </p:cNvPr>
          <p:cNvSpPr txBox="1"/>
          <p:nvPr/>
        </p:nvSpPr>
        <p:spPr>
          <a:xfrm>
            <a:off x="127000" y="127000"/>
            <a:ext cx="7315200" cy="276999"/>
          </a:xfrm>
          <a:prstGeom prst="rect">
            <a:avLst/>
          </a:prstGeom>
          <a:noFill/>
        </p:spPr>
        <p:txBody>
          <a:bodyPr vert="horz" lIns="0" tIns="0" rIns="0" bIns="0" rtlCol="0">
            <a:spAutoFit/>
          </a:bodyPr>
          <a:lstStyle/>
          <a:p>
            <a:r>
              <a:rPr lang="en-US"/>
              <a:t>ZION: EARTHLY JERUSALEM</a:t>
            </a:r>
          </a:p>
        </p:txBody>
      </p:sp>
      <p:sp>
        <p:nvSpPr>
          <p:cNvPr id="3" name="TextBox 2">
            <a:extLst>
              <a:ext uri="{FF2B5EF4-FFF2-40B4-BE49-F238E27FC236}">
                <a16:creationId xmlns:a16="http://schemas.microsoft.com/office/drawing/2014/main" id="{2DDC6931-D627-18E4-EE81-E387252DD918}"/>
              </a:ext>
            </a:extLst>
          </p:cNvPr>
          <p:cNvSpPr txBox="1"/>
          <p:nvPr/>
        </p:nvSpPr>
        <p:spPr>
          <a:xfrm>
            <a:off x="0" y="762000"/>
            <a:ext cx="12192000" cy="646331"/>
          </a:xfrm>
          <a:prstGeom prst="rect">
            <a:avLst/>
          </a:prstGeom>
          <a:noFill/>
        </p:spPr>
        <p:txBody>
          <a:bodyPr vert="horz" rtlCol="0">
            <a:spAutoFit/>
          </a:bodyPr>
          <a:lstStyle/>
          <a:p>
            <a:pPr algn="ctr"/>
            <a:r>
              <a:rPr lang="en-US" sz="3600"/>
              <a:t>Lamentations 1:4</a:t>
            </a:r>
          </a:p>
        </p:txBody>
      </p:sp>
      <p:sp>
        <p:nvSpPr>
          <p:cNvPr id="4" name="TextBox 3">
            <a:extLst>
              <a:ext uri="{FF2B5EF4-FFF2-40B4-BE49-F238E27FC236}">
                <a16:creationId xmlns:a16="http://schemas.microsoft.com/office/drawing/2014/main" id="{893F9725-B9B4-1AF5-BB34-41A2085B8B2F}"/>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D3F18E74-1930-62FF-F17A-DF61E8B648E5}"/>
              </a:ext>
            </a:extLst>
          </p:cNvPr>
          <p:cNvSpPr txBox="1"/>
          <p:nvPr/>
        </p:nvSpPr>
        <p:spPr>
          <a:xfrm>
            <a:off x="1016000" y="1905000"/>
            <a:ext cx="10160000" cy="2000548"/>
          </a:xfrm>
          <a:prstGeom prst="rect">
            <a:avLst/>
          </a:prstGeom>
          <a:noFill/>
        </p:spPr>
        <p:txBody>
          <a:bodyPr vert="horz" rtlCol="0">
            <a:spAutoFit/>
          </a:bodyPr>
          <a:lstStyle/>
          <a:p>
            <a:pPr algn="ctr"/>
            <a:r>
              <a:rPr lang="en-US" sz="3100"/>
              <a:t>The </a:t>
            </a:r>
            <a:r>
              <a:rPr lang="en-US" sz="3100" b="1">
                <a:solidFill>
                  <a:srgbClr val="FF0000"/>
                </a:solidFill>
              </a:rPr>
              <a:t>roads of Zion</a:t>
            </a:r>
            <a:r>
              <a:rPr lang="en-US" sz="3100"/>
              <a:t> are in mourning Because no one comes to the appointed feasts. All her gates are desolate; Her priests are groaning, Her virgins are afflicted, And she herself is bitter.</a:t>
            </a:r>
          </a:p>
        </p:txBody>
      </p:sp>
    </p:spTree>
    <p:extLst>
      <p:ext uri="{BB962C8B-B14F-4D97-AF65-F5344CB8AC3E}">
        <p14:creationId xmlns:p14="http://schemas.microsoft.com/office/powerpoint/2010/main" val="1135210388"/>
      </p:ext>
    </p:extLst>
  </p:cSld>
  <p:clrMapOvr>
    <a:masterClrMapping/>
  </p:clrMapOvr>
</p:sld>
</file>

<file path=ppt/slides/slide20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2F4F687-FC0B-3B7A-93E8-B012B6E062A9}"/>
              </a:ext>
            </a:extLst>
          </p:cNvPr>
          <p:cNvSpPr txBox="1"/>
          <p:nvPr/>
        </p:nvSpPr>
        <p:spPr>
          <a:xfrm>
            <a:off x="127000" y="127000"/>
            <a:ext cx="7315200" cy="276999"/>
          </a:xfrm>
          <a:prstGeom prst="rect">
            <a:avLst/>
          </a:prstGeom>
          <a:noFill/>
        </p:spPr>
        <p:txBody>
          <a:bodyPr vert="horz" lIns="0" tIns="0" rIns="0" bIns="0" rtlCol="0">
            <a:spAutoFit/>
          </a:bodyPr>
          <a:lstStyle/>
          <a:p>
            <a:r>
              <a:rPr lang="en-US"/>
              <a:t>ZION: EARTHLY JERUSALEM</a:t>
            </a:r>
          </a:p>
        </p:txBody>
      </p:sp>
      <p:sp>
        <p:nvSpPr>
          <p:cNvPr id="3" name="TextBox 2">
            <a:extLst>
              <a:ext uri="{FF2B5EF4-FFF2-40B4-BE49-F238E27FC236}">
                <a16:creationId xmlns:a16="http://schemas.microsoft.com/office/drawing/2014/main" id="{ECA2251D-CD70-045A-141F-AF824B9C6AEB}"/>
              </a:ext>
            </a:extLst>
          </p:cNvPr>
          <p:cNvSpPr txBox="1"/>
          <p:nvPr/>
        </p:nvSpPr>
        <p:spPr>
          <a:xfrm>
            <a:off x="0" y="762000"/>
            <a:ext cx="12192000" cy="646331"/>
          </a:xfrm>
          <a:prstGeom prst="rect">
            <a:avLst/>
          </a:prstGeom>
          <a:noFill/>
        </p:spPr>
        <p:txBody>
          <a:bodyPr vert="horz" rtlCol="0">
            <a:spAutoFit/>
          </a:bodyPr>
          <a:lstStyle/>
          <a:p>
            <a:pPr algn="ctr"/>
            <a:r>
              <a:rPr lang="en-US" sz="3600"/>
              <a:t>First Chronicles 11:5</a:t>
            </a:r>
          </a:p>
        </p:txBody>
      </p:sp>
      <p:sp>
        <p:nvSpPr>
          <p:cNvPr id="4" name="TextBox 3">
            <a:extLst>
              <a:ext uri="{FF2B5EF4-FFF2-40B4-BE49-F238E27FC236}">
                <a16:creationId xmlns:a16="http://schemas.microsoft.com/office/drawing/2014/main" id="{76FFFDE8-15A1-C86D-FC32-734989D4BF99}"/>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09C295A5-35D4-A784-DD00-581FC8F75D6E}"/>
              </a:ext>
            </a:extLst>
          </p:cNvPr>
          <p:cNvSpPr txBox="1"/>
          <p:nvPr/>
        </p:nvSpPr>
        <p:spPr>
          <a:xfrm>
            <a:off x="1016000" y="1905000"/>
            <a:ext cx="10160000" cy="1523494"/>
          </a:xfrm>
          <a:prstGeom prst="rect">
            <a:avLst/>
          </a:prstGeom>
          <a:noFill/>
        </p:spPr>
        <p:txBody>
          <a:bodyPr vert="horz" rtlCol="0">
            <a:spAutoFit/>
          </a:bodyPr>
          <a:lstStyle/>
          <a:p>
            <a:pPr algn="ctr"/>
            <a:r>
              <a:rPr lang="en-US" sz="3100"/>
              <a:t>The inhabitants of Jebus said to David, "You shall not enter here." Nevertheless David captured the stronghold </a:t>
            </a:r>
            <a:r>
              <a:rPr lang="en-US" sz="3100" b="1">
                <a:solidFill>
                  <a:srgbClr val="FF0000"/>
                </a:solidFill>
              </a:rPr>
              <a:t>of Zion (that is, the city of David).</a:t>
            </a:r>
          </a:p>
        </p:txBody>
      </p:sp>
    </p:spTree>
    <p:extLst>
      <p:ext uri="{BB962C8B-B14F-4D97-AF65-F5344CB8AC3E}">
        <p14:creationId xmlns:p14="http://schemas.microsoft.com/office/powerpoint/2010/main" val="1104969725"/>
      </p:ext>
    </p:extLst>
  </p:cSld>
  <p:clrMapOvr>
    <a:masterClrMapping/>
  </p:clrMapOvr>
</p:sld>
</file>

<file path=ppt/slides/slide20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0BD6197-2F2F-2518-F187-779E3B8FB349}"/>
              </a:ext>
            </a:extLst>
          </p:cNvPr>
          <p:cNvSpPr txBox="1"/>
          <p:nvPr/>
        </p:nvSpPr>
        <p:spPr>
          <a:xfrm>
            <a:off x="127000" y="127000"/>
            <a:ext cx="7315200" cy="276999"/>
          </a:xfrm>
          <a:prstGeom prst="rect">
            <a:avLst/>
          </a:prstGeom>
          <a:noFill/>
        </p:spPr>
        <p:txBody>
          <a:bodyPr vert="horz" lIns="0" tIns="0" rIns="0" bIns="0" rtlCol="0">
            <a:spAutoFit/>
          </a:bodyPr>
          <a:lstStyle/>
          <a:p>
            <a:r>
              <a:rPr lang="en-US"/>
              <a:t>ZION: EARTHLY JERUSALEM</a:t>
            </a:r>
          </a:p>
        </p:txBody>
      </p:sp>
      <p:sp>
        <p:nvSpPr>
          <p:cNvPr id="3" name="TextBox 2">
            <a:extLst>
              <a:ext uri="{FF2B5EF4-FFF2-40B4-BE49-F238E27FC236}">
                <a16:creationId xmlns:a16="http://schemas.microsoft.com/office/drawing/2014/main" id="{FCE625B3-0587-068D-B178-94861585C85F}"/>
              </a:ext>
            </a:extLst>
          </p:cNvPr>
          <p:cNvSpPr txBox="1"/>
          <p:nvPr/>
        </p:nvSpPr>
        <p:spPr>
          <a:xfrm>
            <a:off x="0" y="762000"/>
            <a:ext cx="12192000" cy="646331"/>
          </a:xfrm>
          <a:prstGeom prst="rect">
            <a:avLst/>
          </a:prstGeom>
          <a:noFill/>
        </p:spPr>
        <p:txBody>
          <a:bodyPr vert="horz" rtlCol="0">
            <a:spAutoFit/>
          </a:bodyPr>
          <a:lstStyle/>
          <a:p>
            <a:pPr algn="ctr"/>
            <a:r>
              <a:rPr lang="en-US" sz="3600"/>
              <a:t>Second Chronicles 5:2</a:t>
            </a:r>
          </a:p>
        </p:txBody>
      </p:sp>
      <p:sp>
        <p:nvSpPr>
          <p:cNvPr id="4" name="TextBox 3">
            <a:extLst>
              <a:ext uri="{FF2B5EF4-FFF2-40B4-BE49-F238E27FC236}">
                <a16:creationId xmlns:a16="http://schemas.microsoft.com/office/drawing/2014/main" id="{A0F3EFCF-613A-AF3C-C775-97FCAB11C98B}"/>
              </a:ext>
            </a:extLst>
          </p:cNvPr>
          <p:cNvSpPr txBox="1"/>
          <p:nvPr/>
        </p:nvSpPr>
        <p:spPr>
          <a:xfrm>
            <a:off x="0" y="1270000"/>
            <a:ext cx="12192000" cy="400110"/>
          </a:xfrm>
          <a:prstGeom prst="rect">
            <a:avLst/>
          </a:prstGeom>
          <a:noFill/>
        </p:spPr>
        <p:txBody>
          <a:bodyPr vert="horz" rtlCol="0">
            <a:spAutoFit/>
          </a:bodyPr>
          <a:lstStyle/>
          <a:p>
            <a:pPr algn="ctr"/>
            <a:r>
              <a:rPr lang="en-US" sz="2000"/>
              <a:t>(NASB, New American Standard Bible)</a:t>
            </a:r>
          </a:p>
        </p:txBody>
      </p:sp>
      <p:sp>
        <p:nvSpPr>
          <p:cNvPr id="5" name="TextBox 4">
            <a:extLst>
              <a:ext uri="{FF2B5EF4-FFF2-40B4-BE49-F238E27FC236}">
                <a16:creationId xmlns:a16="http://schemas.microsoft.com/office/drawing/2014/main" id="{9AAD9215-1704-3FE9-8049-C14CF7C60ACC}"/>
              </a:ext>
            </a:extLst>
          </p:cNvPr>
          <p:cNvSpPr txBox="1"/>
          <p:nvPr/>
        </p:nvSpPr>
        <p:spPr>
          <a:xfrm>
            <a:off x="1016000" y="1905000"/>
            <a:ext cx="10160000" cy="2477601"/>
          </a:xfrm>
          <a:prstGeom prst="rect">
            <a:avLst/>
          </a:prstGeom>
          <a:noFill/>
        </p:spPr>
        <p:txBody>
          <a:bodyPr vert="horz" rtlCol="0">
            <a:spAutoFit/>
          </a:bodyPr>
          <a:lstStyle/>
          <a:p>
            <a:pPr algn="ctr"/>
            <a:r>
              <a:rPr lang="en-US" sz="3100"/>
              <a:t>Then Solomon assembled to Jerusalem the elders of Israel and all the heads of the tribes, the leaders of the fathers' households of the sons of Israel, to bring up the ark of the covenant of the LORD out of </a:t>
            </a:r>
            <a:r>
              <a:rPr lang="en-US" sz="3100" b="1">
                <a:solidFill>
                  <a:srgbClr val="FF0000"/>
                </a:solidFill>
              </a:rPr>
              <a:t>the city of David, which is Zion</a:t>
            </a:r>
            <a:r>
              <a:rPr lang="en-US" sz="3100"/>
              <a:t>.</a:t>
            </a:r>
          </a:p>
        </p:txBody>
      </p:sp>
    </p:spTree>
    <p:extLst>
      <p:ext uri="{BB962C8B-B14F-4D97-AF65-F5344CB8AC3E}">
        <p14:creationId xmlns:p14="http://schemas.microsoft.com/office/powerpoint/2010/main" val="3661981672"/>
      </p:ext>
    </p:extLst>
  </p:cSld>
  <p:clrMapOvr>
    <a:masterClrMapping/>
  </p:clrMapOvr>
</p:sld>
</file>

<file path=ppt/theme/theme1.xml><?xml version="1.0" encoding="utf-8"?>
<a:theme xmlns:a="http://schemas.openxmlformats.org/drawingml/2006/main" name="ChronicleVTI">
  <a:themeElements>
    <a:clrScheme name="Chronicle">
      <a:dk1>
        <a:srgbClr val="000000"/>
      </a:dk1>
      <a:lt1>
        <a:srgbClr val="FFFFFF"/>
      </a:lt1>
      <a:dk2>
        <a:srgbClr val="1C1C32"/>
      </a:dk2>
      <a:lt2>
        <a:srgbClr val="F8F4F1"/>
      </a:lt2>
      <a:accent1>
        <a:srgbClr val="734B67"/>
      </a:accent1>
      <a:accent2>
        <a:srgbClr val="959EBB"/>
      </a:accent2>
      <a:accent3>
        <a:srgbClr val="596781"/>
      </a:accent3>
      <a:accent4>
        <a:srgbClr val="7F6E8C"/>
      </a:accent4>
      <a:accent5>
        <a:srgbClr val="DB9A8F"/>
      </a:accent5>
      <a:accent6>
        <a:srgbClr val="C29AB1"/>
      </a:accent6>
      <a:hlink>
        <a:srgbClr val="778BA2"/>
      </a:hlink>
      <a:folHlink>
        <a:srgbClr val="A27C99"/>
      </a:folHlink>
    </a:clrScheme>
    <a:fontScheme name="Univers Calisto">
      <a:majorFont>
        <a:latin typeface="Univers Condensed"/>
        <a:ea typeface=""/>
        <a:cs typeface=""/>
      </a:majorFont>
      <a:minorFont>
        <a:latin typeface="Calisto MT"/>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ChronicleVTI" id="{508E4D90-5116-4BF0-876B-3F422DD1F65F}" vid="{AA21DC3D-92A8-43A4-8358-ED428371CD55}"/>
    </a:ext>
  </a:extLst>
</a:theme>
</file>

<file path=docProps/app.xml><?xml version="1.0" encoding="utf-8"?>
<Properties xmlns="http://schemas.openxmlformats.org/officeDocument/2006/extended-properties" xmlns:vt="http://schemas.openxmlformats.org/officeDocument/2006/docPropsVTypes">
  <TotalTime>20</TotalTime>
  <Words>12498</Words>
  <Application>Microsoft Office PowerPoint</Application>
  <PresentationFormat>Widescreen</PresentationFormat>
  <Paragraphs>658</Paragraphs>
  <Slides>205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205</vt:i4>
      </vt:variant>
    </vt:vector>
  </HeadingPairs>
  <TitlesOfParts>
    <vt:vector size="209" baseType="lpstr">
      <vt:lpstr>Arial</vt:lpstr>
      <vt:lpstr>Calisto MT</vt:lpstr>
      <vt:lpstr>Univers Condensed</vt:lpstr>
      <vt:lpstr>ChronicleVTI</vt:lpstr>
      <vt:lpstr>The Kingdom of YHVH Zion</vt:lpstr>
      <vt:lpstr>The Gospel...of the Kingdom!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Where will the Kingdom of God be?</vt:lpstr>
      <vt:lpstr>On Earth</vt:lpstr>
      <vt:lpstr>PowerPoint Presentation</vt:lpstr>
      <vt:lpstr>PowerPoint Presentation</vt:lpstr>
      <vt:lpstr>Land of Israel</vt:lpstr>
      <vt:lpstr>PowerPoint Presentation</vt:lpstr>
      <vt:lpstr>River of Egypt to River Euphrates</vt:lpstr>
      <vt:lpstr>PowerPoint Presentation</vt:lpstr>
      <vt:lpstr>PowerPoint Presentation</vt:lpstr>
      <vt:lpstr>Centered around Jerusalem</vt:lpstr>
      <vt:lpstr>PowerPoint Presentation</vt:lpstr>
      <vt:lpstr>PowerPoint Presentation</vt:lpstr>
      <vt:lpstr>PowerPoint Presentation</vt:lpstr>
      <vt:lpstr>PowerPoint Presentation</vt:lpstr>
      <vt:lpstr>PowerPoint Presentation</vt:lpstr>
      <vt:lpstr>Where does Zion come from?</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When Zion Comes: The Day of the Lord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does Zion look like?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What will life be like in Zion?</vt:lpstr>
      <vt:lpstr>Joyful</vt:lpstr>
      <vt:lpstr>PowerPoint Presentation</vt:lpstr>
      <vt:lpstr>PowerPoint Presentation</vt:lpstr>
      <vt:lpstr>PowerPoint Presentation</vt:lpstr>
      <vt:lpstr>PowerPoint Presentation</vt:lpstr>
      <vt:lpstr>Restful</vt:lpstr>
      <vt:lpstr>PowerPoint Presentation</vt:lpstr>
      <vt:lpstr>PowerPoint Presentation</vt:lpstr>
      <vt:lpstr>PowerPoint Presentation</vt:lpstr>
      <vt:lpstr>PowerPoint Presentation</vt:lpstr>
      <vt:lpstr>PowerPoint Presentation</vt:lpstr>
      <vt:lpstr>PowerPoint Presentation</vt:lpstr>
      <vt:lpstr>Keeping the law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Eating Food</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Farming</vt:lpstr>
      <vt:lpstr>PowerPoint Presentation</vt:lpstr>
      <vt:lpstr>PowerPoint Presentation</vt:lpstr>
      <vt:lpstr>PowerPoint Presentation</vt:lpstr>
      <vt:lpstr>PowerPoint Presentation</vt:lpstr>
      <vt:lpstr>Light will come from YHVH</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How long will we be in Zion?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Yeshua rules from Zion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Lord loves Zion</vt:lpstr>
      <vt:lpstr>PowerPoint Presentation</vt:lpstr>
      <vt:lpstr>PowerPoint Presentation</vt:lpstr>
      <vt:lpstr>PowerPoint Presentation</vt:lpstr>
      <vt:lpstr>PowerPoint Presentation</vt:lpstr>
      <vt:lpstr>PowerPoint Presentation</vt:lpstr>
      <vt:lpstr>Garden of Eden</vt:lpstr>
      <vt:lpstr>Zion likened to Paradise</vt:lpstr>
      <vt:lpstr>PowerPoint Presentation</vt:lpstr>
      <vt:lpstr>PowerPoint Presentation</vt:lpstr>
      <vt:lpstr>PowerPoint Presentation</vt:lpstr>
      <vt:lpstr>PowerPoint Presentation</vt:lpstr>
      <vt:lpstr>PowerPoint Presentation</vt:lpstr>
      <vt:lpstr>Garden of Eden likened to Paradise</vt:lpstr>
      <vt:lpstr>PowerPoint Presentation</vt:lpstr>
      <vt:lpstr>PowerPoint Presentation</vt:lpstr>
      <vt:lpstr>PowerPoint Presentation</vt:lpstr>
      <vt:lpstr>Zion likened to the Garden in Eden</vt:lpstr>
      <vt:lpstr>PowerPoint Presentation</vt:lpstr>
      <vt:lpstr>PowerPoint Presentation</vt:lpstr>
      <vt:lpstr>PowerPoint Presentation</vt:lpstr>
      <vt:lpstr>PowerPoint Presentation</vt:lpstr>
      <vt:lpstr>PowerPoint Presentation</vt:lpstr>
      <vt:lpstr>The Garden was on Earth</vt:lpstr>
      <vt:lpstr>PowerPoint Presentation</vt:lpstr>
      <vt:lpstr>PowerPoint Presentation</vt:lpstr>
      <vt:lpstr>PowerPoint Presentation</vt:lpstr>
      <vt:lpstr>PowerPoint Presentation</vt:lpstr>
      <vt:lpstr>PowerPoint Presentation</vt:lpstr>
      <vt:lpstr>PowerPoint Presentation</vt:lpstr>
      <vt:lpstr>The Land of Eden was destroyed</vt:lpstr>
      <vt:lpstr>PowerPoint Presentation</vt:lpstr>
      <vt:lpstr>PowerPoint Presentation</vt:lpstr>
      <vt:lpstr>PowerPoint Presentation</vt:lpstr>
      <vt:lpstr>PowerPoint Presentation</vt:lpstr>
      <vt:lpstr>PowerPoint Presentation</vt:lpstr>
      <vt:lpstr>PowerPoint Presentation</vt:lpstr>
      <vt:lpstr>Enoch was taken to the garden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The Tree of Life is now in Zion</vt:lpstr>
      <vt:lpstr>Healing in the tree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Zion: Earthly Jerusalem</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Kyle Johnson</dc:creator>
  <cp:lastModifiedBy>Kyle Johnson</cp:lastModifiedBy>
  <cp:revision>2</cp:revision>
  <dcterms:created xsi:type="dcterms:W3CDTF">2025-03-27T20:57:54Z</dcterms:created>
  <dcterms:modified xsi:type="dcterms:W3CDTF">2026-07-08T00:59:52Z</dcterms:modified>
</cp:coreProperties>
</file>