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1CC2249-0A8F-42C9-8B60-C6C6AE99DD99}">
          <p14:sldIdLst>
            <p14:sldId id="256"/>
          </p14:sldIdLst>
        </p14:section>
        <p14:section name="YHVH'S MESSENGERS APPEARING AS YHVH HIMSELF" id="{0C37DBE0-E240-4B72-B6FF-9A82DB20C266}">
          <p14:sldIdLst>
            <p14:sldId id="257"/>
          </p14:sldIdLst>
        </p14:section>
        <p14:section name="Uriel, acting on behalf of YHVH, sends a message to Noah" id="{A07EFCB8-5EBB-49DD-A75F-3D49ADB5B578}">
          <p14:sldIdLst>
            <p14:sldId id="258"/>
            <p14:sldId id="259"/>
            <p14:sldId id="260"/>
          </p14:sldIdLst>
        </p14:section>
        <p14:section name="Prophets, acting on behalf of YHVH, sends a message to the people" id="{B8467C22-314C-4B1D-A3C8-E7C819DFD439}">
          <p14:sldIdLst>
            <p14:sldId id="261"/>
            <p14:sldId id="262"/>
            <p14:sldId id="263"/>
            <p14:sldId id="264"/>
          </p14:sldIdLst>
        </p14:section>
        <p14:section name="Men, acting on behalf of YHVH, save the people of Israel" id="{92B50347-7B75-4DD3-8F1E-4D7E7B9E5CEB}">
          <p14:sldIdLst>
            <p14:sldId id="265"/>
            <p14:sldId id="266"/>
            <p14:sldId id="267"/>
            <p14:sldId id="268"/>
            <p14:sldId id="269"/>
            <p14:sldId id="270"/>
            <p14:sldId id="271"/>
          </p14:sldIdLst>
        </p14:section>
        <p14:section name="Yeshua, acting on behalf of YHVH, save the people of Israel" id="{CC498E83-E673-42BF-AB8A-FDD9676EDEDE}">
          <p14:sldIdLst>
            <p14:sldId id="272"/>
            <p14:sldId id="273"/>
            <p14:sldId id="274"/>
            <p14:sldId id="275"/>
          </p14:sldIdLst>
        </p14:section>
        <p14:section name="Angels acting on behalf of YHVH" id="{84134F25-92E3-47DF-949C-23A642476574}">
          <p14:sldIdLst>
            <p14:sldId id="276"/>
            <p14:sldId id="277"/>
            <p14:sldId id="278"/>
            <p14:sldId id="279"/>
          </p14:sldIdLst>
        </p14:section>
        <p14:section name="The Angel of YHVH, acting on behalf of YHVH, leads the people of Israel through Sinai" id="{4673F559-6BA1-4D4C-89F0-E46A035195B6}">
          <p14:sldIdLst>
            <p14:sldId id="280"/>
            <p14:sldId id="281"/>
            <p14:sldId id="282"/>
            <p14:sldId id="283"/>
            <p14:sldId id="284"/>
          </p14:sldIdLst>
        </p14:section>
        <p14:section name="The angel of the Lord, speaks on behalf of YHVH, from the burning bush" id="{363600FF-2D57-4AF1-8DE7-87FF34A0C762}">
          <p14:sldIdLst>
            <p14:sldId id="285"/>
            <p14:sldId id="286"/>
            <p14:sldId id="287"/>
            <p14:sldId id="288"/>
            <p14:sldId id="289"/>
            <p14:sldId id="290"/>
            <p14:sldId id="291"/>
            <p14:sldId id="292"/>
          </p14:sldIdLst>
        </p14:section>
        <p14:section name="Yeshua is a messenger" id="{8A2EA430-0B34-43A6-B6E8-D0E5CE1B6C77}">
          <p14:sldIdLst>
            <p14:sldId id="293"/>
            <p14:sldId id="294"/>
            <p14:sldId id="295"/>
            <p14:sldId id="296"/>
            <p14:sldId id="297"/>
            <p14:sldId id="298"/>
            <p14:sldId id="299"/>
            <p14:sldId id="300"/>
            <p14:sldId id="301"/>
            <p14:sldId id="302"/>
            <p14:sldId id="303"/>
            <p14:sldId id="304"/>
            <p14:sldId id="305"/>
            <p14:sldId id="306"/>
          </p14:sldIdLst>
        </p14:section>
        <p14:section name="OTHER EXAMPLES OF MESSENGERS" id="{3A4FD728-735E-4807-9B4F-C792CAA54B0B}">
          <p14:sldIdLst>
            <p14:sldId id="307"/>
          </p14:sldIdLst>
        </p14:section>
        <p14:section name="John the Baptist had messengers" id="{31149A3F-9129-497A-9C34-FACB2CE31746}">
          <p14:sldIdLst>
            <p14:sldId id="308"/>
            <p14:sldId id="309"/>
          </p14:sldIdLst>
        </p14:section>
        <p14:section name="Yeshua has messengers" id="{12627843-1C6A-442C-865B-A3D9BBCFA0C2}">
          <p14:sldIdLst>
            <p14:sldId id="310"/>
            <p14:sldId id="311"/>
          </p14:sldIdLst>
        </p14:section>
        <p14:section name="Satan has messengers" id="{8C39A77B-51E1-4A13-94E5-F1AFC58F2397}">
          <p14:sldIdLst>
            <p14:sldId id="312"/>
            <p14:sldId id="313"/>
          </p14:sldIdLst>
        </p14:section>
        <p14:section name="AUTHORITY" id="{E39856A0-092E-4890-90C1-D17CC5ED4FEA}">
          <p14:sldIdLst>
            <p14:sldId id="314"/>
            <p14:sldId id="315"/>
            <p14:sldId id="316"/>
            <p14:sldId id="317"/>
            <p14:sldId id="318"/>
            <p14:sldId id="319"/>
            <p14:sldId id="320"/>
            <p14:sldId id="321"/>
            <p14:sldId id="322"/>
          </p14:sldIdLst>
        </p14:section>
        <p14:section name="Names" id="{094F1B46-8890-479D-9AFF-DDCB81AA4286}">
          <p14:sldIdLst>
            <p14:sldId id="323"/>
            <p14:sldId id="32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F564F0-4412-414B-9BF7-D8FD6698ADDB}" v="23257" dt="2025-04-09T15:27:31.8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7/7/2026</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4195986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7/7/2026</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923296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7/7/2026</a:t>
            </a:fld>
            <a:endParaRPr lang="en-US" dirty="0"/>
          </a:p>
        </p:txBody>
      </p:sp>
    </p:spTree>
    <p:extLst>
      <p:ext uri="{BB962C8B-B14F-4D97-AF65-F5344CB8AC3E}">
        <p14:creationId xmlns:p14="http://schemas.microsoft.com/office/powerpoint/2010/main" val="3163891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7/7/2026</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9429309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7/7/2026</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0142315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7/7/2026</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638596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7/7/2026</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475803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7/7/2026</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229311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7/7/2026</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7237540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7/7/2026</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668010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7/7/2026</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9323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7/7/2026</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6216599"/>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39" r:id="rId6"/>
    <p:sldLayoutId id="2147483835" r:id="rId7"/>
    <p:sldLayoutId id="2147483836" r:id="rId8"/>
    <p:sldLayoutId id="2147483837" r:id="rId9"/>
    <p:sldLayoutId id="2147483838" r:id="rId10"/>
    <p:sldLayoutId id="2147483840"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0" name="Rectangle 89">
            <a:extLst>
              <a:ext uri="{FF2B5EF4-FFF2-40B4-BE49-F238E27FC236}">
                <a16:creationId xmlns:a16="http://schemas.microsoft.com/office/drawing/2014/main" id="{0DBF1ABE-8590-450D-BB49-BDDCCF3EE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1180531" y="1346268"/>
            <a:ext cx="5274860" cy="3066706"/>
          </a:xfrm>
        </p:spPr>
        <p:txBody>
          <a:bodyPr anchor="b">
            <a:normAutofit/>
          </a:bodyPr>
          <a:lstStyle/>
          <a:p>
            <a:pPr>
              <a:lnSpc>
                <a:spcPct val="110000"/>
              </a:lnSpc>
            </a:pPr>
            <a:r>
              <a:rPr lang="en-US"/>
              <a:t>Messengers of YHVH</a:t>
            </a:r>
            <a:br>
              <a:rPr lang="en-US"/>
            </a:br>
            <a:r>
              <a:rPr lang="en-US"/>
              <a:t>(Agency)</a:t>
            </a:r>
          </a:p>
        </p:txBody>
      </p:sp>
      <p:sp>
        <p:nvSpPr>
          <p:cNvPr id="92" name="Freeform: Shape 91">
            <a:extLst>
              <a:ext uri="{FF2B5EF4-FFF2-40B4-BE49-F238E27FC236}">
                <a16:creationId xmlns:a16="http://schemas.microsoft.com/office/drawing/2014/main" id="{C7D887A3-61AD-4674-BC53-8DFA8CF7B41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4" name="Freeform: Shape 93">
            <a:extLst>
              <a:ext uri="{FF2B5EF4-FFF2-40B4-BE49-F238E27FC236}">
                <a16:creationId xmlns:a16="http://schemas.microsoft.com/office/drawing/2014/main" id="{479F0FB3-8461-462D-84A2-53106FBF4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53480"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96" name="Freeform: Shape 95">
            <a:extLst>
              <a:ext uri="{FF2B5EF4-FFF2-40B4-BE49-F238E27FC236}">
                <a16:creationId xmlns:a16="http://schemas.microsoft.com/office/drawing/2014/main" id="{11E3C311-4E8A-45D9-97BF-07F5FD3469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58825"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r="27034"/>
          <a:stretch/>
        </p:blipFill>
        <p:spPr>
          <a:xfrm>
            <a:off x="7187979" y="10"/>
            <a:ext cx="5004021" cy="6857990"/>
          </a:xfrm>
          <a:custGeom>
            <a:avLst/>
            <a:gdLst/>
            <a:ahLst/>
            <a:cxnLst/>
            <a:rect l="l" t="t" r="r" b="b"/>
            <a:pathLst>
              <a:path w="4901771" h="6858000">
                <a:moveTo>
                  <a:pt x="1623023" y="0"/>
                </a:moveTo>
                <a:lnTo>
                  <a:pt x="2716256" y="0"/>
                </a:lnTo>
                <a:lnTo>
                  <a:pt x="3496422" y="0"/>
                </a:lnTo>
                <a:lnTo>
                  <a:pt x="4544484" y="0"/>
                </a:lnTo>
                <a:lnTo>
                  <a:pt x="4710787" y="0"/>
                </a:lnTo>
                <a:lnTo>
                  <a:pt x="4901771" y="0"/>
                </a:lnTo>
                <a:lnTo>
                  <a:pt x="4901771" y="6858000"/>
                </a:lnTo>
                <a:lnTo>
                  <a:pt x="4710787" y="6858000"/>
                </a:lnTo>
                <a:lnTo>
                  <a:pt x="4544484" y="6858000"/>
                </a:lnTo>
                <a:lnTo>
                  <a:pt x="3496422" y="6858000"/>
                </a:lnTo>
                <a:lnTo>
                  <a:pt x="2716256" y="6858000"/>
                </a:lnTo>
                <a:lnTo>
                  <a:pt x="2502754" y="6858000"/>
                </a:lnTo>
                <a:lnTo>
                  <a:pt x="2390998" y="6780599"/>
                </a:lnTo>
                <a:cubicBezTo>
                  <a:pt x="2217180" y="6653108"/>
                  <a:pt x="2046553" y="6515397"/>
                  <a:pt x="1874350" y="6374814"/>
                </a:cubicBezTo>
                <a:cubicBezTo>
                  <a:pt x="928725" y="5602839"/>
                  <a:pt x="0" y="4969131"/>
                  <a:pt x="0" y="3621656"/>
                </a:cubicBezTo>
                <a:cubicBezTo>
                  <a:pt x="0" y="2093192"/>
                  <a:pt x="573736" y="754641"/>
                  <a:pt x="1600899" y="14997"/>
                </a:cubicBezTo>
                <a:close/>
              </a:path>
            </a:pathLst>
          </a:custGeom>
        </p:spPr>
      </p:pic>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FA93A9-C1CC-1518-C2F3-487D84111BB8}"/>
              </a:ext>
            </a:extLst>
          </p:cNvPr>
          <p:cNvSpPr>
            <a:spLocks noGrp="1"/>
          </p:cNvSpPr>
          <p:nvPr>
            <p:ph type="ctrTitle"/>
          </p:nvPr>
        </p:nvSpPr>
        <p:spPr>
          <a:xfrm>
            <a:off x="2565933" y="762000"/>
            <a:ext cx="7060135" cy="3285207"/>
          </a:xfrm>
        </p:spPr>
        <p:txBody>
          <a:bodyPr/>
          <a:lstStyle/>
          <a:p>
            <a:pPr algn="ctr"/>
            <a:r>
              <a:rPr lang="en-US" sz="4800">
                <a:solidFill>
                  <a:srgbClr val="000000"/>
                </a:solidFill>
              </a:rPr>
              <a:t>YHVH's Messengers appearing as YHVH himself</a:t>
            </a:r>
          </a:p>
        </p:txBody>
      </p:sp>
      <p:sp>
        <p:nvSpPr>
          <p:cNvPr id="3" name="Subtitle 2">
            <a:extLst>
              <a:ext uri="{FF2B5EF4-FFF2-40B4-BE49-F238E27FC236}">
                <a16:creationId xmlns:a16="http://schemas.microsoft.com/office/drawing/2014/main" id="{D65B3B23-85DD-CA07-D482-0E7EF665C40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114007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ABC3B-8841-D65C-10E4-56238A16544E}"/>
              </a:ext>
            </a:extLst>
          </p:cNvPr>
          <p:cNvSpPr>
            <a:spLocks noGrp="1"/>
          </p:cNvSpPr>
          <p:nvPr>
            <p:ph type="ctrTitle"/>
          </p:nvPr>
        </p:nvSpPr>
        <p:spPr>
          <a:xfrm>
            <a:off x="2565933" y="762000"/>
            <a:ext cx="7060135" cy="3285207"/>
          </a:xfrm>
        </p:spPr>
        <p:txBody>
          <a:bodyPr/>
          <a:lstStyle/>
          <a:p>
            <a:pPr algn="ctr"/>
            <a:r>
              <a:rPr lang="en-US" sz="4800">
                <a:solidFill>
                  <a:srgbClr val="000000"/>
                </a:solidFill>
              </a:rPr>
              <a:t>Uriel, acting on behalf of YHVH, sends a message to Noah</a:t>
            </a:r>
          </a:p>
        </p:txBody>
      </p:sp>
      <p:sp>
        <p:nvSpPr>
          <p:cNvPr id="3" name="Subtitle 2">
            <a:extLst>
              <a:ext uri="{FF2B5EF4-FFF2-40B4-BE49-F238E27FC236}">
                <a16:creationId xmlns:a16="http://schemas.microsoft.com/office/drawing/2014/main" id="{176B556A-C092-EE30-135C-FA80CD7C839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806875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5F8B9F-96C0-3C89-0589-C1F2324E3F20}"/>
              </a:ext>
            </a:extLst>
          </p:cNvPr>
          <p:cNvSpPr txBox="1"/>
          <p:nvPr/>
        </p:nvSpPr>
        <p:spPr>
          <a:xfrm>
            <a:off x="127000" y="127000"/>
            <a:ext cx="7315200" cy="276999"/>
          </a:xfrm>
          <a:prstGeom prst="rect">
            <a:avLst/>
          </a:prstGeom>
          <a:noFill/>
        </p:spPr>
        <p:txBody>
          <a:bodyPr vert="horz" lIns="0" tIns="0" rIns="0" bIns="0" rtlCol="0">
            <a:spAutoFit/>
          </a:bodyPr>
          <a:lstStyle/>
          <a:p>
            <a:r>
              <a:rPr lang="en-US"/>
              <a:t>Uriel, acting on behalf of YHVH, sends a message to Noah</a:t>
            </a:r>
          </a:p>
        </p:txBody>
      </p:sp>
      <p:sp>
        <p:nvSpPr>
          <p:cNvPr id="3" name="TextBox 2">
            <a:extLst>
              <a:ext uri="{FF2B5EF4-FFF2-40B4-BE49-F238E27FC236}">
                <a16:creationId xmlns:a16="http://schemas.microsoft.com/office/drawing/2014/main" id="{618DD476-BDEA-FE37-4B77-C37C1E3242DB}"/>
              </a:ext>
            </a:extLst>
          </p:cNvPr>
          <p:cNvSpPr txBox="1"/>
          <p:nvPr/>
        </p:nvSpPr>
        <p:spPr>
          <a:xfrm>
            <a:off x="0" y="762000"/>
            <a:ext cx="12192000" cy="646331"/>
          </a:xfrm>
          <a:prstGeom prst="rect">
            <a:avLst/>
          </a:prstGeom>
          <a:noFill/>
        </p:spPr>
        <p:txBody>
          <a:bodyPr vert="horz" rtlCol="0">
            <a:spAutoFit/>
          </a:bodyPr>
          <a:lstStyle/>
          <a:p>
            <a:pPr algn="ctr"/>
            <a:r>
              <a:rPr lang="en-US" sz="3600"/>
              <a:t>First Enoch 10:1-3</a:t>
            </a:r>
          </a:p>
        </p:txBody>
      </p:sp>
      <p:sp>
        <p:nvSpPr>
          <p:cNvPr id="4" name="TextBox 3">
            <a:extLst>
              <a:ext uri="{FF2B5EF4-FFF2-40B4-BE49-F238E27FC236}">
                <a16:creationId xmlns:a16="http://schemas.microsoft.com/office/drawing/2014/main" id="{EE023B89-7DB3-353C-E552-D17E47A4E19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E11A510-AC92-233F-3247-C85804FA90EC}"/>
              </a:ext>
            </a:extLst>
          </p:cNvPr>
          <p:cNvSpPr txBox="1"/>
          <p:nvPr/>
        </p:nvSpPr>
        <p:spPr>
          <a:xfrm>
            <a:off x="1016000" y="1905000"/>
            <a:ext cx="10160000" cy="3908762"/>
          </a:xfrm>
          <a:prstGeom prst="rect">
            <a:avLst/>
          </a:prstGeom>
          <a:noFill/>
        </p:spPr>
        <p:txBody>
          <a:bodyPr vert="horz" rtlCol="0">
            <a:spAutoFit/>
          </a:bodyPr>
          <a:lstStyle/>
          <a:p>
            <a:pPr algn="ctr"/>
            <a:r>
              <a:rPr lang="en-US" sz="3100"/>
              <a:t>Then said the </a:t>
            </a:r>
            <a:r>
              <a:rPr lang="en-US" sz="3100" b="1">
                <a:solidFill>
                  <a:srgbClr val="FF0000"/>
                </a:solidFill>
              </a:rPr>
              <a:t>Most High</a:t>
            </a:r>
            <a:r>
              <a:rPr lang="en-US" sz="3100"/>
              <a:t>, the Holy and Great One spake, and </a:t>
            </a:r>
            <a:r>
              <a:rPr lang="en-US" sz="3100" b="1">
                <a:solidFill>
                  <a:srgbClr val="FF0000"/>
                </a:solidFill>
              </a:rPr>
              <a:t>sent Uriel</a:t>
            </a:r>
            <a:r>
              <a:rPr lang="en-US" sz="3100"/>
              <a:t> to the son of Lamech, and said to him: 'Go to Noah and </a:t>
            </a:r>
            <a:r>
              <a:rPr lang="en-US" sz="3100" b="1">
                <a:solidFill>
                  <a:srgbClr val="FF0000"/>
                </a:solidFill>
              </a:rPr>
              <a:t>tell him in my name</a:t>
            </a:r>
            <a:r>
              <a:rPr lang="en-US" sz="3100"/>
              <a:t> "Hide thyself!" and reveal to him the end that is approaching: that the whole earth will be destroyed, and a deluge is about to come upon the whole earth, and will destroy all that is on it. And now instruct him that he may escape</a:t>
            </a:r>
          </a:p>
        </p:txBody>
      </p:sp>
    </p:spTree>
    <p:extLst>
      <p:ext uri="{BB962C8B-B14F-4D97-AF65-F5344CB8AC3E}">
        <p14:creationId xmlns:p14="http://schemas.microsoft.com/office/powerpoint/2010/main" val="40882586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C04454-7798-8845-D738-84E1D00295AF}"/>
              </a:ext>
            </a:extLst>
          </p:cNvPr>
          <p:cNvSpPr txBox="1"/>
          <p:nvPr/>
        </p:nvSpPr>
        <p:spPr>
          <a:xfrm>
            <a:off x="127000" y="127000"/>
            <a:ext cx="7315200" cy="276999"/>
          </a:xfrm>
          <a:prstGeom prst="rect">
            <a:avLst/>
          </a:prstGeom>
          <a:noFill/>
        </p:spPr>
        <p:txBody>
          <a:bodyPr vert="horz" lIns="0" tIns="0" rIns="0" bIns="0" rtlCol="0">
            <a:spAutoFit/>
          </a:bodyPr>
          <a:lstStyle/>
          <a:p>
            <a:r>
              <a:rPr lang="en-US"/>
              <a:t>Uriel, acting on behalf of YHVH, sends a message to Noah</a:t>
            </a:r>
          </a:p>
        </p:txBody>
      </p:sp>
      <p:sp>
        <p:nvSpPr>
          <p:cNvPr id="3" name="TextBox 2">
            <a:extLst>
              <a:ext uri="{FF2B5EF4-FFF2-40B4-BE49-F238E27FC236}">
                <a16:creationId xmlns:a16="http://schemas.microsoft.com/office/drawing/2014/main" id="{61D93D7E-E69E-D084-A73B-4D0BBBBC0291}"/>
              </a:ext>
            </a:extLst>
          </p:cNvPr>
          <p:cNvSpPr txBox="1"/>
          <p:nvPr/>
        </p:nvSpPr>
        <p:spPr>
          <a:xfrm>
            <a:off x="0" y="762000"/>
            <a:ext cx="12192000" cy="646331"/>
          </a:xfrm>
          <a:prstGeom prst="rect">
            <a:avLst/>
          </a:prstGeom>
          <a:noFill/>
        </p:spPr>
        <p:txBody>
          <a:bodyPr vert="horz" rtlCol="0">
            <a:spAutoFit/>
          </a:bodyPr>
          <a:lstStyle/>
          <a:p>
            <a:pPr algn="ctr"/>
            <a:r>
              <a:rPr lang="en-US" sz="3600"/>
              <a:t>Genesis 6:13</a:t>
            </a:r>
          </a:p>
        </p:txBody>
      </p:sp>
      <p:sp>
        <p:nvSpPr>
          <p:cNvPr id="4" name="TextBox 3">
            <a:extLst>
              <a:ext uri="{FF2B5EF4-FFF2-40B4-BE49-F238E27FC236}">
                <a16:creationId xmlns:a16="http://schemas.microsoft.com/office/drawing/2014/main" id="{5B97675A-8099-7F68-6F23-90D340C23E3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E55748-EE53-8BA0-08FD-B86EBC45DCCB}"/>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Then God said to Noah</a:t>
            </a:r>
            <a:r>
              <a:rPr lang="en-US" sz="3100"/>
              <a:t>, "The end of all flesh has come before Me; for the earth is filled with violence because of them; and behold, I am about to destroy them with the earth.</a:t>
            </a:r>
          </a:p>
        </p:txBody>
      </p:sp>
    </p:spTree>
    <p:extLst>
      <p:ext uri="{BB962C8B-B14F-4D97-AF65-F5344CB8AC3E}">
        <p14:creationId xmlns:p14="http://schemas.microsoft.com/office/powerpoint/2010/main" val="6552274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05C8D-3740-2B37-AA8D-4CE60B5437A8}"/>
              </a:ext>
            </a:extLst>
          </p:cNvPr>
          <p:cNvSpPr>
            <a:spLocks noGrp="1"/>
          </p:cNvSpPr>
          <p:nvPr>
            <p:ph type="ctrTitle"/>
          </p:nvPr>
        </p:nvSpPr>
        <p:spPr>
          <a:xfrm>
            <a:off x="2565933" y="762000"/>
            <a:ext cx="7060135" cy="3285207"/>
          </a:xfrm>
        </p:spPr>
        <p:txBody>
          <a:bodyPr/>
          <a:lstStyle/>
          <a:p>
            <a:pPr algn="ctr"/>
            <a:r>
              <a:rPr lang="en-US" sz="4800">
                <a:solidFill>
                  <a:srgbClr val="000000"/>
                </a:solidFill>
              </a:rPr>
              <a:t>Prophets, acting on behalf of YHVH, sends a message to the people</a:t>
            </a:r>
          </a:p>
        </p:txBody>
      </p:sp>
      <p:sp>
        <p:nvSpPr>
          <p:cNvPr id="3" name="Subtitle 2">
            <a:extLst>
              <a:ext uri="{FF2B5EF4-FFF2-40B4-BE49-F238E27FC236}">
                <a16:creationId xmlns:a16="http://schemas.microsoft.com/office/drawing/2014/main" id="{A66E6690-3839-3735-8DD0-DC1D7662AFA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6620967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BED666-5924-0E30-2714-E5C8A4E45361}"/>
              </a:ext>
            </a:extLst>
          </p:cNvPr>
          <p:cNvSpPr txBox="1"/>
          <p:nvPr/>
        </p:nvSpPr>
        <p:spPr>
          <a:xfrm>
            <a:off x="127000" y="127000"/>
            <a:ext cx="7315200" cy="553998"/>
          </a:xfrm>
          <a:prstGeom prst="rect">
            <a:avLst/>
          </a:prstGeom>
          <a:noFill/>
        </p:spPr>
        <p:txBody>
          <a:bodyPr vert="horz" lIns="0" tIns="0" rIns="0" bIns="0" rtlCol="0">
            <a:spAutoFit/>
          </a:bodyPr>
          <a:lstStyle/>
          <a:p>
            <a:r>
              <a:rPr lang="en-US"/>
              <a:t>Prophets, acting on behalf of YHVH, sends a message to the people</a:t>
            </a:r>
          </a:p>
        </p:txBody>
      </p:sp>
      <p:sp>
        <p:nvSpPr>
          <p:cNvPr id="3" name="TextBox 2">
            <a:extLst>
              <a:ext uri="{FF2B5EF4-FFF2-40B4-BE49-F238E27FC236}">
                <a16:creationId xmlns:a16="http://schemas.microsoft.com/office/drawing/2014/main" id="{E4C66091-E89A-F2CD-0E28-997FB6103FF2}"/>
              </a:ext>
            </a:extLst>
          </p:cNvPr>
          <p:cNvSpPr txBox="1"/>
          <p:nvPr/>
        </p:nvSpPr>
        <p:spPr>
          <a:xfrm>
            <a:off x="0" y="762000"/>
            <a:ext cx="12192000" cy="646331"/>
          </a:xfrm>
          <a:prstGeom prst="rect">
            <a:avLst/>
          </a:prstGeom>
          <a:noFill/>
        </p:spPr>
        <p:txBody>
          <a:bodyPr vert="horz" rtlCol="0">
            <a:spAutoFit/>
          </a:bodyPr>
          <a:lstStyle/>
          <a:p>
            <a:pPr algn="ctr"/>
            <a:r>
              <a:rPr lang="en-US" sz="3600"/>
              <a:t>Exodus 3:13-15</a:t>
            </a:r>
          </a:p>
        </p:txBody>
      </p:sp>
      <p:sp>
        <p:nvSpPr>
          <p:cNvPr id="4" name="TextBox 3">
            <a:extLst>
              <a:ext uri="{FF2B5EF4-FFF2-40B4-BE49-F238E27FC236}">
                <a16:creationId xmlns:a16="http://schemas.microsoft.com/office/drawing/2014/main" id="{9E46418B-C79A-ABF0-02A1-A82E0E09EA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636A8AA-9E79-86BA-9507-65DC8B99A285}"/>
              </a:ext>
            </a:extLst>
          </p:cNvPr>
          <p:cNvSpPr txBox="1"/>
          <p:nvPr/>
        </p:nvSpPr>
        <p:spPr>
          <a:xfrm>
            <a:off x="1016000" y="1905000"/>
            <a:ext cx="10160000" cy="3431709"/>
          </a:xfrm>
          <a:prstGeom prst="rect">
            <a:avLst/>
          </a:prstGeom>
          <a:noFill/>
        </p:spPr>
        <p:txBody>
          <a:bodyPr vert="horz" rtlCol="0">
            <a:spAutoFit/>
          </a:bodyPr>
          <a:lstStyle/>
          <a:p>
            <a:pPr algn="ctr"/>
            <a:r>
              <a:rPr lang="en-US" sz="3100"/>
              <a:t>Then Moses said to God, "Behold, I am going to the sons of Israel, and I will say to them, 'The God of your fathers has sent me to you.' Now they may say to me, 'What is His name?' </a:t>
            </a:r>
            <a:r>
              <a:rPr lang="en-US" sz="3100" b="1">
                <a:solidFill>
                  <a:srgbClr val="FF0000"/>
                </a:solidFill>
              </a:rPr>
              <a:t>What shall I say to them?" God said to Moses,</a:t>
            </a:r>
            <a:r>
              <a:rPr lang="en-US" sz="3100"/>
              <a:t> "I AM WHO I AM"; and He said, "Thus you shall say to the sons of Israel, 'I AM has sent me to you. (Continued...)</a:t>
            </a:r>
          </a:p>
        </p:txBody>
      </p:sp>
    </p:spTree>
    <p:extLst>
      <p:ext uri="{BB962C8B-B14F-4D97-AF65-F5344CB8AC3E}">
        <p14:creationId xmlns:p14="http://schemas.microsoft.com/office/powerpoint/2010/main" val="4119819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4D9AAE-4BA2-657A-5EC9-4F8DAA662701}"/>
              </a:ext>
            </a:extLst>
          </p:cNvPr>
          <p:cNvSpPr txBox="1"/>
          <p:nvPr/>
        </p:nvSpPr>
        <p:spPr>
          <a:xfrm>
            <a:off x="127000" y="127000"/>
            <a:ext cx="7315200" cy="553998"/>
          </a:xfrm>
          <a:prstGeom prst="rect">
            <a:avLst/>
          </a:prstGeom>
          <a:noFill/>
        </p:spPr>
        <p:txBody>
          <a:bodyPr vert="horz" lIns="0" tIns="0" rIns="0" bIns="0" rtlCol="0">
            <a:spAutoFit/>
          </a:bodyPr>
          <a:lstStyle/>
          <a:p>
            <a:r>
              <a:rPr lang="en-US"/>
              <a:t>Prophets, acting on behalf of YHVH, sends a message to the people</a:t>
            </a:r>
          </a:p>
        </p:txBody>
      </p:sp>
      <p:sp>
        <p:nvSpPr>
          <p:cNvPr id="3" name="TextBox 2">
            <a:extLst>
              <a:ext uri="{FF2B5EF4-FFF2-40B4-BE49-F238E27FC236}">
                <a16:creationId xmlns:a16="http://schemas.microsoft.com/office/drawing/2014/main" id="{8F10797E-BCB4-34BA-4D92-56FFD2B257E6}"/>
              </a:ext>
            </a:extLst>
          </p:cNvPr>
          <p:cNvSpPr txBox="1"/>
          <p:nvPr/>
        </p:nvSpPr>
        <p:spPr>
          <a:xfrm>
            <a:off x="1016000" y="635000"/>
            <a:ext cx="10160000" cy="2954655"/>
          </a:xfrm>
          <a:prstGeom prst="rect">
            <a:avLst/>
          </a:prstGeom>
          <a:noFill/>
        </p:spPr>
        <p:txBody>
          <a:bodyPr vert="horz" rtlCol="0">
            <a:spAutoFit/>
          </a:bodyPr>
          <a:lstStyle/>
          <a:p>
            <a:pPr algn="ctr"/>
            <a:r>
              <a:rPr lang="en-US" sz="3100"/>
              <a:t>'" God, furthermore, said to Moses, "Thus you shall say to the sons of Israel, 'The LORD, the God of your fathers, the God of Abraham, the God of Isaac, and the God of Jacob, has sent me to you.' This is My name forever, and this is My memorial-name to all generations.</a:t>
            </a:r>
          </a:p>
        </p:txBody>
      </p:sp>
    </p:spTree>
    <p:extLst>
      <p:ext uri="{BB962C8B-B14F-4D97-AF65-F5344CB8AC3E}">
        <p14:creationId xmlns:p14="http://schemas.microsoft.com/office/powerpoint/2010/main" val="41748962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560ED6-53D9-1997-32C7-FF22544E5DA6}"/>
              </a:ext>
            </a:extLst>
          </p:cNvPr>
          <p:cNvSpPr txBox="1"/>
          <p:nvPr/>
        </p:nvSpPr>
        <p:spPr>
          <a:xfrm>
            <a:off x="127000" y="127000"/>
            <a:ext cx="7315200" cy="553998"/>
          </a:xfrm>
          <a:prstGeom prst="rect">
            <a:avLst/>
          </a:prstGeom>
          <a:noFill/>
        </p:spPr>
        <p:txBody>
          <a:bodyPr vert="horz" lIns="0" tIns="0" rIns="0" bIns="0" rtlCol="0">
            <a:spAutoFit/>
          </a:bodyPr>
          <a:lstStyle/>
          <a:p>
            <a:r>
              <a:rPr lang="en-US"/>
              <a:t>Prophets, acting on behalf of YHVH, sends a message to the people</a:t>
            </a:r>
          </a:p>
        </p:txBody>
      </p:sp>
      <p:sp>
        <p:nvSpPr>
          <p:cNvPr id="3" name="TextBox 2">
            <a:extLst>
              <a:ext uri="{FF2B5EF4-FFF2-40B4-BE49-F238E27FC236}">
                <a16:creationId xmlns:a16="http://schemas.microsoft.com/office/drawing/2014/main" id="{37F82CFD-A1A8-C39E-B619-C3B02910EA1D}"/>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36:15-16</a:t>
            </a:r>
          </a:p>
        </p:txBody>
      </p:sp>
      <p:sp>
        <p:nvSpPr>
          <p:cNvPr id="4" name="TextBox 3">
            <a:extLst>
              <a:ext uri="{FF2B5EF4-FFF2-40B4-BE49-F238E27FC236}">
                <a16:creationId xmlns:a16="http://schemas.microsoft.com/office/drawing/2014/main" id="{0FEAD707-8FA0-0EBC-A5F5-79F5527B4F8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C09278C-FC8A-1823-F8CA-8AE95B1F1DC4}"/>
              </a:ext>
            </a:extLst>
          </p:cNvPr>
          <p:cNvSpPr txBox="1"/>
          <p:nvPr/>
        </p:nvSpPr>
        <p:spPr>
          <a:xfrm>
            <a:off x="1016000" y="1905000"/>
            <a:ext cx="10160000" cy="3908762"/>
          </a:xfrm>
          <a:prstGeom prst="rect">
            <a:avLst/>
          </a:prstGeom>
          <a:noFill/>
        </p:spPr>
        <p:txBody>
          <a:bodyPr vert="horz" rtlCol="0">
            <a:spAutoFit/>
          </a:bodyPr>
          <a:lstStyle/>
          <a:p>
            <a:pPr algn="ctr"/>
            <a:r>
              <a:rPr lang="en-US" sz="3100"/>
              <a:t>The LORD, the God of their fathers, </a:t>
            </a:r>
            <a:r>
              <a:rPr lang="en-US" sz="3100" b="1">
                <a:solidFill>
                  <a:srgbClr val="FF0000"/>
                </a:solidFill>
              </a:rPr>
              <a:t>sent word to them again and again by His messengers</a:t>
            </a:r>
            <a:r>
              <a:rPr lang="en-US" sz="3100"/>
              <a:t>, because He had compassion on His people and on His dwelling place; but they continually </a:t>
            </a:r>
            <a:r>
              <a:rPr lang="en-US" sz="3100" b="1">
                <a:solidFill>
                  <a:srgbClr val="FF0000"/>
                </a:solidFill>
              </a:rPr>
              <a:t>mocked the messengers of God,</a:t>
            </a:r>
            <a:r>
              <a:rPr lang="en-US" sz="3100"/>
              <a:t> despised His words and scoffed at His prophets, until the wrath of the LORD arose against His people, until there was no remedy.</a:t>
            </a:r>
          </a:p>
        </p:txBody>
      </p:sp>
    </p:spTree>
    <p:extLst>
      <p:ext uri="{BB962C8B-B14F-4D97-AF65-F5344CB8AC3E}">
        <p14:creationId xmlns:p14="http://schemas.microsoft.com/office/powerpoint/2010/main" val="1106267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854C5E-9D4E-0C0C-5E6D-A43D61FC386C}"/>
              </a:ext>
            </a:extLst>
          </p:cNvPr>
          <p:cNvSpPr>
            <a:spLocks noGrp="1"/>
          </p:cNvSpPr>
          <p:nvPr>
            <p:ph type="ctrTitle"/>
          </p:nvPr>
        </p:nvSpPr>
        <p:spPr>
          <a:xfrm>
            <a:off x="2565933" y="762000"/>
            <a:ext cx="7060135" cy="3285207"/>
          </a:xfrm>
        </p:spPr>
        <p:txBody>
          <a:bodyPr/>
          <a:lstStyle/>
          <a:p>
            <a:pPr algn="ctr"/>
            <a:r>
              <a:rPr lang="en-US" sz="4800">
                <a:solidFill>
                  <a:srgbClr val="000000"/>
                </a:solidFill>
              </a:rPr>
              <a:t>Men, acting on behalf of YHVH, save the people of Israel</a:t>
            </a:r>
          </a:p>
        </p:txBody>
      </p:sp>
      <p:sp>
        <p:nvSpPr>
          <p:cNvPr id="3" name="Subtitle 2">
            <a:extLst>
              <a:ext uri="{FF2B5EF4-FFF2-40B4-BE49-F238E27FC236}">
                <a16:creationId xmlns:a16="http://schemas.microsoft.com/office/drawing/2014/main" id="{4EEC3E01-4ECC-5F4F-E8DC-07B1A5BF5FA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890170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E9D88E-BA64-5387-6A3B-BF85D853B211}"/>
              </a:ext>
            </a:extLst>
          </p:cNvPr>
          <p:cNvSpPr txBox="1"/>
          <p:nvPr/>
        </p:nvSpPr>
        <p:spPr>
          <a:xfrm>
            <a:off x="127000" y="127000"/>
            <a:ext cx="7315200" cy="276999"/>
          </a:xfrm>
          <a:prstGeom prst="rect">
            <a:avLst/>
          </a:prstGeom>
          <a:noFill/>
        </p:spPr>
        <p:txBody>
          <a:bodyPr vert="horz" lIns="0" tIns="0" rIns="0" bIns="0" rtlCol="0">
            <a:spAutoFit/>
          </a:bodyPr>
          <a:lstStyle/>
          <a:p>
            <a:r>
              <a:rPr lang="en-US"/>
              <a:t>Men, acting on behalf of YHVH, save the people of Israel</a:t>
            </a:r>
          </a:p>
        </p:txBody>
      </p:sp>
      <p:sp>
        <p:nvSpPr>
          <p:cNvPr id="3" name="TextBox 2">
            <a:extLst>
              <a:ext uri="{FF2B5EF4-FFF2-40B4-BE49-F238E27FC236}">
                <a16:creationId xmlns:a16="http://schemas.microsoft.com/office/drawing/2014/main" id="{749971B9-28F2-3EC6-310F-853A5384E0DC}"/>
              </a:ext>
            </a:extLst>
          </p:cNvPr>
          <p:cNvSpPr txBox="1"/>
          <p:nvPr/>
        </p:nvSpPr>
        <p:spPr>
          <a:xfrm>
            <a:off x="0" y="762000"/>
            <a:ext cx="12192000" cy="646331"/>
          </a:xfrm>
          <a:prstGeom prst="rect">
            <a:avLst/>
          </a:prstGeom>
          <a:noFill/>
        </p:spPr>
        <p:txBody>
          <a:bodyPr vert="horz" rtlCol="0">
            <a:spAutoFit/>
          </a:bodyPr>
          <a:lstStyle/>
          <a:p>
            <a:pPr algn="ctr"/>
            <a:r>
              <a:rPr lang="en-US" sz="3600"/>
              <a:t>Acts 7:35</a:t>
            </a:r>
          </a:p>
        </p:txBody>
      </p:sp>
      <p:sp>
        <p:nvSpPr>
          <p:cNvPr id="4" name="TextBox 3">
            <a:extLst>
              <a:ext uri="{FF2B5EF4-FFF2-40B4-BE49-F238E27FC236}">
                <a16:creationId xmlns:a16="http://schemas.microsoft.com/office/drawing/2014/main" id="{3EB6DFA0-B0B8-0E04-8089-E3FA3BAFEC5D}"/>
              </a:ext>
            </a:extLst>
          </p:cNvPr>
          <p:cNvSpPr txBox="1"/>
          <p:nvPr/>
        </p:nvSpPr>
        <p:spPr>
          <a:xfrm>
            <a:off x="0" y="1270000"/>
            <a:ext cx="12192000" cy="400110"/>
          </a:xfrm>
          <a:prstGeom prst="rect">
            <a:avLst/>
          </a:prstGeom>
          <a:noFill/>
        </p:spPr>
        <p:txBody>
          <a:bodyPr vert="horz" rtlCol="0">
            <a:spAutoFit/>
          </a:bodyPr>
          <a:lstStyle/>
          <a:p>
            <a:pPr algn="ctr"/>
            <a:r>
              <a:rPr lang="en-US" sz="2000"/>
              <a:t>(ESV, English Standard Version)</a:t>
            </a:r>
          </a:p>
        </p:txBody>
      </p:sp>
      <p:sp>
        <p:nvSpPr>
          <p:cNvPr id="5" name="TextBox 4">
            <a:extLst>
              <a:ext uri="{FF2B5EF4-FFF2-40B4-BE49-F238E27FC236}">
                <a16:creationId xmlns:a16="http://schemas.microsoft.com/office/drawing/2014/main" id="{7CC1563F-A6EE-755D-81ED-CEB9FDC2D459}"/>
              </a:ext>
            </a:extLst>
          </p:cNvPr>
          <p:cNvSpPr txBox="1"/>
          <p:nvPr/>
        </p:nvSpPr>
        <p:spPr>
          <a:xfrm>
            <a:off x="1016000" y="1905000"/>
            <a:ext cx="10160000" cy="2000548"/>
          </a:xfrm>
          <a:prstGeom prst="rect">
            <a:avLst/>
          </a:prstGeom>
          <a:noFill/>
        </p:spPr>
        <p:txBody>
          <a:bodyPr vert="horz" rtlCol="0">
            <a:spAutoFit/>
          </a:bodyPr>
          <a:lstStyle/>
          <a:p>
            <a:pPr algn="ctr"/>
            <a:r>
              <a:rPr lang="en-US" sz="3100"/>
              <a:t>"</a:t>
            </a:r>
            <a:r>
              <a:rPr lang="en-US" sz="3100" b="1">
                <a:solidFill>
                  <a:srgbClr val="FF0000"/>
                </a:solidFill>
              </a:rPr>
              <a:t>This Moses</a:t>
            </a:r>
            <a:r>
              <a:rPr lang="en-US" sz="3100"/>
              <a:t>, whom they rejected, saying, 'Who made you a ruler and a judge?'-</a:t>
            </a:r>
            <a:r>
              <a:rPr lang="en-US" sz="3100" b="1">
                <a:solidFill>
                  <a:srgbClr val="FF0000"/>
                </a:solidFill>
              </a:rPr>
              <a:t>this man God sent</a:t>
            </a:r>
            <a:r>
              <a:rPr lang="en-US" sz="3100"/>
              <a:t> as both ruler and </a:t>
            </a:r>
            <a:r>
              <a:rPr lang="en-US" sz="3100" b="1">
                <a:solidFill>
                  <a:srgbClr val="FF0000"/>
                </a:solidFill>
              </a:rPr>
              <a:t>redeemer</a:t>
            </a:r>
            <a:r>
              <a:rPr lang="en-US" sz="3100"/>
              <a:t> by the hand of the angel who appeared to him in the bush.</a:t>
            </a:r>
          </a:p>
        </p:txBody>
      </p:sp>
    </p:spTree>
    <p:extLst>
      <p:ext uri="{BB962C8B-B14F-4D97-AF65-F5344CB8AC3E}">
        <p14:creationId xmlns:p14="http://schemas.microsoft.com/office/powerpoint/2010/main" val="23822305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F2845D-4D83-05D3-91D5-C4D6163C2469}"/>
              </a:ext>
            </a:extLst>
          </p:cNvPr>
          <p:cNvSpPr txBox="1"/>
          <p:nvPr/>
        </p:nvSpPr>
        <p:spPr>
          <a:xfrm>
            <a:off x="127000" y="127000"/>
            <a:ext cx="7315200" cy="276999"/>
          </a:xfrm>
          <a:prstGeom prst="rect">
            <a:avLst/>
          </a:prstGeom>
          <a:noFill/>
        </p:spPr>
        <p:txBody>
          <a:bodyPr vert="horz" lIns="0" tIns="0" rIns="0" bIns="0" rtlCol="0">
            <a:spAutoFit/>
          </a:bodyPr>
          <a:lstStyle/>
          <a:p>
            <a:r>
              <a:rPr lang="en-US"/>
              <a:t>Men, acting on behalf of YHVH, save the people of Israel</a:t>
            </a:r>
          </a:p>
        </p:txBody>
      </p:sp>
      <p:sp>
        <p:nvSpPr>
          <p:cNvPr id="3" name="TextBox 2">
            <a:extLst>
              <a:ext uri="{FF2B5EF4-FFF2-40B4-BE49-F238E27FC236}">
                <a16:creationId xmlns:a16="http://schemas.microsoft.com/office/drawing/2014/main" id="{E3E2B23E-6B0E-BE89-9C80-6E8F4687930E}"/>
              </a:ext>
            </a:extLst>
          </p:cNvPr>
          <p:cNvSpPr txBox="1"/>
          <p:nvPr/>
        </p:nvSpPr>
        <p:spPr>
          <a:xfrm>
            <a:off x="0" y="762000"/>
            <a:ext cx="12192000" cy="646331"/>
          </a:xfrm>
          <a:prstGeom prst="rect">
            <a:avLst/>
          </a:prstGeom>
          <a:noFill/>
        </p:spPr>
        <p:txBody>
          <a:bodyPr vert="horz" rtlCol="0">
            <a:spAutoFit/>
          </a:bodyPr>
          <a:lstStyle/>
          <a:p>
            <a:pPr algn="ctr"/>
            <a:r>
              <a:rPr lang="en-US" sz="3600"/>
              <a:t>Judges 2:16</a:t>
            </a:r>
          </a:p>
        </p:txBody>
      </p:sp>
      <p:sp>
        <p:nvSpPr>
          <p:cNvPr id="4" name="TextBox 3">
            <a:extLst>
              <a:ext uri="{FF2B5EF4-FFF2-40B4-BE49-F238E27FC236}">
                <a16:creationId xmlns:a16="http://schemas.microsoft.com/office/drawing/2014/main" id="{4ADAA8CC-DD08-6F94-AA45-CB8B85910CC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48FC34E-50E7-08FF-42B1-CB4F33500D98}"/>
              </a:ext>
            </a:extLst>
          </p:cNvPr>
          <p:cNvSpPr txBox="1"/>
          <p:nvPr/>
        </p:nvSpPr>
        <p:spPr>
          <a:xfrm>
            <a:off x="1016000" y="1905000"/>
            <a:ext cx="10160000" cy="1523494"/>
          </a:xfrm>
          <a:prstGeom prst="rect">
            <a:avLst/>
          </a:prstGeom>
          <a:noFill/>
        </p:spPr>
        <p:txBody>
          <a:bodyPr vert="horz" rtlCol="0">
            <a:spAutoFit/>
          </a:bodyPr>
          <a:lstStyle/>
          <a:p>
            <a:pPr algn="ctr"/>
            <a:r>
              <a:rPr lang="en-US" sz="3100"/>
              <a:t>Then the LORD raised up </a:t>
            </a:r>
            <a:r>
              <a:rPr lang="en-US" sz="3100" b="1">
                <a:solidFill>
                  <a:srgbClr val="FF0000"/>
                </a:solidFill>
              </a:rPr>
              <a:t>judges who delivered them</a:t>
            </a:r>
            <a:r>
              <a:rPr lang="en-US" sz="3100"/>
              <a:t> from the hands of those who plundered them.</a:t>
            </a:r>
          </a:p>
        </p:txBody>
      </p:sp>
    </p:spTree>
    <p:extLst>
      <p:ext uri="{BB962C8B-B14F-4D97-AF65-F5344CB8AC3E}">
        <p14:creationId xmlns:p14="http://schemas.microsoft.com/office/powerpoint/2010/main" val="8063881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F9A4D6-EC77-597E-BF6B-6890F13E2620}"/>
              </a:ext>
            </a:extLst>
          </p:cNvPr>
          <p:cNvSpPr txBox="1"/>
          <p:nvPr/>
        </p:nvSpPr>
        <p:spPr>
          <a:xfrm>
            <a:off x="127000" y="127000"/>
            <a:ext cx="7315200" cy="276999"/>
          </a:xfrm>
          <a:prstGeom prst="rect">
            <a:avLst/>
          </a:prstGeom>
          <a:noFill/>
        </p:spPr>
        <p:txBody>
          <a:bodyPr vert="horz" lIns="0" tIns="0" rIns="0" bIns="0" rtlCol="0">
            <a:spAutoFit/>
          </a:bodyPr>
          <a:lstStyle/>
          <a:p>
            <a:r>
              <a:rPr lang="en-US"/>
              <a:t>Men, acting on behalf of YHVH, save the people of Israel</a:t>
            </a:r>
          </a:p>
        </p:txBody>
      </p:sp>
      <p:sp>
        <p:nvSpPr>
          <p:cNvPr id="3" name="TextBox 2">
            <a:extLst>
              <a:ext uri="{FF2B5EF4-FFF2-40B4-BE49-F238E27FC236}">
                <a16:creationId xmlns:a16="http://schemas.microsoft.com/office/drawing/2014/main" id="{26E9A348-4B25-5773-6E09-38C2163E6D0A}"/>
              </a:ext>
            </a:extLst>
          </p:cNvPr>
          <p:cNvSpPr txBox="1"/>
          <p:nvPr/>
        </p:nvSpPr>
        <p:spPr>
          <a:xfrm>
            <a:off x="0" y="762000"/>
            <a:ext cx="12192000" cy="646331"/>
          </a:xfrm>
          <a:prstGeom prst="rect">
            <a:avLst/>
          </a:prstGeom>
          <a:noFill/>
        </p:spPr>
        <p:txBody>
          <a:bodyPr vert="horz" rtlCol="0">
            <a:spAutoFit/>
          </a:bodyPr>
          <a:lstStyle/>
          <a:p>
            <a:pPr algn="ctr"/>
            <a:r>
              <a:rPr lang="en-US" sz="3600"/>
              <a:t>Judges 3:15</a:t>
            </a:r>
          </a:p>
        </p:txBody>
      </p:sp>
      <p:sp>
        <p:nvSpPr>
          <p:cNvPr id="4" name="TextBox 3">
            <a:extLst>
              <a:ext uri="{FF2B5EF4-FFF2-40B4-BE49-F238E27FC236}">
                <a16:creationId xmlns:a16="http://schemas.microsoft.com/office/drawing/2014/main" id="{DDBD4DC0-25E7-51CE-C274-94FD3B1C90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FA2B139-970C-D6E1-21D4-8EB1043D61CF}"/>
              </a:ext>
            </a:extLst>
          </p:cNvPr>
          <p:cNvSpPr txBox="1"/>
          <p:nvPr/>
        </p:nvSpPr>
        <p:spPr>
          <a:xfrm>
            <a:off x="1016000" y="1905000"/>
            <a:ext cx="10160000" cy="2477601"/>
          </a:xfrm>
          <a:prstGeom prst="rect">
            <a:avLst/>
          </a:prstGeom>
          <a:noFill/>
        </p:spPr>
        <p:txBody>
          <a:bodyPr vert="horz" rtlCol="0">
            <a:spAutoFit/>
          </a:bodyPr>
          <a:lstStyle/>
          <a:p>
            <a:pPr algn="ctr"/>
            <a:r>
              <a:rPr lang="en-US" sz="3100"/>
              <a:t>But when the sons of Israel cried to the LORD, </a:t>
            </a:r>
            <a:r>
              <a:rPr lang="en-US" sz="3100" b="1">
                <a:solidFill>
                  <a:srgbClr val="FF0000"/>
                </a:solidFill>
              </a:rPr>
              <a:t>the LORD raised up a deliverer for them</a:t>
            </a:r>
            <a:r>
              <a:rPr lang="en-US" sz="3100"/>
              <a:t>, Ehud the son of Gera, the Benjamite, a left-handed man. And the sons of Israel sent tribute by him to Eglon the king of Moab.</a:t>
            </a:r>
          </a:p>
        </p:txBody>
      </p:sp>
    </p:spTree>
    <p:extLst>
      <p:ext uri="{BB962C8B-B14F-4D97-AF65-F5344CB8AC3E}">
        <p14:creationId xmlns:p14="http://schemas.microsoft.com/office/powerpoint/2010/main" val="4213046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8081B4-0ADA-97BB-B7D7-77C4D7A3BB3C}"/>
              </a:ext>
            </a:extLst>
          </p:cNvPr>
          <p:cNvSpPr txBox="1"/>
          <p:nvPr/>
        </p:nvSpPr>
        <p:spPr>
          <a:xfrm>
            <a:off x="127000" y="127000"/>
            <a:ext cx="7315200" cy="276999"/>
          </a:xfrm>
          <a:prstGeom prst="rect">
            <a:avLst/>
          </a:prstGeom>
          <a:noFill/>
        </p:spPr>
        <p:txBody>
          <a:bodyPr vert="horz" lIns="0" tIns="0" rIns="0" bIns="0" rtlCol="0">
            <a:spAutoFit/>
          </a:bodyPr>
          <a:lstStyle/>
          <a:p>
            <a:r>
              <a:rPr lang="en-US"/>
              <a:t>Men, acting on behalf of YHVH, save the people of Israel</a:t>
            </a:r>
          </a:p>
        </p:txBody>
      </p:sp>
      <p:sp>
        <p:nvSpPr>
          <p:cNvPr id="3" name="TextBox 2">
            <a:extLst>
              <a:ext uri="{FF2B5EF4-FFF2-40B4-BE49-F238E27FC236}">
                <a16:creationId xmlns:a16="http://schemas.microsoft.com/office/drawing/2014/main" id="{C59293A0-7EFE-6E2C-21CC-E29C30A12AAE}"/>
              </a:ext>
            </a:extLst>
          </p:cNvPr>
          <p:cNvSpPr txBox="1"/>
          <p:nvPr/>
        </p:nvSpPr>
        <p:spPr>
          <a:xfrm>
            <a:off x="0" y="762000"/>
            <a:ext cx="12192000" cy="646331"/>
          </a:xfrm>
          <a:prstGeom prst="rect">
            <a:avLst/>
          </a:prstGeom>
          <a:noFill/>
        </p:spPr>
        <p:txBody>
          <a:bodyPr vert="horz" rtlCol="0">
            <a:spAutoFit/>
          </a:bodyPr>
          <a:lstStyle/>
          <a:p>
            <a:pPr algn="ctr"/>
            <a:r>
              <a:rPr lang="en-US" sz="3600"/>
              <a:t>Judges 3:9</a:t>
            </a:r>
          </a:p>
        </p:txBody>
      </p:sp>
      <p:sp>
        <p:nvSpPr>
          <p:cNvPr id="4" name="TextBox 3">
            <a:extLst>
              <a:ext uri="{FF2B5EF4-FFF2-40B4-BE49-F238E27FC236}">
                <a16:creationId xmlns:a16="http://schemas.microsoft.com/office/drawing/2014/main" id="{D1BFBBC9-0A1E-7894-6C41-93F4C1C62B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CBE584-5D79-04FE-268C-D0A3F4B66190}"/>
              </a:ext>
            </a:extLst>
          </p:cNvPr>
          <p:cNvSpPr txBox="1"/>
          <p:nvPr/>
        </p:nvSpPr>
        <p:spPr>
          <a:xfrm>
            <a:off x="1016000" y="1905000"/>
            <a:ext cx="10160000" cy="2000548"/>
          </a:xfrm>
          <a:prstGeom prst="rect">
            <a:avLst/>
          </a:prstGeom>
          <a:noFill/>
        </p:spPr>
        <p:txBody>
          <a:bodyPr vert="horz" rtlCol="0">
            <a:spAutoFit/>
          </a:bodyPr>
          <a:lstStyle/>
          <a:p>
            <a:pPr algn="ctr"/>
            <a:r>
              <a:rPr lang="en-US" sz="3100"/>
              <a:t>When the sons of Israel cried to the LORD, the LORD </a:t>
            </a:r>
            <a:r>
              <a:rPr lang="en-US" sz="3100" b="1">
                <a:solidFill>
                  <a:srgbClr val="FF0000"/>
                </a:solidFill>
              </a:rPr>
              <a:t>raised up a deliverer for the sons of Israel to deliver them</a:t>
            </a:r>
            <a:r>
              <a:rPr lang="en-US" sz="3100"/>
              <a:t>, Othniel the son of Kenaz, Caleb's younger brother.</a:t>
            </a:r>
          </a:p>
        </p:txBody>
      </p:sp>
    </p:spTree>
    <p:extLst>
      <p:ext uri="{BB962C8B-B14F-4D97-AF65-F5344CB8AC3E}">
        <p14:creationId xmlns:p14="http://schemas.microsoft.com/office/powerpoint/2010/main" val="19022359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94E156-1988-13B9-440A-3D44CF8AFA8C}"/>
              </a:ext>
            </a:extLst>
          </p:cNvPr>
          <p:cNvSpPr txBox="1"/>
          <p:nvPr/>
        </p:nvSpPr>
        <p:spPr>
          <a:xfrm>
            <a:off x="127000" y="127000"/>
            <a:ext cx="7315200" cy="276999"/>
          </a:xfrm>
          <a:prstGeom prst="rect">
            <a:avLst/>
          </a:prstGeom>
          <a:noFill/>
        </p:spPr>
        <p:txBody>
          <a:bodyPr vert="horz" lIns="0" tIns="0" rIns="0" bIns="0" rtlCol="0">
            <a:spAutoFit/>
          </a:bodyPr>
          <a:lstStyle/>
          <a:p>
            <a:r>
              <a:rPr lang="en-US"/>
              <a:t>Men, acting on behalf of YHVH, save the people of Israel</a:t>
            </a:r>
          </a:p>
        </p:txBody>
      </p:sp>
      <p:sp>
        <p:nvSpPr>
          <p:cNvPr id="3" name="TextBox 2">
            <a:extLst>
              <a:ext uri="{FF2B5EF4-FFF2-40B4-BE49-F238E27FC236}">
                <a16:creationId xmlns:a16="http://schemas.microsoft.com/office/drawing/2014/main" id="{1B01579D-C7D5-1125-5802-C854432152F5}"/>
              </a:ext>
            </a:extLst>
          </p:cNvPr>
          <p:cNvSpPr txBox="1"/>
          <p:nvPr/>
        </p:nvSpPr>
        <p:spPr>
          <a:xfrm>
            <a:off x="0" y="762000"/>
            <a:ext cx="12192000" cy="646331"/>
          </a:xfrm>
          <a:prstGeom prst="rect">
            <a:avLst/>
          </a:prstGeom>
          <a:noFill/>
        </p:spPr>
        <p:txBody>
          <a:bodyPr vert="horz" rtlCol="0">
            <a:spAutoFit/>
          </a:bodyPr>
          <a:lstStyle/>
          <a:p>
            <a:pPr algn="ctr"/>
            <a:r>
              <a:rPr lang="en-US" sz="3600"/>
              <a:t>Nehemiah 9:27</a:t>
            </a:r>
          </a:p>
        </p:txBody>
      </p:sp>
      <p:sp>
        <p:nvSpPr>
          <p:cNvPr id="4" name="TextBox 3">
            <a:extLst>
              <a:ext uri="{FF2B5EF4-FFF2-40B4-BE49-F238E27FC236}">
                <a16:creationId xmlns:a16="http://schemas.microsoft.com/office/drawing/2014/main" id="{9D9F493E-B795-C22A-4081-00B4B76CC6E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6AD2A4-79EC-57FA-A1B6-18AE5EF1BCB6}"/>
              </a:ext>
            </a:extLst>
          </p:cNvPr>
          <p:cNvSpPr txBox="1"/>
          <p:nvPr/>
        </p:nvSpPr>
        <p:spPr>
          <a:xfrm>
            <a:off x="1016000" y="1905000"/>
            <a:ext cx="10160000" cy="2954655"/>
          </a:xfrm>
          <a:prstGeom prst="rect">
            <a:avLst/>
          </a:prstGeom>
          <a:noFill/>
        </p:spPr>
        <p:txBody>
          <a:bodyPr vert="horz" rtlCol="0">
            <a:spAutoFit/>
          </a:bodyPr>
          <a:lstStyle/>
          <a:p>
            <a:pPr algn="ctr"/>
            <a:r>
              <a:rPr lang="en-US" sz="3100"/>
              <a:t>"Therefore You delivered them into the hand of their oppressors who oppressed them, But when they cried to You in the time of their distress, You heard from heaven, and according to Your great compassion </a:t>
            </a:r>
            <a:r>
              <a:rPr lang="en-US" sz="3100" b="1">
                <a:solidFill>
                  <a:srgbClr val="FF0000"/>
                </a:solidFill>
              </a:rPr>
              <a:t>You gave them deliverers who delivered them</a:t>
            </a:r>
            <a:r>
              <a:rPr lang="en-US" sz="3100"/>
              <a:t> from the hand of their oppressors.</a:t>
            </a:r>
          </a:p>
        </p:txBody>
      </p:sp>
    </p:spTree>
    <p:extLst>
      <p:ext uri="{BB962C8B-B14F-4D97-AF65-F5344CB8AC3E}">
        <p14:creationId xmlns:p14="http://schemas.microsoft.com/office/powerpoint/2010/main" val="1773942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04902C-A7F6-13BD-76C1-3F474310DCD7}"/>
              </a:ext>
            </a:extLst>
          </p:cNvPr>
          <p:cNvSpPr txBox="1"/>
          <p:nvPr/>
        </p:nvSpPr>
        <p:spPr>
          <a:xfrm>
            <a:off x="127000" y="127000"/>
            <a:ext cx="7315200" cy="276999"/>
          </a:xfrm>
          <a:prstGeom prst="rect">
            <a:avLst/>
          </a:prstGeom>
          <a:noFill/>
        </p:spPr>
        <p:txBody>
          <a:bodyPr vert="horz" lIns="0" tIns="0" rIns="0" bIns="0" rtlCol="0">
            <a:spAutoFit/>
          </a:bodyPr>
          <a:lstStyle/>
          <a:p>
            <a:r>
              <a:rPr lang="en-US"/>
              <a:t>Men, acting on behalf of YHVH, save the people of Israel</a:t>
            </a:r>
          </a:p>
        </p:txBody>
      </p:sp>
      <p:sp>
        <p:nvSpPr>
          <p:cNvPr id="3" name="TextBox 2">
            <a:extLst>
              <a:ext uri="{FF2B5EF4-FFF2-40B4-BE49-F238E27FC236}">
                <a16:creationId xmlns:a16="http://schemas.microsoft.com/office/drawing/2014/main" id="{AA175466-305C-19C4-B184-67F5B0F35A25}"/>
              </a:ext>
            </a:extLst>
          </p:cNvPr>
          <p:cNvSpPr txBox="1"/>
          <p:nvPr/>
        </p:nvSpPr>
        <p:spPr>
          <a:xfrm>
            <a:off x="0" y="762000"/>
            <a:ext cx="12192000" cy="646331"/>
          </a:xfrm>
          <a:prstGeom prst="rect">
            <a:avLst/>
          </a:prstGeom>
          <a:noFill/>
        </p:spPr>
        <p:txBody>
          <a:bodyPr vert="horz" rtlCol="0">
            <a:spAutoFit/>
          </a:bodyPr>
          <a:lstStyle/>
          <a:p>
            <a:pPr algn="ctr"/>
            <a:r>
              <a:rPr lang="en-US" sz="3600"/>
              <a:t>Isaiah 43:11</a:t>
            </a:r>
          </a:p>
        </p:txBody>
      </p:sp>
      <p:sp>
        <p:nvSpPr>
          <p:cNvPr id="4" name="TextBox 3">
            <a:extLst>
              <a:ext uri="{FF2B5EF4-FFF2-40B4-BE49-F238E27FC236}">
                <a16:creationId xmlns:a16="http://schemas.microsoft.com/office/drawing/2014/main" id="{16EB76AE-86EC-57E1-3439-85A9E1A2B04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842064C-CAB3-AA5D-5878-620E07248A25}"/>
              </a:ext>
            </a:extLst>
          </p:cNvPr>
          <p:cNvSpPr txBox="1"/>
          <p:nvPr/>
        </p:nvSpPr>
        <p:spPr>
          <a:xfrm>
            <a:off x="1016000" y="1905000"/>
            <a:ext cx="10160000" cy="1046440"/>
          </a:xfrm>
          <a:prstGeom prst="rect">
            <a:avLst/>
          </a:prstGeom>
          <a:noFill/>
        </p:spPr>
        <p:txBody>
          <a:bodyPr vert="horz" rtlCol="0">
            <a:spAutoFit/>
          </a:bodyPr>
          <a:lstStyle/>
          <a:p>
            <a:pPr algn="ctr"/>
            <a:r>
              <a:rPr lang="en-US" sz="3100"/>
              <a:t>"I, even I, am the LORD, </a:t>
            </a:r>
            <a:r>
              <a:rPr lang="en-US" sz="3100" b="1">
                <a:solidFill>
                  <a:srgbClr val="FF0000"/>
                </a:solidFill>
              </a:rPr>
              <a:t>And there is no savior besides Me</a:t>
            </a:r>
            <a:r>
              <a:rPr lang="en-US" sz="3100"/>
              <a:t>.</a:t>
            </a:r>
          </a:p>
        </p:txBody>
      </p:sp>
    </p:spTree>
    <p:extLst>
      <p:ext uri="{BB962C8B-B14F-4D97-AF65-F5344CB8AC3E}">
        <p14:creationId xmlns:p14="http://schemas.microsoft.com/office/powerpoint/2010/main" val="18386909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C3E0E-9E0D-A9E0-3AC0-363779DC0718}"/>
              </a:ext>
            </a:extLst>
          </p:cNvPr>
          <p:cNvSpPr>
            <a:spLocks noGrp="1"/>
          </p:cNvSpPr>
          <p:nvPr>
            <p:ph type="ctrTitle"/>
          </p:nvPr>
        </p:nvSpPr>
        <p:spPr>
          <a:xfrm>
            <a:off x="2565933" y="762000"/>
            <a:ext cx="7060135" cy="3285207"/>
          </a:xfrm>
        </p:spPr>
        <p:txBody>
          <a:bodyPr/>
          <a:lstStyle/>
          <a:p>
            <a:pPr algn="ctr"/>
            <a:r>
              <a:rPr lang="en-US" sz="4800">
                <a:solidFill>
                  <a:srgbClr val="000000"/>
                </a:solidFill>
              </a:rPr>
              <a:t>Yeshua, acting on behalf of YHVH, save the people of Israel</a:t>
            </a:r>
          </a:p>
        </p:txBody>
      </p:sp>
      <p:sp>
        <p:nvSpPr>
          <p:cNvPr id="3" name="Subtitle 2">
            <a:extLst>
              <a:ext uri="{FF2B5EF4-FFF2-40B4-BE49-F238E27FC236}">
                <a16:creationId xmlns:a16="http://schemas.microsoft.com/office/drawing/2014/main" id="{5C57FD78-2331-B98B-DDF0-BE3768E684E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70390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D22819-32EB-A707-594D-B4A7783975D8}"/>
              </a:ext>
            </a:extLst>
          </p:cNvPr>
          <p:cNvSpPr txBox="1"/>
          <p:nvPr/>
        </p:nvSpPr>
        <p:spPr>
          <a:xfrm>
            <a:off x="127000" y="127000"/>
            <a:ext cx="7315200" cy="276999"/>
          </a:xfrm>
          <a:prstGeom prst="rect">
            <a:avLst/>
          </a:prstGeom>
          <a:noFill/>
        </p:spPr>
        <p:txBody>
          <a:bodyPr vert="horz" lIns="0" tIns="0" rIns="0" bIns="0" rtlCol="0">
            <a:spAutoFit/>
          </a:bodyPr>
          <a:lstStyle/>
          <a:p>
            <a:r>
              <a:rPr lang="en-US"/>
              <a:t>Yeshua, acting on behalf of YHVH, save the people of Israel</a:t>
            </a:r>
          </a:p>
        </p:txBody>
      </p:sp>
      <p:sp>
        <p:nvSpPr>
          <p:cNvPr id="3" name="TextBox 2">
            <a:extLst>
              <a:ext uri="{FF2B5EF4-FFF2-40B4-BE49-F238E27FC236}">
                <a16:creationId xmlns:a16="http://schemas.microsoft.com/office/drawing/2014/main" id="{E03365BF-20CA-A621-E90F-FDB3B24EACE2}"/>
              </a:ext>
            </a:extLst>
          </p:cNvPr>
          <p:cNvSpPr txBox="1"/>
          <p:nvPr/>
        </p:nvSpPr>
        <p:spPr>
          <a:xfrm>
            <a:off x="0" y="762000"/>
            <a:ext cx="12192000" cy="646331"/>
          </a:xfrm>
          <a:prstGeom prst="rect">
            <a:avLst/>
          </a:prstGeom>
          <a:noFill/>
        </p:spPr>
        <p:txBody>
          <a:bodyPr vert="horz" rtlCol="0">
            <a:spAutoFit/>
          </a:bodyPr>
          <a:lstStyle/>
          <a:p>
            <a:pPr algn="ctr"/>
            <a:r>
              <a:rPr lang="en-US" sz="3600"/>
              <a:t>First John 4:14</a:t>
            </a:r>
          </a:p>
        </p:txBody>
      </p:sp>
      <p:sp>
        <p:nvSpPr>
          <p:cNvPr id="4" name="TextBox 3">
            <a:extLst>
              <a:ext uri="{FF2B5EF4-FFF2-40B4-BE49-F238E27FC236}">
                <a16:creationId xmlns:a16="http://schemas.microsoft.com/office/drawing/2014/main" id="{FED0D36E-0060-B130-A046-F3037A6C0D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F5A1DC0-9331-6F04-C378-6E9E6E0BD2D8}"/>
              </a:ext>
            </a:extLst>
          </p:cNvPr>
          <p:cNvSpPr txBox="1"/>
          <p:nvPr/>
        </p:nvSpPr>
        <p:spPr>
          <a:xfrm>
            <a:off x="1016000" y="1905000"/>
            <a:ext cx="10160000" cy="1046440"/>
          </a:xfrm>
          <a:prstGeom prst="rect">
            <a:avLst/>
          </a:prstGeom>
          <a:noFill/>
        </p:spPr>
        <p:txBody>
          <a:bodyPr vert="horz" rtlCol="0">
            <a:spAutoFit/>
          </a:bodyPr>
          <a:lstStyle/>
          <a:p>
            <a:pPr algn="ctr"/>
            <a:r>
              <a:rPr lang="en-US" sz="3100"/>
              <a:t>We have seen and testify </a:t>
            </a:r>
            <a:r>
              <a:rPr lang="en-US" sz="3100" b="1">
                <a:solidFill>
                  <a:srgbClr val="FF0000"/>
                </a:solidFill>
              </a:rPr>
              <a:t>that the Father has sent the Son to be the Savior</a:t>
            </a:r>
            <a:r>
              <a:rPr lang="en-US" sz="3100"/>
              <a:t> of the world.</a:t>
            </a:r>
          </a:p>
        </p:txBody>
      </p:sp>
    </p:spTree>
    <p:extLst>
      <p:ext uri="{BB962C8B-B14F-4D97-AF65-F5344CB8AC3E}">
        <p14:creationId xmlns:p14="http://schemas.microsoft.com/office/powerpoint/2010/main" val="11058618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1AB822-AEB8-A9F3-9F9C-7AFA206F8C5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acting on behalf of YHVH, save the people of Israel</a:t>
            </a:r>
          </a:p>
        </p:txBody>
      </p:sp>
      <p:sp>
        <p:nvSpPr>
          <p:cNvPr id="3" name="TextBox 2">
            <a:extLst>
              <a:ext uri="{FF2B5EF4-FFF2-40B4-BE49-F238E27FC236}">
                <a16:creationId xmlns:a16="http://schemas.microsoft.com/office/drawing/2014/main" id="{312E8F42-DB18-6D58-486F-6F4BE9DD22CD}"/>
              </a:ext>
            </a:extLst>
          </p:cNvPr>
          <p:cNvSpPr txBox="1"/>
          <p:nvPr/>
        </p:nvSpPr>
        <p:spPr>
          <a:xfrm>
            <a:off x="0" y="762000"/>
            <a:ext cx="12192000" cy="646331"/>
          </a:xfrm>
          <a:prstGeom prst="rect">
            <a:avLst/>
          </a:prstGeom>
          <a:noFill/>
        </p:spPr>
        <p:txBody>
          <a:bodyPr vert="horz" rtlCol="0">
            <a:spAutoFit/>
          </a:bodyPr>
          <a:lstStyle/>
          <a:p>
            <a:pPr algn="ctr"/>
            <a:r>
              <a:rPr lang="en-US" sz="3600"/>
              <a:t>John 12:49-50</a:t>
            </a:r>
          </a:p>
        </p:txBody>
      </p:sp>
      <p:sp>
        <p:nvSpPr>
          <p:cNvPr id="4" name="TextBox 3">
            <a:extLst>
              <a:ext uri="{FF2B5EF4-FFF2-40B4-BE49-F238E27FC236}">
                <a16:creationId xmlns:a16="http://schemas.microsoft.com/office/drawing/2014/main" id="{440D08A5-097D-4331-86E1-58BA6861AE5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2D1693D-CD51-54CC-7EEA-F794DA5CAE24}"/>
              </a:ext>
            </a:extLst>
          </p:cNvPr>
          <p:cNvSpPr txBox="1"/>
          <p:nvPr/>
        </p:nvSpPr>
        <p:spPr>
          <a:xfrm>
            <a:off x="1016000" y="1905000"/>
            <a:ext cx="10160000" cy="2954655"/>
          </a:xfrm>
          <a:prstGeom prst="rect">
            <a:avLst/>
          </a:prstGeom>
          <a:noFill/>
        </p:spPr>
        <p:txBody>
          <a:bodyPr vert="horz" rtlCol="0">
            <a:spAutoFit/>
          </a:bodyPr>
          <a:lstStyle/>
          <a:p>
            <a:pPr algn="ctr"/>
            <a:r>
              <a:rPr lang="en-US" sz="3100"/>
              <a:t>For I spake not from myself; </a:t>
            </a:r>
            <a:r>
              <a:rPr lang="en-US" sz="3100" b="1">
                <a:solidFill>
                  <a:srgbClr val="FF0000"/>
                </a:solidFill>
              </a:rPr>
              <a:t>but the Father that sent me, he hath given me a commandment, what I should say, and what I should speak</a:t>
            </a:r>
            <a:r>
              <a:rPr lang="en-US" sz="3100"/>
              <a:t>. And I know that his commandment is life eternal: the things therefore which I speak, even as the Father hath said unto me, so I speak.</a:t>
            </a:r>
          </a:p>
        </p:txBody>
      </p:sp>
    </p:spTree>
    <p:extLst>
      <p:ext uri="{BB962C8B-B14F-4D97-AF65-F5344CB8AC3E}">
        <p14:creationId xmlns:p14="http://schemas.microsoft.com/office/powerpoint/2010/main" val="25856648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865F64-5D1A-4E8E-9350-1946AD54F4F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acting on behalf of YHVH, save the people of Israel</a:t>
            </a:r>
          </a:p>
        </p:txBody>
      </p:sp>
      <p:sp>
        <p:nvSpPr>
          <p:cNvPr id="3" name="TextBox 2">
            <a:extLst>
              <a:ext uri="{FF2B5EF4-FFF2-40B4-BE49-F238E27FC236}">
                <a16:creationId xmlns:a16="http://schemas.microsoft.com/office/drawing/2014/main" id="{4FBC6CB4-849E-6F43-EDFB-E2F32EABEA03}"/>
              </a:ext>
            </a:extLst>
          </p:cNvPr>
          <p:cNvSpPr txBox="1"/>
          <p:nvPr/>
        </p:nvSpPr>
        <p:spPr>
          <a:xfrm>
            <a:off x="0" y="762000"/>
            <a:ext cx="12192000" cy="646331"/>
          </a:xfrm>
          <a:prstGeom prst="rect">
            <a:avLst/>
          </a:prstGeom>
          <a:noFill/>
        </p:spPr>
        <p:txBody>
          <a:bodyPr vert="horz" rtlCol="0">
            <a:spAutoFit/>
          </a:bodyPr>
          <a:lstStyle/>
          <a:p>
            <a:pPr algn="ctr"/>
            <a:r>
              <a:rPr lang="en-US" sz="3600"/>
              <a:t>Revelation 19:15</a:t>
            </a:r>
          </a:p>
        </p:txBody>
      </p:sp>
      <p:sp>
        <p:nvSpPr>
          <p:cNvPr id="4" name="TextBox 3">
            <a:extLst>
              <a:ext uri="{FF2B5EF4-FFF2-40B4-BE49-F238E27FC236}">
                <a16:creationId xmlns:a16="http://schemas.microsoft.com/office/drawing/2014/main" id="{FA378ED9-0749-BB25-858F-3B9090A35D8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CB4730A-2378-2B69-CDB3-8346132651CA}"/>
              </a:ext>
            </a:extLst>
          </p:cNvPr>
          <p:cNvSpPr txBox="1"/>
          <p:nvPr/>
        </p:nvSpPr>
        <p:spPr>
          <a:xfrm>
            <a:off x="1016000" y="1905000"/>
            <a:ext cx="10160000" cy="2477601"/>
          </a:xfrm>
          <a:prstGeom prst="rect">
            <a:avLst/>
          </a:prstGeom>
          <a:noFill/>
        </p:spPr>
        <p:txBody>
          <a:bodyPr vert="horz" rtlCol="0">
            <a:spAutoFit/>
          </a:bodyPr>
          <a:lstStyle/>
          <a:p>
            <a:pPr algn="ctr"/>
            <a:r>
              <a:rPr lang="en-US" sz="3100"/>
              <a:t>And out of his mouth proceedeth a sharp sword, that with it he should smite the nations: and he shall rule them with a rod of iron: and he treadeth the winepress of the fierceness of </a:t>
            </a:r>
            <a:r>
              <a:rPr lang="en-US" sz="3100" b="1">
                <a:solidFill>
                  <a:srgbClr val="FF0000"/>
                </a:solidFill>
              </a:rPr>
              <a:t>the wrath of God, the Almighty.</a:t>
            </a:r>
          </a:p>
        </p:txBody>
      </p:sp>
    </p:spTree>
    <p:extLst>
      <p:ext uri="{BB962C8B-B14F-4D97-AF65-F5344CB8AC3E}">
        <p14:creationId xmlns:p14="http://schemas.microsoft.com/office/powerpoint/2010/main" val="6745783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18A23-B84B-4564-20C0-8032A361B81B}"/>
              </a:ext>
            </a:extLst>
          </p:cNvPr>
          <p:cNvSpPr>
            <a:spLocks noGrp="1"/>
          </p:cNvSpPr>
          <p:nvPr>
            <p:ph type="ctrTitle"/>
          </p:nvPr>
        </p:nvSpPr>
        <p:spPr>
          <a:xfrm>
            <a:off x="2565933" y="762000"/>
            <a:ext cx="7060135" cy="3285207"/>
          </a:xfrm>
        </p:spPr>
        <p:txBody>
          <a:bodyPr/>
          <a:lstStyle/>
          <a:p>
            <a:pPr algn="ctr"/>
            <a:r>
              <a:rPr lang="en-US" sz="4800">
                <a:solidFill>
                  <a:srgbClr val="000000"/>
                </a:solidFill>
              </a:rPr>
              <a:t>Angels acting on behalf of YHVH</a:t>
            </a:r>
          </a:p>
        </p:txBody>
      </p:sp>
      <p:sp>
        <p:nvSpPr>
          <p:cNvPr id="3" name="Subtitle 2">
            <a:extLst>
              <a:ext uri="{FF2B5EF4-FFF2-40B4-BE49-F238E27FC236}">
                <a16:creationId xmlns:a16="http://schemas.microsoft.com/office/drawing/2014/main" id="{97D89B00-2BCD-27E7-2053-E4074B65F97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859372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B8FD86-4406-6EBC-5E3B-C3626098862B}"/>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acting on behalf of YHVH</a:t>
            </a:r>
          </a:p>
        </p:txBody>
      </p:sp>
      <p:sp>
        <p:nvSpPr>
          <p:cNvPr id="3" name="TextBox 2">
            <a:extLst>
              <a:ext uri="{FF2B5EF4-FFF2-40B4-BE49-F238E27FC236}">
                <a16:creationId xmlns:a16="http://schemas.microsoft.com/office/drawing/2014/main" id="{F448D307-3136-BDA2-F833-074B97E41720}"/>
              </a:ext>
            </a:extLst>
          </p:cNvPr>
          <p:cNvSpPr txBox="1"/>
          <p:nvPr/>
        </p:nvSpPr>
        <p:spPr>
          <a:xfrm>
            <a:off x="0" y="762000"/>
            <a:ext cx="12192000" cy="646331"/>
          </a:xfrm>
          <a:prstGeom prst="rect">
            <a:avLst/>
          </a:prstGeom>
          <a:noFill/>
        </p:spPr>
        <p:txBody>
          <a:bodyPr vert="horz" rtlCol="0">
            <a:spAutoFit/>
          </a:bodyPr>
          <a:lstStyle/>
          <a:p>
            <a:pPr algn="ctr"/>
            <a:r>
              <a:rPr lang="en-US" sz="3600"/>
              <a:t>Revelation 22:6</a:t>
            </a:r>
          </a:p>
        </p:txBody>
      </p:sp>
      <p:sp>
        <p:nvSpPr>
          <p:cNvPr id="4" name="TextBox 3">
            <a:extLst>
              <a:ext uri="{FF2B5EF4-FFF2-40B4-BE49-F238E27FC236}">
                <a16:creationId xmlns:a16="http://schemas.microsoft.com/office/drawing/2014/main" id="{1218A29F-74A5-E7B5-AC8A-5B4DD12AEDB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E5C52A3-2166-E74F-8AD9-8CFA7AD000BA}"/>
              </a:ext>
            </a:extLst>
          </p:cNvPr>
          <p:cNvSpPr txBox="1"/>
          <p:nvPr/>
        </p:nvSpPr>
        <p:spPr>
          <a:xfrm>
            <a:off x="1016000" y="1905000"/>
            <a:ext cx="10160000" cy="2477601"/>
          </a:xfrm>
          <a:prstGeom prst="rect">
            <a:avLst/>
          </a:prstGeom>
          <a:noFill/>
        </p:spPr>
        <p:txBody>
          <a:bodyPr vert="horz" rtlCol="0">
            <a:spAutoFit/>
          </a:bodyPr>
          <a:lstStyle/>
          <a:p>
            <a:pPr algn="ctr"/>
            <a:r>
              <a:rPr lang="en-US" sz="3100"/>
              <a:t>And he said unto me, These words are faithful and true: and the Lord, the God of the spirits of the prophets, </a:t>
            </a:r>
            <a:r>
              <a:rPr lang="en-US" sz="3100" b="1">
                <a:solidFill>
                  <a:srgbClr val="FF0000"/>
                </a:solidFill>
              </a:rPr>
              <a:t>sent his angel to show unto his servants</a:t>
            </a:r>
            <a:r>
              <a:rPr lang="en-US" sz="3100"/>
              <a:t> the things which must shortly come to pass.</a:t>
            </a:r>
          </a:p>
        </p:txBody>
      </p:sp>
    </p:spTree>
    <p:extLst>
      <p:ext uri="{BB962C8B-B14F-4D97-AF65-F5344CB8AC3E}">
        <p14:creationId xmlns:p14="http://schemas.microsoft.com/office/powerpoint/2010/main" val="27043188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1BABDA-3881-7D82-E606-BA083C521837}"/>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acting on behalf of YHVH</a:t>
            </a:r>
          </a:p>
        </p:txBody>
      </p:sp>
      <p:sp>
        <p:nvSpPr>
          <p:cNvPr id="3" name="TextBox 2">
            <a:extLst>
              <a:ext uri="{FF2B5EF4-FFF2-40B4-BE49-F238E27FC236}">
                <a16:creationId xmlns:a16="http://schemas.microsoft.com/office/drawing/2014/main" id="{C8F97CEF-B2A6-34DA-34FB-154C732EE1B3}"/>
              </a:ext>
            </a:extLst>
          </p:cNvPr>
          <p:cNvSpPr txBox="1"/>
          <p:nvPr/>
        </p:nvSpPr>
        <p:spPr>
          <a:xfrm>
            <a:off x="0" y="762000"/>
            <a:ext cx="12192000" cy="646331"/>
          </a:xfrm>
          <a:prstGeom prst="rect">
            <a:avLst/>
          </a:prstGeom>
          <a:noFill/>
        </p:spPr>
        <p:txBody>
          <a:bodyPr vert="horz" rtlCol="0">
            <a:spAutoFit/>
          </a:bodyPr>
          <a:lstStyle/>
          <a:p>
            <a:pPr algn="ctr"/>
            <a:r>
              <a:rPr lang="en-US" sz="3600"/>
              <a:t>Luke 2:15</a:t>
            </a:r>
          </a:p>
        </p:txBody>
      </p:sp>
      <p:sp>
        <p:nvSpPr>
          <p:cNvPr id="4" name="TextBox 3">
            <a:extLst>
              <a:ext uri="{FF2B5EF4-FFF2-40B4-BE49-F238E27FC236}">
                <a16:creationId xmlns:a16="http://schemas.microsoft.com/office/drawing/2014/main" id="{CE54E58D-3030-4757-3558-DDBEC217036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685D890-9A79-413C-0F4C-0D4995570126}"/>
              </a:ext>
            </a:extLst>
          </p:cNvPr>
          <p:cNvSpPr txBox="1"/>
          <p:nvPr/>
        </p:nvSpPr>
        <p:spPr>
          <a:xfrm>
            <a:off x="1016000" y="1905000"/>
            <a:ext cx="10160000" cy="2477601"/>
          </a:xfrm>
          <a:prstGeom prst="rect">
            <a:avLst/>
          </a:prstGeom>
          <a:noFill/>
        </p:spPr>
        <p:txBody>
          <a:bodyPr vert="horz" rtlCol="0">
            <a:spAutoFit/>
          </a:bodyPr>
          <a:lstStyle/>
          <a:p>
            <a:pPr algn="ctr"/>
            <a:r>
              <a:rPr lang="en-US" sz="3100"/>
              <a:t>When </a:t>
            </a:r>
            <a:r>
              <a:rPr lang="en-US" sz="3100" b="1">
                <a:solidFill>
                  <a:srgbClr val="FF0000"/>
                </a:solidFill>
              </a:rPr>
              <a:t>the angels</a:t>
            </a:r>
            <a:r>
              <a:rPr lang="en-US" sz="3100"/>
              <a:t> had gone away from them into heaven, the shepherds began saying to one another, "Let us go straight to Bethlehem then, and see this thing that has happened which </a:t>
            </a:r>
            <a:r>
              <a:rPr lang="en-US" sz="3100" b="1">
                <a:solidFill>
                  <a:srgbClr val="FF0000"/>
                </a:solidFill>
              </a:rPr>
              <a:t>the Lord</a:t>
            </a:r>
            <a:r>
              <a:rPr lang="en-US" sz="3100"/>
              <a:t> has made known to us."</a:t>
            </a:r>
          </a:p>
        </p:txBody>
      </p:sp>
    </p:spTree>
    <p:extLst>
      <p:ext uri="{BB962C8B-B14F-4D97-AF65-F5344CB8AC3E}">
        <p14:creationId xmlns:p14="http://schemas.microsoft.com/office/powerpoint/2010/main" val="30693444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281A3D-A3F1-C0CF-1205-5EFC0B5D276F}"/>
              </a:ext>
            </a:extLst>
          </p:cNvPr>
          <p:cNvSpPr txBox="1"/>
          <p:nvPr/>
        </p:nvSpPr>
        <p:spPr>
          <a:xfrm>
            <a:off x="127000" y="127000"/>
            <a:ext cx="7315200" cy="276999"/>
          </a:xfrm>
          <a:prstGeom prst="rect">
            <a:avLst/>
          </a:prstGeom>
          <a:noFill/>
        </p:spPr>
        <p:txBody>
          <a:bodyPr vert="horz" lIns="0" tIns="0" rIns="0" bIns="0" rtlCol="0">
            <a:spAutoFit/>
          </a:bodyPr>
          <a:lstStyle/>
          <a:p>
            <a:r>
              <a:rPr lang="en-US"/>
              <a:t>Angels acting on behalf of YHVH</a:t>
            </a:r>
          </a:p>
        </p:txBody>
      </p:sp>
      <p:sp>
        <p:nvSpPr>
          <p:cNvPr id="3" name="TextBox 2">
            <a:extLst>
              <a:ext uri="{FF2B5EF4-FFF2-40B4-BE49-F238E27FC236}">
                <a16:creationId xmlns:a16="http://schemas.microsoft.com/office/drawing/2014/main" id="{DC5FC0C4-0F35-E6B8-B381-275C8F83DE4B}"/>
              </a:ext>
            </a:extLst>
          </p:cNvPr>
          <p:cNvSpPr txBox="1"/>
          <p:nvPr/>
        </p:nvSpPr>
        <p:spPr>
          <a:xfrm>
            <a:off x="0" y="762000"/>
            <a:ext cx="12192000" cy="646331"/>
          </a:xfrm>
          <a:prstGeom prst="rect">
            <a:avLst/>
          </a:prstGeom>
          <a:noFill/>
        </p:spPr>
        <p:txBody>
          <a:bodyPr vert="horz" rtlCol="0">
            <a:spAutoFit/>
          </a:bodyPr>
          <a:lstStyle/>
          <a:p>
            <a:pPr algn="ctr"/>
            <a:r>
              <a:rPr lang="en-US" sz="3600"/>
              <a:t>Acts 12:11</a:t>
            </a:r>
          </a:p>
        </p:txBody>
      </p:sp>
      <p:sp>
        <p:nvSpPr>
          <p:cNvPr id="4" name="TextBox 3">
            <a:extLst>
              <a:ext uri="{FF2B5EF4-FFF2-40B4-BE49-F238E27FC236}">
                <a16:creationId xmlns:a16="http://schemas.microsoft.com/office/drawing/2014/main" id="{673B3699-75AD-0E59-AD15-5DD97BF4733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4105C1-22D7-3AD1-A8EA-4B98A756C413}"/>
              </a:ext>
            </a:extLst>
          </p:cNvPr>
          <p:cNvSpPr txBox="1"/>
          <p:nvPr/>
        </p:nvSpPr>
        <p:spPr>
          <a:xfrm>
            <a:off x="1016000" y="1905000"/>
            <a:ext cx="10160000" cy="2000548"/>
          </a:xfrm>
          <a:prstGeom prst="rect">
            <a:avLst/>
          </a:prstGeom>
          <a:noFill/>
        </p:spPr>
        <p:txBody>
          <a:bodyPr vert="horz" rtlCol="0">
            <a:spAutoFit/>
          </a:bodyPr>
          <a:lstStyle/>
          <a:p>
            <a:pPr algn="ctr"/>
            <a:r>
              <a:rPr lang="en-US" sz="3100"/>
              <a:t>When Peter came to himself, he said, "Now I know for sure </a:t>
            </a:r>
            <a:r>
              <a:rPr lang="en-US" sz="3100" b="1">
                <a:solidFill>
                  <a:srgbClr val="FF0000"/>
                </a:solidFill>
              </a:rPr>
              <a:t>that the Lord has sent forth His angel and rescued me</a:t>
            </a:r>
            <a:r>
              <a:rPr lang="en-US" sz="3100"/>
              <a:t> from the hand of Herod and from all that the Jewish people were expecting."</a:t>
            </a:r>
          </a:p>
        </p:txBody>
      </p:sp>
    </p:spTree>
    <p:extLst>
      <p:ext uri="{BB962C8B-B14F-4D97-AF65-F5344CB8AC3E}">
        <p14:creationId xmlns:p14="http://schemas.microsoft.com/office/powerpoint/2010/main" val="41061064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8F50B-3F43-6AD5-EFA0-F945A808E514}"/>
              </a:ext>
            </a:extLst>
          </p:cNvPr>
          <p:cNvSpPr>
            <a:spLocks noGrp="1"/>
          </p:cNvSpPr>
          <p:nvPr>
            <p:ph type="ctrTitle"/>
          </p:nvPr>
        </p:nvSpPr>
        <p:spPr>
          <a:xfrm>
            <a:off x="2565933" y="762000"/>
            <a:ext cx="7060135" cy="3285207"/>
          </a:xfrm>
        </p:spPr>
        <p:txBody>
          <a:bodyPr/>
          <a:lstStyle/>
          <a:p>
            <a:pPr algn="ctr"/>
            <a:r>
              <a:rPr lang="en-US" sz="4800">
                <a:solidFill>
                  <a:srgbClr val="000000"/>
                </a:solidFill>
              </a:rPr>
              <a:t>The Angel of YHVH, acting on behalf of YHVH, leads the people of Israel through Sinai</a:t>
            </a:r>
          </a:p>
        </p:txBody>
      </p:sp>
      <p:sp>
        <p:nvSpPr>
          <p:cNvPr id="3" name="Subtitle 2">
            <a:extLst>
              <a:ext uri="{FF2B5EF4-FFF2-40B4-BE49-F238E27FC236}">
                <a16:creationId xmlns:a16="http://schemas.microsoft.com/office/drawing/2014/main" id="{91BC50A9-72C3-A521-BE8B-F09B2F31485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465576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E7FE14-BD02-A34B-47EB-87B57C40CE6E}"/>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YHVH, acting on behalf of YHVH, leads the people of Israel through Sinai</a:t>
            </a:r>
          </a:p>
        </p:txBody>
      </p:sp>
      <p:sp>
        <p:nvSpPr>
          <p:cNvPr id="3" name="TextBox 2">
            <a:extLst>
              <a:ext uri="{FF2B5EF4-FFF2-40B4-BE49-F238E27FC236}">
                <a16:creationId xmlns:a16="http://schemas.microsoft.com/office/drawing/2014/main" id="{7A6A9F91-E47E-2B00-53EC-C3657A60149A}"/>
              </a:ext>
            </a:extLst>
          </p:cNvPr>
          <p:cNvSpPr txBox="1"/>
          <p:nvPr/>
        </p:nvSpPr>
        <p:spPr>
          <a:xfrm>
            <a:off x="0" y="762000"/>
            <a:ext cx="12192000" cy="646331"/>
          </a:xfrm>
          <a:prstGeom prst="rect">
            <a:avLst/>
          </a:prstGeom>
          <a:noFill/>
        </p:spPr>
        <p:txBody>
          <a:bodyPr vert="horz" rtlCol="0">
            <a:spAutoFit/>
          </a:bodyPr>
          <a:lstStyle/>
          <a:p>
            <a:pPr algn="ctr"/>
            <a:r>
              <a:rPr lang="en-US" sz="3600"/>
              <a:t>Acts 7:38</a:t>
            </a:r>
          </a:p>
        </p:txBody>
      </p:sp>
      <p:sp>
        <p:nvSpPr>
          <p:cNvPr id="4" name="TextBox 3">
            <a:extLst>
              <a:ext uri="{FF2B5EF4-FFF2-40B4-BE49-F238E27FC236}">
                <a16:creationId xmlns:a16="http://schemas.microsoft.com/office/drawing/2014/main" id="{06C90692-A728-D0AB-94F7-7E90CA55A1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EFC369D-1DBE-0BD8-3EB2-92411F8E8AD7}"/>
              </a:ext>
            </a:extLst>
          </p:cNvPr>
          <p:cNvSpPr txBox="1"/>
          <p:nvPr/>
        </p:nvSpPr>
        <p:spPr>
          <a:xfrm>
            <a:off x="1016000" y="1905000"/>
            <a:ext cx="10160000" cy="2477601"/>
          </a:xfrm>
          <a:prstGeom prst="rect">
            <a:avLst/>
          </a:prstGeom>
          <a:noFill/>
        </p:spPr>
        <p:txBody>
          <a:bodyPr vert="horz" rtlCol="0">
            <a:spAutoFit/>
          </a:bodyPr>
          <a:lstStyle/>
          <a:p>
            <a:pPr algn="ctr"/>
            <a:r>
              <a:rPr lang="en-US" sz="3100"/>
              <a:t>"This is the one who was in the congregation in the wilderness together with </a:t>
            </a:r>
            <a:r>
              <a:rPr lang="en-US" sz="3100" b="1">
                <a:solidFill>
                  <a:srgbClr val="FF0000"/>
                </a:solidFill>
              </a:rPr>
              <a:t>the angel who was speaking to him on Mount Sinai</a:t>
            </a:r>
            <a:r>
              <a:rPr lang="en-US" sz="3100"/>
              <a:t>, and who was with our fathers; and he received living oracles to pass on to you.</a:t>
            </a:r>
          </a:p>
        </p:txBody>
      </p:sp>
    </p:spTree>
    <p:extLst>
      <p:ext uri="{BB962C8B-B14F-4D97-AF65-F5344CB8AC3E}">
        <p14:creationId xmlns:p14="http://schemas.microsoft.com/office/powerpoint/2010/main" val="1983262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EFB5EF-42F1-50C2-402A-65556B63BF3F}"/>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YHVH, acting on behalf of YHVH, leads the people of Israel through Sinai</a:t>
            </a:r>
          </a:p>
        </p:txBody>
      </p:sp>
      <p:sp>
        <p:nvSpPr>
          <p:cNvPr id="3" name="TextBox 2">
            <a:extLst>
              <a:ext uri="{FF2B5EF4-FFF2-40B4-BE49-F238E27FC236}">
                <a16:creationId xmlns:a16="http://schemas.microsoft.com/office/drawing/2014/main" id="{80879EFB-199C-ACAC-AE5F-BEBF713332CB}"/>
              </a:ext>
            </a:extLst>
          </p:cNvPr>
          <p:cNvSpPr txBox="1"/>
          <p:nvPr/>
        </p:nvSpPr>
        <p:spPr>
          <a:xfrm>
            <a:off x="0" y="762000"/>
            <a:ext cx="12192000" cy="646331"/>
          </a:xfrm>
          <a:prstGeom prst="rect">
            <a:avLst/>
          </a:prstGeom>
          <a:noFill/>
        </p:spPr>
        <p:txBody>
          <a:bodyPr vert="horz" rtlCol="0">
            <a:spAutoFit/>
          </a:bodyPr>
          <a:lstStyle/>
          <a:p>
            <a:pPr algn="ctr"/>
            <a:r>
              <a:rPr lang="en-US" sz="3600"/>
              <a:t>Acts 7:51-53</a:t>
            </a:r>
          </a:p>
        </p:txBody>
      </p:sp>
      <p:sp>
        <p:nvSpPr>
          <p:cNvPr id="4" name="TextBox 3">
            <a:extLst>
              <a:ext uri="{FF2B5EF4-FFF2-40B4-BE49-F238E27FC236}">
                <a16:creationId xmlns:a16="http://schemas.microsoft.com/office/drawing/2014/main" id="{C870815C-B5D2-3391-5A4E-D2140BD8F34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70A7E50-D5F5-E913-5D08-581A4394F8C3}"/>
              </a:ext>
            </a:extLst>
          </p:cNvPr>
          <p:cNvSpPr txBox="1"/>
          <p:nvPr/>
        </p:nvSpPr>
        <p:spPr>
          <a:xfrm>
            <a:off x="1016000" y="1905000"/>
            <a:ext cx="10160000" cy="4385816"/>
          </a:xfrm>
          <a:prstGeom prst="rect">
            <a:avLst/>
          </a:prstGeom>
          <a:noFill/>
        </p:spPr>
        <p:txBody>
          <a:bodyPr vert="horz" rtlCol="0">
            <a:spAutoFit/>
          </a:bodyPr>
          <a:lstStyle/>
          <a:p>
            <a:pPr algn="ctr"/>
            <a:r>
              <a:rPr lang="en-US" sz="3100"/>
              <a:t>"You men who are stiff-necked and uncircumcised in heart and ears are always resisting the Holy Spirit; you are doing just as your fathers did. "Which one of the prophets did your fathers not persecute? They killed those who had previously announced the coming of the Righteous One, whose betrayers and murderers you have now become; you </a:t>
            </a:r>
            <a:r>
              <a:rPr lang="en-US" sz="3100" b="1">
                <a:solidFill>
                  <a:srgbClr val="FF0000"/>
                </a:solidFill>
              </a:rPr>
              <a:t>who received the law as ordained by angels</a:t>
            </a:r>
            <a:r>
              <a:rPr lang="en-US" sz="3100"/>
              <a:t>, and yet did not keep it."</a:t>
            </a:r>
          </a:p>
        </p:txBody>
      </p:sp>
    </p:spTree>
    <p:extLst>
      <p:ext uri="{BB962C8B-B14F-4D97-AF65-F5344CB8AC3E}">
        <p14:creationId xmlns:p14="http://schemas.microsoft.com/office/powerpoint/2010/main" val="29297552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D4339B-1A08-ED80-1991-55BEE3F2A603}"/>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YHVH, acting on behalf of YHVH, leads the people of Israel through Sinai</a:t>
            </a:r>
          </a:p>
        </p:txBody>
      </p:sp>
      <p:sp>
        <p:nvSpPr>
          <p:cNvPr id="3" name="TextBox 2">
            <a:extLst>
              <a:ext uri="{FF2B5EF4-FFF2-40B4-BE49-F238E27FC236}">
                <a16:creationId xmlns:a16="http://schemas.microsoft.com/office/drawing/2014/main" id="{E3B9B288-D41B-52B4-4D7A-5CF4B65A4220}"/>
              </a:ext>
            </a:extLst>
          </p:cNvPr>
          <p:cNvSpPr txBox="1"/>
          <p:nvPr/>
        </p:nvSpPr>
        <p:spPr>
          <a:xfrm>
            <a:off x="0" y="762000"/>
            <a:ext cx="12192000" cy="646331"/>
          </a:xfrm>
          <a:prstGeom prst="rect">
            <a:avLst/>
          </a:prstGeom>
          <a:noFill/>
        </p:spPr>
        <p:txBody>
          <a:bodyPr vert="horz" rtlCol="0">
            <a:spAutoFit/>
          </a:bodyPr>
          <a:lstStyle/>
          <a:p>
            <a:pPr algn="ctr"/>
            <a:r>
              <a:rPr lang="en-US" sz="3600"/>
              <a:t>Exodus 16:10-11</a:t>
            </a:r>
          </a:p>
        </p:txBody>
      </p:sp>
      <p:sp>
        <p:nvSpPr>
          <p:cNvPr id="4" name="TextBox 3">
            <a:extLst>
              <a:ext uri="{FF2B5EF4-FFF2-40B4-BE49-F238E27FC236}">
                <a16:creationId xmlns:a16="http://schemas.microsoft.com/office/drawing/2014/main" id="{59D37FD6-80EE-B6CD-7468-2603DC929D7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A1BC55-9890-888B-7FB8-624445A5DF01}"/>
              </a:ext>
            </a:extLst>
          </p:cNvPr>
          <p:cNvSpPr txBox="1"/>
          <p:nvPr/>
        </p:nvSpPr>
        <p:spPr>
          <a:xfrm>
            <a:off x="1016000" y="1905000"/>
            <a:ext cx="10160000" cy="2477601"/>
          </a:xfrm>
          <a:prstGeom prst="rect">
            <a:avLst/>
          </a:prstGeom>
          <a:noFill/>
        </p:spPr>
        <p:txBody>
          <a:bodyPr vert="horz" rtlCol="0">
            <a:spAutoFit/>
          </a:bodyPr>
          <a:lstStyle/>
          <a:p>
            <a:pPr algn="ctr"/>
            <a:r>
              <a:rPr lang="en-US" sz="3100"/>
              <a:t>It came about as Aaron spoke to the whole congregation of the sons of Israel, that they looked toward the wilderness, </a:t>
            </a:r>
            <a:r>
              <a:rPr lang="en-US" sz="3100" b="1">
                <a:solidFill>
                  <a:srgbClr val="FF0000"/>
                </a:solidFill>
              </a:rPr>
              <a:t>and behold, the glory of the LORD appeared in the cloud</a:t>
            </a:r>
            <a:r>
              <a:rPr lang="en-US" sz="3100"/>
              <a:t>. And the LORD spoke to Moses, saying,</a:t>
            </a:r>
          </a:p>
        </p:txBody>
      </p:sp>
    </p:spTree>
    <p:extLst>
      <p:ext uri="{BB962C8B-B14F-4D97-AF65-F5344CB8AC3E}">
        <p14:creationId xmlns:p14="http://schemas.microsoft.com/office/powerpoint/2010/main" val="5135796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0EFA22-6469-BBE5-19F3-3A508F0C5598}"/>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YHVH, acting on behalf of YHVH, leads the people of Israel through Sinai</a:t>
            </a:r>
          </a:p>
        </p:txBody>
      </p:sp>
      <p:sp>
        <p:nvSpPr>
          <p:cNvPr id="3" name="TextBox 2">
            <a:extLst>
              <a:ext uri="{FF2B5EF4-FFF2-40B4-BE49-F238E27FC236}">
                <a16:creationId xmlns:a16="http://schemas.microsoft.com/office/drawing/2014/main" id="{48A94983-68B9-60FB-B348-5BE3345D6724}"/>
              </a:ext>
            </a:extLst>
          </p:cNvPr>
          <p:cNvSpPr txBox="1"/>
          <p:nvPr/>
        </p:nvSpPr>
        <p:spPr>
          <a:xfrm>
            <a:off x="0" y="762000"/>
            <a:ext cx="12192000" cy="646331"/>
          </a:xfrm>
          <a:prstGeom prst="rect">
            <a:avLst/>
          </a:prstGeom>
          <a:noFill/>
        </p:spPr>
        <p:txBody>
          <a:bodyPr vert="horz" rtlCol="0">
            <a:spAutoFit/>
          </a:bodyPr>
          <a:lstStyle/>
          <a:p>
            <a:pPr algn="ctr"/>
            <a:r>
              <a:rPr lang="en-US" sz="3600"/>
              <a:t>Galatians 3:19</a:t>
            </a:r>
          </a:p>
        </p:txBody>
      </p:sp>
      <p:sp>
        <p:nvSpPr>
          <p:cNvPr id="4" name="TextBox 3">
            <a:extLst>
              <a:ext uri="{FF2B5EF4-FFF2-40B4-BE49-F238E27FC236}">
                <a16:creationId xmlns:a16="http://schemas.microsoft.com/office/drawing/2014/main" id="{7E5CAFA6-5130-E6A2-56F2-0555C31305F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CC1D06E-360B-1DF1-8734-C80AF4F74159}"/>
              </a:ext>
            </a:extLst>
          </p:cNvPr>
          <p:cNvSpPr txBox="1"/>
          <p:nvPr/>
        </p:nvSpPr>
        <p:spPr>
          <a:xfrm>
            <a:off x="1016000" y="1905000"/>
            <a:ext cx="10160000" cy="2477601"/>
          </a:xfrm>
          <a:prstGeom prst="rect">
            <a:avLst/>
          </a:prstGeom>
          <a:noFill/>
        </p:spPr>
        <p:txBody>
          <a:bodyPr vert="horz" rtlCol="0">
            <a:spAutoFit/>
          </a:bodyPr>
          <a:lstStyle/>
          <a:p>
            <a:pPr algn="ctr"/>
            <a:r>
              <a:rPr lang="en-US" sz="3100"/>
              <a:t>Why the Law then? It was added because of transgressions, </a:t>
            </a:r>
            <a:r>
              <a:rPr lang="en-US" sz="3100" b="1">
                <a:solidFill>
                  <a:srgbClr val="FF0000"/>
                </a:solidFill>
              </a:rPr>
              <a:t>having been ordained through angels by the agency of a mediator</a:t>
            </a:r>
            <a:r>
              <a:rPr lang="en-US" sz="3100"/>
              <a:t>, until the seed would come to whom the promise had been made.</a:t>
            </a:r>
          </a:p>
        </p:txBody>
      </p:sp>
    </p:spTree>
    <p:extLst>
      <p:ext uri="{BB962C8B-B14F-4D97-AF65-F5344CB8AC3E}">
        <p14:creationId xmlns:p14="http://schemas.microsoft.com/office/powerpoint/2010/main" val="24925819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FB6E94-F781-9793-5B5C-F5026BB99959}"/>
              </a:ext>
            </a:extLst>
          </p:cNvPr>
          <p:cNvSpPr>
            <a:spLocks noGrp="1"/>
          </p:cNvSpPr>
          <p:nvPr>
            <p:ph type="ctrTitle"/>
          </p:nvPr>
        </p:nvSpPr>
        <p:spPr>
          <a:xfrm>
            <a:off x="2565933" y="762000"/>
            <a:ext cx="7060135" cy="3285207"/>
          </a:xfrm>
        </p:spPr>
        <p:txBody>
          <a:bodyPr/>
          <a:lstStyle/>
          <a:p>
            <a:pPr algn="ctr"/>
            <a:r>
              <a:rPr lang="en-US" sz="4800">
                <a:solidFill>
                  <a:srgbClr val="000000"/>
                </a:solidFill>
              </a:rPr>
              <a:t>The angel of the Lord, speaks on behalf of YHVH, from the burning bush</a:t>
            </a:r>
          </a:p>
        </p:txBody>
      </p:sp>
      <p:sp>
        <p:nvSpPr>
          <p:cNvPr id="3" name="Subtitle 2">
            <a:extLst>
              <a:ext uri="{FF2B5EF4-FFF2-40B4-BE49-F238E27FC236}">
                <a16:creationId xmlns:a16="http://schemas.microsoft.com/office/drawing/2014/main" id="{F2F4C2E1-3703-1FF3-A15F-CC88B7EE539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16712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B3C5E2-1FE9-772F-3BC9-798C83297795}"/>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the Lord, speaks on behalf of YHVH, from the burning bush</a:t>
            </a:r>
          </a:p>
        </p:txBody>
      </p:sp>
      <p:sp>
        <p:nvSpPr>
          <p:cNvPr id="3" name="TextBox 2">
            <a:extLst>
              <a:ext uri="{FF2B5EF4-FFF2-40B4-BE49-F238E27FC236}">
                <a16:creationId xmlns:a16="http://schemas.microsoft.com/office/drawing/2014/main" id="{86D6B747-B542-2F34-4EE9-FB7DF373CA81}"/>
              </a:ext>
            </a:extLst>
          </p:cNvPr>
          <p:cNvSpPr txBox="1"/>
          <p:nvPr/>
        </p:nvSpPr>
        <p:spPr>
          <a:xfrm>
            <a:off x="0" y="762000"/>
            <a:ext cx="12192000" cy="646331"/>
          </a:xfrm>
          <a:prstGeom prst="rect">
            <a:avLst/>
          </a:prstGeom>
          <a:noFill/>
        </p:spPr>
        <p:txBody>
          <a:bodyPr vert="horz" rtlCol="0">
            <a:spAutoFit/>
          </a:bodyPr>
          <a:lstStyle/>
          <a:p>
            <a:pPr algn="ctr"/>
            <a:r>
              <a:rPr lang="en-US" sz="3600"/>
              <a:t>Acts 7:29-38</a:t>
            </a:r>
          </a:p>
        </p:txBody>
      </p:sp>
      <p:sp>
        <p:nvSpPr>
          <p:cNvPr id="4" name="TextBox 3">
            <a:extLst>
              <a:ext uri="{FF2B5EF4-FFF2-40B4-BE49-F238E27FC236}">
                <a16:creationId xmlns:a16="http://schemas.microsoft.com/office/drawing/2014/main" id="{08A3ABEC-5D6A-3260-74E9-B3C75E91ED1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922B9C7-B634-EAEB-A647-2811A1A7CAB5}"/>
              </a:ext>
            </a:extLst>
          </p:cNvPr>
          <p:cNvSpPr txBox="1"/>
          <p:nvPr/>
        </p:nvSpPr>
        <p:spPr>
          <a:xfrm>
            <a:off x="1016000" y="1905000"/>
            <a:ext cx="10160000" cy="5339923"/>
          </a:xfrm>
          <a:prstGeom prst="rect">
            <a:avLst/>
          </a:prstGeom>
          <a:noFill/>
        </p:spPr>
        <p:txBody>
          <a:bodyPr vert="horz" rtlCol="0">
            <a:spAutoFit/>
          </a:bodyPr>
          <a:lstStyle/>
          <a:p>
            <a:pPr algn="ctr"/>
            <a:r>
              <a:rPr lang="en-US" sz="3100"/>
              <a:t>"At this remark, MOSES FLED AND BECAME AN ALIEN IN THE LAND OF MIDIAN, where he became the father of two sons. "After forty years had passed, </a:t>
            </a:r>
            <a:r>
              <a:rPr lang="en-US" sz="3100" b="1">
                <a:solidFill>
                  <a:srgbClr val="FF0000"/>
                </a:solidFill>
              </a:rPr>
              <a:t>AN ANGEL APPEARED TO HIM</a:t>
            </a:r>
            <a:r>
              <a:rPr lang="en-US" sz="3100"/>
              <a:t> IN THE WILDERNESS OF MOUNT Sinai, IN THE FLAME OF A BURNING THORN BUSH. "When Moses saw it, he marveled at the sight; and as he approached to look more closely, </a:t>
            </a:r>
            <a:r>
              <a:rPr lang="en-US" sz="3100" b="1">
                <a:solidFill>
                  <a:srgbClr val="FF0000"/>
                </a:solidFill>
              </a:rPr>
              <a:t>there came the voice of the Lord</a:t>
            </a:r>
            <a:r>
              <a:rPr lang="en-US" sz="3100"/>
              <a:t>: I AM THE GOD OF YOUR FATHERS, THE GOD OF ABRAHAM AND ISAAC AND JACOB. (Continued...)</a:t>
            </a:r>
          </a:p>
        </p:txBody>
      </p:sp>
    </p:spTree>
    <p:extLst>
      <p:ext uri="{BB962C8B-B14F-4D97-AF65-F5344CB8AC3E}">
        <p14:creationId xmlns:p14="http://schemas.microsoft.com/office/powerpoint/2010/main" val="23315745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66EDF3-AD46-7BA8-E8E2-E3AA178D9ED0}"/>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the Lord, speaks on behalf of YHVH, from the burning bush</a:t>
            </a:r>
          </a:p>
        </p:txBody>
      </p:sp>
      <p:sp>
        <p:nvSpPr>
          <p:cNvPr id="3" name="TextBox 2">
            <a:extLst>
              <a:ext uri="{FF2B5EF4-FFF2-40B4-BE49-F238E27FC236}">
                <a16:creationId xmlns:a16="http://schemas.microsoft.com/office/drawing/2014/main" id="{645F7949-D841-4C2D-D1DB-601123627F68}"/>
              </a:ext>
            </a:extLst>
          </p:cNvPr>
          <p:cNvSpPr txBox="1"/>
          <p:nvPr/>
        </p:nvSpPr>
        <p:spPr>
          <a:xfrm>
            <a:off x="1016000" y="635000"/>
            <a:ext cx="10160000" cy="5339923"/>
          </a:xfrm>
          <a:prstGeom prst="rect">
            <a:avLst/>
          </a:prstGeom>
          <a:noFill/>
        </p:spPr>
        <p:txBody>
          <a:bodyPr vert="horz" rtlCol="0">
            <a:spAutoFit/>
          </a:bodyPr>
          <a:lstStyle/>
          <a:p>
            <a:pPr algn="ctr"/>
            <a:r>
              <a:rPr lang="en-US" sz="3100"/>
              <a:t>' Moses shook with fear and would not venture to look. "BUT THE LORD SAID TO HIM, 'TAKE OFF THE SANDALS FROM YOUR FEET, FOR THE PLACE ON WHICH YOU ARE STANDING IS HOLY GROUND. I HAVE CERTAINLY SEEN THE OPPRESSION OF MY PEOPLE IN EGYPT AND HAVE HEARD THEIR GROANS, AND I HAVE COME DOWN TO RESCUE THEM; COME NOW, AND I WILL SEND YOU TO EGYPT.' "This Moses whom they disowned, saying, 'WHO MADE YOU A RULER AND A JUDGE? (Continued...)</a:t>
            </a:r>
          </a:p>
        </p:txBody>
      </p:sp>
    </p:spTree>
    <p:extLst>
      <p:ext uri="{BB962C8B-B14F-4D97-AF65-F5344CB8AC3E}">
        <p14:creationId xmlns:p14="http://schemas.microsoft.com/office/powerpoint/2010/main" val="20744101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A511FB-7096-8FE5-BED6-C9DE888939C4}"/>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the Lord, speaks on behalf of YHVH, from the burning bush</a:t>
            </a:r>
          </a:p>
        </p:txBody>
      </p:sp>
      <p:sp>
        <p:nvSpPr>
          <p:cNvPr id="3" name="TextBox 2">
            <a:extLst>
              <a:ext uri="{FF2B5EF4-FFF2-40B4-BE49-F238E27FC236}">
                <a16:creationId xmlns:a16="http://schemas.microsoft.com/office/drawing/2014/main" id="{94A1C07B-D7B2-EA70-54C8-47C92673C4A4}"/>
              </a:ext>
            </a:extLst>
          </p:cNvPr>
          <p:cNvSpPr txBox="1"/>
          <p:nvPr/>
        </p:nvSpPr>
        <p:spPr>
          <a:xfrm>
            <a:off x="1016000" y="635000"/>
            <a:ext cx="10160000" cy="3908762"/>
          </a:xfrm>
          <a:prstGeom prst="rect">
            <a:avLst/>
          </a:prstGeom>
          <a:noFill/>
        </p:spPr>
        <p:txBody>
          <a:bodyPr vert="horz" rtlCol="0">
            <a:spAutoFit/>
          </a:bodyPr>
          <a:lstStyle/>
          <a:p>
            <a:pPr algn="ctr"/>
            <a:r>
              <a:rPr lang="en-US" sz="3100"/>
              <a:t>' is the one whom God sent to be both a ruler and a deliverer with the help of the angel who appeared to him in the thorn bush. "This man led them out, performing wonders and signs in the land of Egypt and in the Red Sea and in the wilderness for forty years. "This is the Moses who said to the sons of Israel, 'GOD WILL RAISE UP FOR YOU A PROPHET LIKE ME FROM YOUR BRETHREN. (Continued...)</a:t>
            </a:r>
          </a:p>
        </p:txBody>
      </p:sp>
    </p:spTree>
    <p:extLst>
      <p:ext uri="{BB962C8B-B14F-4D97-AF65-F5344CB8AC3E}">
        <p14:creationId xmlns:p14="http://schemas.microsoft.com/office/powerpoint/2010/main" val="27270915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62C957-8095-A9A4-907A-ADEA8EF4D2AD}"/>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the Lord, speaks on behalf of YHVH, from the burning bush</a:t>
            </a:r>
          </a:p>
        </p:txBody>
      </p:sp>
      <p:sp>
        <p:nvSpPr>
          <p:cNvPr id="3" name="TextBox 2">
            <a:extLst>
              <a:ext uri="{FF2B5EF4-FFF2-40B4-BE49-F238E27FC236}">
                <a16:creationId xmlns:a16="http://schemas.microsoft.com/office/drawing/2014/main" id="{0E2F5F23-C819-95C7-A5B6-89A8D9C4F280}"/>
              </a:ext>
            </a:extLst>
          </p:cNvPr>
          <p:cNvSpPr txBox="1"/>
          <p:nvPr/>
        </p:nvSpPr>
        <p:spPr>
          <a:xfrm>
            <a:off x="1016000" y="635000"/>
            <a:ext cx="10160000" cy="2477601"/>
          </a:xfrm>
          <a:prstGeom prst="rect">
            <a:avLst/>
          </a:prstGeom>
          <a:noFill/>
        </p:spPr>
        <p:txBody>
          <a:bodyPr vert="horz" rtlCol="0">
            <a:spAutoFit/>
          </a:bodyPr>
          <a:lstStyle/>
          <a:p>
            <a:pPr algn="ctr"/>
            <a:r>
              <a:rPr lang="en-US" sz="3100"/>
              <a:t>' "This is the one who was in the congregation in the wilderness together with the angel who was speaking to him on Mount Sinai, and who was with our fathers; and he received living oracles to pass on to you.</a:t>
            </a:r>
          </a:p>
        </p:txBody>
      </p:sp>
    </p:spTree>
    <p:extLst>
      <p:ext uri="{BB962C8B-B14F-4D97-AF65-F5344CB8AC3E}">
        <p14:creationId xmlns:p14="http://schemas.microsoft.com/office/powerpoint/2010/main" val="1276518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803904-FBD1-9C6E-E096-7A62B8247C46}"/>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the Lord, speaks on behalf of YHVH, from the burning bush</a:t>
            </a:r>
          </a:p>
        </p:txBody>
      </p:sp>
      <p:sp>
        <p:nvSpPr>
          <p:cNvPr id="3" name="TextBox 2">
            <a:extLst>
              <a:ext uri="{FF2B5EF4-FFF2-40B4-BE49-F238E27FC236}">
                <a16:creationId xmlns:a16="http://schemas.microsoft.com/office/drawing/2014/main" id="{1F8ED1E5-02AE-550D-BD01-656F883E9B95}"/>
              </a:ext>
            </a:extLst>
          </p:cNvPr>
          <p:cNvSpPr txBox="1"/>
          <p:nvPr/>
        </p:nvSpPr>
        <p:spPr>
          <a:xfrm>
            <a:off x="0" y="762000"/>
            <a:ext cx="12192000" cy="646331"/>
          </a:xfrm>
          <a:prstGeom prst="rect">
            <a:avLst/>
          </a:prstGeom>
          <a:noFill/>
        </p:spPr>
        <p:txBody>
          <a:bodyPr vert="horz" rtlCol="0">
            <a:spAutoFit/>
          </a:bodyPr>
          <a:lstStyle/>
          <a:p>
            <a:pPr algn="ctr"/>
            <a:r>
              <a:rPr lang="en-US" sz="3600"/>
              <a:t>Exodus 3:1-6</a:t>
            </a:r>
          </a:p>
        </p:txBody>
      </p:sp>
      <p:sp>
        <p:nvSpPr>
          <p:cNvPr id="4" name="TextBox 3">
            <a:extLst>
              <a:ext uri="{FF2B5EF4-FFF2-40B4-BE49-F238E27FC236}">
                <a16:creationId xmlns:a16="http://schemas.microsoft.com/office/drawing/2014/main" id="{817AE4B0-3FE3-7BBC-3C26-1F6FD5CC726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716AEF3-3867-2F61-F2F0-F53071D6618F}"/>
              </a:ext>
            </a:extLst>
          </p:cNvPr>
          <p:cNvSpPr txBox="1"/>
          <p:nvPr/>
        </p:nvSpPr>
        <p:spPr>
          <a:xfrm>
            <a:off x="1016000" y="1905000"/>
            <a:ext cx="10160000" cy="4862870"/>
          </a:xfrm>
          <a:prstGeom prst="rect">
            <a:avLst/>
          </a:prstGeom>
          <a:noFill/>
        </p:spPr>
        <p:txBody>
          <a:bodyPr vert="horz" rtlCol="0">
            <a:spAutoFit/>
          </a:bodyPr>
          <a:lstStyle/>
          <a:p>
            <a:pPr algn="ctr"/>
            <a:r>
              <a:rPr lang="en-US" sz="3100"/>
              <a:t>Now Moses was pasturing the flock of Jethro his father-in-law, the priest of Midian; and he led the flock to the west side of the wilderness and came to Horeb, the mountain of God. </a:t>
            </a:r>
            <a:r>
              <a:rPr lang="en-US" sz="3100" b="1">
                <a:solidFill>
                  <a:srgbClr val="FF0000"/>
                </a:solidFill>
              </a:rPr>
              <a:t>The angel of the LORD appeared to him in a blazing fire from the midst of a bush</a:t>
            </a:r>
            <a:r>
              <a:rPr lang="en-US" sz="3100"/>
              <a:t>; and he looked, and behold, the bush was burning with fire, yet the bush was not consumed. So Moses said, "I must turn aside now and see this marvelous sight, why the bush is not burned up. (Continued...)</a:t>
            </a:r>
          </a:p>
        </p:txBody>
      </p:sp>
    </p:spTree>
    <p:extLst>
      <p:ext uri="{BB962C8B-B14F-4D97-AF65-F5344CB8AC3E}">
        <p14:creationId xmlns:p14="http://schemas.microsoft.com/office/powerpoint/2010/main" val="12706770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78B528-2C09-64AE-21D0-94D57AD01550}"/>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the Lord, speaks on behalf of YHVH, from the burning bush</a:t>
            </a:r>
          </a:p>
        </p:txBody>
      </p:sp>
      <p:sp>
        <p:nvSpPr>
          <p:cNvPr id="3" name="TextBox 2">
            <a:extLst>
              <a:ext uri="{FF2B5EF4-FFF2-40B4-BE49-F238E27FC236}">
                <a16:creationId xmlns:a16="http://schemas.microsoft.com/office/drawing/2014/main" id="{31D55446-3077-FCD2-7F7C-CB9907EECC6E}"/>
              </a:ext>
            </a:extLst>
          </p:cNvPr>
          <p:cNvSpPr txBox="1"/>
          <p:nvPr/>
        </p:nvSpPr>
        <p:spPr>
          <a:xfrm>
            <a:off x="1016000" y="635000"/>
            <a:ext cx="10160000" cy="4385816"/>
          </a:xfrm>
          <a:prstGeom prst="rect">
            <a:avLst/>
          </a:prstGeom>
          <a:noFill/>
        </p:spPr>
        <p:txBody>
          <a:bodyPr vert="horz" rtlCol="0">
            <a:spAutoFit/>
          </a:bodyPr>
          <a:lstStyle/>
          <a:p>
            <a:pPr algn="ctr"/>
            <a:r>
              <a:rPr lang="en-US" sz="3100"/>
              <a:t>" When the LORD saw that he turned aside to look, God called to him from the midst of the bush and said, "Moses, Moses!" And he said, "Here I am." Then He said, "Do not come near here; remove your sandals from your feet, for the place on which you are standing is holy ground." He said also, "I am the God of your father, the God of Abraham, the God of Isaac, and the God of Jacob." Then Moses hid his face, for he was afraid to look at God.</a:t>
            </a:r>
          </a:p>
        </p:txBody>
      </p:sp>
    </p:spTree>
    <p:extLst>
      <p:ext uri="{BB962C8B-B14F-4D97-AF65-F5344CB8AC3E}">
        <p14:creationId xmlns:p14="http://schemas.microsoft.com/office/powerpoint/2010/main" val="33708976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663375-605F-AE2A-FAFA-6B4ED8693ADC}"/>
              </a:ext>
            </a:extLst>
          </p:cNvPr>
          <p:cNvSpPr txBox="1"/>
          <p:nvPr/>
        </p:nvSpPr>
        <p:spPr>
          <a:xfrm>
            <a:off x="127000" y="127000"/>
            <a:ext cx="7315200" cy="553998"/>
          </a:xfrm>
          <a:prstGeom prst="rect">
            <a:avLst/>
          </a:prstGeom>
          <a:noFill/>
        </p:spPr>
        <p:txBody>
          <a:bodyPr vert="horz" lIns="0" tIns="0" rIns="0" bIns="0" rtlCol="0">
            <a:spAutoFit/>
          </a:bodyPr>
          <a:lstStyle/>
          <a:p>
            <a:r>
              <a:rPr lang="en-US"/>
              <a:t>The angel of the Lord, speaks on behalf of YHVH, from the burning bush</a:t>
            </a:r>
          </a:p>
        </p:txBody>
      </p:sp>
      <p:sp>
        <p:nvSpPr>
          <p:cNvPr id="3" name="TextBox 2">
            <a:extLst>
              <a:ext uri="{FF2B5EF4-FFF2-40B4-BE49-F238E27FC236}">
                <a16:creationId xmlns:a16="http://schemas.microsoft.com/office/drawing/2014/main" id="{8E607B14-DB09-327B-ABA4-DDBF434BF9D2}"/>
              </a:ext>
            </a:extLst>
          </p:cNvPr>
          <p:cNvSpPr txBox="1"/>
          <p:nvPr/>
        </p:nvSpPr>
        <p:spPr>
          <a:xfrm>
            <a:off x="0" y="762000"/>
            <a:ext cx="12192000" cy="646331"/>
          </a:xfrm>
          <a:prstGeom prst="rect">
            <a:avLst/>
          </a:prstGeom>
          <a:noFill/>
        </p:spPr>
        <p:txBody>
          <a:bodyPr vert="horz" rtlCol="0">
            <a:spAutoFit/>
          </a:bodyPr>
          <a:lstStyle/>
          <a:p>
            <a:pPr algn="ctr"/>
            <a:r>
              <a:rPr lang="en-US" sz="3600"/>
              <a:t>Mark 12:26</a:t>
            </a:r>
          </a:p>
        </p:txBody>
      </p:sp>
      <p:sp>
        <p:nvSpPr>
          <p:cNvPr id="4" name="TextBox 3">
            <a:extLst>
              <a:ext uri="{FF2B5EF4-FFF2-40B4-BE49-F238E27FC236}">
                <a16:creationId xmlns:a16="http://schemas.microsoft.com/office/drawing/2014/main" id="{E927B648-32BD-4540-06C2-639B5B8AD22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D72EF074-DD30-6BEC-1463-7C3ED3A78434}"/>
              </a:ext>
            </a:extLst>
          </p:cNvPr>
          <p:cNvSpPr txBox="1"/>
          <p:nvPr/>
        </p:nvSpPr>
        <p:spPr>
          <a:xfrm>
            <a:off x="1016000" y="1905000"/>
            <a:ext cx="10160000" cy="2477601"/>
          </a:xfrm>
          <a:prstGeom prst="rect">
            <a:avLst/>
          </a:prstGeom>
          <a:noFill/>
        </p:spPr>
        <p:txBody>
          <a:bodyPr vert="horz" rtlCol="0">
            <a:spAutoFit/>
          </a:bodyPr>
          <a:lstStyle/>
          <a:p>
            <a:pPr algn="ctr"/>
            <a:r>
              <a:rPr lang="en-US" sz="3100"/>
              <a:t>But as touching the dead, that they are raised; have ye not read in the book of Moses, </a:t>
            </a:r>
            <a:r>
              <a:rPr lang="en-US" sz="3100" b="1">
                <a:solidFill>
                  <a:srgbClr val="FF0000"/>
                </a:solidFill>
              </a:rPr>
              <a:t>in the place concerning the Bush, how God spake unto him</a:t>
            </a:r>
            <a:r>
              <a:rPr lang="en-US" sz="3100"/>
              <a:t>, saying, I am the God of Abraham, and the God of Isaac, and the God of Jacob?</a:t>
            </a:r>
          </a:p>
        </p:txBody>
      </p:sp>
    </p:spTree>
    <p:extLst>
      <p:ext uri="{BB962C8B-B14F-4D97-AF65-F5344CB8AC3E}">
        <p14:creationId xmlns:p14="http://schemas.microsoft.com/office/powerpoint/2010/main" val="28918883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FCB50-299C-C59E-171F-BA4DEE0DEA4C}"/>
              </a:ext>
            </a:extLst>
          </p:cNvPr>
          <p:cNvSpPr>
            <a:spLocks noGrp="1"/>
          </p:cNvSpPr>
          <p:nvPr>
            <p:ph type="ctrTitle"/>
          </p:nvPr>
        </p:nvSpPr>
        <p:spPr>
          <a:xfrm>
            <a:off x="2565933" y="762000"/>
            <a:ext cx="7060135" cy="3285207"/>
          </a:xfrm>
        </p:spPr>
        <p:txBody>
          <a:bodyPr/>
          <a:lstStyle/>
          <a:p>
            <a:pPr algn="ctr"/>
            <a:r>
              <a:rPr lang="en-US" sz="4800">
                <a:solidFill>
                  <a:srgbClr val="000000"/>
                </a:solidFill>
              </a:rPr>
              <a:t>Yeshua is a messenger</a:t>
            </a:r>
          </a:p>
        </p:txBody>
      </p:sp>
      <p:sp>
        <p:nvSpPr>
          <p:cNvPr id="3" name="Subtitle 2">
            <a:extLst>
              <a:ext uri="{FF2B5EF4-FFF2-40B4-BE49-F238E27FC236}">
                <a16:creationId xmlns:a16="http://schemas.microsoft.com/office/drawing/2014/main" id="{F08C2251-967D-FBB5-CB48-C10DF7CB5D3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64046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33C1B1-5884-8BC1-E7D7-E672A6C7F7D1}"/>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138AD7A6-1A91-FCCB-7B73-3E4D5CE6BB0C}"/>
              </a:ext>
            </a:extLst>
          </p:cNvPr>
          <p:cNvSpPr txBox="1"/>
          <p:nvPr/>
        </p:nvSpPr>
        <p:spPr>
          <a:xfrm>
            <a:off x="0" y="762000"/>
            <a:ext cx="12192000" cy="646331"/>
          </a:xfrm>
          <a:prstGeom prst="rect">
            <a:avLst/>
          </a:prstGeom>
          <a:noFill/>
        </p:spPr>
        <p:txBody>
          <a:bodyPr vert="horz" rtlCol="0">
            <a:spAutoFit/>
          </a:bodyPr>
          <a:lstStyle/>
          <a:p>
            <a:pPr algn="ctr"/>
            <a:r>
              <a:rPr lang="en-US" sz="3600"/>
              <a:t>John 16:5</a:t>
            </a:r>
          </a:p>
        </p:txBody>
      </p:sp>
      <p:sp>
        <p:nvSpPr>
          <p:cNvPr id="4" name="TextBox 3">
            <a:extLst>
              <a:ext uri="{FF2B5EF4-FFF2-40B4-BE49-F238E27FC236}">
                <a16:creationId xmlns:a16="http://schemas.microsoft.com/office/drawing/2014/main" id="{80207839-693B-F804-F1B5-A39C1D3EE0A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579C27B-674B-DB6C-6EC0-14E23B1F06E0}"/>
              </a:ext>
            </a:extLst>
          </p:cNvPr>
          <p:cNvSpPr txBox="1"/>
          <p:nvPr/>
        </p:nvSpPr>
        <p:spPr>
          <a:xfrm>
            <a:off x="1016000" y="1905000"/>
            <a:ext cx="10160000" cy="1046440"/>
          </a:xfrm>
          <a:prstGeom prst="rect">
            <a:avLst/>
          </a:prstGeom>
          <a:noFill/>
        </p:spPr>
        <p:txBody>
          <a:bodyPr vert="horz" rtlCol="0">
            <a:spAutoFit/>
          </a:bodyPr>
          <a:lstStyle/>
          <a:p>
            <a:pPr algn="ctr"/>
            <a:r>
              <a:rPr lang="en-US" sz="3100"/>
              <a:t>"But now I am going to </a:t>
            </a:r>
            <a:r>
              <a:rPr lang="en-US" sz="3100" b="1">
                <a:solidFill>
                  <a:srgbClr val="FF0000"/>
                </a:solidFill>
              </a:rPr>
              <a:t>Him who sent Me</a:t>
            </a:r>
            <a:r>
              <a:rPr lang="en-US" sz="3100"/>
              <a:t>; and none of you asks Me, 'Where are You going?'</a:t>
            </a:r>
          </a:p>
        </p:txBody>
      </p:sp>
    </p:spTree>
    <p:extLst>
      <p:ext uri="{BB962C8B-B14F-4D97-AF65-F5344CB8AC3E}">
        <p14:creationId xmlns:p14="http://schemas.microsoft.com/office/powerpoint/2010/main" val="401453007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BD3B57-66C5-D72D-23B7-3117B6A0849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40F92A41-91A8-42A6-D746-1AD9386BF569}"/>
              </a:ext>
            </a:extLst>
          </p:cNvPr>
          <p:cNvSpPr txBox="1"/>
          <p:nvPr/>
        </p:nvSpPr>
        <p:spPr>
          <a:xfrm>
            <a:off x="0" y="762000"/>
            <a:ext cx="12192000" cy="646331"/>
          </a:xfrm>
          <a:prstGeom prst="rect">
            <a:avLst/>
          </a:prstGeom>
          <a:noFill/>
        </p:spPr>
        <p:txBody>
          <a:bodyPr vert="horz" rtlCol="0">
            <a:spAutoFit/>
          </a:bodyPr>
          <a:lstStyle/>
          <a:p>
            <a:pPr algn="ctr"/>
            <a:r>
              <a:rPr lang="en-US" sz="3600"/>
              <a:t>John 17:1-4</a:t>
            </a:r>
          </a:p>
        </p:txBody>
      </p:sp>
      <p:sp>
        <p:nvSpPr>
          <p:cNvPr id="4" name="TextBox 3">
            <a:extLst>
              <a:ext uri="{FF2B5EF4-FFF2-40B4-BE49-F238E27FC236}">
                <a16:creationId xmlns:a16="http://schemas.microsoft.com/office/drawing/2014/main" id="{E69708E4-A514-6F62-DD0B-B7AC4B71518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CE8F503-AA6C-6A95-90BD-F16F9BDF2F31}"/>
              </a:ext>
            </a:extLst>
          </p:cNvPr>
          <p:cNvSpPr txBox="1"/>
          <p:nvPr/>
        </p:nvSpPr>
        <p:spPr>
          <a:xfrm>
            <a:off x="1016000" y="1905000"/>
            <a:ext cx="10160000" cy="4862870"/>
          </a:xfrm>
          <a:prstGeom prst="rect">
            <a:avLst/>
          </a:prstGeom>
          <a:noFill/>
        </p:spPr>
        <p:txBody>
          <a:bodyPr vert="horz" rtlCol="0">
            <a:spAutoFit/>
          </a:bodyPr>
          <a:lstStyle/>
          <a:p>
            <a:pPr algn="ctr"/>
            <a:r>
              <a:rPr lang="en-US" sz="3100"/>
              <a:t>Jesus spoke these things; and lifting up His eyes to heaven, He said, "Father, the hour has come; glorify Your Son, that the Son may glorify You, even as You gave Him authority over all flesh, that to all whom You have given Him, He may give eternal life. "This is eternal life, that they may know You, the only true God, and Jesus Christ </a:t>
            </a:r>
            <a:r>
              <a:rPr lang="en-US" sz="3100" b="1">
                <a:solidFill>
                  <a:srgbClr val="FF0000"/>
                </a:solidFill>
              </a:rPr>
              <a:t>whom You have sent</a:t>
            </a:r>
            <a:r>
              <a:rPr lang="en-US" sz="3100"/>
              <a:t>. "I glorified You on the earth, having accomplished the work which You have given Me to do.</a:t>
            </a:r>
          </a:p>
        </p:txBody>
      </p:sp>
    </p:spTree>
    <p:extLst>
      <p:ext uri="{BB962C8B-B14F-4D97-AF65-F5344CB8AC3E}">
        <p14:creationId xmlns:p14="http://schemas.microsoft.com/office/powerpoint/2010/main" val="22594578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EB18CC-3113-178A-2DCE-AD5C2096885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9FA6AD9A-85CA-46E3-C87A-C056905A76B3}"/>
              </a:ext>
            </a:extLst>
          </p:cNvPr>
          <p:cNvSpPr txBox="1"/>
          <p:nvPr/>
        </p:nvSpPr>
        <p:spPr>
          <a:xfrm>
            <a:off x="0" y="762000"/>
            <a:ext cx="12192000" cy="646331"/>
          </a:xfrm>
          <a:prstGeom prst="rect">
            <a:avLst/>
          </a:prstGeom>
          <a:noFill/>
        </p:spPr>
        <p:txBody>
          <a:bodyPr vert="horz" rtlCol="0">
            <a:spAutoFit/>
          </a:bodyPr>
          <a:lstStyle/>
          <a:p>
            <a:pPr algn="ctr"/>
            <a:r>
              <a:rPr lang="en-US" sz="3600"/>
              <a:t>John 17:18</a:t>
            </a:r>
          </a:p>
        </p:txBody>
      </p:sp>
      <p:sp>
        <p:nvSpPr>
          <p:cNvPr id="4" name="TextBox 3">
            <a:extLst>
              <a:ext uri="{FF2B5EF4-FFF2-40B4-BE49-F238E27FC236}">
                <a16:creationId xmlns:a16="http://schemas.microsoft.com/office/drawing/2014/main" id="{18F297E2-FBBE-AD95-BBB9-3D45C3CB1E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1663B2B-749A-2697-BE9F-92A8909CFADB}"/>
              </a:ext>
            </a:extLst>
          </p:cNvPr>
          <p:cNvSpPr txBox="1"/>
          <p:nvPr/>
        </p:nvSpPr>
        <p:spPr>
          <a:xfrm>
            <a:off x="1016000" y="1905000"/>
            <a:ext cx="10160000" cy="1046440"/>
          </a:xfrm>
          <a:prstGeom prst="rect">
            <a:avLst/>
          </a:prstGeom>
          <a:noFill/>
        </p:spPr>
        <p:txBody>
          <a:bodyPr vert="horz" rtlCol="0">
            <a:spAutoFit/>
          </a:bodyPr>
          <a:lstStyle/>
          <a:p>
            <a:pPr algn="ctr"/>
            <a:r>
              <a:rPr lang="en-US" sz="3100"/>
              <a:t>"As </a:t>
            </a:r>
            <a:r>
              <a:rPr lang="en-US" sz="3100" b="1">
                <a:solidFill>
                  <a:srgbClr val="FF0000"/>
                </a:solidFill>
              </a:rPr>
              <a:t>You sent Me</a:t>
            </a:r>
            <a:r>
              <a:rPr lang="en-US" sz="3100"/>
              <a:t> into the world, I also have sent them into the world.</a:t>
            </a:r>
          </a:p>
        </p:txBody>
      </p:sp>
    </p:spTree>
    <p:extLst>
      <p:ext uri="{BB962C8B-B14F-4D97-AF65-F5344CB8AC3E}">
        <p14:creationId xmlns:p14="http://schemas.microsoft.com/office/powerpoint/2010/main" val="31370945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4FE455-1626-8253-04C1-0FBC225561E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F782611B-9705-9814-FBB1-496070CD8667}"/>
              </a:ext>
            </a:extLst>
          </p:cNvPr>
          <p:cNvSpPr txBox="1"/>
          <p:nvPr/>
        </p:nvSpPr>
        <p:spPr>
          <a:xfrm>
            <a:off x="0" y="762000"/>
            <a:ext cx="12192000" cy="646331"/>
          </a:xfrm>
          <a:prstGeom prst="rect">
            <a:avLst/>
          </a:prstGeom>
          <a:noFill/>
        </p:spPr>
        <p:txBody>
          <a:bodyPr vert="horz" rtlCol="0">
            <a:spAutoFit/>
          </a:bodyPr>
          <a:lstStyle/>
          <a:p>
            <a:pPr algn="ctr"/>
            <a:r>
              <a:rPr lang="en-US" sz="3600"/>
              <a:t>John 17:25</a:t>
            </a:r>
          </a:p>
        </p:txBody>
      </p:sp>
      <p:sp>
        <p:nvSpPr>
          <p:cNvPr id="4" name="TextBox 3">
            <a:extLst>
              <a:ext uri="{FF2B5EF4-FFF2-40B4-BE49-F238E27FC236}">
                <a16:creationId xmlns:a16="http://schemas.microsoft.com/office/drawing/2014/main" id="{A702B512-AD5F-106E-C29E-7579D0C1F1F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CB2DAC8-F8B8-49CB-448D-85A50DC002BB}"/>
              </a:ext>
            </a:extLst>
          </p:cNvPr>
          <p:cNvSpPr txBox="1"/>
          <p:nvPr/>
        </p:nvSpPr>
        <p:spPr>
          <a:xfrm>
            <a:off x="1016000" y="1905000"/>
            <a:ext cx="10160000" cy="1523494"/>
          </a:xfrm>
          <a:prstGeom prst="rect">
            <a:avLst/>
          </a:prstGeom>
          <a:noFill/>
        </p:spPr>
        <p:txBody>
          <a:bodyPr vert="horz" rtlCol="0">
            <a:spAutoFit/>
          </a:bodyPr>
          <a:lstStyle/>
          <a:p>
            <a:pPr algn="ctr"/>
            <a:r>
              <a:rPr lang="en-US" sz="3100"/>
              <a:t>"O righteous Father, although the world has not known You, yet I have known You; and these have known </a:t>
            </a:r>
            <a:r>
              <a:rPr lang="en-US" sz="3100" b="1">
                <a:solidFill>
                  <a:srgbClr val="FF0000"/>
                </a:solidFill>
              </a:rPr>
              <a:t>that You sent Me</a:t>
            </a:r>
            <a:r>
              <a:rPr lang="en-US" sz="3100"/>
              <a:t>;</a:t>
            </a:r>
          </a:p>
        </p:txBody>
      </p:sp>
    </p:spTree>
    <p:extLst>
      <p:ext uri="{BB962C8B-B14F-4D97-AF65-F5344CB8AC3E}">
        <p14:creationId xmlns:p14="http://schemas.microsoft.com/office/powerpoint/2010/main" val="26858938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D3C146-C480-9F28-B800-EF0417C675A6}"/>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B95A4EFB-06DA-4145-F1D4-86DB34E45BC6}"/>
              </a:ext>
            </a:extLst>
          </p:cNvPr>
          <p:cNvSpPr txBox="1"/>
          <p:nvPr/>
        </p:nvSpPr>
        <p:spPr>
          <a:xfrm>
            <a:off x="0" y="762000"/>
            <a:ext cx="12192000" cy="646331"/>
          </a:xfrm>
          <a:prstGeom prst="rect">
            <a:avLst/>
          </a:prstGeom>
          <a:noFill/>
        </p:spPr>
        <p:txBody>
          <a:bodyPr vert="horz" rtlCol="0">
            <a:spAutoFit/>
          </a:bodyPr>
          <a:lstStyle/>
          <a:p>
            <a:pPr algn="ctr"/>
            <a:r>
              <a:rPr lang="en-US" sz="3600"/>
              <a:t>John 20:21</a:t>
            </a:r>
          </a:p>
        </p:txBody>
      </p:sp>
      <p:sp>
        <p:nvSpPr>
          <p:cNvPr id="4" name="TextBox 3">
            <a:extLst>
              <a:ext uri="{FF2B5EF4-FFF2-40B4-BE49-F238E27FC236}">
                <a16:creationId xmlns:a16="http://schemas.microsoft.com/office/drawing/2014/main" id="{2F66BEC5-3800-B611-738D-3A4D6ED6456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B6C604-23A5-1590-EB64-1BA41FE0F1E8}"/>
              </a:ext>
            </a:extLst>
          </p:cNvPr>
          <p:cNvSpPr txBox="1"/>
          <p:nvPr/>
        </p:nvSpPr>
        <p:spPr>
          <a:xfrm>
            <a:off x="1016000" y="1905000"/>
            <a:ext cx="10160000" cy="1046440"/>
          </a:xfrm>
          <a:prstGeom prst="rect">
            <a:avLst/>
          </a:prstGeom>
          <a:noFill/>
        </p:spPr>
        <p:txBody>
          <a:bodyPr vert="horz" rtlCol="0">
            <a:spAutoFit/>
          </a:bodyPr>
          <a:lstStyle/>
          <a:p>
            <a:pPr algn="ctr"/>
            <a:r>
              <a:rPr lang="en-US" sz="3100"/>
              <a:t>So Jesus said to them again, "Peace be with you; </a:t>
            </a:r>
            <a:r>
              <a:rPr lang="en-US" sz="3100" b="1">
                <a:solidFill>
                  <a:srgbClr val="FF0000"/>
                </a:solidFill>
              </a:rPr>
              <a:t>as the Father has sent Me</a:t>
            </a:r>
            <a:r>
              <a:rPr lang="en-US" sz="3100"/>
              <a:t>, I also send you."</a:t>
            </a:r>
          </a:p>
        </p:txBody>
      </p:sp>
    </p:spTree>
    <p:extLst>
      <p:ext uri="{BB962C8B-B14F-4D97-AF65-F5344CB8AC3E}">
        <p14:creationId xmlns:p14="http://schemas.microsoft.com/office/powerpoint/2010/main" val="178359521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6F01C0-DD7B-7860-1B78-2ADC9D99FC4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ED4FEA35-1242-CEF1-8056-2E54934F1F71}"/>
              </a:ext>
            </a:extLst>
          </p:cNvPr>
          <p:cNvSpPr txBox="1"/>
          <p:nvPr/>
        </p:nvSpPr>
        <p:spPr>
          <a:xfrm>
            <a:off x="0" y="762000"/>
            <a:ext cx="12192000" cy="646331"/>
          </a:xfrm>
          <a:prstGeom prst="rect">
            <a:avLst/>
          </a:prstGeom>
          <a:noFill/>
        </p:spPr>
        <p:txBody>
          <a:bodyPr vert="horz" rtlCol="0">
            <a:spAutoFit/>
          </a:bodyPr>
          <a:lstStyle/>
          <a:p>
            <a:pPr algn="ctr"/>
            <a:r>
              <a:rPr lang="en-US" sz="3600"/>
              <a:t>John 7:16</a:t>
            </a:r>
          </a:p>
        </p:txBody>
      </p:sp>
      <p:sp>
        <p:nvSpPr>
          <p:cNvPr id="4" name="TextBox 3">
            <a:extLst>
              <a:ext uri="{FF2B5EF4-FFF2-40B4-BE49-F238E27FC236}">
                <a16:creationId xmlns:a16="http://schemas.microsoft.com/office/drawing/2014/main" id="{1016E104-A0BC-B9D9-50E6-38AA783799A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567D0B-C206-4C37-04CB-D65633095608}"/>
              </a:ext>
            </a:extLst>
          </p:cNvPr>
          <p:cNvSpPr txBox="1"/>
          <p:nvPr/>
        </p:nvSpPr>
        <p:spPr>
          <a:xfrm>
            <a:off x="1016000" y="1905000"/>
            <a:ext cx="10160000" cy="1046440"/>
          </a:xfrm>
          <a:prstGeom prst="rect">
            <a:avLst/>
          </a:prstGeom>
          <a:noFill/>
        </p:spPr>
        <p:txBody>
          <a:bodyPr vert="horz" rtlCol="0">
            <a:spAutoFit/>
          </a:bodyPr>
          <a:lstStyle/>
          <a:p>
            <a:pPr algn="ctr"/>
            <a:r>
              <a:rPr lang="en-US" sz="3100"/>
              <a:t>So Jesus answered them and said, "My teaching is not Mine, but </a:t>
            </a:r>
            <a:r>
              <a:rPr lang="en-US" sz="3100" b="1">
                <a:solidFill>
                  <a:srgbClr val="FF0000"/>
                </a:solidFill>
              </a:rPr>
              <a:t>His who sent Me.</a:t>
            </a:r>
          </a:p>
        </p:txBody>
      </p:sp>
    </p:spTree>
    <p:extLst>
      <p:ext uri="{BB962C8B-B14F-4D97-AF65-F5344CB8AC3E}">
        <p14:creationId xmlns:p14="http://schemas.microsoft.com/office/powerpoint/2010/main" val="291335466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B45D6E-728E-E568-7839-28879DB2926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78EE7367-0B65-D6D6-FAF4-5202EA5756DF}"/>
              </a:ext>
            </a:extLst>
          </p:cNvPr>
          <p:cNvSpPr txBox="1"/>
          <p:nvPr/>
        </p:nvSpPr>
        <p:spPr>
          <a:xfrm>
            <a:off x="0" y="762000"/>
            <a:ext cx="12192000" cy="646331"/>
          </a:xfrm>
          <a:prstGeom prst="rect">
            <a:avLst/>
          </a:prstGeom>
          <a:noFill/>
        </p:spPr>
        <p:txBody>
          <a:bodyPr vert="horz" rtlCol="0">
            <a:spAutoFit/>
          </a:bodyPr>
          <a:lstStyle/>
          <a:p>
            <a:pPr algn="ctr"/>
            <a:r>
              <a:rPr lang="en-US" sz="3600"/>
              <a:t>John 7:33</a:t>
            </a:r>
          </a:p>
        </p:txBody>
      </p:sp>
      <p:sp>
        <p:nvSpPr>
          <p:cNvPr id="4" name="TextBox 3">
            <a:extLst>
              <a:ext uri="{FF2B5EF4-FFF2-40B4-BE49-F238E27FC236}">
                <a16:creationId xmlns:a16="http://schemas.microsoft.com/office/drawing/2014/main" id="{E58CF724-8779-59F0-D49C-2033389F64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C89092D-5C32-264A-F877-8262349AC0C6}"/>
              </a:ext>
            </a:extLst>
          </p:cNvPr>
          <p:cNvSpPr txBox="1"/>
          <p:nvPr/>
        </p:nvSpPr>
        <p:spPr>
          <a:xfrm>
            <a:off x="1016000" y="1905000"/>
            <a:ext cx="10160000" cy="1046440"/>
          </a:xfrm>
          <a:prstGeom prst="rect">
            <a:avLst/>
          </a:prstGeom>
          <a:noFill/>
        </p:spPr>
        <p:txBody>
          <a:bodyPr vert="horz" rtlCol="0">
            <a:spAutoFit/>
          </a:bodyPr>
          <a:lstStyle/>
          <a:p>
            <a:pPr algn="ctr"/>
            <a:r>
              <a:rPr lang="en-US" sz="3100"/>
              <a:t>Therefore Jesus said, "For a little while longer I am with you, then I go to </a:t>
            </a:r>
            <a:r>
              <a:rPr lang="en-US" sz="3100" b="1">
                <a:solidFill>
                  <a:srgbClr val="FF0000"/>
                </a:solidFill>
              </a:rPr>
              <a:t>Him who sent Me</a:t>
            </a:r>
            <a:r>
              <a:rPr lang="en-US" sz="3100"/>
              <a:t>.</a:t>
            </a:r>
          </a:p>
        </p:txBody>
      </p:sp>
    </p:spTree>
    <p:extLst>
      <p:ext uri="{BB962C8B-B14F-4D97-AF65-F5344CB8AC3E}">
        <p14:creationId xmlns:p14="http://schemas.microsoft.com/office/powerpoint/2010/main" val="14604702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E212C0-CFA7-028B-546A-5CCE5DC498E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297BA424-0C98-E09F-02A9-64A346D7BE23}"/>
              </a:ext>
            </a:extLst>
          </p:cNvPr>
          <p:cNvSpPr txBox="1"/>
          <p:nvPr/>
        </p:nvSpPr>
        <p:spPr>
          <a:xfrm>
            <a:off x="0" y="762000"/>
            <a:ext cx="12192000" cy="646331"/>
          </a:xfrm>
          <a:prstGeom prst="rect">
            <a:avLst/>
          </a:prstGeom>
          <a:noFill/>
        </p:spPr>
        <p:txBody>
          <a:bodyPr vert="horz" rtlCol="0">
            <a:spAutoFit/>
          </a:bodyPr>
          <a:lstStyle/>
          <a:p>
            <a:pPr algn="ctr"/>
            <a:r>
              <a:rPr lang="en-US" sz="3600"/>
              <a:t>John 8:42</a:t>
            </a:r>
          </a:p>
        </p:txBody>
      </p:sp>
      <p:sp>
        <p:nvSpPr>
          <p:cNvPr id="4" name="TextBox 3">
            <a:extLst>
              <a:ext uri="{FF2B5EF4-FFF2-40B4-BE49-F238E27FC236}">
                <a16:creationId xmlns:a16="http://schemas.microsoft.com/office/drawing/2014/main" id="{266F28DB-46AC-83AC-ACCC-7D1652247E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F7D6A6-5326-24A5-DC39-4C4B5A38BD55}"/>
              </a:ext>
            </a:extLst>
          </p:cNvPr>
          <p:cNvSpPr txBox="1"/>
          <p:nvPr/>
        </p:nvSpPr>
        <p:spPr>
          <a:xfrm>
            <a:off x="1016000" y="1905000"/>
            <a:ext cx="10160000" cy="2000548"/>
          </a:xfrm>
          <a:prstGeom prst="rect">
            <a:avLst/>
          </a:prstGeom>
          <a:noFill/>
        </p:spPr>
        <p:txBody>
          <a:bodyPr vert="horz" rtlCol="0">
            <a:spAutoFit/>
          </a:bodyPr>
          <a:lstStyle/>
          <a:p>
            <a:pPr algn="ctr"/>
            <a:r>
              <a:rPr lang="en-US" sz="3100"/>
              <a:t>Jesus said to them, "If God were your Father, you would love Me, for I proceeded forth and have come from God, for I have not even come on My own initiative, but </a:t>
            </a:r>
            <a:r>
              <a:rPr lang="en-US" sz="3100" b="1">
                <a:solidFill>
                  <a:srgbClr val="FF0000"/>
                </a:solidFill>
              </a:rPr>
              <a:t>He sent Me</a:t>
            </a:r>
            <a:r>
              <a:rPr lang="en-US" sz="3100"/>
              <a:t>.</a:t>
            </a:r>
          </a:p>
        </p:txBody>
      </p:sp>
    </p:spTree>
    <p:extLst>
      <p:ext uri="{BB962C8B-B14F-4D97-AF65-F5344CB8AC3E}">
        <p14:creationId xmlns:p14="http://schemas.microsoft.com/office/powerpoint/2010/main" val="88624738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787519-D5DD-8028-92FC-D663E4A040C7}"/>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210325B7-075F-5457-6DAA-174E647470F0}"/>
              </a:ext>
            </a:extLst>
          </p:cNvPr>
          <p:cNvSpPr txBox="1"/>
          <p:nvPr/>
        </p:nvSpPr>
        <p:spPr>
          <a:xfrm>
            <a:off x="0" y="762000"/>
            <a:ext cx="12192000" cy="646331"/>
          </a:xfrm>
          <a:prstGeom prst="rect">
            <a:avLst/>
          </a:prstGeom>
          <a:noFill/>
        </p:spPr>
        <p:txBody>
          <a:bodyPr vert="horz" rtlCol="0">
            <a:spAutoFit/>
          </a:bodyPr>
          <a:lstStyle/>
          <a:p>
            <a:pPr algn="ctr"/>
            <a:r>
              <a:rPr lang="en-US" sz="3600"/>
              <a:t>Luke 10:16</a:t>
            </a:r>
          </a:p>
        </p:txBody>
      </p:sp>
      <p:sp>
        <p:nvSpPr>
          <p:cNvPr id="4" name="TextBox 3">
            <a:extLst>
              <a:ext uri="{FF2B5EF4-FFF2-40B4-BE49-F238E27FC236}">
                <a16:creationId xmlns:a16="http://schemas.microsoft.com/office/drawing/2014/main" id="{CECF32B4-8384-2362-0BCE-582377A50EB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48F12FF-3ACF-7A0C-9016-A3DF39B9301B}"/>
              </a:ext>
            </a:extLst>
          </p:cNvPr>
          <p:cNvSpPr txBox="1"/>
          <p:nvPr/>
        </p:nvSpPr>
        <p:spPr>
          <a:xfrm>
            <a:off x="1016000" y="1905000"/>
            <a:ext cx="10160000" cy="1523494"/>
          </a:xfrm>
          <a:prstGeom prst="rect">
            <a:avLst/>
          </a:prstGeom>
          <a:noFill/>
        </p:spPr>
        <p:txBody>
          <a:bodyPr vert="horz" rtlCol="0">
            <a:spAutoFit/>
          </a:bodyPr>
          <a:lstStyle/>
          <a:p>
            <a:pPr algn="ctr"/>
            <a:r>
              <a:rPr lang="en-US" sz="3100"/>
              <a:t>"The one who listens to you listens to Me, and the one who rejects you rejects Me; and he who rejects Me rejects </a:t>
            </a:r>
            <a:r>
              <a:rPr lang="en-US" sz="3100" b="1">
                <a:solidFill>
                  <a:srgbClr val="FF0000"/>
                </a:solidFill>
              </a:rPr>
              <a:t>the One who sent Me</a:t>
            </a:r>
            <a:r>
              <a:rPr lang="en-US" sz="3100"/>
              <a:t>."</a:t>
            </a:r>
          </a:p>
        </p:txBody>
      </p:sp>
    </p:spTree>
    <p:extLst>
      <p:ext uri="{BB962C8B-B14F-4D97-AF65-F5344CB8AC3E}">
        <p14:creationId xmlns:p14="http://schemas.microsoft.com/office/powerpoint/2010/main" val="378387652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46AE34-2EBB-32AB-F235-2C23B13F024B}"/>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E6E5FC7E-8B05-FD76-1F37-DA0043317C5A}"/>
              </a:ext>
            </a:extLst>
          </p:cNvPr>
          <p:cNvSpPr txBox="1"/>
          <p:nvPr/>
        </p:nvSpPr>
        <p:spPr>
          <a:xfrm>
            <a:off x="0" y="762000"/>
            <a:ext cx="12192000" cy="646331"/>
          </a:xfrm>
          <a:prstGeom prst="rect">
            <a:avLst/>
          </a:prstGeom>
          <a:noFill/>
        </p:spPr>
        <p:txBody>
          <a:bodyPr vert="horz" rtlCol="0">
            <a:spAutoFit/>
          </a:bodyPr>
          <a:lstStyle/>
          <a:p>
            <a:pPr algn="ctr"/>
            <a:r>
              <a:rPr lang="en-US" sz="3600"/>
              <a:t>Luke 20:9-16</a:t>
            </a:r>
          </a:p>
        </p:txBody>
      </p:sp>
      <p:sp>
        <p:nvSpPr>
          <p:cNvPr id="4" name="TextBox 3">
            <a:extLst>
              <a:ext uri="{FF2B5EF4-FFF2-40B4-BE49-F238E27FC236}">
                <a16:creationId xmlns:a16="http://schemas.microsoft.com/office/drawing/2014/main" id="{DF17F3BC-A597-317C-709C-0F4712799A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AFEF7BE-0064-07F2-75FB-2E17DC942C7B}"/>
              </a:ext>
            </a:extLst>
          </p:cNvPr>
          <p:cNvSpPr txBox="1"/>
          <p:nvPr/>
        </p:nvSpPr>
        <p:spPr>
          <a:xfrm>
            <a:off x="1016000" y="1905000"/>
            <a:ext cx="10160000" cy="4862870"/>
          </a:xfrm>
          <a:prstGeom prst="rect">
            <a:avLst/>
          </a:prstGeom>
          <a:noFill/>
        </p:spPr>
        <p:txBody>
          <a:bodyPr vert="horz" rtlCol="0">
            <a:spAutoFit/>
          </a:bodyPr>
          <a:lstStyle/>
          <a:p>
            <a:pPr algn="ctr"/>
            <a:r>
              <a:rPr lang="en-US" sz="3100"/>
              <a:t>And He began to tell the people this parable: "A man planted a vineyard and rented it out to vine-growers, and went on a journey for a long time. "At the harvest time he sent a slave to the vine-growers, so that they would give him some of the produce of the vineyard; but the vine-growers beat him and sent him away empty-handed. "And he proceeded to send another slave; and they beat him also and treated him shamefully and sent him away empty-handed. (Continued...)</a:t>
            </a:r>
          </a:p>
        </p:txBody>
      </p:sp>
    </p:spTree>
    <p:extLst>
      <p:ext uri="{BB962C8B-B14F-4D97-AF65-F5344CB8AC3E}">
        <p14:creationId xmlns:p14="http://schemas.microsoft.com/office/powerpoint/2010/main" val="292860412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B849B0-D083-EEAC-EBBC-73873E0213FE}"/>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CBFCFBD2-549D-818B-46D4-BEBFB93591D8}"/>
              </a:ext>
            </a:extLst>
          </p:cNvPr>
          <p:cNvSpPr txBox="1"/>
          <p:nvPr/>
        </p:nvSpPr>
        <p:spPr>
          <a:xfrm>
            <a:off x="1016000" y="635000"/>
            <a:ext cx="10160000" cy="4862870"/>
          </a:xfrm>
          <a:prstGeom prst="rect">
            <a:avLst/>
          </a:prstGeom>
          <a:noFill/>
        </p:spPr>
        <p:txBody>
          <a:bodyPr vert="horz" rtlCol="0">
            <a:spAutoFit/>
          </a:bodyPr>
          <a:lstStyle/>
          <a:p>
            <a:pPr algn="ctr"/>
            <a:r>
              <a:rPr lang="en-US" sz="3100"/>
              <a:t>"And he proceeded to send a third; and this one also they wounded and cast out. "The owner of the vineyard said, 'What shall I do? </a:t>
            </a:r>
            <a:r>
              <a:rPr lang="en-US" sz="3100" b="1">
                <a:solidFill>
                  <a:srgbClr val="FF0000"/>
                </a:solidFill>
              </a:rPr>
              <a:t>I will send my beloved son</a:t>
            </a:r>
            <a:r>
              <a:rPr lang="en-US" sz="3100"/>
              <a:t>; perhaps they will respect him.' "But when the vine-growers saw him, they reasoned with one another, saying, 'This is the heir; let us kill him so that the inheritance will be ours.' "So they threw him out of the vineyard and killed him. What, then, will the owner of the vineyard do to them? (Continued...)</a:t>
            </a:r>
          </a:p>
        </p:txBody>
      </p:sp>
    </p:spTree>
    <p:extLst>
      <p:ext uri="{BB962C8B-B14F-4D97-AF65-F5344CB8AC3E}">
        <p14:creationId xmlns:p14="http://schemas.microsoft.com/office/powerpoint/2010/main" val="29489908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6C6585-42BD-29DC-94B9-1BB8ACBB096A}"/>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562BC2E7-FFD6-B664-9A5A-49B7AE4ED5E0}"/>
              </a:ext>
            </a:extLst>
          </p:cNvPr>
          <p:cNvSpPr txBox="1"/>
          <p:nvPr/>
        </p:nvSpPr>
        <p:spPr>
          <a:xfrm>
            <a:off x="1016000" y="635000"/>
            <a:ext cx="10160000" cy="1523494"/>
          </a:xfrm>
          <a:prstGeom prst="rect">
            <a:avLst/>
          </a:prstGeom>
          <a:noFill/>
        </p:spPr>
        <p:txBody>
          <a:bodyPr vert="horz" rtlCol="0">
            <a:spAutoFit/>
          </a:bodyPr>
          <a:lstStyle/>
          <a:p>
            <a:pPr algn="ctr"/>
            <a:r>
              <a:rPr lang="en-US" sz="3100"/>
              <a:t>"He will come and destroy these vine-growers and will give the vineyard to others." When they heard it, they said, "May it never be!"</a:t>
            </a:r>
          </a:p>
        </p:txBody>
      </p:sp>
    </p:spTree>
    <p:extLst>
      <p:ext uri="{BB962C8B-B14F-4D97-AF65-F5344CB8AC3E}">
        <p14:creationId xmlns:p14="http://schemas.microsoft.com/office/powerpoint/2010/main" val="8755860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146620-8A34-573B-F63D-6B1481D445F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is a messenger</a:t>
            </a:r>
          </a:p>
        </p:txBody>
      </p:sp>
      <p:sp>
        <p:nvSpPr>
          <p:cNvPr id="3" name="TextBox 2">
            <a:extLst>
              <a:ext uri="{FF2B5EF4-FFF2-40B4-BE49-F238E27FC236}">
                <a16:creationId xmlns:a16="http://schemas.microsoft.com/office/drawing/2014/main" id="{2CA8648D-AE84-7068-E700-A611D6B43B2A}"/>
              </a:ext>
            </a:extLst>
          </p:cNvPr>
          <p:cNvSpPr txBox="1"/>
          <p:nvPr/>
        </p:nvSpPr>
        <p:spPr>
          <a:xfrm>
            <a:off x="0" y="762000"/>
            <a:ext cx="12192000" cy="646331"/>
          </a:xfrm>
          <a:prstGeom prst="rect">
            <a:avLst/>
          </a:prstGeom>
          <a:noFill/>
        </p:spPr>
        <p:txBody>
          <a:bodyPr vert="horz" rtlCol="0">
            <a:spAutoFit/>
          </a:bodyPr>
          <a:lstStyle/>
          <a:p>
            <a:pPr algn="ctr"/>
            <a:r>
              <a:rPr lang="en-US" sz="3600"/>
              <a:t>Malachi 3:1-2</a:t>
            </a:r>
          </a:p>
        </p:txBody>
      </p:sp>
      <p:sp>
        <p:nvSpPr>
          <p:cNvPr id="4" name="TextBox 3">
            <a:extLst>
              <a:ext uri="{FF2B5EF4-FFF2-40B4-BE49-F238E27FC236}">
                <a16:creationId xmlns:a16="http://schemas.microsoft.com/office/drawing/2014/main" id="{60678AE7-3B6A-B892-3B8F-B4117340665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E5E36CF-3C0C-A069-DE45-198157010C6A}"/>
              </a:ext>
            </a:extLst>
          </p:cNvPr>
          <p:cNvSpPr txBox="1"/>
          <p:nvPr/>
        </p:nvSpPr>
        <p:spPr>
          <a:xfrm>
            <a:off x="1016000" y="1905000"/>
            <a:ext cx="10160000" cy="3908762"/>
          </a:xfrm>
          <a:prstGeom prst="rect">
            <a:avLst/>
          </a:prstGeom>
          <a:noFill/>
        </p:spPr>
        <p:txBody>
          <a:bodyPr vert="horz" rtlCol="0">
            <a:spAutoFit/>
          </a:bodyPr>
          <a:lstStyle/>
          <a:p>
            <a:pPr algn="ctr"/>
            <a:r>
              <a:rPr lang="en-US" sz="3100"/>
              <a:t>"Behold, </a:t>
            </a:r>
            <a:r>
              <a:rPr lang="en-US" sz="3100" b="1">
                <a:solidFill>
                  <a:srgbClr val="FF0000"/>
                </a:solidFill>
              </a:rPr>
              <a:t>I am going to send My messenger</a:t>
            </a:r>
            <a:r>
              <a:rPr lang="en-US" sz="3100"/>
              <a:t>, and he will clear the way before Me. And the Lord, whom you seek, will suddenly come to His temple; </a:t>
            </a:r>
            <a:r>
              <a:rPr lang="en-US" sz="3100" b="1">
                <a:solidFill>
                  <a:srgbClr val="FF0000"/>
                </a:solidFill>
              </a:rPr>
              <a:t>and the messenger of the covenant,</a:t>
            </a:r>
            <a:r>
              <a:rPr lang="en-US" sz="3100"/>
              <a:t> in whom you delight, behold, He is coming," says the LORD of hosts. "But who can endure the day of His coming? And who can stand when He appears? For He is like a refiner's fire and like fullers' soap.</a:t>
            </a:r>
          </a:p>
        </p:txBody>
      </p:sp>
    </p:spTree>
    <p:extLst>
      <p:ext uri="{BB962C8B-B14F-4D97-AF65-F5344CB8AC3E}">
        <p14:creationId xmlns:p14="http://schemas.microsoft.com/office/powerpoint/2010/main" val="20137261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E1D1D-3D1F-ED57-183D-6C5D3B498A0C}"/>
              </a:ext>
            </a:extLst>
          </p:cNvPr>
          <p:cNvSpPr>
            <a:spLocks noGrp="1"/>
          </p:cNvSpPr>
          <p:nvPr>
            <p:ph type="ctrTitle"/>
          </p:nvPr>
        </p:nvSpPr>
        <p:spPr>
          <a:xfrm>
            <a:off x="2565933" y="762000"/>
            <a:ext cx="7060135" cy="3285207"/>
          </a:xfrm>
        </p:spPr>
        <p:txBody>
          <a:bodyPr/>
          <a:lstStyle/>
          <a:p>
            <a:pPr algn="ctr"/>
            <a:r>
              <a:rPr lang="en-US" sz="4800">
                <a:solidFill>
                  <a:srgbClr val="000000"/>
                </a:solidFill>
              </a:rPr>
              <a:t>Other Examples of Messengers</a:t>
            </a:r>
          </a:p>
        </p:txBody>
      </p:sp>
      <p:sp>
        <p:nvSpPr>
          <p:cNvPr id="3" name="Subtitle 2">
            <a:extLst>
              <a:ext uri="{FF2B5EF4-FFF2-40B4-BE49-F238E27FC236}">
                <a16:creationId xmlns:a16="http://schemas.microsoft.com/office/drawing/2014/main" id="{3C3EEEAC-763B-A2B1-4FEB-C6C1CA8C107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377797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65C2F7-A9BF-DEEE-7EC9-F136328E5FB8}"/>
              </a:ext>
            </a:extLst>
          </p:cNvPr>
          <p:cNvSpPr>
            <a:spLocks noGrp="1"/>
          </p:cNvSpPr>
          <p:nvPr>
            <p:ph type="ctrTitle"/>
          </p:nvPr>
        </p:nvSpPr>
        <p:spPr>
          <a:xfrm>
            <a:off x="2565933" y="762000"/>
            <a:ext cx="7060135" cy="3285207"/>
          </a:xfrm>
        </p:spPr>
        <p:txBody>
          <a:bodyPr/>
          <a:lstStyle/>
          <a:p>
            <a:pPr algn="ctr"/>
            <a:r>
              <a:rPr lang="en-US" sz="4800">
                <a:solidFill>
                  <a:srgbClr val="000000"/>
                </a:solidFill>
              </a:rPr>
              <a:t>John the Baptist had messengers</a:t>
            </a:r>
          </a:p>
        </p:txBody>
      </p:sp>
      <p:sp>
        <p:nvSpPr>
          <p:cNvPr id="3" name="Subtitle 2">
            <a:extLst>
              <a:ext uri="{FF2B5EF4-FFF2-40B4-BE49-F238E27FC236}">
                <a16:creationId xmlns:a16="http://schemas.microsoft.com/office/drawing/2014/main" id="{FEA6F8EA-0EB6-62D2-16FD-A155C64533B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8094169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D74232-CB94-DDD2-3A2E-B9A64F0E273B}"/>
              </a:ext>
            </a:extLst>
          </p:cNvPr>
          <p:cNvSpPr txBox="1"/>
          <p:nvPr/>
        </p:nvSpPr>
        <p:spPr>
          <a:xfrm>
            <a:off x="127000" y="127000"/>
            <a:ext cx="7315200" cy="276999"/>
          </a:xfrm>
          <a:prstGeom prst="rect">
            <a:avLst/>
          </a:prstGeom>
          <a:noFill/>
        </p:spPr>
        <p:txBody>
          <a:bodyPr vert="horz" lIns="0" tIns="0" rIns="0" bIns="0" rtlCol="0">
            <a:spAutoFit/>
          </a:bodyPr>
          <a:lstStyle/>
          <a:p>
            <a:r>
              <a:rPr lang="en-US"/>
              <a:t>John the Baptist had messengers</a:t>
            </a:r>
          </a:p>
        </p:txBody>
      </p:sp>
      <p:sp>
        <p:nvSpPr>
          <p:cNvPr id="3" name="TextBox 2">
            <a:extLst>
              <a:ext uri="{FF2B5EF4-FFF2-40B4-BE49-F238E27FC236}">
                <a16:creationId xmlns:a16="http://schemas.microsoft.com/office/drawing/2014/main" id="{F0C797D5-3E5A-4BD1-EA3B-27F791476729}"/>
              </a:ext>
            </a:extLst>
          </p:cNvPr>
          <p:cNvSpPr txBox="1"/>
          <p:nvPr/>
        </p:nvSpPr>
        <p:spPr>
          <a:xfrm>
            <a:off x="0" y="762000"/>
            <a:ext cx="12192000" cy="646331"/>
          </a:xfrm>
          <a:prstGeom prst="rect">
            <a:avLst/>
          </a:prstGeom>
          <a:noFill/>
        </p:spPr>
        <p:txBody>
          <a:bodyPr vert="horz" rtlCol="0">
            <a:spAutoFit/>
          </a:bodyPr>
          <a:lstStyle/>
          <a:p>
            <a:pPr algn="ctr"/>
            <a:r>
              <a:rPr lang="en-US" sz="3600"/>
              <a:t>Luke 7:24</a:t>
            </a:r>
          </a:p>
        </p:txBody>
      </p:sp>
      <p:sp>
        <p:nvSpPr>
          <p:cNvPr id="4" name="TextBox 3">
            <a:extLst>
              <a:ext uri="{FF2B5EF4-FFF2-40B4-BE49-F238E27FC236}">
                <a16:creationId xmlns:a16="http://schemas.microsoft.com/office/drawing/2014/main" id="{2786A909-9906-429C-EB6E-D366EDFB56C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6BD8C5A-8C01-A8CA-23B3-072BBA6F9180}"/>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When the messengers of John had left</a:t>
            </a:r>
            <a:r>
              <a:rPr lang="en-US" sz="3100"/>
              <a:t>, He began to speak to the crowds about John, "What did you go out into the wilderness to see? A reed shaken by the wind?</a:t>
            </a:r>
          </a:p>
        </p:txBody>
      </p:sp>
    </p:spTree>
    <p:extLst>
      <p:ext uri="{BB962C8B-B14F-4D97-AF65-F5344CB8AC3E}">
        <p14:creationId xmlns:p14="http://schemas.microsoft.com/office/powerpoint/2010/main" val="101615184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E57AD-19DD-0139-6766-E49FD3046E1E}"/>
              </a:ext>
            </a:extLst>
          </p:cNvPr>
          <p:cNvSpPr>
            <a:spLocks noGrp="1"/>
          </p:cNvSpPr>
          <p:nvPr>
            <p:ph type="ctrTitle"/>
          </p:nvPr>
        </p:nvSpPr>
        <p:spPr>
          <a:xfrm>
            <a:off x="2565933" y="762000"/>
            <a:ext cx="7060135" cy="3285207"/>
          </a:xfrm>
        </p:spPr>
        <p:txBody>
          <a:bodyPr/>
          <a:lstStyle/>
          <a:p>
            <a:pPr algn="ctr"/>
            <a:r>
              <a:rPr lang="en-US" sz="4800">
                <a:solidFill>
                  <a:srgbClr val="000000"/>
                </a:solidFill>
              </a:rPr>
              <a:t>Yeshua has messengers</a:t>
            </a:r>
          </a:p>
        </p:txBody>
      </p:sp>
      <p:sp>
        <p:nvSpPr>
          <p:cNvPr id="3" name="Subtitle 2">
            <a:extLst>
              <a:ext uri="{FF2B5EF4-FFF2-40B4-BE49-F238E27FC236}">
                <a16:creationId xmlns:a16="http://schemas.microsoft.com/office/drawing/2014/main" id="{F1F99F1E-261C-A306-864E-4D420CF531D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43135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DA98CD5-90FB-4D64-49F3-F249C77C4BC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has messengers</a:t>
            </a:r>
          </a:p>
        </p:txBody>
      </p:sp>
      <p:sp>
        <p:nvSpPr>
          <p:cNvPr id="3" name="TextBox 2">
            <a:extLst>
              <a:ext uri="{FF2B5EF4-FFF2-40B4-BE49-F238E27FC236}">
                <a16:creationId xmlns:a16="http://schemas.microsoft.com/office/drawing/2014/main" id="{88BD19BC-2615-40E3-A2C8-78DCA093D3A4}"/>
              </a:ext>
            </a:extLst>
          </p:cNvPr>
          <p:cNvSpPr txBox="1"/>
          <p:nvPr/>
        </p:nvSpPr>
        <p:spPr>
          <a:xfrm>
            <a:off x="0" y="762000"/>
            <a:ext cx="12192000" cy="646331"/>
          </a:xfrm>
          <a:prstGeom prst="rect">
            <a:avLst/>
          </a:prstGeom>
          <a:noFill/>
        </p:spPr>
        <p:txBody>
          <a:bodyPr vert="horz" rtlCol="0">
            <a:spAutoFit/>
          </a:bodyPr>
          <a:lstStyle/>
          <a:p>
            <a:pPr algn="ctr"/>
            <a:r>
              <a:rPr lang="en-US" sz="3600"/>
              <a:t>Luke 9:51-52</a:t>
            </a:r>
          </a:p>
        </p:txBody>
      </p:sp>
      <p:sp>
        <p:nvSpPr>
          <p:cNvPr id="4" name="TextBox 3">
            <a:extLst>
              <a:ext uri="{FF2B5EF4-FFF2-40B4-BE49-F238E27FC236}">
                <a16:creationId xmlns:a16="http://schemas.microsoft.com/office/drawing/2014/main" id="{6A308AAA-F39D-B97C-3D41-C48EE5DE87D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4BEB5C6-6AB6-5EA8-FBC8-B85D94DA1EC6}"/>
              </a:ext>
            </a:extLst>
          </p:cNvPr>
          <p:cNvSpPr txBox="1"/>
          <p:nvPr/>
        </p:nvSpPr>
        <p:spPr>
          <a:xfrm>
            <a:off x="1016000" y="1905000"/>
            <a:ext cx="10160000" cy="2477601"/>
          </a:xfrm>
          <a:prstGeom prst="rect">
            <a:avLst/>
          </a:prstGeom>
          <a:noFill/>
        </p:spPr>
        <p:txBody>
          <a:bodyPr vert="horz" rtlCol="0">
            <a:spAutoFit/>
          </a:bodyPr>
          <a:lstStyle/>
          <a:p>
            <a:pPr algn="ctr"/>
            <a:r>
              <a:rPr lang="en-US" sz="3100"/>
              <a:t>When the days were approaching for His ascension, He was determined to go to Jerusalem; </a:t>
            </a:r>
            <a:r>
              <a:rPr lang="en-US" sz="3100" b="1">
                <a:solidFill>
                  <a:srgbClr val="FF0000"/>
                </a:solidFill>
              </a:rPr>
              <a:t>and He sent messengers on ahead of Him</a:t>
            </a:r>
            <a:r>
              <a:rPr lang="en-US" sz="3100"/>
              <a:t>, and they went and entered a village of the Samaritans to make arrangements for Him.</a:t>
            </a:r>
          </a:p>
        </p:txBody>
      </p:sp>
    </p:spTree>
    <p:extLst>
      <p:ext uri="{BB962C8B-B14F-4D97-AF65-F5344CB8AC3E}">
        <p14:creationId xmlns:p14="http://schemas.microsoft.com/office/powerpoint/2010/main" val="293554899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7857EF-13ED-D9E6-3534-17A9D712C621}"/>
              </a:ext>
            </a:extLst>
          </p:cNvPr>
          <p:cNvSpPr>
            <a:spLocks noGrp="1"/>
          </p:cNvSpPr>
          <p:nvPr>
            <p:ph type="ctrTitle"/>
          </p:nvPr>
        </p:nvSpPr>
        <p:spPr>
          <a:xfrm>
            <a:off x="2565933" y="762000"/>
            <a:ext cx="7060135" cy="3285207"/>
          </a:xfrm>
        </p:spPr>
        <p:txBody>
          <a:bodyPr/>
          <a:lstStyle/>
          <a:p>
            <a:pPr algn="ctr"/>
            <a:r>
              <a:rPr lang="en-US" sz="4800">
                <a:solidFill>
                  <a:srgbClr val="000000"/>
                </a:solidFill>
              </a:rPr>
              <a:t>Satan has messengers</a:t>
            </a:r>
          </a:p>
        </p:txBody>
      </p:sp>
      <p:sp>
        <p:nvSpPr>
          <p:cNvPr id="3" name="Subtitle 2">
            <a:extLst>
              <a:ext uri="{FF2B5EF4-FFF2-40B4-BE49-F238E27FC236}">
                <a16:creationId xmlns:a16="http://schemas.microsoft.com/office/drawing/2014/main" id="{BAC1A890-54E4-85F4-A8A1-AFB8D9EEC75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786601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0ED580-B83E-A6C2-4F0B-A6236D3E9FCA}"/>
              </a:ext>
            </a:extLst>
          </p:cNvPr>
          <p:cNvSpPr txBox="1"/>
          <p:nvPr/>
        </p:nvSpPr>
        <p:spPr>
          <a:xfrm>
            <a:off x="127000" y="127000"/>
            <a:ext cx="7315200" cy="276999"/>
          </a:xfrm>
          <a:prstGeom prst="rect">
            <a:avLst/>
          </a:prstGeom>
          <a:noFill/>
        </p:spPr>
        <p:txBody>
          <a:bodyPr vert="horz" lIns="0" tIns="0" rIns="0" bIns="0" rtlCol="0">
            <a:spAutoFit/>
          </a:bodyPr>
          <a:lstStyle/>
          <a:p>
            <a:r>
              <a:rPr lang="en-US"/>
              <a:t>Satan has messengers</a:t>
            </a:r>
          </a:p>
        </p:txBody>
      </p:sp>
      <p:sp>
        <p:nvSpPr>
          <p:cNvPr id="3" name="TextBox 2">
            <a:extLst>
              <a:ext uri="{FF2B5EF4-FFF2-40B4-BE49-F238E27FC236}">
                <a16:creationId xmlns:a16="http://schemas.microsoft.com/office/drawing/2014/main" id="{2DD70E03-1575-BC7A-2802-CE678EC58DDC}"/>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12:7</a:t>
            </a:r>
          </a:p>
        </p:txBody>
      </p:sp>
      <p:sp>
        <p:nvSpPr>
          <p:cNvPr id="4" name="TextBox 3">
            <a:extLst>
              <a:ext uri="{FF2B5EF4-FFF2-40B4-BE49-F238E27FC236}">
                <a16:creationId xmlns:a16="http://schemas.microsoft.com/office/drawing/2014/main" id="{22B8C4DA-99B7-D886-4E72-D5109C01004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A4BF546-E4B0-C66A-96C1-2C423271E3C0}"/>
              </a:ext>
            </a:extLst>
          </p:cNvPr>
          <p:cNvSpPr txBox="1"/>
          <p:nvPr/>
        </p:nvSpPr>
        <p:spPr>
          <a:xfrm>
            <a:off x="1016000" y="1905000"/>
            <a:ext cx="10160000" cy="2477601"/>
          </a:xfrm>
          <a:prstGeom prst="rect">
            <a:avLst/>
          </a:prstGeom>
          <a:noFill/>
        </p:spPr>
        <p:txBody>
          <a:bodyPr vert="horz" rtlCol="0">
            <a:spAutoFit/>
          </a:bodyPr>
          <a:lstStyle/>
          <a:p>
            <a:pPr algn="ctr"/>
            <a:r>
              <a:rPr lang="en-US" sz="3100"/>
              <a:t>Because of the surpassing greatness of the revelations, for this reason, to keep me from exalting myself, there was given me a thorn in the flesh, </a:t>
            </a:r>
            <a:r>
              <a:rPr lang="en-US" sz="3100" b="1">
                <a:solidFill>
                  <a:srgbClr val="FF0000"/>
                </a:solidFill>
              </a:rPr>
              <a:t>a messenger of Satan to torment me</a:t>
            </a:r>
            <a:r>
              <a:rPr lang="en-US" sz="3100"/>
              <a:t>--to keep me from exalting myself!</a:t>
            </a:r>
          </a:p>
        </p:txBody>
      </p:sp>
    </p:spTree>
    <p:extLst>
      <p:ext uri="{BB962C8B-B14F-4D97-AF65-F5344CB8AC3E}">
        <p14:creationId xmlns:p14="http://schemas.microsoft.com/office/powerpoint/2010/main" val="394703975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FD82B-FBF7-2B1F-39EE-DF39EE43CA32}"/>
              </a:ext>
            </a:extLst>
          </p:cNvPr>
          <p:cNvSpPr>
            <a:spLocks noGrp="1"/>
          </p:cNvSpPr>
          <p:nvPr>
            <p:ph type="ctrTitle"/>
          </p:nvPr>
        </p:nvSpPr>
        <p:spPr>
          <a:xfrm>
            <a:off x="2565933" y="762000"/>
            <a:ext cx="7060135" cy="3285207"/>
          </a:xfrm>
        </p:spPr>
        <p:txBody>
          <a:bodyPr/>
          <a:lstStyle/>
          <a:p>
            <a:pPr algn="ctr"/>
            <a:r>
              <a:rPr lang="en-US" sz="4800">
                <a:solidFill>
                  <a:srgbClr val="000000"/>
                </a:solidFill>
              </a:rPr>
              <a:t>Authority</a:t>
            </a:r>
          </a:p>
        </p:txBody>
      </p:sp>
      <p:sp>
        <p:nvSpPr>
          <p:cNvPr id="3" name="Subtitle 2">
            <a:extLst>
              <a:ext uri="{FF2B5EF4-FFF2-40B4-BE49-F238E27FC236}">
                <a16:creationId xmlns:a16="http://schemas.microsoft.com/office/drawing/2014/main" id="{6FC49BFB-A1DD-EC9B-8A9B-DEE04E910DA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4811275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2B9197-FF7A-B41A-49F8-86DB83512BD1}"/>
              </a:ext>
            </a:extLst>
          </p:cNvPr>
          <p:cNvSpPr txBox="1"/>
          <p:nvPr/>
        </p:nvSpPr>
        <p:spPr>
          <a:xfrm>
            <a:off x="127000" y="127000"/>
            <a:ext cx="7315200" cy="276999"/>
          </a:xfrm>
          <a:prstGeom prst="rect">
            <a:avLst/>
          </a:prstGeom>
          <a:noFill/>
        </p:spPr>
        <p:txBody>
          <a:bodyPr vert="horz" lIns="0" tIns="0" rIns="0" bIns="0" rtlCol="0">
            <a:spAutoFit/>
          </a:bodyPr>
          <a:lstStyle/>
          <a:p>
            <a:r>
              <a:rPr lang="en-US"/>
              <a:t>AUTHORITY</a:t>
            </a:r>
          </a:p>
        </p:txBody>
      </p:sp>
      <p:sp>
        <p:nvSpPr>
          <p:cNvPr id="3" name="TextBox 2">
            <a:extLst>
              <a:ext uri="{FF2B5EF4-FFF2-40B4-BE49-F238E27FC236}">
                <a16:creationId xmlns:a16="http://schemas.microsoft.com/office/drawing/2014/main" id="{C4A46697-3027-F558-46B2-18A1A670DF9D}"/>
              </a:ext>
            </a:extLst>
          </p:cNvPr>
          <p:cNvSpPr txBox="1"/>
          <p:nvPr/>
        </p:nvSpPr>
        <p:spPr>
          <a:xfrm>
            <a:off x="0" y="762000"/>
            <a:ext cx="12192000" cy="646331"/>
          </a:xfrm>
          <a:prstGeom prst="rect">
            <a:avLst/>
          </a:prstGeom>
          <a:noFill/>
        </p:spPr>
        <p:txBody>
          <a:bodyPr vert="horz" rtlCol="0">
            <a:spAutoFit/>
          </a:bodyPr>
          <a:lstStyle/>
          <a:p>
            <a:pPr algn="ctr"/>
            <a:r>
              <a:rPr lang="en-US" sz="3600"/>
              <a:t>Acts 4:30</a:t>
            </a:r>
          </a:p>
        </p:txBody>
      </p:sp>
      <p:sp>
        <p:nvSpPr>
          <p:cNvPr id="4" name="TextBox 3">
            <a:extLst>
              <a:ext uri="{FF2B5EF4-FFF2-40B4-BE49-F238E27FC236}">
                <a16:creationId xmlns:a16="http://schemas.microsoft.com/office/drawing/2014/main" id="{EE798D22-8B00-6F40-D535-CBEA9605ECD7}"/>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3B9415C-F58B-EEEC-CD30-6723B4F8B93C}"/>
              </a:ext>
            </a:extLst>
          </p:cNvPr>
          <p:cNvSpPr txBox="1"/>
          <p:nvPr/>
        </p:nvSpPr>
        <p:spPr>
          <a:xfrm>
            <a:off x="1016000" y="1905000"/>
            <a:ext cx="10160000" cy="1523494"/>
          </a:xfrm>
          <a:prstGeom prst="rect">
            <a:avLst/>
          </a:prstGeom>
          <a:noFill/>
        </p:spPr>
        <p:txBody>
          <a:bodyPr vert="horz" rtlCol="0">
            <a:spAutoFit/>
          </a:bodyPr>
          <a:lstStyle/>
          <a:p>
            <a:pPr algn="ctr"/>
            <a:r>
              <a:rPr lang="en-US" sz="3100"/>
              <a:t>while thy stretchest forth thy hand to heal; and that signs and wonders may be done </a:t>
            </a:r>
            <a:r>
              <a:rPr lang="en-US" sz="3100" b="1">
                <a:solidFill>
                  <a:srgbClr val="FF0000"/>
                </a:solidFill>
              </a:rPr>
              <a:t>through the name of thy holy Servant Jesus</a:t>
            </a:r>
            <a:r>
              <a:rPr lang="en-US" sz="3100"/>
              <a:t>.</a:t>
            </a:r>
          </a:p>
        </p:txBody>
      </p:sp>
    </p:spTree>
    <p:extLst>
      <p:ext uri="{BB962C8B-B14F-4D97-AF65-F5344CB8AC3E}">
        <p14:creationId xmlns:p14="http://schemas.microsoft.com/office/powerpoint/2010/main" val="2198658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1D703E-9DA2-6817-87BC-839B245D36EB}"/>
              </a:ext>
            </a:extLst>
          </p:cNvPr>
          <p:cNvSpPr txBox="1"/>
          <p:nvPr/>
        </p:nvSpPr>
        <p:spPr>
          <a:xfrm>
            <a:off x="127000" y="127000"/>
            <a:ext cx="7315200" cy="276999"/>
          </a:xfrm>
          <a:prstGeom prst="rect">
            <a:avLst/>
          </a:prstGeom>
          <a:noFill/>
        </p:spPr>
        <p:txBody>
          <a:bodyPr vert="horz" lIns="0" tIns="0" rIns="0" bIns="0" rtlCol="0">
            <a:spAutoFit/>
          </a:bodyPr>
          <a:lstStyle/>
          <a:p>
            <a:r>
              <a:rPr lang="en-US"/>
              <a:t>AUTHORITY</a:t>
            </a:r>
          </a:p>
        </p:txBody>
      </p:sp>
      <p:sp>
        <p:nvSpPr>
          <p:cNvPr id="3" name="TextBox 2">
            <a:extLst>
              <a:ext uri="{FF2B5EF4-FFF2-40B4-BE49-F238E27FC236}">
                <a16:creationId xmlns:a16="http://schemas.microsoft.com/office/drawing/2014/main" id="{ECEE0136-DB20-E00D-FB6F-F8C73325C759}"/>
              </a:ext>
            </a:extLst>
          </p:cNvPr>
          <p:cNvSpPr txBox="1"/>
          <p:nvPr/>
        </p:nvSpPr>
        <p:spPr>
          <a:xfrm>
            <a:off x="0" y="762000"/>
            <a:ext cx="12192000" cy="646331"/>
          </a:xfrm>
          <a:prstGeom prst="rect">
            <a:avLst/>
          </a:prstGeom>
          <a:noFill/>
        </p:spPr>
        <p:txBody>
          <a:bodyPr vert="horz" rtlCol="0">
            <a:spAutoFit/>
          </a:bodyPr>
          <a:lstStyle/>
          <a:p>
            <a:pPr algn="ctr"/>
            <a:r>
              <a:rPr lang="en-US" sz="3600"/>
              <a:t>John 2:18-19</a:t>
            </a:r>
          </a:p>
        </p:txBody>
      </p:sp>
      <p:sp>
        <p:nvSpPr>
          <p:cNvPr id="4" name="TextBox 3">
            <a:extLst>
              <a:ext uri="{FF2B5EF4-FFF2-40B4-BE49-F238E27FC236}">
                <a16:creationId xmlns:a16="http://schemas.microsoft.com/office/drawing/2014/main" id="{B63D3FCF-30C1-7EAF-FB4F-377C66593A9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5D26145-954D-D39F-5EB9-78A1E5037D6B}"/>
              </a:ext>
            </a:extLst>
          </p:cNvPr>
          <p:cNvSpPr txBox="1"/>
          <p:nvPr/>
        </p:nvSpPr>
        <p:spPr>
          <a:xfrm>
            <a:off x="1016000" y="1905000"/>
            <a:ext cx="10160000" cy="2000548"/>
          </a:xfrm>
          <a:prstGeom prst="rect">
            <a:avLst/>
          </a:prstGeom>
          <a:noFill/>
        </p:spPr>
        <p:txBody>
          <a:bodyPr vert="horz" rtlCol="0">
            <a:spAutoFit/>
          </a:bodyPr>
          <a:lstStyle/>
          <a:p>
            <a:pPr algn="ctr"/>
            <a:r>
              <a:rPr lang="en-US" sz="3100"/>
              <a:t>The Jews then said to Him, "What sign do You show us as your </a:t>
            </a:r>
            <a:r>
              <a:rPr lang="en-US" sz="3100" b="1">
                <a:solidFill>
                  <a:srgbClr val="FF0000"/>
                </a:solidFill>
              </a:rPr>
              <a:t>authority</a:t>
            </a:r>
            <a:r>
              <a:rPr lang="en-US" sz="3100"/>
              <a:t> for doing these things?" Jesus answered them, "Destroy this temple, and in three days I will raise it up."</a:t>
            </a:r>
          </a:p>
        </p:txBody>
      </p:sp>
    </p:spTree>
    <p:extLst>
      <p:ext uri="{BB962C8B-B14F-4D97-AF65-F5344CB8AC3E}">
        <p14:creationId xmlns:p14="http://schemas.microsoft.com/office/powerpoint/2010/main" val="232637332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EFD322-8D7A-2774-4ED0-921FFE73B6C1}"/>
              </a:ext>
            </a:extLst>
          </p:cNvPr>
          <p:cNvSpPr txBox="1"/>
          <p:nvPr/>
        </p:nvSpPr>
        <p:spPr>
          <a:xfrm>
            <a:off x="127000" y="127000"/>
            <a:ext cx="7315200" cy="276999"/>
          </a:xfrm>
          <a:prstGeom prst="rect">
            <a:avLst/>
          </a:prstGeom>
          <a:noFill/>
        </p:spPr>
        <p:txBody>
          <a:bodyPr vert="horz" lIns="0" tIns="0" rIns="0" bIns="0" rtlCol="0">
            <a:spAutoFit/>
          </a:bodyPr>
          <a:lstStyle/>
          <a:p>
            <a:r>
              <a:rPr lang="en-US"/>
              <a:t>AUTHORITY</a:t>
            </a:r>
          </a:p>
        </p:txBody>
      </p:sp>
      <p:sp>
        <p:nvSpPr>
          <p:cNvPr id="3" name="TextBox 2">
            <a:extLst>
              <a:ext uri="{FF2B5EF4-FFF2-40B4-BE49-F238E27FC236}">
                <a16:creationId xmlns:a16="http://schemas.microsoft.com/office/drawing/2014/main" id="{16F5A719-B1BA-DD88-DA77-13B9BED9A1F2}"/>
              </a:ext>
            </a:extLst>
          </p:cNvPr>
          <p:cNvSpPr txBox="1"/>
          <p:nvPr/>
        </p:nvSpPr>
        <p:spPr>
          <a:xfrm>
            <a:off x="0" y="762000"/>
            <a:ext cx="12192000" cy="646331"/>
          </a:xfrm>
          <a:prstGeom prst="rect">
            <a:avLst/>
          </a:prstGeom>
          <a:noFill/>
        </p:spPr>
        <p:txBody>
          <a:bodyPr vert="horz" rtlCol="0">
            <a:spAutoFit/>
          </a:bodyPr>
          <a:lstStyle/>
          <a:p>
            <a:pPr algn="ctr"/>
            <a:r>
              <a:rPr lang="en-US" sz="3600"/>
              <a:t>Luke 20:1-8</a:t>
            </a:r>
          </a:p>
        </p:txBody>
      </p:sp>
      <p:sp>
        <p:nvSpPr>
          <p:cNvPr id="4" name="TextBox 3">
            <a:extLst>
              <a:ext uri="{FF2B5EF4-FFF2-40B4-BE49-F238E27FC236}">
                <a16:creationId xmlns:a16="http://schemas.microsoft.com/office/drawing/2014/main" id="{1BCC5C36-5FE4-FCCF-9F9D-6DBB2967485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ABDFF6A-0116-11BE-B18A-F57A56369D31}"/>
              </a:ext>
            </a:extLst>
          </p:cNvPr>
          <p:cNvSpPr txBox="1"/>
          <p:nvPr/>
        </p:nvSpPr>
        <p:spPr>
          <a:xfrm>
            <a:off x="1016000" y="1905000"/>
            <a:ext cx="10160000" cy="4862870"/>
          </a:xfrm>
          <a:prstGeom prst="rect">
            <a:avLst/>
          </a:prstGeom>
          <a:noFill/>
        </p:spPr>
        <p:txBody>
          <a:bodyPr vert="horz" rtlCol="0">
            <a:spAutoFit/>
          </a:bodyPr>
          <a:lstStyle/>
          <a:p>
            <a:pPr algn="ctr"/>
            <a:r>
              <a:rPr lang="en-US" sz="3100"/>
              <a:t>On one of the days while He was teaching the people in the temple and preaching the gospel, the chief priests and the scribes with the elders confronted Him, and they spoke, saying to Him, "Tell us by what authority You are doing these things, or who is the one who </a:t>
            </a:r>
            <a:r>
              <a:rPr lang="en-US" sz="3100" b="1">
                <a:solidFill>
                  <a:srgbClr val="FF0000"/>
                </a:solidFill>
              </a:rPr>
              <a:t>gave You this authority</a:t>
            </a:r>
            <a:r>
              <a:rPr lang="en-US" sz="3100"/>
              <a:t>?" Jesus answered and said to them, "I will also ask you a question, and you tell Me: "Was the baptism of John from heaven or from men? (Continued...)</a:t>
            </a:r>
          </a:p>
        </p:txBody>
      </p:sp>
    </p:spTree>
    <p:extLst>
      <p:ext uri="{BB962C8B-B14F-4D97-AF65-F5344CB8AC3E}">
        <p14:creationId xmlns:p14="http://schemas.microsoft.com/office/powerpoint/2010/main" val="519909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78B91C-6F9B-8CFF-FC35-9D7E092224C9}"/>
              </a:ext>
            </a:extLst>
          </p:cNvPr>
          <p:cNvSpPr txBox="1"/>
          <p:nvPr/>
        </p:nvSpPr>
        <p:spPr>
          <a:xfrm>
            <a:off x="127000" y="127000"/>
            <a:ext cx="7315200" cy="276999"/>
          </a:xfrm>
          <a:prstGeom prst="rect">
            <a:avLst/>
          </a:prstGeom>
          <a:noFill/>
        </p:spPr>
        <p:txBody>
          <a:bodyPr vert="horz" lIns="0" tIns="0" rIns="0" bIns="0" rtlCol="0">
            <a:spAutoFit/>
          </a:bodyPr>
          <a:lstStyle/>
          <a:p>
            <a:r>
              <a:rPr lang="en-US"/>
              <a:t>AUTHORITY</a:t>
            </a:r>
          </a:p>
        </p:txBody>
      </p:sp>
      <p:sp>
        <p:nvSpPr>
          <p:cNvPr id="3" name="TextBox 2">
            <a:extLst>
              <a:ext uri="{FF2B5EF4-FFF2-40B4-BE49-F238E27FC236}">
                <a16:creationId xmlns:a16="http://schemas.microsoft.com/office/drawing/2014/main" id="{2DBF9060-9E0A-16C1-0DC7-D035A699CF42}"/>
              </a:ext>
            </a:extLst>
          </p:cNvPr>
          <p:cNvSpPr txBox="1"/>
          <p:nvPr/>
        </p:nvSpPr>
        <p:spPr>
          <a:xfrm>
            <a:off x="1016000" y="635000"/>
            <a:ext cx="10160000" cy="3908762"/>
          </a:xfrm>
          <a:prstGeom prst="rect">
            <a:avLst/>
          </a:prstGeom>
          <a:noFill/>
        </p:spPr>
        <p:txBody>
          <a:bodyPr vert="horz" rtlCol="0">
            <a:spAutoFit/>
          </a:bodyPr>
          <a:lstStyle/>
          <a:p>
            <a:pPr algn="ctr"/>
            <a:r>
              <a:rPr lang="en-US" sz="3100"/>
              <a:t>" They reasoned among themselves, saying, "If we say, 'From heaven,' He will say, 'Why did you not believe him?' "But if we say, 'From men,' all the people will stone us to death, for they are convinced that John was a prophet." So they answered that they did not know where it came from. And Jesus said to them, "Nor will I tell you by what authority I do these things."</a:t>
            </a:r>
          </a:p>
        </p:txBody>
      </p:sp>
    </p:spTree>
    <p:extLst>
      <p:ext uri="{BB962C8B-B14F-4D97-AF65-F5344CB8AC3E}">
        <p14:creationId xmlns:p14="http://schemas.microsoft.com/office/powerpoint/2010/main" val="55448460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216D1B-D057-7AC4-3633-D55BF19E778B}"/>
              </a:ext>
            </a:extLst>
          </p:cNvPr>
          <p:cNvSpPr txBox="1"/>
          <p:nvPr/>
        </p:nvSpPr>
        <p:spPr>
          <a:xfrm>
            <a:off x="127000" y="127000"/>
            <a:ext cx="7315200" cy="276999"/>
          </a:xfrm>
          <a:prstGeom prst="rect">
            <a:avLst/>
          </a:prstGeom>
          <a:noFill/>
        </p:spPr>
        <p:txBody>
          <a:bodyPr vert="horz" lIns="0" tIns="0" rIns="0" bIns="0" rtlCol="0">
            <a:spAutoFit/>
          </a:bodyPr>
          <a:lstStyle/>
          <a:p>
            <a:r>
              <a:rPr lang="en-US"/>
              <a:t>AUTHORITY</a:t>
            </a:r>
          </a:p>
        </p:txBody>
      </p:sp>
      <p:sp>
        <p:nvSpPr>
          <p:cNvPr id="3" name="TextBox 2">
            <a:extLst>
              <a:ext uri="{FF2B5EF4-FFF2-40B4-BE49-F238E27FC236}">
                <a16:creationId xmlns:a16="http://schemas.microsoft.com/office/drawing/2014/main" id="{9B2AD945-8EEB-E8E1-2A4C-8E531C048DBF}"/>
              </a:ext>
            </a:extLst>
          </p:cNvPr>
          <p:cNvSpPr txBox="1"/>
          <p:nvPr/>
        </p:nvSpPr>
        <p:spPr>
          <a:xfrm>
            <a:off x="0" y="762000"/>
            <a:ext cx="12192000" cy="646331"/>
          </a:xfrm>
          <a:prstGeom prst="rect">
            <a:avLst/>
          </a:prstGeom>
          <a:noFill/>
        </p:spPr>
        <p:txBody>
          <a:bodyPr vert="horz" rtlCol="0">
            <a:spAutoFit/>
          </a:bodyPr>
          <a:lstStyle/>
          <a:p>
            <a:pPr algn="ctr"/>
            <a:r>
              <a:rPr lang="en-US" sz="3600"/>
              <a:t>Luke 4:36-37</a:t>
            </a:r>
          </a:p>
        </p:txBody>
      </p:sp>
      <p:sp>
        <p:nvSpPr>
          <p:cNvPr id="4" name="TextBox 3">
            <a:extLst>
              <a:ext uri="{FF2B5EF4-FFF2-40B4-BE49-F238E27FC236}">
                <a16:creationId xmlns:a16="http://schemas.microsoft.com/office/drawing/2014/main" id="{59221BE2-2C4A-BA36-CF01-619245CB265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994A84B-5474-67EA-1D22-91E8428DF0F1}"/>
              </a:ext>
            </a:extLst>
          </p:cNvPr>
          <p:cNvSpPr txBox="1"/>
          <p:nvPr/>
        </p:nvSpPr>
        <p:spPr>
          <a:xfrm>
            <a:off x="1016000" y="1905000"/>
            <a:ext cx="10160000" cy="2954655"/>
          </a:xfrm>
          <a:prstGeom prst="rect">
            <a:avLst/>
          </a:prstGeom>
          <a:noFill/>
        </p:spPr>
        <p:txBody>
          <a:bodyPr vert="horz" rtlCol="0">
            <a:spAutoFit/>
          </a:bodyPr>
          <a:lstStyle/>
          <a:p>
            <a:pPr algn="ctr"/>
            <a:r>
              <a:rPr lang="en-US" sz="3100"/>
              <a:t>And amazement came upon all, and they spake together, one with another, saying, What is this word? </a:t>
            </a:r>
            <a:r>
              <a:rPr lang="en-US" sz="3100" b="1">
                <a:solidFill>
                  <a:srgbClr val="FF0000"/>
                </a:solidFill>
              </a:rPr>
              <a:t>for with authority and power he commandeth the unclean spirits</a:t>
            </a:r>
            <a:r>
              <a:rPr lang="en-US" sz="3100"/>
              <a:t>, and they come out. And there went forth a rumor concerning him into every place of the region round about.</a:t>
            </a:r>
          </a:p>
        </p:txBody>
      </p:sp>
    </p:spTree>
    <p:extLst>
      <p:ext uri="{BB962C8B-B14F-4D97-AF65-F5344CB8AC3E}">
        <p14:creationId xmlns:p14="http://schemas.microsoft.com/office/powerpoint/2010/main" val="197871868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A128C0-FC17-3723-7CBE-CBA3DC68070E}"/>
              </a:ext>
            </a:extLst>
          </p:cNvPr>
          <p:cNvSpPr txBox="1"/>
          <p:nvPr/>
        </p:nvSpPr>
        <p:spPr>
          <a:xfrm>
            <a:off x="127000" y="127000"/>
            <a:ext cx="7315200" cy="276999"/>
          </a:xfrm>
          <a:prstGeom prst="rect">
            <a:avLst/>
          </a:prstGeom>
          <a:noFill/>
        </p:spPr>
        <p:txBody>
          <a:bodyPr vert="horz" lIns="0" tIns="0" rIns="0" bIns="0" rtlCol="0">
            <a:spAutoFit/>
          </a:bodyPr>
          <a:lstStyle/>
          <a:p>
            <a:r>
              <a:rPr lang="en-US"/>
              <a:t>AUTHORITY</a:t>
            </a:r>
          </a:p>
        </p:txBody>
      </p:sp>
      <p:sp>
        <p:nvSpPr>
          <p:cNvPr id="3" name="TextBox 2">
            <a:extLst>
              <a:ext uri="{FF2B5EF4-FFF2-40B4-BE49-F238E27FC236}">
                <a16:creationId xmlns:a16="http://schemas.microsoft.com/office/drawing/2014/main" id="{76ABA76B-830C-776D-531F-9B9AB2EBE8AB}"/>
              </a:ext>
            </a:extLst>
          </p:cNvPr>
          <p:cNvSpPr txBox="1"/>
          <p:nvPr/>
        </p:nvSpPr>
        <p:spPr>
          <a:xfrm>
            <a:off x="0" y="762000"/>
            <a:ext cx="12192000" cy="646331"/>
          </a:xfrm>
          <a:prstGeom prst="rect">
            <a:avLst/>
          </a:prstGeom>
          <a:noFill/>
        </p:spPr>
        <p:txBody>
          <a:bodyPr vert="horz" rtlCol="0">
            <a:spAutoFit/>
          </a:bodyPr>
          <a:lstStyle/>
          <a:p>
            <a:pPr algn="ctr"/>
            <a:r>
              <a:rPr lang="en-US" sz="3600"/>
              <a:t>Luke 5:21-24</a:t>
            </a:r>
          </a:p>
        </p:txBody>
      </p:sp>
      <p:sp>
        <p:nvSpPr>
          <p:cNvPr id="4" name="TextBox 3">
            <a:extLst>
              <a:ext uri="{FF2B5EF4-FFF2-40B4-BE49-F238E27FC236}">
                <a16:creationId xmlns:a16="http://schemas.microsoft.com/office/drawing/2014/main" id="{78AF9EB4-F4A6-2C69-88CF-F61046B759C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18C8FC1-8D58-4914-EF56-7B18586D6D25}"/>
              </a:ext>
            </a:extLst>
          </p:cNvPr>
          <p:cNvSpPr txBox="1"/>
          <p:nvPr/>
        </p:nvSpPr>
        <p:spPr>
          <a:xfrm>
            <a:off x="1016000" y="1905000"/>
            <a:ext cx="10160000" cy="3908762"/>
          </a:xfrm>
          <a:prstGeom prst="rect">
            <a:avLst/>
          </a:prstGeom>
          <a:noFill/>
        </p:spPr>
        <p:txBody>
          <a:bodyPr vert="horz" rtlCol="0">
            <a:spAutoFit/>
          </a:bodyPr>
          <a:lstStyle/>
          <a:p>
            <a:pPr algn="ctr"/>
            <a:r>
              <a:rPr lang="en-US" sz="3100"/>
              <a:t>The scribes and the Pharisees began to reason, saying, "Who is this man who speaks blasphemies? Who can forgive sins, but God alone?" But Jesus, aware of their reasonings, answered and said to them, "Why are you reasoning in your hearts? "Which is easier, to say, 'Your sins have been forgiven you,' or to say, 'Get up and walk'? (Continued...)</a:t>
            </a:r>
          </a:p>
        </p:txBody>
      </p:sp>
    </p:spTree>
    <p:extLst>
      <p:ext uri="{BB962C8B-B14F-4D97-AF65-F5344CB8AC3E}">
        <p14:creationId xmlns:p14="http://schemas.microsoft.com/office/powerpoint/2010/main" val="293564997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353778-78D9-4A0E-30BB-AC2674CFAD13}"/>
              </a:ext>
            </a:extLst>
          </p:cNvPr>
          <p:cNvSpPr txBox="1"/>
          <p:nvPr/>
        </p:nvSpPr>
        <p:spPr>
          <a:xfrm>
            <a:off x="127000" y="127000"/>
            <a:ext cx="7315200" cy="276999"/>
          </a:xfrm>
          <a:prstGeom prst="rect">
            <a:avLst/>
          </a:prstGeom>
          <a:noFill/>
        </p:spPr>
        <p:txBody>
          <a:bodyPr vert="horz" lIns="0" tIns="0" rIns="0" bIns="0" rtlCol="0">
            <a:spAutoFit/>
          </a:bodyPr>
          <a:lstStyle/>
          <a:p>
            <a:r>
              <a:rPr lang="en-US"/>
              <a:t>AUTHORITY</a:t>
            </a:r>
          </a:p>
        </p:txBody>
      </p:sp>
      <p:sp>
        <p:nvSpPr>
          <p:cNvPr id="3" name="TextBox 2">
            <a:extLst>
              <a:ext uri="{FF2B5EF4-FFF2-40B4-BE49-F238E27FC236}">
                <a16:creationId xmlns:a16="http://schemas.microsoft.com/office/drawing/2014/main" id="{2FC951A5-E5A1-7DA6-3B81-1E9973089FD8}"/>
              </a:ext>
            </a:extLst>
          </p:cNvPr>
          <p:cNvSpPr txBox="1"/>
          <p:nvPr/>
        </p:nvSpPr>
        <p:spPr>
          <a:xfrm>
            <a:off x="1016000" y="635000"/>
            <a:ext cx="10160000" cy="2000548"/>
          </a:xfrm>
          <a:prstGeom prst="rect">
            <a:avLst/>
          </a:prstGeom>
          <a:noFill/>
        </p:spPr>
        <p:txBody>
          <a:bodyPr vert="horz" rtlCol="0">
            <a:spAutoFit/>
          </a:bodyPr>
          <a:lstStyle/>
          <a:p>
            <a:pPr algn="ctr"/>
            <a:r>
              <a:rPr lang="en-US" sz="3100"/>
              <a:t>"But, so that you may know that </a:t>
            </a:r>
            <a:r>
              <a:rPr lang="en-US" sz="3100" b="1">
                <a:solidFill>
                  <a:srgbClr val="FF0000"/>
                </a:solidFill>
              </a:rPr>
              <a:t>the Son of Man has authority on earth to forgive sins</a:t>
            </a:r>
            <a:r>
              <a:rPr lang="en-US" sz="3100"/>
              <a:t>,"--He said to the paralytic--"I say to you, get up, and pick up your stretcher and go home."</a:t>
            </a:r>
          </a:p>
        </p:txBody>
      </p:sp>
    </p:spTree>
    <p:extLst>
      <p:ext uri="{BB962C8B-B14F-4D97-AF65-F5344CB8AC3E}">
        <p14:creationId xmlns:p14="http://schemas.microsoft.com/office/powerpoint/2010/main" val="335817363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8BBC8C-3AFA-6CB8-74DF-C570612009E1}"/>
              </a:ext>
            </a:extLst>
          </p:cNvPr>
          <p:cNvSpPr txBox="1"/>
          <p:nvPr/>
        </p:nvSpPr>
        <p:spPr>
          <a:xfrm>
            <a:off x="127000" y="127000"/>
            <a:ext cx="7315200" cy="276999"/>
          </a:xfrm>
          <a:prstGeom prst="rect">
            <a:avLst/>
          </a:prstGeom>
          <a:noFill/>
        </p:spPr>
        <p:txBody>
          <a:bodyPr vert="horz" lIns="0" tIns="0" rIns="0" bIns="0" rtlCol="0">
            <a:spAutoFit/>
          </a:bodyPr>
          <a:lstStyle/>
          <a:p>
            <a:r>
              <a:rPr lang="en-US"/>
              <a:t>AUTHORITY</a:t>
            </a:r>
          </a:p>
        </p:txBody>
      </p:sp>
      <p:sp>
        <p:nvSpPr>
          <p:cNvPr id="3" name="TextBox 2">
            <a:extLst>
              <a:ext uri="{FF2B5EF4-FFF2-40B4-BE49-F238E27FC236}">
                <a16:creationId xmlns:a16="http://schemas.microsoft.com/office/drawing/2014/main" id="{81910B44-939D-34B8-8BD9-78B5F1717D25}"/>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4:2</a:t>
            </a:r>
          </a:p>
        </p:txBody>
      </p:sp>
      <p:sp>
        <p:nvSpPr>
          <p:cNvPr id="4" name="TextBox 3">
            <a:extLst>
              <a:ext uri="{FF2B5EF4-FFF2-40B4-BE49-F238E27FC236}">
                <a16:creationId xmlns:a16="http://schemas.microsoft.com/office/drawing/2014/main" id="{97CB7866-25E1-45F6-90CA-7B30C60F018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9D98014-A104-B8CE-BE6C-B0830DF4A9FB}"/>
              </a:ext>
            </a:extLst>
          </p:cNvPr>
          <p:cNvSpPr txBox="1"/>
          <p:nvPr/>
        </p:nvSpPr>
        <p:spPr>
          <a:xfrm>
            <a:off x="1016000" y="1905000"/>
            <a:ext cx="10160000" cy="1046440"/>
          </a:xfrm>
          <a:prstGeom prst="rect">
            <a:avLst/>
          </a:prstGeom>
          <a:noFill/>
        </p:spPr>
        <p:txBody>
          <a:bodyPr vert="horz" rtlCol="0">
            <a:spAutoFit/>
          </a:bodyPr>
          <a:lstStyle/>
          <a:p>
            <a:pPr algn="ctr"/>
            <a:r>
              <a:rPr lang="en-US" sz="3100"/>
              <a:t>For you know what commandments we gave you by </a:t>
            </a:r>
            <a:r>
              <a:rPr lang="en-US" sz="3100" b="1">
                <a:solidFill>
                  <a:srgbClr val="FF0000"/>
                </a:solidFill>
              </a:rPr>
              <a:t>the authority</a:t>
            </a:r>
            <a:r>
              <a:rPr lang="en-US" sz="3100"/>
              <a:t> of the Lord Jesus.</a:t>
            </a:r>
          </a:p>
        </p:txBody>
      </p:sp>
    </p:spTree>
    <p:extLst>
      <p:ext uri="{BB962C8B-B14F-4D97-AF65-F5344CB8AC3E}">
        <p14:creationId xmlns:p14="http://schemas.microsoft.com/office/powerpoint/2010/main" val="303582634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28192-A3AF-9594-6F10-DE86510D39FA}"/>
              </a:ext>
            </a:extLst>
          </p:cNvPr>
          <p:cNvSpPr>
            <a:spLocks noGrp="1"/>
          </p:cNvSpPr>
          <p:nvPr>
            <p:ph type="ctrTitle"/>
          </p:nvPr>
        </p:nvSpPr>
        <p:spPr>
          <a:xfrm>
            <a:off x="2565933" y="762000"/>
            <a:ext cx="7060135" cy="3285207"/>
          </a:xfrm>
        </p:spPr>
        <p:txBody>
          <a:bodyPr/>
          <a:lstStyle/>
          <a:p>
            <a:pPr algn="ctr"/>
            <a:r>
              <a:rPr lang="en-US" sz="4800">
                <a:solidFill>
                  <a:srgbClr val="000000"/>
                </a:solidFill>
              </a:rPr>
              <a:t>Names</a:t>
            </a:r>
          </a:p>
        </p:txBody>
      </p:sp>
      <p:sp>
        <p:nvSpPr>
          <p:cNvPr id="3" name="Subtitle 2">
            <a:extLst>
              <a:ext uri="{FF2B5EF4-FFF2-40B4-BE49-F238E27FC236}">
                <a16:creationId xmlns:a16="http://schemas.microsoft.com/office/drawing/2014/main" id="{AA9FC886-957F-4C1C-3E7F-49180422C0E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48586302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B839A26-C3A5-F042-ECD1-657307418913}"/>
              </a:ext>
            </a:extLst>
          </p:cNvPr>
          <p:cNvSpPr txBox="1"/>
          <p:nvPr/>
        </p:nvSpPr>
        <p:spPr>
          <a:xfrm>
            <a:off x="127000" y="127000"/>
            <a:ext cx="7315200" cy="276999"/>
          </a:xfrm>
          <a:prstGeom prst="rect">
            <a:avLst/>
          </a:prstGeom>
          <a:noFill/>
        </p:spPr>
        <p:txBody>
          <a:bodyPr vert="horz" lIns="0" tIns="0" rIns="0" bIns="0" rtlCol="0">
            <a:spAutoFit/>
          </a:bodyPr>
          <a:lstStyle/>
          <a:p>
            <a:r>
              <a:rPr lang="en-US"/>
              <a:t>Names</a:t>
            </a:r>
          </a:p>
        </p:txBody>
      </p:sp>
      <p:sp>
        <p:nvSpPr>
          <p:cNvPr id="3" name="TextBox 2">
            <a:extLst>
              <a:ext uri="{FF2B5EF4-FFF2-40B4-BE49-F238E27FC236}">
                <a16:creationId xmlns:a16="http://schemas.microsoft.com/office/drawing/2014/main" id="{FABBB5CF-9B75-3FF9-CD88-41B558AC8944}"/>
              </a:ext>
            </a:extLst>
          </p:cNvPr>
          <p:cNvSpPr txBox="1"/>
          <p:nvPr/>
        </p:nvSpPr>
        <p:spPr>
          <a:xfrm>
            <a:off x="0" y="762000"/>
            <a:ext cx="12192000" cy="646331"/>
          </a:xfrm>
          <a:prstGeom prst="rect">
            <a:avLst/>
          </a:prstGeom>
          <a:noFill/>
        </p:spPr>
        <p:txBody>
          <a:bodyPr vert="horz" rtlCol="0">
            <a:spAutoFit/>
          </a:bodyPr>
          <a:lstStyle/>
          <a:p>
            <a:pPr algn="ctr"/>
            <a:r>
              <a:rPr lang="en-US" sz="3600"/>
              <a:t>Revelation 2:17</a:t>
            </a:r>
          </a:p>
        </p:txBody>
      </p:sp>
      <p:sp>
        <p:nvSpPr>
          <p:cNvPr id="4" name="TextBox 3">
            <a:extLst>
              <a:ext uri="{FF2B5EF4-FFF2-40B4-BE49-F238E27FC236}">
                <a16:creationId xmlns:a16="http://schemas.microsoft.com/office/drawing/2014/main" id="{B962FFBF-85A9-DC54-488B-0A0CFEDACD6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22E7202-A35C-D383-B080-7737EF0313DF}"/>
              </a:ext>
            </a:extLst>
          </p:cNvPr>
          <p:cNvSpPr txBox="1"/>
          <p:nvPr/>
        </p:nvSpPr>
        <p:spPr>
          <a:xfrm>
            <a:off x="1016000" y="1905000"/>
            <a:ext cx="10160000" cy="2954655"/>
          </a:xfrm>
          <a:prstGeom prst="rect">
            <a:avLst/>
          </a:prstGeom>
          <a:noFill/>
        </p:spPr>
        <p:txBody>
          <a:bodyPr vert="horz" rtlCol="0">
            <a:spAutoFit/>
          </a:bodyPr>
          <a:lstStyle/>
          <a:p>
            <a:pPr algn="ctr"/>
            <a:r>
              <a:rPr lang="en-US" sz="3100"/>
              <a:t>He who has an ear, let him hear what the Spirit says to the churches. To him who overcomes, to him I will give some of the hidden manna, and I will give him a white stone, and a new name written on the stone which no one knows but he who receives it.'</a:t>
            </a:r>
          </a:p>
        </p:txBody>
      </p:sp>
    </p:spTree>
    <p:extLst>
      <p:ext uri="{BB962C8B-B14F-4D97-AF65-F5344CB8AC3E}">
        <p14:creationId xmlns:p14="http://schemas.microsoft.com/office/powerpoint/2010/main" val="377115695"/>
      </p:ext>
    </p:extLst>
  </p:cSld>
  <p:clrMapOvr>
    <a:masterClrMapping/>
  </p:clrMapOvr>
</p:sld>
</file>

<file path=ppt/theme/theme1.xml><?xml version="1.0" encoding="utf-8"?>
<a:theme xmlns:a="http://schemas.openxmlformats.org/drawingml/2006/main" name="SketchLinesVTI">
  <a:themeElements>
    <a:clrScheme name="SketchLines">
      <a:dk1>
        <a:sysClr val="windowText" lastClr="000000"/>
      </a:dk1>
      <a:lt1>
        <a:sysClr val="window" lastClr="FFFFFF"/>
      </a:lt1>
      <a:dk2>
        <a:srgbClr val="564E4E"/>
      </a:dk2>
      <a:lt2>
        <a:srgbClr val="EEEBE2"/>
      </a:lt2>
      <a:accent1>
        <a:srgbClr val="E54837"/>
      </a:accent1>
      <a:accent2>
        <a:srgbClr val="947F53"/>
      </a:accent2>
      <a:accent3>
        <a:srgbClr val="BE8D64"/>
      </a:accent3>
      <a:accent4>
        <a:srgbClr val="E0C171"/>
      </a:accent4>
      <a:accent5>
        <a:srgbClr val="968572"/>
      </a:accent5>
      <a:accent6>
        <a:srgbClr val="855D5D"/>
      </a:accent6>
      <a:hlink>
        <a:srgbClr val="CC9900"/>
      </a:hlink>
      <a:folHlink>
        <a:srgbClr val="96A9A9"/>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docProps/app.xml><?xml version="1.0" encoding="utf-8"?>
<Properties xmlns="http://schemas.openxmlformats.org/officeDocument/2006/extended-properties" xmlns:vt="http://schemas.openxmlformats.org/officeDocument/2006/docPropsVTypes">
  <TotalTime>23</TotalTime>
  <Words>3944</Words>
  <Application>Microsoft Office PowerPoint</Application>
  <PresentationFormat>Widescreen</PresentationFormat>
  <Paragraphs>210</Paragraphs>
  <Slides>69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69</vt:i4>
      </vt:variant>
    </vt:vector>
  </HeadingPairs>
  <TitlesOfParts>
    <vt:vector size="72" baseType="lpstr">
      <vt:lpstr>Meiryo</vt:lpstr>
      <vt:lpstr>Corbel</vt:lpstr>
      <vt:lpstr>SketchLinesVTI</vt:lpstr>
      <vt:lpstr>Messengers of YHVH (Agency)</vt:lpstr>
      <vt:lpstr>YHVH's Messengers appearing as YHVH himself</vt:lpstr>
      <vt:lpstr>Uriel, acting on behalf of YHVH, sends a message to Noah</vt:lpstr>
      <vt:lpstr>PowerPoint Presentation</vt:lpstr>
      <vt:lpstr>PowerPoint Presentation</vt:lpstr>
      <vt:lpstr>Prophets, acting on behalf of YHVH, sends a message to the people</vt:lpstr>
      <vt:lpstr>PowerPoint Presentation</vt:lpstr>
      <vt:lpstr>PowerPoint Presentation</vt:lpstr>
      <vt:lpstr>PowerPoint Presentation</vt:lpstr>
      <vt:lpstr>Men, acting on behalf of YHVH, save the people of Israel</vt:lpstr>
      <vt:lpstr>PowerPoint Presentation</vt:lpstr>
      <vt:lpstr>PowerPoint Presentation</vt:lpstr>
      <vt:lpstr>PowerPoint Presentation</vt:lpstr>
      <vt:lpstr>PowerPoint Presentation</vt:lpstr>
      <vt:lpstr>PowerPoint Presentation</vt:lpstr>
      <vt:lpstr>PowerPoint Presentation</vt:lpstr>
      <vt:lpstr>Yeshua, acting on behalf of YHVH, save the people of Israel</vt:lpstr>
      <vt:lpstr>PowerPoint Presentation</vt:lpstr>
      <vt:lpstr>PowerPoint Presentation</vt:lpstr>
      <vt:lpstr>PowerPoint Presentation</vt:lpstr>
      <vt:lpstr>Angels acting on behalf of YHVH</vt:lpstr>
      <vt:lpstr>PowerPoint Presentation</vt:lpstr>
      <vt:lpstr>PowerPoint Presentation</vt:lpstr>
      <vt:lpstr>PowerPoint Presentation</vt:lpstr>
      <vt:lpstr>The Angel of YHVH, acting on behalf of YHVH, leads the people of Israel through Sinai</vt:lpstr>
      <vt:lpstr>PowerPoint Presentation</vt:lpstr>
      <vt:lpstr>PowerPoint Presentation</vt:lpstr>
      <vt:lpstr>PowerPoint Presentation</vt:lpstr>
      <vt:lpstr>PowerPoint Presentation</vt:lpstr>
      <vt:lpstr>The angel of the Lord, speaks on behalf of YHVH, from the burning bush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is a messenger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Other Examples of Messengers</vt:lpstr>
      <vt:lpstr>John the Baptist had messengers</vt:lpstr>
      <vt:lpstr>PowerPoint Presentation</vt:lpstr>
      <vt:lpstr>Yeshua has messengers</vt:lpstr>
      <vt:lpstr>PowerPoint Presentation</vt:lpstr>
      <vt:lpstr>Satan has messengers</vt:lpstr>
      <vt:lpstr>PowerPoint Presentation</vt:lpstr>
      <vt:lpstr>Authority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Names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2026-07-08T01:04:17Z</dcterms:modified>
</cp:coreProperties>
</file>