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F6153D9-E827-40FD-82C4-BFB3FBC772EA}">
          <p14:sldIdLst>
            <p14:sldId id="256"/>
          </p14:sldIdLst>
        </p14:section>
        <p14:section name="YESHUA REIGNS AS KING DURING THE MILLENNIAL REIGN" id="{8D24DEBD-06BE-417F-99B2-50E325A389DE}">
          <p14:sldIdLst>
            <p14:sldId id="257"/>
            <p14:sldId id="258"/>
            <p14:sldId id="259"/>
            <p14:sldId id="260"/>
          </p14:sldIdLst>
        </p14:section>
        <p14:section name="THE MILLENNIAL REIGN LASTS FOR 1000 YEARS" id="{C62AC13A-BB1E-49E1-A1F5-55C9B30D2F77}">
          <p14:sldIdLst>
            <p14:sldId id="261"/>
            <p14:sldId id="262"/>
            <p14:sldId id="263"/>
            <p14:sldId id="264"/>
          </p14:sldIdLst>
        </p14:section>
        <p14:section name="THE NATIONS SURROUND NEW JERUSALEM" id="{566F9714-F779-47F5-900D-30A00B299A9B}">
          <p14:sldIdLst>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7"/>
            <p14:sldId id="288"/>
            <p14:sldId id="289"/>
            <p14:sldId id="290"/>
            <p14:sldId id="291"/>
            <p14:sldId id="292"/>
          </p14:sldIdLst>
        </p14:section>
        <p14:section name="WHAT WILL LIFE BE LIKE IN ZION?" id="{5318685E-9EBA-492C-B4CB-CF425C42C464}">
          <p14:sldIdLst>
            <p14:sldId id="293"/>
          </p14:sldIdLst>
        </p14:section>
        <p14:section name="Eating Food" id="{B10B22F3-8BEF-41A8-A5D1-3C828A39BEAD}">
          <p14:sldIdLst>
            <p14:sldId id="294"/>
            <p14:sldId id="295"/>
            <p14:sldId id="296"/>
            <p14:sldId id="297"/>
          </p14:sldIdLst>
        </p14:section>
        <p14:section name="Reigning with Yeshua" id="{F4A87745-367A-4126-A721-A15539C8F92A}">
          <p14:sldIdLst>
            <p14:sldId id="298"/>
            <p14:sldId id="299"/>
            <p14:sldId id="300"/>
            <p14:sldId id="301"/>
            <p14:sldId id="302"/>
            <p14:sldId id="303"/>
            <p14:sldId id="304"/>
          </p14:sldIdLst>
        </p14:section>
        <p14:section name="AFTER THE MILLENNIAL REIGN" id="{5CC6203C-E6DD-4AF7-A27B-3DB4477EE7A1}">
          <p14:sldIdLst>
            <p14:sldId id="305"/>
            <p14:sldId id="306"/>
            <p14:sldId id="307"/>
            <p14:sldId id="308"/>
            <p14:sldId id="309"/>
            <p14:sldId id="310"/>
            <p14:sldId id="311"/>
            <p14:sldId id="312"/>
            <p14:sldId id="313"/>
          </p14:sldIdLst>
        </p14:section>
        <p14:section name="CONNECTION TO FEAST OF TABERNACLES" id="{1A6188A6-D2FA-48F6-811A-FA77AE3F51C9}">
          <p14:sldIdLst>
            <p14:sldId id="314"/>
            <p14:sldId id="315"/>
            <p14:sldId id="316"/>
            <p14:sldId id="31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0B32C9-022B-4099-889B-C77496066D08}" v="2044" dt="2025-04-09T16:35:39.6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92628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94682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33009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37459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3077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1564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63452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91478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0262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62938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45784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9391029"/>
      </p:ext>
    </p:extLst>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7" name="Rectangle 116">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riding horses and a group of people on horses&#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1747"/>
          <a:stretch/>
        </p:blipFill>
        <p:spPr>
          <a:xfrm>
            <a:off x="1" y="10"/>
            <a:ext cx="12192000" cy="6857989"/>
          </a:xfrm>
          <a:prstGeom prst="rect">
            <a:avLst/>
          </a:prstGeom>
        </p:spPr>
      </p:pic>
      <p:sp>
        <p:nvSpPr>
          <p:cNvPr id="118" name="Rectangle 117">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833541" y="990599"/>
            <a:ext cx="5619054" cy="4849091"/>
          </a:xfrm>
        </p:spPr>
        <p:txBody>
          <a:bodyPr anchor="ctr">
            <a:normAutofit/>
          </a:bodyPr>
          <a:lstStyle/>
          <a:p>
            <a:pPr algn="r"/>
            <a:r>
              <a:rPr lang="en-US" sz="6000" dirty="0">
                <a:solidFill>
                  <a:srgbClr val="FFFFFF"/>
                </a:solidFill>
              </a:rPr>
              <a:t>Millennial Reign</a:t>
            </a:r>
          </a:p>
        </p:txBody>
      </p:sp>
      <p:cxnSp>
        <p:nvCxnSpPr>
          <p:cNvPr id="116" name="Straight Connector 115">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380DA-9A87-5ED8-8205-057E613E4BE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Yeshua reigns as king during the Millennial Reign</a:t>
            </a:r>
          </a:p>
        </p:txBody>
      </p:sp>
      <p:sp>
        <p:nvSpPr>
          <p:cNvPr id="3" name="Subtitle 2">
            <a:extLst>
              <a:ext uri="{FF2B5EF4-FFF2-40B4-BE49-F238E27FC236}">
                <a16:creationId xmlns:a16="http://schemas.microsoft.com/office/drawing/2014/main" id="{77D3AA03-E6AC-011D-3C77-6411A11CB23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49479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FFAD9A-EB54-764F-0F88-798E97E03D9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REIGNS AS KING DURING THE MILLENNIAL REIGN</a:t>
            </a:r>
          </a:p>
        </p:txBody>
      </p:sp>
      <p:sp>
        <p:nvSpPr>
          <p:cNvPr id="3" name="TextBox 2">
            <a:extLst>
              <a:ext uri="{FF2B5EF4-FFF2-40B4-BE49-F238E27FC236}">
                <a16:creationId xmlns:a16="http://schemas.microsoft.com/office/drawing/2014/main" id="{883249B5-F135-6A55-16A3-0D2EEE00FF33}"/>
              </a:ext>
            </a:extLst>
          </p:cNvPr>
          <p:cNvSpPr txBox="1"/>
          <p:nvPr/>
        </p:nvSpPr>
        <p:spPr>
          <a:xfrm>
            <a:off x="0" y="762000"/>
            <a:ext cx="12192000" cy="646331"/>
          </a:xfrm>
          <a:prstGeom prst="rect">
            <a:avLst/>
          </a:prstGeom>
          <a:noFill/>
        </p:spPr>
        <p:txBody>
          <a:bodyPr vert="horz" rtlCol="0">
            <a:spAutoFit/>
          </a:bodyPr>
          <a:lstStyle/>
          <a:p>
            <a:pPr algn="ctr"/>
            <a:r>
              <a:rPr lang="en-US" sz="3600"/>
              <a:t>Daniel 7:13-14</a:t>
            </a:r>
          </a:p>
        </p:txBody>
      </p:sp>
      <p:sp>
        <p:nvSpPr>
          <p:cNvPr id="4" name="TextBox 3">
            <a:extLst>
              <a:ext uri="{FF2B5EF4-FFF2-40B4-BE49-F238E27FC236}">
                <a16:creationId xmlns:a16="http://schemas.microsoft.com/office/drawing/2014/main" id="{6CF64CA2-EC1F-24CB-9FBF-278DA647EC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6B5FAB2-E85C-9B17-AA55-4DC8C6448566}"/>
              </a:ext>
            </a:extLst>
          </p:cNvPr>
          <p:cNvSpPr txBox="1"/>
          <p:nvPr/>
        </p:nvSpPr>
        <p:spPr>
          <a:xfrm>
            <a:off x="1016000" y="1905000"/>
            <a:ext cx="10160000" cy="3908762"/>
          </a:xfrm>
          <a:prstGeom prst="rect">
            <a:avLst/>
          </a:prstGeom>
          <a:noFill/>
        </p:spPr>
        <p:txBody>
          <a:bodyPr vert="horz" rtlCol="0">
            <a:spAutoFit/>
          </a:bodyPr>
          <a:lstStyle/>
          <a:p>
            <a:pPr algn="ctr"/>
            <a:r>
              <a:rPr lang="en-US" sz="3100"/>
              <a:t>"I kept looking in the night visions, And behold, with the clouds of heaven One like a Son of Man was coming, And He came up to the Ancient of Days And was presented before Him. "</a:t>
            </a:r>
            <a:r>
              <a:rPr lang="en-US" sz="3100" b="1">
                <a:solidFill>
                  <a:srgbClr val="FF0000"/>
                </a:solidFill>
              </a:rPr>
              <a:t>And to Him was given dominion, Glory and a kingdom</a:t>
            </a:r>
            <a:r>
              <a:rPr lang="en-US" sz="3100"/>
              <a:t>, That all the peoples, nations and men of every language </a:t>
            </a:r>
            <a:r>
              <a:rPr lang="en-US" sz="3100" b="1">
                <a:solidFill>
                  <a:srgbClr val="FF0000"/>
                </a:solidFill>
              </a:rPr>
              <a:t>Might serve Him</a:t>
            </a:r>
            <a:r>
              <a:rPr lang="en-US" sz="3100"/>
              <a:t>. His dominion is an everlasting dominion Which will not pass away; And </a:t>
            </a:r>
            <a:r>
              <a:rPr lang="en-US" sz="3100" b="1">
                <a:solidFill>
                  <a:srgbClr val="FF0000"/>
                </a:solidFill>
              </a:rPr>
              <a:t>His kingdom</a:t>
            </a:r>
            <a:r>
              <a:rPr lang="en-US" sz="3100"/>
              <a:t> is one Which will not be destroyed.</a:t>
            </a:r>
          </a:p>
        </p:txBody>
      </p:sp>
    </p:spTree>
    <p:extLst>
      <p:ext uri="{BB962C8B-B14F-4D97-AF65-F5344CB8AC3E}">
        <p14:creationId xmlns:p14="http://schemas.microsoft.com/office/powerpoint/2010/main" val="3763118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0067AB-FCF9-590F-5AEB-E88B2E12DA2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REIGNS AS KING DURING THE MILLENNIAL REIGN</a:t>
            </a:r>
          </a:p>
        </p:txBody>
      </p:sp>
      <p:sp>
        <p:nvSpPr>
          <p:cNvPr id="3" name="TextBox 2">
            <a:extLst>
              <a:ext uri="{FF2B5EF4-FFF2-40B4-BE49-F238E27FC236}">
                <a16:creationId xmlns:a16="http://schemas.microsoft.com/office/drawing/2014/main" id="{45E8F9CB-D170-B1F9-95EE-5488F5F6A891}"/>
              </a:ext>
            </a:extLst>
          </p:cNvPr>
          <p:cNvSpPr txBox="1"/>
          <p:nvPr/>
        </p:nvSpPr>
        <p:spPr>
          <a:xfrm>
            <a:off x="0" y="762000"/>
            <a:ext cx="12192000" cy="646331"/>
          </a:xfrm>
          <a:prstGeom prst="rect">
            <a:avLst/>
          </a:prstGeom>
          <a:noFill/>
        </p:spPr>
        <p:txBody>
          <a:bodyPr vert="horz" rtlCol="0">
            <a:spAutoFit/>
          </a:bodyPr>
          <a:lstStyle/>
          <a:p>
            <a:pPr algn="ctr"/>
            <a:r>
              <a:rPr lang="en-US" sz="3600"/>
              <a:t>Matthew 28:18</a:t>
            </a:r>
          </a:p>
        </p:txBody>
      </p:sp>
      <p:sp>
        <p:nvSpPr>
          <p:cNvPr id="4" name="TextBox 3">
            <a:extLst>
              <a:ext uri="{FF2B5EF4-FFF2-40B4-BE49-F238E27FC236}">
                <a16:creationId xmlns:a16="http://schemas.microsoft.com/office/drawing/2014/main" id="{9F3644AC-C12D-4CBC-CC2D-79FE4B0C37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E62F64-86A3-ED87-171B-14B70E51C00B}"/>
              </a:ext>
            </a:extLst>
          </p:cNvPr>
          <p:cNvSpPr txBox="1"/>
          <p:nvPr/>
        </p:nvSpPr>
        <p:spPr>
          <a:xfrm>
            <a:off x="1016000" y="1905000"/>
            <a:ext cx="10160000" cy="1046440"/>
          </a:xfrm>
          <a:prstGeom prst="rect">
            <a:avLst/>
          </a:prstGeom>
          <a:noFill/>
        </p:spPr>
        <p:txBody>
          <a:bodyPr vert="horz" rtlCol="0">
            <a:spAutoFit/>
          </a:bodyPr>
          <a:lstStyle/>
          <a:p>
            <a:pPr algn="ctr"/>
            <a:r>
              <a:rPr lang="en-US" sz="3100"/>
              <a:t>And Jesus came up and spoke to them, saying, "</a:t>
            </a:r>
            <a:r>
              <a:rPr lang="en-US" sz="3100" b="1">
                <a:solidFill>
                  <a:srgbClr val="FF0000"/>
                </a:solidFill>
              </a:rPr>
              <a:t>All authority has been given to Me</a:t>
            </a:r>
            <a:r>
              <a:rPr lang="en-US" sz="3100"/>
              <a:t> in heaven and on earth.</a:t>
            </a:r>
          </a:p>
        </p:txBody>
      </p:sp>
    </p:spTree>
    <p:extLst>
      <p:ext uri="{BB962C8B-B14F-4D97-AF65-F5344CB8AC3E}">
        <p14:creationId xmlns:p14="http://schemas.microsoft.com/office/powerpoint/2010/main" val="3620686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C89285-5148-9E29-2A5A-5B12DE52A9C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REIGNS AS KING DURING THE MILLENNIAL REIGN</a:t>
            </a:r>
          </a:p>
        </p:txBody>
      </p:sp>
      <p:sp>
        <p:nvSpPr>
          <p:cNvPr id="3" name="TextBox 2">
            <a:extLst>
              <a:ext uri="{FF2B5EF4-FFF2-40B4-BE49-F238E27FC236}">
                <a16:creationId xmlns:a16="http://schemas.microsoft.com/office/drawing/2014/main" id="{9AD53116-9A69-9FBA-5E5A-131EBE700604}"/>
              </a:ext>
            </a:extLst>
          </p:cNvPr>
          <p:cNvSpPr txBox="1"/>
          <p:nvPr/>
        </p:nvSpPr>
        <p:spPr>
          <a:xfrm>
            <a:off x="0" y="762000"/>
            <a:ext cx="12192000" cy="646331"/>
          </a:xfrm>
          <a:prstGeom prst="rect">
            <a:avLst/>
          </a:prstGeom>
          <a:noFill/>
        </p:spPr>
        <p:txBody>
          <a:bodyPr vert="horz" rtlCol="0">
            <a:spAutoFit/>
          </a:bodyPr>
          <a:lstStyle/>
          <a:p>
            <a:pPr algn="ctr"/>
            <a:r>
              <a:rPr lang="en-US" sz="3600"/>
              <a:t>Psalm 2:6-9</a:t>
            </a:r>
          </a:p>
        </p:txBody>
      </p:sp>
      <p:sp>
        <p:nvSpPr>
          <p:cNvPr id="4" name="TextBox 3">
            <a:extLst>
              <a:ext uri="{FF2B5EF4-FFF2-40B4-BE49-F238E27FC236}">
                <a16:creationId xmlns:a16="http://schemas.microsoft.com/office/drawing/2014/main" id="{042E15E6-0FE5-B595-2FEE-DC19DDA788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D3DEAB-BDDA-977F-DBA3-CE00DA3E869C}"/>
              </a:ext>
            </a:extLst>
          </p:cNvPr>
          <p:cNvSpPr txBox="1"/>
          <p:nvPr/>
        </p:nvSpPr>
        <p:spPr>
          <a:xfrm>
            <a:off x="1016000" y="1905000"/>
            <a:ext cx="10160000" cy="3431709"/>
          </a:xfrm>
          <a:prstGeom prst="rect">
            <a:avLst/>
          </a:prstGeom>
          <a:noFill/>
        </p:spPr>
        <p:txBody>
          <a:bodyPr vert="horz" rtlCol="0">
            <a:spAutoFit/>
          </a:bodyPr>
          <a:lstStyle/>
          <a:p>
            <a:pPr algn="ctr"/>
            <a:r>
              <a:rPr lang="en-US" sz="3100"/>
              <a:t>"But as for Me, </a:t>
            </a:r>
            <a:r>
              <a:rPr lang="en-US" sz="3100" b="1">
                <a:solidFill>
                  <a:srgbClr val="FF0000"/>
                </a:solidFill>
              </a:rPr>
              <a:t>I have installed My King</a:t>
            </a:r>
            <a:r>
              <a:rPr lang="en-US" sz="3100"/>
              <a:t> Upon Zion, My holy mountain." "I will surely tell of the decree of the LORD: He said to Me, 'You are My Son, Today I have begotten You. Ask of Me, and I will surely give the nations as Your inheritance, And the very ends of the earth as Your possession. You shall break them with a rod of iron, You shall shatter them like earthenware.'"</a:t>
            </a:r>
          </a:p>
        </p:txBody>
      </p:sp>
    </p:spTree>
    <p:extLst>
      <p:ext uri="{BB962C8B-B14F-4D97-AF65-F5344CB8AC3E}">
        <p14:creationId xmlns:p14="http://schemas.microsoft.com/office/powerpoint/2010/main" val="851425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77066-6307-460C-20D3-1D1E413CB11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Millennial Reign lasts for 1000 years</a:t>
            </a:r>
          </a:p>
        </p:txBody>
      </p:sp>
      <p:sp>
        <p:nvSpPr>
          <p:cNvPr id="3" name="Subtitle 2">
            <a:extLst>
              <a:ext uri="{FF2B5EF4-FFF2-40B4-BE49-F238E27FC236}">
                <a16:creationId xmlns:a16="http://schemas.microsoft.com/office/drawing/2014/main" id="{8A339651-6A6A-37C2-1649-D6137F0FB04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46329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B5BCBF-E8EF-6830-1062-41E0AABDA4D4}"/>
              </a:ext>
            </a:extLst>
          </p:cNvPr>
          <p:cNvSpPr txBox="1"/>
          <p:nvPr/>
        </p:nvSpPr>
        <p:spPr>
          <a:xfrm>
            <a:off x="127000" y="127000"/>
            <a:ext cx="7315200" cy="276999"/>
          </a:xfrm>
          <a:prstGeom prst="rect">
            <a:avLst/>
          </a:prstGeom>
          <a:noFill/>
        </p:spPr>
        <p:txBody>
          <a:bodyPr vert="horz" lIns="0" tIns="0" rIns="0" bIns="0" rtlCol="0">
            <a:spAutoFit/>
          </a:bodyPr>
          <a:lstStyle/>
          <a:p>
            <a:r>
              <a:rPr lang="en-US"/>
              <a:t>THE MILLENNIAL REIGN LASTS FOR 1000 YEARS</a:t>
            </a:r>
          </a:p>
        </p:txBody>
      </p:sp>
      <p:sp>
        <p:nvSpPr>
          <p:cNvPr id="3" name="TextBox 2">
            <a:extLst>
              <a:ext uri="{FF2B5EF4-FFF2-40B4-BE49-F238E27FC236}">
                <a16:creationId xmlns:a16="http://schemas.microsoft.com/office/drawing/2014/main" id="{CE9DE696-104E-4A94-F08F-96FE86B1056F}"/>
              </a:ext>
            </a:extLst>
          </p:cNvPr>
          <p:cNvSpPr txBox="1"/>
          <p:nvPr/>
        </p:nvSpPr>
        <p:spPr>
          <a:xfrm>
            <a:off x="0" y="762000"/>
            <a:ext cx="12192000" cy="646331"/>
          </a:xfrm>
          <a:prstGeom prst="rect">
            <a:avLst/>
          </a:prstGeom>
          <a:noFill/>
        </p:spPr>
        <p:txBody>
          <a:bodyPr vert="horz" rtlCol="0">
            <a:spAutoFit/>
          </a:bodyPr>
          <a:lstStyle/>
          <a:p>
            <a:pPr algn="ctr"/>
            <a:r>
              <a:rPr lang="en-US" sz="3600"/>
              <a:t>Revelation 20:1-7</a:t>
            </a:r>
          </a:p>
        </p:txBody>
      </p:sp>
      <p:sp>
        <p:nvSpPr>
          <p:cNvPr id="4" name="TextBox 3">
            <a:extLst>
              <a:ext uri="{FF2B5EF4-FFF2-40B4-BE49-F238E27FC236}">
                <a16:creationId xmlns:a16="http://schemas.microsoft.com/office/drawing/2014/main" id="{6C53A835-D9A3-7EFC-42B7-8ED99BC98A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7884846-28A4-8427-C9C0-87C2DAA9D52F}"/>
              </a:ext>
            </a:extLst>
          </p:cNvPr>
          <p:cNvSpPr txBox="1"/>
          <p:nvPr/>
        </p:nvSpPr>
        <p:spPr>
          <a:xfrm>
            <a:off x="1016000" y="1905000"/>
            <a:ext cx="10160000" cy="3908762"/>
          </a:xfrm>
          <a:prstGeom prst="rect">
            <a:avLst/>
          </a:prstGeom>
          <a:noFill/>
        </p:spPr>
        <p:txBody>
          <a:bodyPr vert="horz" rtlCol="0">
            <a:spAutoFit/>
          </a:bodyPr>
          <a:lstStyle/>
          <a:p>
            <a:pPr algn="ctr"/>
            <a:r>
              <a:rPr lang="en-US" sz="3100"/>
              <a:t>Then I saw an angel coming down from heaven, holding the key of the abyss and a great chain in his hand. And he laid hold of the dragon, the serpent of old, who is the devil and Satan, and bound him for </a:t>
            </a:r>
            <a:r>
              <a:rPr lang="en-US" sz="3100" b="1">
                <a:solidFill>
                  <a:srgbClr val="FF0000"/>
                </a:solidFill>
              </a:rPr>
              <a:t>a thousand years</a:t>
            </a:r>
            <a:r>
              <a:rPr lang="en-US" sz="3100"/>
              <a:t>; and he threw him into the abyss, and shut it and sealed it over him, so that he would not deceive the nations any longer, until </a:t>
            </a:r>
            <a:r>
              <a:rPr lang="en-US" sz="3100" b="1">
                <a:solidFill>
                  <a:srgbClr val="FF0000"/>
                </a:solidFill>
              </a:rPr>
              <a:t>the thousand years</a:t>
            </a:r>
            <a:r>
              <a:rPr lang="en-US" sz="3100"/>
              <a:t> were completed; after these things he must be released for a short time. (Continued...)</a:t>
            </a:r>
          </a:p>
        </p:txBody>
      </p:sp>
    </p:spTree>
    <p:extLst>
      <p:ext uri="{BB962C8B-B14F-4D97-AF65-F5344CB8AC3E}">
        <p14:creationId xmlns:p14="http://schemas.microsoft.com/office/powerpoint/2010/main" val="205245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7C3AB0-664C-4CD2-7E22-7A6AC90D34F8}"/>
              </a:ext>
            </a:extLst>
          </p:cNvPr>
          <p:cNvSpPr txBox="1"/>
          <p:nvPr/>
        </p:nvSpPr>
        <p:spPr>
          <a:xfrm>
            <a:off x="127000" y="127000"/>
            <a:ext cx="7315200" cy="276999"/>
          </a:xfrm>
          <a:prstGeom prst="rect">
            <a:avLst/>
          </a:prstGeom>
          <a:noFill/>
        </p:spPr>
        <p:txBody>
          <a:bodyPr vert="horz" lIns="0" tIns="0" rIns="0" bIns="0" rtlCol="0">
            <a:spAutoFit/>
          </a:bodyPr>
          <a:lstStyle/>
          <a:p>
            <a:r>
              <a:rPr lang="en-US"/>
              <a:t>THE MILLENNIAL REIGN LASTS FOR 1000 YEARS</a:t>
            </a:r>
          </a:p>
        </p:txBody>
      </p:sp>
      <p:sp>
        <p:nvSpPr>
          <p:cNvPr id="3" name="TextBox 2">
            <a:extLst>
              <a:ext uri="{FF2B5EF4-FFF2-40B4-BE49-F238E27FC236}">
                <a16:creationId xmlns:a16="http://schemas.microsoft.com/office/drawing/2014/main" id="{00700CA7-7901-CDAF-26D9-DB5873AE2286}"/>
              </a:ext>
            </a:extLst>
          </p:cNvPr>
          <p:cNvSpPr txBox="1"/>
          <p:nvPr/>
        </p:nvSpPr>
        <p:spPr>
          <a:xfrm>
            <a:off x="1016000" y="635000"/>
            <a:ext cx="10160000" cy="4385816"/>
          </a:xfrm>
          <a:prstGeom prst="rect">
            <a:avLst/>
          </a:prstGeom>
          <a:noFill/>
        </p:spPr>
        <p:txBody>
          <a:bodyPr vert="horz" rtlCol="0">
            <a:spAutoFit/>
          </a:bodyPr>
          <a:lstStyle/>
          <a:p>
            <a:pPr algn="ctr"/>
            <a:r>
              <a:rPr lang="en-US" sz="3100"/>
              <a:t>Then I saw thrones, and they sat on them, and judgment was given to them. And I saw the souls of those who had been beheaded because of their testimony of Jesus and because of the word of God, and those who had not worshiped the beast or his image, and had not received the mark on their forehead and on their hand; and they came to life and reigned with Christ for </a:t>
            </a:r>
            <a:r>
              <a:rPr lang="en-US" sz="3100" b="1">
                <a:solidFill>
                  <a:srgbClr val="FF0000"/>
                </a:solidFill>
              </a:rPr>
              <a:t>a thousand years</a:t>
            </a:r>
            <a:r>
              <a:rPr lang="en-US" sz="3100"/>
              <a:t>. The rest of the dead did not come to life until </a:t>
            </a:r>
            <a:r>
              <a:rPr lang="en-US" sz="3100" b="1">
                <a:solidFill>
                  <a:srgbClr val="FF0000"/>
                </a:solidFill>
              </a:rPr>
              <a:t>the thousand years</a:t>
            </a:r>
            <a:r>
              <a:rPr lang="en-US" sz="3100"/>
              <a:t> were completed. (Continued...)</a:t>
            </a:r>
          </a:p>
        </p:txBody>
      </p:sp>
    </p:spTree>
    <p:extLst>
      <p:ext uri="{BB962C8B-B14F-4D97-AF65-F5344CB8AC3E}">
        <p14:creationId xmlns:p14="http://schemas.microsoft.com/office/powerpoint/2010/main" val="409987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2D06C9-6A3E-EA8D-9767-15B82ED846A3}"/>
              </a:ext>
            </a:extLst>
          </p:cNvPr>
          <p:cNvSpPr txBox="1"/>
          <p:nvPr/>
        </p:nvSpPr>
        <p:spPr>
          <a:xfrm>
            <a:off x="127000" y="127000"/>
            <a:ext cx="7315200" cy="276999"/>
          </a:xfrm>
          <a:prstGeom prst="rect">
            <a:avLst/>
          </a:prstGeom>
          <a:noFill/>
        </p:spPr>
        <p:txBody>
          <a:bodyPr vert="horz" lIns="0" tIns="0" rIns="0" bIns="0" rtlCol="0">
            <a:spAutoFit/>
          </a:bodyPr>
          <a:lstStyle/>
          <a:p>
            <a:r>
              <a:rPr lang="en-US"/>
              <a:t>THE MILLENNIAL REIGN LASTS FOR 1000 YEARS</a:t>
            </a:r>
          </a:p>
        </p:txBody>
      </p:sp>
      <p:sp>
        <p:nvSpPr>
          <p:cNvPr id="3" name="TextBox 2">
            <a:extLst>
              <a:ext uri="{FF2B5EF4-FFF2-40B4-BE49-F238E27FC236}">
                <a16:creationId xmlns:a16="http://schemas.microsoft.com/office/drawing/2014/main" id="{8948A92E-7DA1-D8CA-102D-D18EDA8A659F}"/>
              </a:ext>
            </a:extLst>
          </p:cNvPr>
          <p:cNvSpPr txBox="1"/>
          <p:nvPr/>
        </p:nvSpPr>
        <p:spPr>
          <a:xfrm>
            <a:off x="1016000" y="635000"/>
            <a:ext cx="10160000" cy="2954655"/>
          </a:xfrm>
          <a:prstGeom prst="rect">
            <a:avLst/>
          </a:prstGeom>
          <a:noFill/>
        </p:spPr>
        <p:txBody>
          <a:bodyPr vert="horz" rtlCol="0">
            <a:spAutoFit/>
          </a:bodyPr>
          <a:lstStyle/>
          <a:p>
            <a:pPr algn="ctr"/>
            <a:r>
              <a:rPr lang="en-US" sz="3100"/>
              <a:t>This is the first resurrection. Blessed and holy is the one who has a part in the first resurrection; over these the second death has no power, but they will be priests of God and of Christ and will reign with Him for a</a:t>
            </a:r>
            <a:r>
              <a:rPr lang="en-US" sz="3100" b="1">
                <a:solidFill>
                  <a:srgbClr val="FF0000"/>
                </a:solidFill>
              </a:rPr>
              <a:t> thousand years.</a:t>
            </a:r>
            <a:r>
              <a:rPr lang="en-US" sz="3100"/>
              <a:t> When t</a:t>
            </a:r>
            <a:r>
              <a:rPr lang="en-US" sz="3100" b="1">
                <a:solidFill>
                  <a:srgbClr val="FF0000"/>
                </a:solidFill>
              </a:rPr>
              <a:t>he thousand years </a:t>
            </a:r>
            <a:r>
              <a:rPr lang="en-US" sz="3100"/>
              <a:t>are completed, Satan will be released from his prison,</a:t>
            </a:r>
          </a:p>
        </p:txBody>
      </p:sp>
    </p:spTree>
    <p:extLst>
      <p:ext uri="{BB962C8B-B14F-4D97-AF65-F5344CB8AC3E}">
        <p14:creationId xmlns:p14="http://schemas.microsoft.com/office/powerpoint/2010/main" val="162589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056E3-3BF2-4521-D4ED-10A03FA225A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nations surround New Jerusalem</a:t>
            </a:r>
          </a:p>
        </p:txBody>
      </p:sp>
      <p:sp>
        <p:nvSpPr>
          <p:cNvPr id="3" name="Subtitle 2">
            <a:extLst>
              <a:ext uri="{FF2B5EF4-FFF2-40B4-BE49-F238E27FC236}">
                <a16:creationId xmlns:a16="http://schemas.microsoft.com/office/drawing/2014/main" id="{74FBEFC7-A53E-A927-C703-011DFEB7680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11991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BB9E20-54D5-0D10-5BD9-AE8C05223F0A}"/>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C47C82A6-E120-A71C-CB77-2864D48DAF14}"/>
              </a:ext>
            </a:extLst>
          </p:cNvPr>
          <p:cNvSpPr txBox="1"/>
          <p:nvPr/>
        </p:nvSpPr>
        <p:spPr>
          <a:xfrm>
            <a:off x="0" y="762000"/>
            <a:ext cx="12192000" cy="646331"/>
          </a:xfrm>
          <a:prstGeom prst="rect">
            <a:avLst/>
          </a:prstGeom>
          <a:noFill/>
        </p:spPr>
        <p:txBody>
          <a:bodyPr vert="horz" rtlCol="0">
            <a:spAutoFit/>
          </a:bodyPr>
          <a:lstStyle/>
          <a:p>
            <a:pPr algn="ctr"/>
            <a:r>
              <a:rPr lang="en-US" sz="3600"/>
              <a:t>Daniel 7:26-27</a:t>
            </a:r>
          </a:p>
        </p:txBody>
      </p:sp>
      <p:sp>
        <p:nvSpPr>
          <p:cNvPr id="4" name="TextBox 3">
            <a:extLst>
              <a:ext uri="{FF2B5EF4-FFF2-40B4-BE49-F238E27FC236}">
                <a16:creationId xmlns:a16="http://schemas.microsoft.com/office/drawing/2014/main" id="{372BF565-851E-3DFA-19E2-201351E0A9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7E8612-1C93-E536-E4A4-5532F733434A}"/>
              </a:ext>
            </a:extLst>
          </p:cNvPr>
          <p:cNvSpPr txBox="1"/>
          <p:nvPr/>
        </p:nvSpPr>
        <p:spPr>
          <a:xfrm>
            <a:off x="1016000" y="1905000"/>
            <a:ext cx="10160000" cy="3431709"/>
          </a:xfrm>
          <a:prstGeom prst="rect">
            <a:avLst/>
          </a:prstGeom>
          <a:noFill/>
        </p:spPr>
        <p:txBody>
          <a:bodyPr vert="horz" rtlCol="0">
            <a:spAutoFit/>
          </a:bodyPr>
          <a:lstStyle/>
          <a:p>
            <a:pPr algn="ctr"/>
            <a:r>
              <a:rPr lang="en-US" sz="3100"/>
              <a:t>But the court will sit for judgment, and his dominion will be taken away, annihilated and destroyed forever. Then the sovereignty, the dominion and the greatness of all the kingdoms under the whole heaven will be given to the people of the saints of the Highest One; His kingdom will be an everlasting kingdom, and </a:t>
            </a:r>
            <a:r>
              <a:rPr lang="en-US" sz="3100" b="1">
                <a:solidFill>
                  <a:srgbClr val="FF0000"/>
                </a:solidFill>
              </a:rPr>
              <a:t>all the dominions will serve and obey Him</a:t>
            </a:r>
            <a:r>
              <a:rPr lang="en-US" sz="3100"/>
              <a:t>.'</a:t>
            </a:r>
          </a:p>
        </p:txBody>
      </p:sp>
    </p:spTree>
    <p:extLst>
      <p:ext uri="{BB962C8B-B14F-4D97-AF65-F5344CB8AC3E}">
        <p14:creationId xmlns:p14="http://schemas.microsoft.com/office/powerpoint/2010/main" val="2209636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DB47A2-584B-ADAD-58BE-163BA1DCD402}"/>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B91BCE18-DB85-FE6F-3604-42DAE1A38350}"/>
              </a:ext>
            </a:extLst>
          </p:cNvPr>
          <p:cNvSpPr txBox="1"/>
          <p:nvPr/>
        </p:nvSpPr>
        <p:spPr>
          <a:xfrm>
            <a:off x="0" y="762000"/>
            <a:ext cx="12192000" cy="646331"/>
          </a:xfrm>
          <a:prstGeom prst="rect">
            <a:avLst/>
          </a:prstGeom>
          <a:noFill/>
        </p:spPr>
        <p:txBody>
          <a:bodyPr vert="horz" rtlCol="0">
            <a:spAutoFit/>
          </a:bodyPr>
          <a:lstStyle/>
          <a:p>
            <a:pPr algn="ctr"/>
            <a:r>
              <a:rPr lang="en-US" sz="3600"/>
              <a:t>First Enoch 10:17-21</a:t>
            </a:r>
          </a:p>
        </p:txBody>
      </p:sp>
      <p:sp>
        <p:nvSpPr>
          <p:cNvPr id="4" name="TextBox 3">
            <a:extLst>
              <a:ext uri="{FF2B5EF4-FFF2-40B4-BE49-F238E27FC236}">
                <a16:creationId xmlns:a16="http://schemas.microsoft.com/office/drawing/2014/main" id="{59386F90-A197-B204-81A9-EA8C8F336D4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80AED0-4034-E1C3-0A44-C1972874FEE3}"/>
              </a:ext>
            </a:extLst>
          </p:cNvPr>
          <p:cNvSpPr txBox="1"/>
          <p:nvPr/>
        </p:nvSpPr>
        <p:spPr>
          <a:xfrm>
            <a:off x="1016000" y="1905000"/>
            <a:ext cx="10160000" cy="3431709"/>
          </a:xfrm>
          <a:prstGeom prst="rect">
            <a:avLst/>
          </a:prstGeom>
          <a:noFill/>
        </p:spPr>
        <p:txBody>
          <a:bodyPr vert="horz" rtlCol="0">
            <a:spAutoFit/>
          </a:bodyPr>
          <a:lstStyle/>
          <a:p>
            <a:pPr algn="ctr"/>
            <a:r>
              <a:rPr lang="en-US" sz="3100"/>
              <a:t>And then shall all the righteous escape, And shall live till they beget thousands of children, And all the days of their youth and their old age Shall they complete in peace. And then shall the whole earth be tilled in righteousness, and shall all be planted with trees and be full of blessing. And all desirable trees shall be planted on it, and they shall plant vines on it: (Continued...)</a:t>
            </a:r>
          </a:p>
        </p:txBody>
      </p:sp>
    </p:spTree>
    <p:extLst>
      <p:ext uri="{BB962C8B-B14F-4D97-AF65-F5344CB8AC3E}">
        <p14:creationId xmlns:p14="http://schemas.microsoft.com/office/powerpoint/2010/main" val="964943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F4B8-6125-BF81-3878-81F7C0E1D330}"/>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53A75C17-A724-A905-FB8A-6A82C9569F9B}"/>
              </a:ext>
            </a:extLst>
          </p:cNvPr>
          <p:cNvSpPr txBox="1"/>
          <p:nvPr/>
        </p:nvSpPr>
        <p:spPr>
          <a:xfrm>
            <a:off x="1016000" y="635000"/>
            <a:ext cx="10160000" cy="3908762"/>
          </a:xfrm>
          <a:prstGeom prst="rect">
            <a:avLst/>
          </a:prstGeom>
          <a:noFill/>
        </p:spPr>
        <p:txBody>
          <a:bodyPr vert="horz" rtlCol="0">
            <a:spAutoFit/>
          </a:bodyPr>
          <a:lstStyle/>
          <a:p>
            <a:pPr algn="ctr"/>
            <a:r>
              <a:rPr lang="en-US" sz="3100"/>
              <a:t>and the vine which they plant thereon shall yield wine in abundance, and as for all the seed which is sown thereon each measure (of it) shall bear a thousand, and each measure of olives shall yield ten presses of oil. And cleanse thou the earth from all oppression, and from all unrighteousness, and from all sin, and from all godlessness: and all the uncleanness that is wrought upon the earth destroy from off the earth. (Continued...)</a:t>
            </a:r>
          </a:p>
        </p:txBody>
      </p:sp>
    </p:spTree>
    <p:extLst>
      <p:ext uri="{BB962C8B-B14F-4D97-AF65-F5344CB8AC3E}">
        <p14:creationId xmlns:p14="http://schemas.microsoft.com/office/powerpoint/2010/main" val="3945795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61E01E-DA9E-FAD0-BD24-724EFE5B427C}"/>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2EA1315F-4536-5437-BA18-03677A49D4C3}"/>
              </a:ext>
            </a:extLst>
          </p:cNvPr>
          <p:cNvSpPr txBox="1"/>
          <p:nvPr/>
        </p:nvSpPr>
        <p:spPr>
          <a:xfrm>
            <a:off x="1016000" y="635000"/>
            <a:ext cx="10160000" cy="1046440"/>
          </a:xfrm>
          <a:prstGeom prst="rect">
            <a:avLst/>
          </a:prstGeom>
          <a:noFill/>
        </p:spPr>
        <p:txBody>
          <a:bodyPr vert="horz" rtlCol="0">
            <a:spAutoFit/>
          </a:bodyPr>
          <a:lstStyle/>
          <a:p>
            <a:pPr algn="ctr"/>
            <a:r>
              <a:rPr lang="en-US" sz="3100"/>
              <a:t>And all the children of men shall become righteous, and all nations</a:t>
            </a:r>
          </a:p>
        </p:txBody>
      </p:sp>
    </p:spTree>
    <p:extLst>
      <p:ext uri="{BB962C8B-B14F-4D97-AF65-F5344CB8AC3E}">
        <p14:creationId xmlns:p14="http://schemas.microsoft.com/office/powerpoint/2010/main" val="23595321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EBE7A8-B720-75A2-7FFE-7FC17037687F}"/>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E08E47F5-B4C9-84D3-A151-0F9D421225A9}"/>
              </a:ext>
            </a:extLst>
          </p:cNvPr>
          <p:cNvSpPr txBox="1"/>
          <p:nvPr/>
        </p:nvSpPr>
        <p:spPr>
          <a:xfrm>
            <a:off x="0" y="762000"/>
            <a:ext cx="12192000" cy="646331"/>
          </a:xfrm>
          <a:prstGeom prst="rect">
            <a:avLst/>
          </a:prstGeom>
          <a:noFill/>
        </p:spPr>
        <p:txBody>
          <a:bodyPr vert="horz" rtlCol="0">
            <a:spAutoFit/>
          </a:bodyPr>
          <a:lstStyle/>
          <a:p>
            <a:pPr algn="ctr"/>
            <a:r>
              <a:rPr lang="en-US" sz="3600"/>
              <a:t>First Enoch 90:24</a:t>
            </a:r>
          </a:p>
        </p:txBody>
      </p:sp>
      <p:sp>
        <p:nvSpPr>
          <p:cNvPr id="4" name="TextBox 3">
            <a:extLst>
              <a:ext uri="{FF2B5EF4-FFF2-40B4-BE49-F238E27FC236}">
                <a16:creationId xmlns:a16="http://schemas.microsoft.com/office/drawing/2014/main" id="{7F8C5335-470E-BB2F-FE5A-9F51CB01CD2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6809529-EA7C-8634-9448-CB8613D1CC60}"/>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And I saw all the sheep which had been left,</a:t>
            </a:r>
            <a:r>
              <a:rPr lang="en-US" sz="3100"/>
              <a:t> and all the beasts on the earth, and all the birds of the heaven, falling down and doing homage to those sheep </a:t>
            </a:r>
            <a:r>
              <a:rPr lang="en-US" sz="3100" b="1">
                <a:solidFill>
                  <a:srgbClr val="FF0000"/>
                </a:solidFill>
              </a:rPr>
              <a:t>and making petition to and obeying them in every thing.</a:t>
            </a:r>
          </a:p>
        </p:txBody>
      </p:sp>
    </p:spTree>
    <p:extLst>
      <p:ext uri="{BB962C8B-B14F-4D97-AF65-F5344CB8AC3E}">
        <p14:creationId xmlns:p14="http://schemas.microsoft.com/office/powerpoint/2010/main" val="203463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430DE-4291-0BD7-6525-ED8B4D7DED72}"/>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B0F82145-B1D2-8615-5109-0B740CC44CCA}"/>
              </a:ext>
            </a:extLst>
          </p:cNvPr>
          <p:cNvSpPr txBox="1"/>
          <p:nvPr/>
        </p:nvSpPr>
        <p:spPr>
          <a:xfrm>
            <a:off x="0" y="762000"/>
            <a:ext cx="12192000" cy="646331"/>
          </a:xfrm>
          <a:prstGeom prst="rect">
            <a:avLst/>
          </a:prstGeom>
          <a:noFill/>
        </p:spPr>
        <p:txBody>
          <a:bodyPr vert="horz" rtlCol="0">
            <a:spAutoFit/>
          </a:bodyPr>
          <a:lstStyle/>
          <a:p>
            <a:pPr algn="ctr"/>
            <a:r>
              <a:rPr lang="en-US" sz="3600"/>
              <a:t>Isaiah 14:32</a:t>
            </a:r>
          </a:p>
        </p:txBody>
      </p:sp>
      <p:sp>
        <p:nvSpPr>
          <p:cNvPr id="4" name="TextBox 3">
            <a:extLst>
              <a:ext uri="{FF2B5EF4-FFF2-40B4-BE49-F238E27FC236}">
                <a16:creationId xmlns:a16="http://schemas.microsoft.com/office/drawing/2014/main" id="{B77FBDBD-D1BB-E0AA-340E-9AA8EFBD4A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AB7E1B5-1B2D-A6EC-7870-058AFCC66B77}"/>
              </a:ext>
            </a:extLst>
          </p:cNvPr>
          <p:cNvSpPr txBox="1"/>
          <p:nvPr/>
        </p:nvSpPr>
        <p:spPr>
          <a:xfrm>
            <a:off x="1016000" y="1905000"/>
            <a:ext cx="10160000" cy="1523494"/>
          </a:xfrm>
          <a:prstGeom prst="rect">
            <a:avLst/>
          </a:prstGeom>
          <a:noFill/>
        </p:spPr>
        <p:txBody>
          <a:bodyPr vert="horz" rtlCol="0">
            <a:spAutoFit/>
          </a:bodyPr>
          <a:lstStyle/>
          <a:p>
            <a:pPr algn="ctr"/>
            <a:r>
              <a:rPr lang="en-US" sz="3100"/>
              <a:t>"How then will one answer </a:t>
            </a:r>
            <a:r>
              <a:rPr lang="en-US" sz="3100" b="1">
                <a:solidFill>
                  <a:srgbClr val="FF0000"/>
                </a:solidFill>
              </a:rPr>
              <a:t>the messengers of the nation</a:t>
            </a:r>
            <a:r>
              <a:rPr lang="en-US" sz="3100"/>
              <a:t>? That the LORD has founded Zion, And the afflicted of His people will seek refuge in it."</a:t>
            </a:r>
          </a:p>
        </p:txBody>
      </p:sp>
    </p:spTree>
    <p:extLst>
      <p:ext uri="{BB962C8B-B14F-4D97-AF65-F5344CB8AC3E}">
        <p14:creationId xmlns:p14="http://schemas.microsoft.com/office/powerpoint/2010/main" val="132785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522CF6-9614-1CF9-4C16-36A26AE814BB}"/>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196C4BCB-C5AB-B315-5888-61284EBA10D4}"/>
              </a:ext>
            </a:extLst>
          </p:cNvPr>
          <p:cNvSpPr txBox="1"/>
          <p:nvPr/>
        </p:nvSpPr>
        <p:spPr>
          <a:xfrm>
            <a:off x="0" y="762000"/>
            <a:ext cx="12192000" cy="646331"/>
          </a:xfrm>
          <a:prstGeom prst="rect">
            <a:avLst/>
          </a:prstGeom>
          <a:noFill/>
        </p:spPr>
        <p:txBody>
          <a:bodyPr vert="horz" rtlCol="0">
            <a:spAutoFit/>
          </a:bodyPr>
          <a:lstStyle/>
          <a:p>
            <a:pPr algn="ctr"/>
            <a:r>
              <a:rPr lang="en-US" sz="3600"/>
              <a:t>Isaiah 2:2-3</a:t>
            </a:r>
          </a:p>
        </p:txBody>
      </p:sp>
      <p:sp>
        <p:nvSpPr>
          <p:cNvPr id="4" name="TextBox 3">
            <a:extLst>
              <a:ext uri="{FF2B5EF4-FFF2-40B4-BE49-F238E27FC236}">
                <a16:creationId xmlns:a16="http://schemas.microsoft.com/office/drawing/2014/main" id="{C387BA57-FC1C-7F6B-D7BA-7B7A7FA3E8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AC6DCD-FC17-6EE1-55F7-D2CAC0039AAE}"/>
              </a:ext>
            </a:extLst>
          </p:cNvPr>
          <p:cNvSpPr txBox="1"/>
          <p:nvPr/>
        </p:nvSpPr>
        <p:spPr>
          <a:xfrm>
            <a:off x="1016000" y="1905000"/>
            <a:ext cx="10160000" cy="3908762"/>
          </a:xfrm>
          <a:prstGeom prst="rect">
            <a:avLst/>
          </a:prstGeom>
          <a:noFill/>
        </p:spPr>
        <p:txBody>
          <a:bodyPr vert="horz" rtlCol="0">
            <a:spAutoFit/>
          </a:bodyPr>
          <a:lstStyle/>
          <a:p>
            <a:pPr algn="ctr"/>
            <a:r>
              <a:rPr lang="en-US" sz="3100"/>
              <a:t>Now it will come about that In the last days The mountain of the house of the LORD Will be established as the chief of the mountains, And will be raised above the hills; </a:t>
            </a:r>
            <a:r>
              <a:rPr lang="en-US" sz="3100" b="1">
                <a:solidFill>
                  <a:srgbClr val="FF0000"/>
                </a:solidFill>
              </a:rPr>
              <a:t>And all the nations will stream to it.</a:t>
            </a:r>
            <a:r>
              <a:rPr lang="en-US" sz="3100"/>
              <a:t> And many peoples will come and say, "Come, let us go up to the mountain of the LORD, To the house of the God of Jacob; That He may teach us concerning His ways And that we may walk in His paths. (Continued...)</a:t>
            </a:r>
          </a:p>
        </p:txBody>
      </p:sp>
    </p:spTree>
    <p:extLst>
      <p:ext uri="{BB962C8B-B14F-4D97-AF65-F5344CB8AC3E}">
        <p14:creationId xmlns:p14="http://schemas.microsoft.com/office/powerpoint/2010/main" val="279520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5BCE2C-7D6F-13C7-70CD-7719617F57AB}"/>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B4461A00-19A8-9EBD-D3DF-255EAF7751FA}"/>
              </a:ext>
            </a:extLst>
          </p:cNvPr>
          <p:cNvSpPr txBox="1"/>
          <p:nvPr/>
        </p:nvSpPr>
        <p:spPr>
          <a:xfrm>
            <a:off x="1016000" y="635000"/>
            <a:ext cx="10160000" cy="1046440"/>
          </a:xfrm>
          <a:prstGeom prst="rect">
            <a:avLst/>
          </a:prstGeom>
          <a:noFill/>
        </p:spPr>
        <p:txBody>
          <a:bodyPr vert="horz" rtlCol="0">
            <a:spAutoFit/>
          </a:bodyPr>
          <a:lstStyle/>
          <a:p>
            <a:pPr algn="ctr"/>
            <a:r>
              <a:rPr lang="en-US" sz="3100"/>
              <a:t>" For the law will go forth from Zion And the word of the LORD from Jerusalem.</a:t>
            </a:r>
          </a:p>
        </p:txBody>
      </p:sp>
    </p:spTree>
    <p:extLst>
      <p:ext uri="{BB962C8B-B14F-4D97-AF65-F5344CB8AC3E}">
        <p14:creationId xmlns:p14="http://schemas.microsoft.com/office/powerpoint/2010/main" val="2419668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5D4626-3854-A383-0F49-F733272AB644}"/>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FC72108C-769A-E67F-6BFB-17D8A225E9E8}"/>
              </a:ext>
            </a:extLst>
          </p:cNvPr>
          <p:cNvSpPr txBox="1"/>
          <p:nvPr/>
        </p:nvSpPr>
        <p:spPr>
          <a:xfrm>
            <a:off x="0" y="762000"/>
            <a:ext cx="12192000" cy="646331"/>
          </a:xfrm>
          <a:prstGeom prst="rect">
            <a:avLst/>
          </a:prstGeom>
          <a:noFill/>
        </p:spPr>
        <p:txBody>
          <a:bodyPr vert="horz" rtlCol="0">
            <a:spAutoFit/>
          </a:bodyPr>
          <a:lstStyle/>
          <a:p>
            <a:pPr algn="ctr"/>
            <a:r>
              <a:rPr lang="en-US" sz="3600"/>
              <a:t>Isaiah 60:14</a:t>
            </a:r>
          </a:p>
        </p:txBody>
      </p:sp>
      <p:sp>
        <p:nvSpPr>
          <p:cNvPr id="4" name="TextBox 3">
            <a:extLst>
              <a:ext uri="{FF2B5EF4-FFF2-40B4-BE49-F238E27FC236}">
                <a16:creationId xmlns:a16="http://schemas.microsoft.com/office/drawing/2014/main" id="{4278D47C-6058-BA41-8B1A-073C7888A07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15AD63-0CAF-73A1-F235-E2E067EB3A92}"/>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The sons of those who afflicted you</a:t>
            </a:r>
            <a:r>
              <a:rPr lang="en-US" sz="3100"/>
              <a:t> will come bowing to you, And all those who despised you will bow themselves at the soles of your feet; </a:t>
            </a:r>
            <a:r>
              <a:rPr lang="en-US" sz="3100" b="1">
                <a:solidFill>
                  <a:srgbClr val="FF0000"/>
                </a:solidFill>
              </a:rPr>
              <a:t>And they will call you the city of the LORD,</a:t>
            </a:r>
            <a:r>
              <a:rPr lang="en-US" sz="3100"/>
              <a:t> The Zion of the Holy One of Israel.</a:t>
            </a:r>
          </a:p>
        </p:txBody>
      </p:sp>
    </p:spTree>
    <p:extLst>
      <p:ext uri="{BB962C8B-B14F-4D97-AF65-F5344CB8AC3E}">
        <p14:creationId xmlns:p14="http://schemas.microsoft.com/office/powerpoint/2010/main" val="6736314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AB486D-FDB1-BDCC-91E3-B2617087705F}"/>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9089481D-5DE6-465B-ED79-EE27A2E5678B}"/>
              </a:ext>
            </a:extLst>
          </p:cNvPr>
          <p:cNvSpPr txBox="1"/>
          <p:nvPr/>
        </p:nvSpPr>
        <p:spPr>
          <a:xfrm>
            <a:off x="0" y="762000"/>
            <a:ext cx="12192000" cy="646331"/>
          </a:xfrm>
          <a:prstGeom prst="rect">
            <a:avLst/>
          </a:prstGeom>
          <a:noFill/>
        </p:spPr>
        <p:txBody>
          <a:bodyPr vert="horz" rtlCol="0">
            <a:spAutoFit/>
          </a:bodyPr>
          <a:lstStyle/>
          <a:p>
            <a:pPr algn="ctr"/>
            <a:r>
              <a:rPr lang="en-US" sz="3600"/>
              <a:t>Isaiah 61:11</a:t>
            </a:r>
          </a:p>
        </p:txBody>
      </p:sp>
      <p:sp>
        <p:nvSpPr>
          <p:cNvPr id="4" name="TextBox 3">
            <a:extLst>
              <a:ext uri="{FF2B5EF4-FFF2-40B4-BE49-F238E27FC236}">
                <a16:creationId xmlns:a16="http://schemas.microsoft.com/office/drawing/2014/main" id="{D171CB8A-EF50-DD42-9C0B-EA1F63793B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5D4989-5596-86E7-8217-6BDE22B6B61F}"/>
              </a:ext>
            </a:extLst>
          </p:cNvPr>
          <p:cNvSpPr txBox="1"/>
          <p:nvPr/>
        </p:nvSpPr>
        <p:spPr>
          <a:xfrm>
            <a:off x="1016000" y="1905000"/>
            <a:ext cx="10160000" cy="2000548"/>
          </a:xfrm>
          <a:prstGeom prst="rect">
            <a:avLst/>
          </a:prstGeom>
          <a:noFill/>
        </p:spPr>
        <p:txBody>
          <a:bodyPr vert="horz" rtlCol="0">
            <a:spAutoFit/>
          </a:bodyPr>
          <a:lstStyle/>
          <a:p>
            <a:pPr algn="ctr"/>
            <a:r>
              <a:rPr lang="en-US" sz="3100"/>
              <a:t>For as the earth brings forth its sprouts, And as a garden causes the things sown in it to spring up, So the Lord GOD will cause righteousness and praise To spring up before </a:t>
            </a:r>
            <a:r>
              <a:rPr lang="en-US" sz="3100" b="1">
                <a:solidFill>
                  <a:srgbClr val="FF0000"/>
                </a:solidFill>
              </a:rPr>
              <a:t>all the nations</a:t>
            </a:r>
            <a:r>
              <a:rPr lang="en-US" sz="3100"/>
              <a:t>.</a:t>
            </a:r>
          </a:p>
        </p:txBody>
      </p:sp>
    </p:spTree>
    <p:extLst>
      <p:ext uri="{BB962C8B-B14F-4D97-AF65-F5344CB8AC3E}">
        <p14:creationId xmlns:p14="http://schemas.microsoft.com/office/powerpoint/2010/main" val="1133592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460FAA-56A0-99D5-D9B2-F46EF80E9856}"/>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59BDC507-EC64-7F47-2FD4-4E8964C90FA2}"/>
              </a:ext>
            </a:extLst>
          </p:cNvPr>
          <p:cNvSpPr txBox="1"/>
          <p:nvPr/>
        </p:nvSpPr>
        <p:spPr>
          <a:xfrm>
            <a:off x="0" y="762000"/>
            <a:ext cx="12192000" cy="646331"/>
          </a:xfrm>
          <a:prstGeom prst="rect">
            <a:avLst/>
          </a:prstGeom>
          <a:noFill/>
        </p:spPr>
        <p:txBody>
          <a:bodyPr vert="horz" rtlCol="0">
            <a:spAutoFit/>
          </a:bodyPr>
          <a:lstStyle/>
          <a:p>
            <a:pPr algn="ctr"/>
            <a:r>
              <a:rPr lang="en-US" sz="3600"/>
              <a:t>Isaiah 61:6</a:t>
            </a:r>
          </a:p>
        </p:txBody>
      </p:sp>
      <p:sp>
        <p:nvSpPr>
          <p:cNvPr id="4" name="TextBox 3">
            <a:extLst>
              <a:ext uri="{FF2B5EF4-FFF2-40B4-BE49-F238E27FC236}">
                <a16:creationId xmlns:a16="http://schemas.microsoft.com/office/drawing/2014/main" id="{B2E23AC6-C9C9-CBDB-6027-64C9B6A325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B2D171-1597-6B4B-23D4-B0BF008110F9}"/>
              </a:ext>
            </a:extLst>
          </p:cNvPr>
          <p:cNvSpPr txBox="1"/>
          <p:nvPr/>
        </p:nvSpPr>
        <p:spPr>
          <a:xfrm>
            <a:off x="1016000" y="1905000"/>
            <a:ext cx="10160000" cy="1523494"/>
          </a:xfrm>
          <a:prstGeom prst="rect">
            <a:avLst/>
          </a:prstGeom>
          <a:noFill/>
        </p:spPr>
        <p:txBody>
          <a:bodyPr vert="horz" rtlCol="0">
            <a:spAutoFit/>
          </a:bodyPr>
          <a:lstStyle/>
          <a:p>
            <a:pPr algn="ctr"/>
            <a:r>
              <a:rPr lang="en-US" sz="3100"/>
              <a:t>But you will be called the priests of the LORD; You will be spoken of as ministers of our God. </a:t>
            </a:r>
            <a:r>
              <a:rPr lang="en-US" sz="3100" b="1">
                <a:solidFill>
                  <a:srgbClr val="FF0000"/>
                </a:solidFill>
              </a:rPr>
              <a:t>You will eat the wealth of nations</a:t>
            </a:r>
            <a:r>
              <a:rPr lang="en-US" sz="3100"/>
              <a:t>, And in their riches you will boast.</a:t>
            </a:r>
          </a:p>
        </p:txBody>
      </p:sp>
    </p:spTree>
    <p:extLst>
      <p:ext uri="{BB962C8B-B14F-4D97-AF65-F5344CB8AC3E}">
        <p14:creationId xmlns:p14="http://schemas.microsoft.com/office/powerpoint/2010/main" val="8900273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B18201-8C5B-2613-F51C-58CEE1C649EA}"/>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ABCE9D29-C429-4655-76AD-B97830014B86}"/>
              </a:ext>
            </a:extLst>
          </p:cNvPr>
          <p:cNvSpPr txBox="1"/>
          <p:nvPr/>
        </p:nvSpPr>
        <p:spPr>
          <a:xfrm>
            <a:off x="0" y="762000"/>
            <a:ext cx="12192000" cy="646331"/>
          </a:xfrm>
          <a:prstGeom prst="rect">
            <a:avLst/>
          </a:prstGeom>
          <a:noFill/>
        </p:spPr>
        <p:txBody>
          <a:bodyPr vert="horz" rtlCol="0">
            <a:spAutoFit/>
          </a:bodyPr>
          <a:lstStyle/>
          <a:p>
            <a:pPr algn="ctr"/>
            <a:r>
              <a:rPr lang="en-US" sz="3600"/>
              <a:t>Isaiah 62:1-5</a:t>
            </a:r>
          </a:p>
        </p:txBody>
      </p:sp>
      <p:sp>
        <p:nvSpPr>
          <p:cNvPr id="4" name="TextBox 3">
            <a:extLst>
              <a:ext uri="{FF2B5EF4-FFF2-40B4-BE49-F238E27FC236}">
                <a16:creationId xmlns:a16="http://schemas.microsoft.com/office/drawing/2014/main" id="{73E55D42-2D78-E947-8A3E-8052641226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0CDA8C-274F-D254-07A9-0113E83DD94D}"/>
              </a:ext>
            </a:extLst>
          </p:cNvPr>
          <p:cNvSpPr txBox="1"/>
          <p:nvPr/>
        </p:nvSpPr>
        <p:spPr>
          <a:xfrm>
            <a:off x="1016000" y="1905000"/>
            <a:ext cx="10160000" cy="3908762"/>
          </a:xfrm>
          <a:prstGeom prst="rect">
            <a:avLst/>
          </a:prstGeom>
          <a:noFill/>
        </p:spPr>
        <p:txBody>
          <a:bodyPr vert="horz" rtlCol="0">
            <a:spAutoFit/>
          </a:bodyPr>
          <a:lstStyle/>
          <a:p>
            <a:pPr algn="ctr"/>
            <a:r>
              <a:rPr lang="en-US" sz="3100"/>
              <a:t>For Zion's sake I will not keep silent, And for Jerusalem's sake I will not keep quiet, Until her righteousness goes forth like brightness, And her salvation like a torch that is burning. </a:t>
            </a:r>
            <a:r>
              <a:rPr lang="en-US" sz="3100" b="1">
                <a:solidFill>
                  <a:srgbClr val="FF0000"/>
                </a:solidFill>
              </a:rPr>
              <a:t>The nations will see your righteousness</a:t>
            </a:r>
            <a:r>
              <a:rPr lang="en-US" sz="3100"/>
              <a:t>, And all kings your glory; And you will be called by a new name Which the mouth of the LORD will designate. You will also be a crown of beauty in the hand of the LORD, And a royal diadem in the hand of your God. (Continued...)</a:t>
            </a:r>
          </a:p>
        </p:txBody>
      </p:sp>
    </p:spTree>
    <p:extLst>
      <p:ext uri="{BB962C8B-B14F-4D97-AF65-F5344CB8AC3E}">
        <p14:creationId xmlns:p14="http://schemas.microsoft.com/office/powerpoint/2010/main" val="37343472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BF712C-77A5-F8DB-B874-2E32DFF52F3C}"/>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8933C3EF-80B6-2C1D-24F0-5863F507C9B7}"/>
              </a:ext>
            </a:extLst>
          </p:cNvPr>
          <p:cNvSpPr txBox="1"/>
          <p:nvPr/>
        </p:nvSpPr>
        <p:spPr>
          <a:xfrm>
            <a:off x="1016000" y="635000"/>
            <a:ext cx="10160000" cy="3431709"/>
          </a:xfrm>
          <a:prstGeom prst="rect">
            <a:avLst/>
          </a:prstGeom>
          <a:noFill/>
        </p:spPr>
        <p:txBody>
          <a:bodyPr vert="horz" rtlCol="0">
            <a:spAutoFit/>
          </a:bodyPr>
          <a:lstStyle/>
          <a:p>
            <a:pPr algn="ctr"/>
            <a:r>
              <a:rPr lang="en-US" sz="3100"/>
              <a:t>It will no longer be said to you, "Forsaken," Nor to your land will it any longer be said, "Desolate"; But you will be called, "My delight is in her," And your land, "Married"; For the LORD delights in you, And to Him your land will be married. For as a young man marries a virgin, So your sons will marry you; And as the bridegroom rejoices over the bride, So your God will rejoice over you.</a:t>
            </a:r>
          </a:p>
        </p:txBody>
      </p:sp>
    </p:spTree>
    <p:extLst>
      <p:ext uri="{BB962C8B-B14F-4D97-AF65-F5344CB8AC3E}">
        <p14:creationId xmlns:p14="http://schemas.microsoft.com/office/powerpoint/2010/main" val="426218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4916D8-46A5-D1D6-30A0-D7D41D3B8EB2}"/>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2BDCCFB2-F910-71A0-FC1B-76089CFB0C4F}"/>
              </a:ext>
            </a:extLst>
          </p:cNvPr>
          <p:cNvSpPr txBox="1"/>
          <p:nvPr/>
        </p:nvSpPr>
        <p:spPr>
          <a:xfrm>
            <a:off x="0" y="762000"/>
            <a:ext cx="12192000" cy="646331"/>
          </a:xfrm>
          <a:prstGeom prst="rect">
            <a:avLst/>
          </a:prstGeom>
          <a:noFill/>
        </p:spPr>
        <p:txBody>
          <a:bodyPr vert="horz" rtlCol="0">
            <a:spAutoFit/>
          </a:bodyPr>
          <a:lstStyle/>
          <a:p>
            <a:pPr algn="ctr"/>
            <a:r>
              <a:rPr lang="en-US" sz="3600"/>
              <a:t>Jeremiah 3:17</a:t>
            </a:r>
          </a:p>
        </p:txBody>
      </p:sp>
      <p:sp>
        <p:nvSpPr>
          <p:cNvPr id="4" name="TextBox 3">
            <a:extLst>
              <a:ext uri="{FF2B5EF4-FFF2-40B4-BE49-F238E27FC236}">
                <a16:creationId xmlns:a16="http://schemas.microsoft.com/office/drawing/2014/main" id="{F41E5DF1-2B3F-7676-E349-D38AFE19F2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414944-1645-A079-406B-C8178B925828}"/>
              </a:ext>
            </a:extLst>
          </p:cNvPr>
          <p:cNvSpPr txBox="1"/>
          <p:nvPr/>
        </p:nvSpPr>
        <p:spPr>
          <a:xfrm>
            <a:off x="1016000" y="1905000"/>
            <a:ext cx="10160000" cy="2000548"/>
          </a:xfrm>
          <a:prstGeom prst="rect">
            <a:avLst/>
          </a:prstGeom>
          <a:noFill/>
        </p:spPr>
        <p:txBody>
          <a:bodyPr vert="horz" rtlCol="0">
            <a:spAutoFit/>
          </a:bodyPr>
          <a:lstStyle/>
          <a:p>
            <a:pPr algn="ctr"/>
            <a:r>
              <a:rPr lang="en-US" sz="3100"/>
              <a:t>"At that time they will call Jerusalem 'The Throne of the LORD,' </a:t>
            </a:r>
            <a:r>
              <a:rPr lang="en-US" sz="3100" b="1">
                <a:solidFill>
                  <a:srgbClr val="FF0000"/>
                </a:solidFill>
              </a:rPr>
              <a:t>and all the nations will be gathered to it</a:t>
            </a:r>
            <a:r>
              <a:rPr lang="en-US" sz="3100"/>
              <a:t>, to Jerusalem, for the name of the LORD; nor will they walk anymore after the stubbornness of their evil heart.</a:t>
            </a:r>
          </a:p>
        </p:txBody>
      </p:sp>
    </p:spTree>
    <p:extLst>
      <p:ext uri="{BB962C8B-B14F-4D97-AF65-F5344CB8AC3E}">
        <p14:creationId xmlns:p14="http://schemas.microsoft.com/office/powerpoint/2010/main" val="18600411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7DEEF-7263-4723-9AAF-06D45D8C6FCE}"/>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99184D8E-84E2-F742-42C8-C3E9C66F09B2}"/>
              </a:ext>
            </a:extLst>
          </p:cNvPr>
          <p:cNvSpPr txBox="1"/>
          <p:nvPr/>
        </p:nvSpPr>
        <p:spPr>
          <a:xfrm>
            <a:off x="0" y="762000"/>
            <a:ext cx="12192000" cy="646331"/>
          </a:xfrm>
          <a:prstGeom prst="rect">
            <a:avLst/>
          </a:prstGeom>
          <a:noFill/>
        </p:spPr>
        <p:txBody>
          <a:bodyPr vert="horz" rtlCol="0">
            <a:spAutoFit/>
          </a:bodyPr>
          <a:lstStyle/>
          <a:p>
            <a:pPr algn="ctr"/>
            <a:r>
              <a:rPr lang="en-US" sz="3600"/>
              <a:t>Joel 2:32</a:t>
            </a:r>
          </a:p>
        </p:txBody>
      </p:sp>
      <p:sp>
        <p:nvSpPr>
          <p:cNvPr id="4" name="TextBox 3">
            <a:extLst>
              <a:ext uri="{FF2B5EF4-FFF2-40B4-BE49-F238E27FC236}">
                <a16:creationId xmlns:a16="http://schemas.microsoft.com/office/drawing/2014/main" id="{EF0381CF-1DB3-2300-D02A-CB7C669A15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E97F4F2-01D7-08E2-B26E-A557DA4E9C74}"/>
              </a:ext>
            </a:extLst>
          </p:cNvPr>
          <p:cNvSpPr txBox="1"/>
          <p:nvPr/>
        </p:nvSpPr>
        <p:spPr>
          <a:xfrm>
            <a:off x="1016000" y="1905000"/>
            <a:ext cx="10160000" cy="2000548"/>
          </a:xfrm>
          <a:prstGeom prst="rect">
            <a:avLst/>
          </a:prstGeom>
          <a:noFill/>
        </p:spPr>
        <p:txBody>
          <a:bodyPr vert="horz" rtlCol="0">
            <a:spAutoFit/>
          </a:bodyPr>
          <a:lstStyle/>
          <a:p>
            <a:pPr algn="ctr"/>
            <a:r>
              <a:rPr lang="en-US" sz="3100"/>
              <a:t>"And it will come about that whoever calls on the name of the LORD Will be delivered; For on Mount Zion and in Jerusalem There will be those who escape, As the LORD has said, </a:t>
            </a:r>
            <a:r>
              <a:rPr lang="en-US" sz="3100" b="1">
                <a:solidFill>
                  <a:srgbClr val="FF0000"/>
                </a:solidFill>
              </a:rPr>
              <a:t>Even among the survivors</a:t>
            </a:r>
            <a:r>
              <a:rPr lang="en-US" sz="3100"/>
              <a:t> whom the LORD calls.</a:t>
            </a:r>
          </a:p>
        </p:txBody>
      </p:sp>
    </p:spTree>
    <p:extLst>
      <p:ext uri="{BB962C8B-B14F-4D97-AF65-F5344CB8AC3E}">
        <p14:creationId xmlns:p14="http://schemas.microsoft.com/office/powerpoint/2010/main" val="295132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C640A5-2825-63CF-3EB8-B9364888C603}"/>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2E2E3279-EC75-314B-4D7C-826F97061109}"/>
              </a:ext>
            </a:extLst>
          </p:cNvPr>
          <p:cNvSpPr txBox="1"/>
          <p:nvPr/>
        </p:nvSpPr>
        <p:spPr>
          <a:xfrm>
            <a:off x="0" y="762000"/>
            <a:ext cx="12192000" cy="646331"/>
          </a:xfrm>
          <a:prstGeom prst="rect">
            <a:avLst/>
          </a:prstGeom>
          <a:noFill/>
        </p:spPr>
        <p:txBody>
          <a:bodyPr vert="horz" rtlCol="0">
            <a:spAutoFit/>
          </a:bodyPr>
          <a:lstStyle/>
          <a:p>
            <a:pPr algn="ctr"/>
            <a:r>
              <a:rPr lang="en-US" sz="3600"/>
              <a:t>Luke 13:29</a:t>
            </a:r>
          </a:p>
        </p:txBody>
      </p:sp>
      <p:sp>
        <p:nvSpPr>
          <p:cNvPr id="4" name="TextBox 3">
            <a:extLst>
              <a:ext uri="{FF2B5EF4-FFF2-40B4-BE49-F238E27FC236}">
                <a16:creationId xmlns:a16="http://schemas.microsoft.com/office/drawing/2014/main" id="{BA76C311-5438-A416-7A8A-2B0699C02C0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3DE47A8-D77C-3015-019F-913E2DBD5E3C}"/>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shall come </a:t>
            </a:r>
            <a:r>
              <a:rPr lang="en-US" sz="3100" b="1">
                <a:solidFill>
                  <a:srgbClr val="FF0000"/>
                </a:solidFill>
              </a:rPr>
              <a:t>from the east and west</a:t>
            </a:r>
            <a:r>
              <a:rPr lang="en-US" sz="3100"/>
              <a:t>, and </a:t>
            </a:r>
            <a:r>
              <a:rPr lang="en-US" sz="3100" b="1">
                <a:solidFill>
                  <a:srgbClr val="FF0000"/>
                </a:solidFill>
              </a:rPr>
              <a:t>from the north and south</a:t>
            </a:r>
            <a:r>
              <a:rPr lang="en-US" sz="3100"/>
              <a:t>, and shall sit down </a:t>
            </a:r>
            <a:r>
              <a:rPr lang="en-US" sz="3100" b="1">
                <a:solidFill>
                  <a:srgbClr val="FF0000"/>
                </a:solidFill>
              </a:rPr>
              <a:t>in the kingdom of God</a:t>
            </a:r>
            <a:r>
              <a:rPr lang="en-US" sz="3100"/>
              <a:t>.</a:t>
            </a:r>
          </a:p>
        </p:txBody>
      </p:sp>
    </p:spTree>
    <p:extLst>
      <p:ext uri="{BB962C8B-B14F-4D97-AF65-F5344CB8AC3E}">
        <p14:creationId xmlns:p14="http://schemas.microsoft.com/office/powerpoint/2010/main" val="2523855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C5881B-98F7-5A4B-140E-38CCD5D203EE}"/>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86AABDC0-FF4E-9E99-596E-B6AB80247799}"/>
              </a:ext>
            </a:extLst>
          </p:cNvPr>
          <p:cNvSpPr txBox="1"/>
          <p:nvPr/>
        </p:nvSpPr>
        <p:spPr>
          <a:xfrm>
            <a:off x="0" y="762000"/>
            <a:ext cx="12192000" cy="646331"/>
          </a:xfrm>
          <a:prstGeom prst="rect">
            <a:avLst/>
          </a:prstGeom>
          <a:noFill/>
        </p:spPr>
        <p:txBody>
          <a:bodyPr vert="horz" rtlCol="0">
            <a:spAutoFit/>
          </a:bodyPr>
          <a:lstStyle/>
          <a:p>
            <a:pPr algn="ctr"/>
            <a:r>
              <a:rPr lang="en-US" sz="3600"/>
              <a:t>Micah 4:1-8</a:t>
            </a:r>
          </a:p>
        </p:txBody>
      </p:sp>
      <p:sp>
        <p:nvSpPr>
          <p:cNvPr id="4" name="TextBox 3">
            <a:extLst>
              <a:ext uri="{FF2B5EF4-FFF2-40B4-BE49-F238E27FC236}">
                <a16:creationId xmlns:a16="http://schemas.microsoft.com/office/drawing/2014/main" id="{A5622478-6A4A-7FAD-0048-41E05D0037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8CF92B-67F8-CE78-4D9F-1015C71D5C31}"/>
              </a:ext>
            </a:extLst>
          </p:cNvPr>
          <p:cNvSpPr txBox="1"/>
          <p:nvPr/>
        </p:nvSpPr>
        <p:spPr>
          <a:xfrm>
            <a:off x="1016000" y="1905000"/>
            <a:ext cx="10160000" cy="4385816"/>
          </a:xfrm>
          <a:prstGeom prst="rect">
            <a:avLst/>
          </a:prstGeom>
          <a:noFill/>
        </p:spPr>
        <p:txBody>
          <a:bodyPr vert="horz" rtlCol="0">
            <a:spAutoFit/>
          </a:bodyPr>
          <a:lstStyle/>
          <a:p>
            <a:pPr algn="ctr"/>
            <a:r>
              <a:rPr lang="en-US" sz="3100"/>
              <a:t>And it will come about in the last days That the mountain of the house of the LORD Will be established as the chief of the mountains. It will be raised above the hills, And the peoples will stream to it. Many nations will come and say, "Come and let us go up to the mountain of the LORD And to the house of the God of Jacob, That He may teach us about His ways And that we may walk in His paths." For from Zion will go forth the law, Even the word of the LORD from Jerusalem. (Continued...)</a:t>
            </a:r>
          </a:p>
        </p:txBody>
      </p:sp>
    </p:spTree>
    <p:extLst>
      <p:ext uri="{BB962C8B-B14F-4D97-AF65-F5344CB8AC3E}">
        <p14:creationId xmlns:p14="http://schemas.microsoft.com/office/powerpoint/2010/main" val="3359442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6021EA-F3EC-1141-3228-22F50AD128DC}"/>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7422A63D-A13B-67B7-C804-C40503A69EAD}"/>
              </a:ext>
            </a:extLst>
          </p:cNvPr>
          <p:cNvSpPr txBox="1"/>
          <p:nvPr/>
        </p:nvSpPr>
        <p:spPr>
          <a:xfrm>
            <a:off x="1016000" y="635000"/>
            <a:ext cx="10160000" cy="3908762"/>
          </a:xfrm>
          <a:prstGeom prst="rect">
            <a:avLst/>
          </a:prstGeom>
          <a:noFill/>
        </p:spPr>
        <p:txBody>
          <a:bodyPr vert="horz" rtlCol="0">
            <a:spAutoFit/>
          </a:bodyPr>
          <a:lstStyle/>
          <a:p>
            <a:pPr algn="ctr"/>
            <a:r>
              <a:rPr lang="en-US" sz="3100"/>
              <a:t>And He will judge between many peoples </a:t>
            </a:r>
            <a:r>
              <a:rPr lang="en-US" sz="3100" b="1">
                <a:solidFill>
                  <a:srgbClr val="FF0000"/>
                </a:solidFill>
              </a:rPr>
              <a:t>And render decisions for mighty, distant nations</a:t>
            </a:r>
            <a:r>
              <a:rPr lang="en-US" sz="3100"/>
              <a:t>. Then they will hammer their swords into plowshares And their spears into pruning hooks; </a:t>
            </a:r>
            <a:r>
              <a:rPr lang="en-US" sz="3100" b="1">
                <a:solidFill>
                  <a:srgbClr val="FF0000"/>
                </a:solidFill>
              </a:rPr>
              <a:t>Nation will not lift up sword against nation, And never again will they train for war</a:t>
            </a:r>
            <a:r>
              <a:rPr lang="en-US" sz="3100"/>
              <a:t>. Each of them will sit under his vine And under his fig tree, With no one to make them afraid, For the mouth of the LORD of hosts has spoken. (Continued...)</a:t>
            </a:r>
          </a:p>
        </p:txBody>
      </p:sp>
    </p:spTree>
    <p:extLst>
      <p:ext uri="{BB962C8B-B14F-4D97-AF65-F5344CB8AC3E}">
        <p14:creationId xmlns:p14="http://schemas.microsoft.com/office/powerpoint/2010/main" val="32959643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5FA501-ADA9-D94A-9E4D-E4F6F1DBFA6F}"/>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918AA0ED-EB49-B846-2A9B-805ECE7252EB}"/>
              </a:ext>
            </a:extLst>
          </p:cNvPr>
          <p:cNvSpPr txBox="1"/>
          <p:nvPr/>
        </p:nvSpPr>
        <p:spPr>
          <a:xfrm>
            <a:off x="1016000" y="635000"/>
            <a:ext cx="10160000" cy="3908762"/>
          </a:xfrm>
          <a:prstGeom prst="rect">
            <a:avLst/>
          </a:prstGeom>
          <a:noFill/>
        </p:spPr>
        <p:txBody>
          <a:bodyPr vert="horz" rtlCol="0">
            <a:spAutoFit/>
          </a:bodyPr>
          <a:lstStyle/>
          <a:p>
            <a:pPr algn="ctr"/>
            <a:r>
              <a:rPr lang="en-US" sz="3100"/>
              <a:t>Though all the peoples walk Each in the name of his god, As for us, we will walk In the name of the LORD our God forever and ever. "In that day," declares the LORD, "I will assemble the lame And gather the outcasts, Even those whom I have afflicted. "I will make the lame a remnant And the outcasts a strong nation, And the LORD will reign over them in Mount Zion From now on and forever. (Continued...)</a:t>
            </a:r>
          </a:p>
        </p:txBody>
      </p:sp>
    </p:spTree>
    <p:extLst>
      <p:ext uri="{BB962C8B-B14F-4D97-AF65-F5344CB8AC3E}">
        <p14:creationId xmlns:p14="http://schemas.microsoft.com/office/powerpoint/2010/main" val="1410736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1641C3-1E0D-E224-9770-0BABD7BEBA51}"/>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EB212C70-3A1A-B4FE-F1AD-0B2139217A1B}"/>
              </a:ext>
            </a:extLst>
          </p:cNvPr>
          <p:cNvSpPr txBox="1"/>
          <p:nvPr/>
        </p:nvSpPr>
        <p:spPr>
          <a:xfrm>
            <a:off x="1016000" y="635000"/>
            <a:ext cx="10160000" cy="1523494"/>
          </a:xfrm>
          <a:prstGeom prst="rect">
            <a:avLst/>
          </a:prstGeom>
          <a:noFill/>
        </p:spPr>
        <p:txBody>
          <a:bodyPr vert="horz" rtlCol="0">
            <a:spAutoFit/>
          </a:bodyPr>
          <a:lstStyle/>
          <a:p>
            <a:pPr algn="ctr"/>
            <a:r>
              <a:rPr lang="en-US" sz="3100"/>
              <a:t>"As for you, tower of the flock, Hill of the daughter of Zion, To you it will come--Even the former dominion will come, The kingdom of the daughter of Jerusalem.</a:t>
            </a:r>
          </a:p>
        </p:txBody>
      </p:sp>
    </p:spTree>
    <p:extLst>
      <p:ext uri="{BB962C8B-B14F-4D97-AF65-F5344CB8AC3E}">
        <p14:creationId xmlns:p14="http://schemas.microsoft.com/office/powerpoint/2010/main" val="3154084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D60C36-337F-0E22-5544-FC26CAB55479}"/>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390188FD-4658-3FC3-A02C-A4FD4EB8F0E9}"/>
              </a:ext>
            </a:extLst>
          </p:cNvPr>
          <p:cNvSpPr txBox="1"/>
          <p:nvPr/>
        </p:nvSpPr>
        <p:spPr>
          <a:xfrm>
            <a:off x="0" y="762000"/>
            <a:ext cx="12192000" cy="646331"/>
          </a:xfrm>
          <a:prstGeom prst="rect">
            <a:avLst/>
          </a:prstGeom>
          <a:noFill/>
        </p:spPr>
        <p:txBody>
          <a:bodyPr vert="horz" rtlCol="0">
            <a:spAutoFit/>
          </a:bodyPr>
          <a:lstStyle/>
          <a:p>
            <a:pPr algn="ctr"/>
            <a:r>
              <a:rPr lang="en-US" sz="3600"/>
              <a:t>Psalm 102:12-22</a:t>
            </a:r>
          </a:p>
        </p:txBody>
      </p:sp>
      <p:sp>
        <p:nvSpPr>
          <p:cNvPr id="4" name="TextBox 3">
            <a:extLst>
              <a:ext uri="{FF2B5EF4-FFF2-40B4-BE49-F238E27FC236}">
                <a16:creationId xmlns:a16="http://schemas.microsoft.com/office/drawing/2014/main" id="{9908DE82-3263-12F6-915C-E9CBFC9792D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3D1A96-12CB-0446-A0AA-D837C809FC24}"/>
              </a:ext>
            </a:extLst>
          </p:cNvPr>
          <p:cNvSpPr txBox="1"/>
          <p:nvPr/>
        </p:nvSpPr>
        <p:spPr>
          <a:xfrm>
            <a:off x="1016000" y="1905000"/>
            <a:ext cx="10160000" cy="3908762"/>
          </a:xfrm>
          <a:prstGeom prst="rect">
            <a:avLst/>
          </a:prstGeom>
          <a:noFill/>
        </p:spPr>
        <p:txBody>
          <a:bodyPr vert="horz" rtlCol="0">
            <a:spAutoFit/>
          </a:bodyPr>
          <a:lstStyle/>
          <a:p>
            <a:pPr algn="ctr"/>
            <a:r>
              <a:rPr lang="en-US" sz="3100"/>
              <a:t>But You, O LORD, abide forever, And Your name to all generations. You will arise and have compassion on Zion; For it is time to be gracious to her, For the appointed time has come. Surely Your servants find pleasure in her stones And feel pity for her dust. </a:t>
            </a:r>
            <a:r>
              <a:rPr lang="en-US" sz="3100" b="1">
                <a:solidFill>
                  <a:srgbClr val="FF0000"/>
                </a:solidFill>
              </a:rPr>
              <a:t>So the nations will fear the name of the LORD And all the kings of the earth</a:t>
            </a:r>
            <a:r>
              <a:rPr lang="en-US" sz="3100"/>
              <a:t> Your glory. For the LORD has built up Zion; He has appeared in His glory. (Continued...)</a:t>
            </a:r>
          </a:p>
        </p:txBody>
      </p:sp>
    </p:spTree>
    <p:extLst>
      <p:ext uri="{BB962C8B-B14F-4D97-AF65-F5344CB8AC3E}">
        <p14:creationId xmlns:p14="http://schemas.microsoft.com/office/powerpoint/2010/main" val="301022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D656FF-18C9-44F8-4BF3-55B23D78482C}"/>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840103F2-5B89-6CC3-6A77-EC638018D8E5}"/>
              </a:ext>
            </a:extLst>
          </p:cNvPr>
          <p:cNvSpPr txBox="1"/>
          <p:nvPr/>
        </p:nvSpPr>
        <p:spPr>
          <a:xfrm>
            <a:off x="1016000" y="635000"/>
            <a:ext cx="10160000" cy="2477601"/>
          </a:xfrm>
          <a:prstGeom prst="rect">
            <a:avLst/>
          </a:prstGeom>
          <a:noFill/>
        </p:spPr>
        <p:txBody>
          <a:bodyPr vert="horz" rtlCol="0">
            <a:spAutoFit/>
          </a:bodyPr>
          <a:lstStyle/>
          <a:p>
            <a:pPr algn="ctr"/>
            <a:r>
              <a:rPr lang="en-US" sz="3100"/>
              <a:t>He has regarded the prayer of the destitute And has not despised their prayer. This will be written for the generation to come, That a people yet to be created may praise the LORD. For He looked down from His holy height; (Continued...)</a:t>
            </a:r>
          </a:p>
        </p:txBody>
      </p:sp>
    </p:spTree>
    <p:extLst>
      <p:ext uri="{BB962C8B-B14F-4D97-AF65-F5344CB8AC3E}">
        <p14:creationId xmlns:p14="http://schemas.microsoft.com/office/powerpoint/2010/main" val="2626222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E2C0FD-029F-96D0-9104-78BA36558F55}"/>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97CDABDC-E7E6-C086-8AF0-6855FC155BDA}"/>
              </a:ext>
            </a:extLst>
          </p:cNvPr>
          <p:cNvSpPr txBox="1"/>
          <p:nvPr/>
        </p:nvSpPr>
        <p:spPr>
          <a:xfrm>
            <a:off x="1016000" y="635000"/>
            <a:ext cx="10160000" cy="2954655"/>
          </a:xfrm>
          <a:prstGeom prst="rect">
            <a:avLst/>
          </a:prstGeom>
          <a:noFill/>
        </p:spPr>
        <p:txBody>
          <a:bodyPr vert="horz" rtlCol="0">
            <a:spAutoFit/>
          </a:bodyPr>
          <a:lstStyle/>
          <a:p>
            <a:pPr algn="ctr"/>
            <a:r>
              <a:rPr lang="en-US" sz="3100"/>
              <a:t>From heaven the LORD gazed upon the earth, To hear the groaning of the prisoner, To set free those who were doomed to death, That men may tell of the name of the LORD in Zion And His praise in Jerusalem, When the peoples are gathered together, A</a:t>
            </a:r>
            <a:r>
              <a:rPr lang="en-US" sz="3100" b="1">
                <a:solidFill>
                  <a:srgbClr val="FF0000"/>
                </a:solidFill>
              </a:rPr>
              <a:t>nd the kingdoms,</a:t>
            </a:r>
            <a:r>
              <a:rPr lang="en-US" sz="3100"/>
              <a:t> to serve the LORD.</a:t>
            </a:r>
          </a:p>
        </p:txBody>
      </p:sp>
    </p:spTree>
    <p:extLst>
      <p:ext uri="{BB962C8B-B14F-4D97-AF65-F5344CB8AC3E}">
        <p14:creationId xmlns:p14="http://schemas.microsoft.com/office/powerpoint/2010/main" val="8301292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B6A219-A133-587C-9820-6F30AB13208D}"/>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F883FDE8-1018-6F19-F7A2-4BBAF0AC43C9}"/>
              </a:ext>
            </a:extLst>
          </p:cNvPr>
          <p:cNvSpPr txBox="1"/>
          <p:nvPr/>
        </p:nvSpPr>
        <p:spPr>
          <a:xfrm>
            <a:off x="0" y="762000"/>
            <a:ext cx="12192000" cy="646331"/>
          </a:xfrm>
          <a:prstGeom prst="rect">
            <a:avLst/>
          </a:prstGeom>
          <a:noFill/>
        </p:spPr>
        <p:txBody>
          <a:bodyPr vert="horz" rtlCol="0">
            <a:spAutoFit/>
          </a:bodyPr>
          <a:lstStyle/>
          <a:p>
            <a:pPr algn="ctr"/>
            <a:r>
              <a:rPr lang="en-US" sz="3600"/>
              <a:t>Revelation 22:1-2</a:t>
            </a:r>
          </a:p>
        </p:txBody>
      </p:sp>
      <p:sp>
        <p:nvSpPr>
          <p:cNvPr id="4" name="TextBox 3">
            <a:extLst>
              <a:ext uri="{FF2B5EF4-FFF2-40B4-BE49-F238E27FC236}">
                <a16:creationId xmlns:a16="http://schemas.microsoft.com/office/drawing/2014/main" id="{66E499D5-A390-BBD5-9BA5-642FA2D40E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F1F9A9-C869-BD4B-FCA1-935DA8429CFF}"/>
              </a:ext>
            </a:extLst>
          </p:cNvPr>
          <p:cNvSpPr txBox="1"/>
          <p:nvPr/>
        </p:nvSpPr>
        <p:spPr>
          <a:xfrm>
            <a:off x="1016000" y="1905000"/>
            <a:ext cx="10160000" cy="2954655"/>
          </a:xfrm>
          <a:prstGeom prst="rect">
            <a:avLst/>
          </a:prstGeom>
          <a:noFill/>
        </p:spPr>
        <p:txBody>
          <a:bodyPr vert="horz" rtlCol="0">
            <a:spAutoFit/>
          </a:bodyPr>
          <a:lstStyle/>
          <a:p>
            <a:pPr algn="ctr"/>
            <a:r>
              <a:rPr lang="en-US" sz="3100"/>
              <a:t>Then he showed me a river of the water of life, clear as crystal, coming from the throne of God and of the Lamb, in the middle of its street. On either side of the river was the tree of life, bearing twelve kinds of fruit, yielding its fruit every month; </a:t>
            </a:r>
            <a:r>
              <a:rPr lang="en-US" sz="3100" b="1">
                <a:solidFill>
                  <a:srgbClr val="FF0000"/>
                </a:solidFill>
              </a:rPr>
              <a:t>and the leaves of the tree were for the healing of the nations.</a:t>
            </a:r>
          </a:p>
        </p:txBody>
      </p:sp>
    </p:spTree>
    <p:extLst>
      <p:ext uri="{BB962C8B-B14F-4D97-AF65-F5344CB8AC3E}">
        <p14:creationId xmlns:p14="http://schemas.microsoft.com/office/powerpoint/2010/main" val="2461591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66787D-AC79-6854-D2C8-7528F088ACCF}"/>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A5A5C2B1-1464-4049-DA7C-7C5D5AC93009}"/>
              </a:ext>
            </a:extLst>
          </p:cNvPr>
          <p:cNvSpPr txBox="1"/>
          <p:nvPr/>
        </p:nvSpPr>
        <p:spPr>
          <a:xfrm>
            <a:off x="0" y="762000"/>
            <a:ext cx="12192000" cy="646331"/>
          </a:xfrm>
          <a:prstGeom prst="rect">
            <a:avLst/>
          </a:prstGeom>
          <a:noFill/>
        </p:spPr>
        <p:txBody>
          <a:bodyPr vert="horz" rtlCol="0">
            <a:spAutoFit/>
          </a:bodyPr>
          <a:lstStyle/>
          <a:p>
            <a:pPr algn="ctr"/>
            <a:r>
              <a:rPr lang="en-US" sz="3600"/>
              <a:t>Zechariah 14:16-19</a:t>
            </a:r>
          </a:p>
        </p:txBody>
      </p:sp>
      <p:sp>
        <p:nvSpPr>
          <p:cNvPr id="4" name="TextBox 3">
            <a:extLst>
              <a:ext uri="{FF2B5EF4-FFF2-40B4-BE49-F238E27FC236}">
                <a16:creationId xmlns:a16="http://schemas.microsoft.com/office/drawing/2014/main" id="{725D8747-B08D-1755-9109-DB91F7CD99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AB72A4-770C-FF75-D887-B74F6C3AD53A}"/>
              </a:ext>
            </a:extLst>
          </p:cNvPr>
          <p:cNvSpPr txBox="1"/>
          <p:nvPr/>
        </p:nvSpPr>
        <p:spPr>
          <a:xfrm>
            <a:off x="1016000" y="1905000"/>
            <a:ext cx="10160000" cy="3908762"/>
          </a:xfrm>
          <a:prstGeom prst="rect">
            <a:avLst/>
          </a:prstGeom>
          <a:noFill/>
        </p:spPr>
        <p:txBody>
          <a:bodyPr vert="horz" rtlCol="0">
            <a:spAutoFit/>
          </a:bodyPr>
          <a:lstStyle/>
          <a:p>
            <a:pPr algn="ctr"/>
            <a:r>
              <a:rPr lang="en-US" sz="3100"/>
              <a:t>Then it will come about that </a:t>
            </a:r>
            <a:r>
              <a:rPr lang="en-US" sz="3100" b="1">
                <a:solidFill>
                  <a:srgbClr val="FF0000"/>
                </a:solidFill>
              </a:rPr>
              <a:t>any who are left of all the nations</a:t>
            </a:r>
            <a:r>
              <a:rPr lang="en-US" sz="3100"/>
              <a:t> that went against Jerusalem </a:t>
            </a:r>
            <a:r>
              <a:rPr lang="en-US" sz="3100" b="1">
                <a:solidFill>
                  <a:srgbClr val="FF0000"/>
                </a:solidFill>
              </a:rPr>
              <a:t>will go up from year to year to worship the King</a:t>
            </a:r>
            <a:r>
              <a:rPr lang="en-US" sz="3100"/>
              <a:t>, the LORD of hosts, and to celebrate the Feast of Booths. And it will be that whichever of the families of the earth does not go up to Jerusalem to worship the King, the LORD of hosts, there will be no rain on them. If the family of Egypt does not go up or enter, then no rain will fall on them; (Continued...)</a:t>
            </a:r>
          </a:p>
        </p:txBody>
      </p:sp>
    </p:spTree>
    <p:extLst>
      <p:ext uri="{BB962C8B-B14F-4D97-AF65-F5344CB8AC3E}">
        <p14:creationId xmlns:p14="http://schemas.microsoft.com/office/powerpoint/2010/main" val="39152197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BE6556-4737-DA4C-564B-7CCDC64550A0}"/>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DACE1C38-A740-C4A7-5C4D-EB385E240DB3}"/>
              </a:ext>
            </a:extLst>
          </p:cNvPr>
          <p:cNvSpPr txBox="1"/>
          <p:nvPr/>
        </p:nvSpPr>
        <p:spPr>
          <a:xfrm>
            <a:off x="1016000" y="635000"/>
            <a:ext cx="10160000" cy="2477601"/>
          </a:xfrm>
          <a:prstGeom prst="rect">
            <a:avLst/>
          </a:prstGeom>
          <a:noFill/>
        </p:spPr>
        <p:txBody>
          <a:bodyPr vert="horz" rtlCol="0">
            <a:spAutoFit/>
          </a:bodyPr>
          <a:lstStyle/>
          <a:p>
            <a:pPr algn="ctr"/>
            <a:r>
              <a:rPr lang="en-US" sz="3100"/>
              <a:t>it will be the plague with which the LORD smites the nations who do not go up to celebrate the Feast of Booths. This will be the punishment of Egypt, and the punishment of all the nations who do not go up to celebrate the Feast of Booths.</a:t>
            </a:r>
          </a:p>
        </p:txBody>
      </p:sp>
    </p:spTree>
    <p:extLst>
      <p:ext uri="{BB962C8B-B14F-4D97-AF65-F5344CB8AC3E}">
        <p14:creationId xmlns:p14="http://schemas.microsoft.com/office/powerpoint/2010/main" val="13436961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0AEB99-AF0A-F55B-6FE9-6C9274F8AEE3}"/>
              </a:ext>
            </a:extLst>
          </p:cNvPr>
          <p:cNvSpPr txBox="1"/>
          <p:nvPr/>
        </p:nvSpPr>
        <p:spPr>
          <a:xfrm>
            <a:off x="127000" y="127000"/>
            <a:ext cx="7315200" cy="276999"/>
          </a:xfrm>
          <a:prstGeom prst="rect">
            <a:avLst/>
          </a:prstGeom>
          <a:noFill/>
        </p:spPr>
        <p:txBody>
          <a:bodyPr vert="horz" lIns="0" tIns="0" rIns="0" bIns="0" rtlCol="0">
            <a:spAutoFit/>
          </a:bodyPr>
          <a:lstStyle/>
          <a:p>
            <a:r>
              <a:rPr lang="en-US"/>
              <a:t>THE NATIONS SURROUND NEW JERUSALEM</a:t>
            </a:r>
          </a:p>
        </p:txBody>
      </p:sp>
      <p:sp>
        <p:nvSpPr>
          <p:cNvPr id="3" name="TextBox 2">
            <a:extLst>
              <a:ext uri="{FF2B5EF4-FFF2-40B4-BE49-F238E27FC236}">
                <a16:creationId xmlns:a16="http://schemas.microsoft.com/office/drawing/2014/main" id="{188923CD-E74A-175F-8C45-7CBA5351F266}"/>
              </a:ext>
            </a:extLst>
          </p:cNvPr>
          <p:cNvSpPr txBox="1"/>
          <p:nvPr/>
        </p:nvSpPr>
        <p:spPr>
          <a:xfrm>
            <a:off x="0" y="762000"/>
            <a:ext cx="12192000" cy="646331"/>
          </a:xfrm>
          <a:prstGeom prst="rect">
            <a:avLst/>
          </a:prstGeom>
          <a:noFill/>
        </p:spPr>
        <p:txBody>
          <a:bodyPr vert="horz" rtlCol="0">
            <a:spAutoFit/>
          </a:bodyPr>
          <a:lstStyle/>
          <a:p>
            <a:pPr algn="ctr"/>
            <a:r>
              <a:rPr lang="en-US" sz="3600"/>
              <a:t>Testament of Noah [1Q20, Column 15] 1:1</a:t>
            </a:r>
          </a:p>
        </p:txBody>
      </p:sp>
      <p:sp>
        <p:nvSpPr>
          <p:cNvPr id="4" name="TextBox 3">
            <a:extLst>
              <a:ext uri="{FF2B5EF4-FFF2-40B4-BE49-F238E27FC236}">
                <a16:creationId xmlns:a16="http://schemas.microsoft.com/office/drawing/2014/main" id="{CEFEFB0E-C169-E1EA-06C6-368C8BC8C6F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D985404-F354-0259-CE73-AF03D2B9BC9E}"/>
              </a:ext>
            </a:extLst>
          </p:cNvPr>
          <p:cNvSpPr txBox="1"/>
          <p:nvPr/>
        </p:nvSpPr>
        <p:spPr>
          <a:xfrm>
            <a:off x="1016000" y="1905000"/>
            <a:ext cx="10160000" cy="2000548"/>
          </a:xfrm>
          <a:prstGeom prst="rect">
            <a:avLst/>
          </a:prstGeom>
          <a:noFill/>
        </p:spPr>
        <p:txBody>
          <a:bodyPr vert="horz" rtlCol="0">
            <a:spAutoFit/>
          </a:bodyPr>
          <a:lstStyle/>
          <a:p>
            <a:pPr algn="ctr"/>
            <a:r>
              <a:rPr lang="en-US" sz="3100"/>
              <a:t>I quickly went to Shem, my son and told him everything, that through him the righteous one would come. And that he had to preserve the knowledge and become the next priest of the Most High God.</a:t>
            </a:r>
          </a:p>
        </p:txBody>
      </p:sp>
    </p:spTree>
    <p:extLst>
      <p:ext uri="{BB962C8B-B14F-4D97-AF65-F5344CB8AC3E}">
        <p14:creationId xmlns:p14="http://schemas.microsoft.com/office/powerpoint/2010/main" val="40595837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E810A-729B-1B6E-ECB1-1F43680A079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What will life be like in Zion?</a:t>
            </a:r>
          </a:p>
        </p:txBody>
      </p:sp>
      <p:sp>
        <p:nvSpPr>
          <p:cNvPr id="3" name="Subtitle 2">
            <a:extLst>
              <a:ext uri="{FF2B5EF4-FFF2-40B4-BE49-F238E27FC236}">
                <a16:creationId xmlns:a16="http://schemas.microsoft.com/office/drawing/2014/main" id="{6023E65E-60B2-F5A8-3240-0B106F2BD2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610643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E27AD-6CF5-4CFD-19E5-0117E84601A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Eating Food</a:t>
            </a:r>
          </a:p>
        </p:txBody>
      </p:sp>
      <p:sp>
        <p:nvSpPr>
          <p:cNvPr id="3" name="Subtitle 2">
            <a:extLst>
              <a:ext uri="{FF2B5EF4-FFF2-40B4-BE49-F238E27FC236}">
                <a16:creationId xmlns:a16="http://schemas.microsoft.com/office/drawing/2014/main" id="{99D95F42-01E7-9F60-7EE4-F6FD505B2FB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4619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C9C06C-89E7-E825-D48D-52B851F12E52}"/>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7A6D32BD-7F71-F6D6-5AE9-B4C161548968}"/>
              </a:ext>
            </a:extLst>
          </p:cNvPr>
          <p:cNvSpPr txBox="1"/>
          <p:nvPr/>
        </p:nvSpPr>
        <p:spPr>
          <a:xfrm>
            <a:off x="0" y="762000"/>
            <a:ext cx="12192000" cy="646331"/>
          </a:xfrm>
          <a:prstGeom prst="rect">
            <a:avLst/>
          </a:prstGeom>
          <a:noFill/>
        </p:spPr>
        <p:txBody>
          <a:bodyPr vert="horz" rtlCol="0">
            <a:spAutoFit/>
          </a:bodyPr>
          <a:lstStyle/>
          <a:p>
            <a:pPr algn="ctr"/>
            <a:r>
              <a:rPr lang="en-US" sz="3600"/>
              <a:t>Luke 15:23-30</a:t>
            </a:r>
          </a:p>
        </p:txBody>
      </p:sp>
      <p:sp>
        <p:nvSpPr>
          <p:cNvPr id="4" name="TextBox 3">
            <a:extLst>
              <a:ext uri="{FF2B5EF4-FFF2-40B4-BE49-F238E27FC236}">
                <a16:creationId xmlns:a16="http://schemas.microsoft.com/office/drawing/2014/main" id="{85957FD4-26AC-61D1-01B9-8E1B42E399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9872A4-5353-71BB-3FD3-D4DAA9A60380}"/>
              </a:ext>
            </a:extLst>
          </p:cNvPr>
          <p:cNvSpPr txBox="1"/>
          <p:nvPr/>
        </p:nvSpPr>
        <p:spPr>
          <a:xfrm>
            <a:off x="1016000" y="1905000"/>
            <a:ext cx="10160000" cy="3431709"/>
          </a:xfrm>
          <a:prstGeom prst="rect">
            <a:avLst/>
          </a:prstGeom>
          <a:noFill/>
        </p:spPr>
        <p:txBody>
          <a:bodyPr vert="horz" rtlCol="0">
            <a:spAutoFit/>
          </a:bodyPr>
          <a:lstStyle/>
          <a:p>
            <a:pPr algn="ctr"/>
            <a:r>
              <a:rPr lang="en-US" sz="3100"/>
              <a:t>and bring </a:t>
            </a:r>
            <a:r>
              <a:rPr lang="en-US" sz="3100" b="1">
                <a:solidFill>
                  <a:srgbClr val="FF0000"/>
                </a:solidFill>
              </a:rPr>
              <a:t>the fattened calf</a:t>
            </a:r>
            <a:r>
              <a:rPr lang="en-US" sz="3100"/>
              <a:t>, kill it, and let us eat and celebrate; for this son of mine was dead and has come to life again; he was lost and has been found.' And they began to celebrate. "Now his older son was in the field, and when he came and approached the house, he heard music and dancing. "And he summoned one of the servants and began inquiring what these things could be. (Continued...)</a:t>
            </a:r>
          </a:p>
        </p:txBody>
      </p:sp>
    </p:spTree>
    <p:extLst>
      <p:ext uri="{BB962C8B-B14F-4D97-AF65-F5344CB8AC3E}">
        <p14:creationId xmlns:p14="http://schemas.microsoft.com/office/powerpoint/2010/main" val="3892675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E8408C-F30A-A645-729E-EC210CC96D7C}"/>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431CDA79-3803-D66E-FB94-FCDC2A9B7C30}"/>
              </a:ext>
            </a:extLst>
          </p:cNvPr>
          <p:cNvSpPr txBox="1"/>
          <p:nvPr/>
        </p:nvSpPr>
        <p:spPr>
          <a:xfrm>
            <a:off x="1016000" y="635000"/>
            <a:ext cx="10160000" cy="4385816"/>
          </a:xfrm>
          <a:prstGeom prst="rect">
            <a:avLst/>
          </a:prstGeom>
          <a:noFill/>
        </p:spPr>
        <p:txBody>
          <a:bodyPr vert="horz" rtlCol="0">
            <a:spAutoFit/>
          </a:bodyPr>
          <a:lstStyle/>
          <a:p>
            <a:pPr algn="ctr"/>
            <a:r>
              <a:rPr lang="en-US" sz="3100"/>
              <a:t>"And he said to him, 'Your brother has come, and your father has killed </a:t>
            </a:r>
            <a:r>
              <a:rPr lang="en-US" sz="3100" b="1">
                <a:solidFill>
                  <a:srgbClr val="FF0000"/>
                </a:solidFill>
              </a:rPr>
              <a:t>the fattened calf</a:t>
            </a:r>
            <a:r>
              <a:rPr lang="en-US" sz="3100"/>
              <a:t> because he has received him back safe and sound.' "But he became angry and was not willing to go in; and his father came out and began pleading with him. "But he answered and said to his father, 'Look! For so many years I have been serving you and I have never neglected a command of yours; and yet you have never given me a young goat, so that I might celebrate with my friends; (Continued...)</a:t>
            </a:r>
          </a:p>
        </p:txBody>
      </p:sp>
    </p:spTree>
    <p:extLst>
      <p:ext uri="{BB962C8B-B14F-4D97-AF65-F5344CB8AC3E}">
        <p14:creationId xmlns:p14="http://schemas.microsoft.com/office/powerpoint/2010/main" val="5492311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03B758-238C-B317-7938-0753C03CA475}"/>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DA094178-A433-7CB1-C3D6-4985CC9450AF}"/>
              </a:ext>
            </a:extLst>
          </p:cNvPr>
          <p:cNvSpPr txBox="1"/>
          <p:nvPr/>
        </p:nvSpPr>
        <p:spPr>
          <a:xfrm>
            <a:off x="1016000" y="635000"/>
            <a:ext cx="10160000" cy="1523494"/>
          </a:xfrm>
          <a:prstGeom prst="rect">
            <a:avLst/>
          </a:prstGeom>
          <a:noFill/>
        </p:spPr>
        <p:txBody>
          <a:bodyPr vert="horz" rtlCol="0">
            <a:spAutoFit/>
          </a:bodyPr>
          <a:lstStyle/>
          <a:p>
            <a:pPr algn="ctr"/>
            <a:r>
              <a:rPr lang="en-US" sz="3100"/>
              <a:t>but when this son of yours came, who has devoured your wealth with prostitutes, you killed t</a:t>
            </a:r>
            <a:r>
              <a:rPr lang="en-US" sz="3100" b="1">
                <a:solidFill>
                  <a:srgbClr val="FF0000"/>
                </a:solidFill>
              </a:rPr>
              <a:t>he fattened calf </a:t>
            </a:r>
            <a:r>
              <a:rPr lang="en-US" sz="3100"/>
              <a:t>for him.'</a:t>
            </a:r>
          </a:p>
        </p:txBody>
      </p:sp>
    </p:spTree>
    <p:extLst>
      <p:ext uri="{BB962C8B-B14F-4D97-AF65-F5344CB8AC3E}">
        <p14:creationId xmlns:p14="http://schemas.microsoft.com/office/powerpoint/2010/main" val="38051030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ACE4-73BD-1D37-BF63-B4DE14C0CA5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Reigning with Yeshua</a:t>
            </a:r>
          </a:p>
        </p:txBody>
      </p:sp>
      <p:sp>
        <p:nvSpPr>
          <p:cNvPr id="3" name="Subtitle 2">
            <a:extLst>
              <a:ext uri="{FF2B5EF4-FFF2-40B4-BE49-F238E27FC236}">
                <a16:creationId xmlns:a16="http://schemas.microsoft.com/office/drawing/2014/main" id="{5B850DA9-1A3D-F84D-2573-5D659837A26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032662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CA6991-10BB-796C-19D2-B358F5F1E0FE}"/>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FDDD2D4C-2DE7-FA45-BB6E-09EFB7C8B38C}"/>
              </a:ext>
            </a:extLst>
          </p:cNvPr>
          <p:cNvSpPr txBox="1"/>
          <p:nvPr/>
        </p:nvSpPr>
        <p:spPr>
          <a:xfrm>
            <a:off x="0" y="762000"/>
            <a:ext cx="12192000" cy="646331"/>
          </a:xfrm>
          <a:prstGeom prst="rect">
            <a:avLst/>
          </a:prstGeom>
          <a:noFill/>
        </p:spPr>
        <p:txBody>
          <a:bodyPr vert="horz" rtlCol="0">
            <a:spAutoFit/>
          </a:bodyPr>
          <a:lstStyle/>
          <a:p>
            <a:pPr algn="ctr"/>
            <a:r>
              <a:rPr lang="en-US" sz="3600"/>
              <a:t>Revelation 20:1-15</a:t>
            </a:r>
          </a:p>
        </p:txBody>
      </p:sp>
      <p:sp>
        <p:nvSpPr>
          <p:cNvPr id="4" name="TextBox 3">
            <a:extLst>
              <a:ext uri="{FF2B5EF4-FFF2-40B4-BE49-F238E27FC236}">
                <a16:creationId xmlns:a16="http://schemas.microsoft.com/office/drawing/2014/main" id="{05D8400A-EF04-FC41-D331-11148E19D2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609BAB-D856-1C1F-A1BF-4CA492D94DB7}"/>
              </a:ext>
            </a:extLst>
          </p:cNvPr>
          <p:cNvSpPr txBox="1"/>
          <p:nvPr/>
        </p:nvSpPr>
        <p:spPr>
          <a:xfrm>
            <a:off x="1016000" y="1905000"/>
            <a:ext cx="10160000" cy="3908762"/>
          </a:xfrm>
          <a:prstGeom prst="rect">
            <a:avLst/>
          </a:prstGeom>
          <a:noFill/>
        </p:spPr>
        <p:txBody>
          <a:bodyPr vert="horz" rtlCol="0">
            <a:spAutoFit/>
          </a:bodyPr>
          <a:lstStyle/>
          <a:p>
            <a:pPr algn="ctr"/>
            <a:r>
              <a:rPr lang="en-US" sz="3100"/>
              <a:t>Then I saw an angel coming down from heaven, holding the key of the abyss and a great chain in his hand. And he laid hold of the dragon, the serpent of old, who is the devil and Satan, and bound him for a thousand years; and he threw him into the abyss, and shut it and sealed it over him, so that he would not deceive the nations any longer, until the thousand years were completed; after these things he must be released for a short time. (Continued...)</a:t>
            </a:r>
          </a:p>
        </p:txBody>
      </p:sp>
    </p:spTree>
    <p:extLst>
      <p:ext uri="{BB962C8B-B14F-4D97-AF65-F5344CB8AC3E}">
        <p14:creationId xmlns:p14="http://schemas.microsoft.com/office/powerpoint/2010/main" val="41124785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DB2B71-3E6C-0A76-6655-18F568664DAF}"/>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1E8EE26A-F13E-2342-51BA-F6274DFEC673}"/>
              </a:ext>
            </a:extLst>
          </p:cNvPr>
          <p:cNvSpPr txBox="1"/>
          <p:nvPr/>
        </p:nvSpPr>
        <p:spPr>
          <a:xfrm>
            <a:off x="1016000" y="635000"/>
            <a:ext cx="10160000" cy="4385816"/>
          </a:xfrm>
          <a:prstGeom prst="rect">
            <a:avLst/>
          </a:prstGeom>
          <a:noFill/>
        </p:spPr>
        <p:txBody>
          <a:bodyPr vert="horz" rtlCol="0">
            <a:spAutoFit/>
          </a:bodyPr>
          <a:lstStyle/>
          <a:p>
            <a:pPr algn="ctr"/>
            <a:r>
              <a:rPr lang="en-US" sz="3100"/>
              <a:t>Then I saw thrones, and they sat on them, and judgment was given to them. And I saw the souls of those who had been beheaded because of their testimony of Jesus and because of the word of God, and those who had not worshiped the beast or his image, and had not received the mark on their forehead and on their hand; and they came to life and reigned with Christ for a thousand years. The rest of the dead did not come to life until the thousand years were completed. (Continued...)</a:t>
            </a:r>
          </a:p>
        </p:txBody>
      </p:sp>
    </p:spTree>
    <p:extLst>
      <p:ext uri="{BB962C8B-B14F-4D97-AF65-F5344CB8AC3E}">
        <p14:creationId xmlns:p14="http://schemas.microsoft.com/office/powerpoint/2010/main" val="3350360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8E79C-A44F-DEA5-2FC8-E4DAE22AC8DA}"/>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17916F1E-B55B-5387-992C-23E860F60DF5}"/>
              </a:ext>
            </a:extLst>
          </p:cNvPr>
          <p:cNvSpPr txBox="1"/>
          <p:nvPr/>
        </p:nvSpPr>
        <p:spPr>
          <a:xfrm>
            <a:off x="1016000" y="635000"/>
            <a:ext cx="10160000" cy="4385816"/>
          </a:xfrm>
          <a:prstGeom prst="rect">
            <a:avLst/>
          </a:prstGeom>
          <a:noFill/>
        </p:spPr>
        <p:txBody>
          <a:bodyPr vert="horz" rtlCol="0">
            <a:spAutoFit/>
          </a:bodyPr>
          <a:lstStyle/>
          <a:p>
            <a:pPr algn="ctr"/>
            <a:r>
              <a:rPr lang="en-US" sz="3100"/>
              <a:t>This is the first resurrection. Blessed and holy is the one who has a part in the first resurrection; over these the second death has no power, but t</a:t>
            </a:r>
            <a:r>
              <a:rPr lang="en-US" sz="3100" b="1">
                <a:solidFill>
                  <a:srgbClr val="FF0000"/>
                </a:solidFill>
              </a:rPr>
              <a:t>hey will be priests of God and of Christ and will reign with Him for a thousand years.</a:t>
            </a:r>
            <a:r>
              <a:rPr lang="en-US" sz="3100"/>
              <a:t> When the thousand years are completed, Satan will be released from his prison, and will come out to deceive the nations which are in the four corners of the earth, Gog and Magog, to gather them together for the war; (Continued...)</a:t>
            </a:r>
          </a:p>
        </p:txBody>
      </p:sp>
    </p:spTree>
    <p:extLst>
      <p:ext uri="{BB962C8B-B14F-4D97-AF65-F5344CB8AC3E}">
        <p14:creationId xmlns:p14="http://schemas.microsoft.com/office/powerpoint/2010/main" val="26590288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8E681B-72AC-D4F1-01D9-475B4E4C3A47}"/>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1AC3991B-4B39-AB55-765B-5FB320A081E0}"/>
              </a:ext>
            </a:extLst>
          </p:cNvPr>
          <p:cNvSpPr txBox="1"/>
          <p:nvPr/>
        </p:nvSpPr>
        <p:spPr>
          <a:xfrm>
            <a:off x="1016000" y="635000"/>
            <a:ext cx="10160000" cy="3908762"/>
          </a:xfrm>
          <a:prstGeom prst="rect">
            <a:avLst/>
          </a:prstGeom>
          <a:noFill/>
        </p:spPr>
        <p:txBody>
          <a:bodyPr vert="horz" rtlCol="0">
            <a:spAutoFit/>
          </a:bodyPr>
          <a:lstStyle/>
          <a:p>
            <a:pPr algn="ctr"/>
            <a:r>
              <a:rPr lang="en-US" sz="3100"/>
              <a:t>the number of them is like the sand of the seashore. And they came up on the broad plain of the earth and surrounded the camp of the saints and the beloved city, and fire came down from heaven and devoured them. And the devil who deceived them was thrown into the lake of fire and brimstone, where the beast and the false prophet are also; and they will be tormented day and night forever and ever. (Continued...)</a:t>
            </a:r>
          </a:p>
        </p:txBody>
      </p:sp>
    </p:spTree>
    <p:extLst>
      <p:ext uri="{BB962C8B-B14F-4D97-AF65-F5344CB8AC3E}">
        <p14:creationId xmlns:p14="http://schemas.microsoft.com/office/powerpoint/2010/main" val="15149126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6C9C18-AEBD-2F51-5EED-12F804655DEB}"/>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575D30E6-386A-D03A-4251-58DD5FEF2C05}"/>
              </a:ext>
            </a:extLst>
          </p:cNvPr>
          <p:cNvSpPr txBox="1"/>
          <p:nvPr/>
        </p:nvSpPr>
        <p:spPr>
          <a:xfrm>
            <a:off x="1016000" y="635000"/>
            <a:ext cx="10160000" cy="3908762"/>
          </a:xfrm>
          <a:prstGeom prst="rect">
            <a:avLst/>
          </a:prstGeom>
          <a:noFill/>
        </p:spPr>
        <p:txBody>
          <a:bodyPr vert="horz" rtlCol="0">
            <a:spAutoFit/>
          </a:bodyPr>
          <a:lstStyle/>
          <a:p>
            <a:pPr algn="ctr"/>
            <a:r>
              <a:rPr lang="en-US" sz="3100"/>
              <a:t>Then I saw a great white throne and Him who sat upon it, from whose presence earth and heaven fled away, and no place was found for them. And I saw the dead, the great and the small, standing before the throne, and books were opened; and another book was opened, which is the book of life; and the dead were judged from the things which were written in the books, according to their deeds. (Continued...)</a:t>
            </a:r>
          </a:p>
        </p:txBody>
      </p:sp>
    </p:spTree>
    <p:extLst>
      <p:ext uri="{BB962C8B-B14F-4D97-AF65-F5344CB8AC3E}">
        <p14:creationId xmlns:p14="http://schemas.microsoft.com/office/powerpoint/2010/main" val="39978289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A13AFB-2DEF-839B-F9D3-1CBFB96C54BE}"/>
              </a:ext>
            </a:extLst>
          </p:cNvPr>
          <p:cNvSpPr txBox="1"/>
          <p:nvPr/>
        </p:nvSpPr>
        <p:spPr>
          <a:xfrm>
            <a:off x="127000" y="127000"/>
            <a:ext cx="7315200" cy="276999"/>
          </a:xfrm>
          <a:prstGeom prst="rect">
            <a:avLst/>
          </a:prstGeom>
          <a:noFill/>
        </p:spPr>
        <p:txBody>
          <a:bodyPr vert="horz" lIns="0" tIns="0" rIns="0" bIns="0" rtlCol="0">
            <a:spAutoFit/>
          </a:bodyPr>
          <a:lstStyle/>
          <a:p>
            <a:r>
              <a:rPr lang="en-US"/>
              <a:t>Reigning with Yeshua</a:t>
            </a:r>
          </a:p>
        </p:txBody>
      </p:sp>
      <p:sp>
        <p:nvSpPr>
          <p:cNvPr id="3" name="TextBox 2">
            <a:extLst>
              <a:ext uri="{FF2B5EF4-FFF2-40B4-BE49-F238E27FC236}">
                <a16:creationId xmlns:a16="http://schemas.microsoft.com/office/drawing/2014/main" id="{420634D3-0B61-3697-52FC-E61F4876C4E9}"/>
              </a:ext>
            </a:extLst>
          </p:cNvPr>
          <p:cNvSpPr txBox="1"/>
          <p:nvPr/>
        </p:nvSpPr>
        <p:spPr>
          <a:xfrm>
            <a:off x="1016000" y="635000"/>
            <a:ext cx="10160000" cy="3431709"/>
          </a:xfrm>
          <a:prstGeom prst="rect">
            <a:avLst/>
          </a:prstGeom>
          <a:noFill/>
        </p:spPr>
        <p:txBody>
          <a:bodyPr vert="horz" rtlCol="0">
            <a:spAutoFit/>
          </a:bodyPr>
          <a:lstStyle/>
          <a:p>
            <a:pPr algn="ctr"/>
            <a:r>
              <a:rPr lang="en-US" sz="3100"/>
              <a:t>And the sea gave up the dead which were in it, and death and Hades gave up the dead which were in them; and they were judged, every one of them according to their deeds. Then death and Hades were thrown into the lake of fire. This is the second death, the lake of fire. And if anyone's name was not found written in the book of life, he was thrown into the lake of fire.</a:t>
            </a:r>
          </a:p>
        </p:txBody>
      </p:sp>
    </p:spTree>
    <p:extLst>
      <p:ext uri="{BB962C8B-B14F-4D97-AF65-F5344CB8AC3E}">
        <p14:creationId xmlns:p14="http://schemas.microsoft.com/office/powerpoint/2010/main" val="29078979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26E43-FF69-A77D-0F8E-20D2FC24D15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After the Millennial Reign</a:t>
            </a:r>
          </a:p>
        </p:txBody>
      </p:sp>
      <p:sp>
        <p:nvSpPr>
          <p:cNvPr id="3" name="Subtitle 2">
            <a:extLst>
              <a:ext uri="{FF2B5EF4-FFF2-40B4-BE49-F238E27FC236}">
                <a16:creationId xmlns:a16="http://schemas.microsoft.com/office/drawing/2014/main" id="{C9C5FD9F-8914-C7DF-F435-E8876008E3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520504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17A4F7-A37B-34E1-883E-3549824C1EA8}"/>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ADE0C008-C0BF-3395-B97F-A2CB8151B794}"/>
              </a:ext>
            </a:extLst>
          </p:cNvPr>
          <p:cNvSpPr txBox="1"/>
          <p:nvPr/>
        </p:nvSpPr>
        <p:spPr>
          <a:xfrm>
            <a:off x="0" y="762000"/>
            <a:ext cx="12192000" cy="646331"/>
          </a:xfrm>
          <a:prstGeom prst="rect">
            <a:avLst/>
          </a:prstGeom>
          <a:noFill/>
        </p:spPr>
        <p:txBody>
          <a:bodyPr vert="horz" rtlCol="0">
            <a:spAutoFit/>
          </a:bodyPr>
          <a:lstStyle/>
          <a:p>
            <a:pPr algn="ctr"/>
            <a:r>
              <a:rPr lang="en-US" sz="3600"/>
              <a:t>First John 2:17</a:t>
            </a:r>
          </a:p>
        </p:txBody>
      </p:sp>
      <p:sp>
        <p:nvSpPr>
          <p:cNvPr id="4" name="TextBox 3">
            <a:extLst>
              <a:ext uri="{FF2B5EF4-FFF2-40B4-BE49-F238E27FC236}">
                <a16:creationId xmlns:a16="http://schemas.microsoft.com/office/drawing/2014/main" id="{26818265-35A4-356B-8F62-907490D427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D3623D-F0B3-6C28-3A62-F6307AC5B505}"/>
              </a:ext>
            </a:extLst>
          </p:cNvPr>
          <p:cNvSpPr txBox="1"/>
          <p:nvPr/>
        </p:nvSpPr>
        <p:spPr>
          <a:xfrm>
            <a:off x="1016000" y="1905000"/>
            <a:ext cx="10160000" cy="1046440"/>
          </a:xfrm>
          <a:prstGeom prst="rect">
            <a:avLst/>
          </a:prstGeom>
          <a:noFill/>
        </p:spPr>
        <p:txBody>
          <a:bodyPr vert="horz" rtlCol="0">
            <a:spAutoFit/>
          </a:bodyPr>
          <a:lstStyle/>
          <a:p>
            <a:pPr algn="ctr"/>
            <a:r>
              <a:rPr lang="en-US" sz="3100"/>
              <a:t>The world is passing away, and also its lusts; but the one who does the will of God </a:t>
            </a:r>
            <a:r>
              <a:rPr lang="en-US" sz="3100" b="1">
                <a:solidFill>
                  <a:srgbClr val="FF0000"/>
                </a:solidFill>
              </a:rPr>
              <a:t>lives forever</a:t>
            </a:r>
            <a:r>
              <a:rPr lang="en-US" sz="3100"/>
              <a:t>.</a:t>
            </a:r>
          </a:p>
        </p:txBody>
      </p:sp>
    </p:spTree>
    <p:extLst>
      <p:ext uri="{BB962C8B-B14F-4D97-AF65-F5344CB8AC3E}">
        <p14:creationId xmlns:p14="http://schemas.microsoft.com/office/powerpoint/2010/main" val="1663000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EA1F49-5ADE-B469-4D7E-2725FED25187}"/>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922160B3-6149-5B2C-F526-0940E77BA0BE}"/>
              </a:ext>
            </a:extLst>
          </p:cNvPr>
          <p:cNvSpPr txBox="1"/>
          <p:nvPr/>
        </p:nvSpPr>
        <p:spPr>
          <a:xfrm>
            <a:off x="0" y="762000"/>
            <a:ext cx="12192000" cy="646331"/>
          </a:xfrm>
          <a:prstGeom prst="rect">
            <a:avLst/>
          </a:prstGeom>
          <a:noFill/>
        </p:spPr>
        <p:txBody>
          <a:bodyPr vert="horz" rtlCol="0">
            <a:spAutoFit/>
          </a:bodyPr>
          <a:lstStyle/>
          <a:p>
            <a:pPr algn="ctr"/>
            <a:r>
              <a:rPr lang="en-US" sz="3600"/>
              <a:t>Revelation 20:1-3</a:t>
            </a:r>
          </a:p>
        </p:txBody>
      </p:sp>
      <p:sp>
        <p:nvSpPr>
          <p:cNvPr id="4" name="TextBox 3">
            <a:extLst>
              <a:ext uri="{FF2B5EF4-FFF2-40B4-BE49-F238E27FC236}">
                <a16:creationId xmlns:a16="http://schemas.microsoft.com/office/drawing/2014/main" id="{0001817B-65CC-7314-BBB5-9FC5B22EF2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9C6EAF-1BA5-5BEA-0D94-36F1447CC835}"/>
              </a:ext>
            </a:extLst>
          </p:cNvPr>
          <p:cNvSpPr txBox="1"/>
          <p:nvPr/>
        </p:nvSpPr>
        <p:spPr>
          <a:xfrm>
            <a:off x="1016000" y="1905000"/>
            <a:ext cx="10160000" cy="3908762"/>
          </a:xfrm>
          <a:prstGeom prst="rect">
            <a:avLst/>
          </a:prstGeom>
          <a:noFill/>
        </p:spPr>
        <p:txBody>
          <a:bodyPr vert="horz" rtlCol="0">
            <a:spAutoFit/>
          </a:bodyPr>
          <a:lstStyle/>
          <a:p>
            <a:pPr algn="ctr"/>
            <a:r>
              <a:rPr lang="en-US" sz="3100"/>
              <a:t>Then I saw an angel coming down from heaven, holding the key of the abyss and a great chain in his hand. And he laid hold of the dragon, the serpent of old, who is the devil and Satan, and bound him for a thousand years; and he threw him into the abyss, and shut it and sealed it over him, so that he would not deceive the nations any longer, </a:t>
            </a:r>
            <a:r>
              <a:rPr lang="en-US" sz="3100" b="1">
                <a:solidFill>
                  <a:srgbClr val="FF0000"/>
                </a:solidFill>
              </a:rPr>
              <a:t>until the thousand years were completed; after these things he must be released for a short time.</a:t>
            </a:r>
          </a:p>
        </p:txBody>
      </p:sp>
    </p:spTree>
    <p:extLst>
      <p:ext uri="{BB962C8B-B14F-4D97-AF65-F5344CB8AC3E}">
        <p14:creationId xmlns:p14="http://schemas.microsoft.com/office/powerpoint/2010/main" val="22511395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F56CDD-8F24-FE72-1205-FC2BD11FAAF3}"/>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6B48094C-3588-270C-7FA6-E93F868EB0A1}"/>
              </a:ext>
            </a:extLst>
          </p:cNvPr>
          <p:cNvSpPr txBox="1"/>
          <p:nvPr/>
        </p:nvSpPr>
        <p:spPr>
          <a:xfrm>
            <a:off x="0" y="762000"/>
            <a:ext cx="12192000" cy="646331"/>
          </a:xfrm>
          <a:prstGeom prst="rect">
            <a:avLst/>
          </a:prstGeom>
          <a:noFill/>
        </p:spPr>
        <p:txBody>
          <a:bodyPr vert="horz" rtlCol="0">
            <a:spAutoFit/>
          </a:bodyPr>
          <a:lstStyle/>
          <a:p>
            <a:pPr algn="ctr"/>
            <a:r>
              <a:rPr lang="en-US" sz="3600"/>
              <a:t>Testament of Naphtali [Fragment 4Q215] 1:1</a:t>
            </a:r>
          </a:p>
        </p:txBody>
      </p:sp>
      <p:sp>
        <p:nvSpPr>
          <p:cNvPr id="4" name="TextBox 3">
            <a:extLst>
              <a:ext uri="{FF2B5EF4-FFF2-40B4-BE49-F238E27FC236}">
                <a16:creationId xmlns:a16="http://schemas.microsoft.com/office/drawing/2014/main" id="{79D90067-0AE2-07F9-6729-22AECA39CF2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27E3BBE-7244-97A3-5502-72906371531F}"/>
              </a:ext>
            </a:extLst>
          </p:cNvPr>
          <p:cNvSpPr txBox="1"/>
          <p:nvPr/>
        </p:nvSpPr>
        <p:spPr>
          <a:xfrm>
            <a:off x="1016000" y="1905000"/>
            <a:ext cx="10160000" cy="3431709"/>
          </a:xfrm>
          <a:prstGeom prst="rect">
            <a:avLst/>
          </a:prstGeom>
          <a:noFill/>
        </p:spPr>
        <p:txBody>
          <a:bodyPr vert="horz" rtlCol="0">
            <a:spAutoFit/>
          </a:bodyPr>
          <a:lstStyle/>
          <a:p>
            <a:pPr algn="ctr"/>
            <a:r>
              <a:rPr lang="en-US" sz="3100"/>
              <a:t>When the age of wickedness is complete, </a:t>
            </a:r>
            <a:r>
              <a:rPr lang="en-US" sz="3100" b="1">
                <a:solidFill>
                  <a:srgbClr val="FF0000"/>
                </a:solidFill>
              </a:rPr>
              <a:t>all unrighteousness will pass away</a:t>
            </a:r>
            <a:r>
              <a:rPr lang="en-US" sz="3100"/>
              <a:t>. The time of righteousness is coming, and the earth will be full of knowledge and glory of God. In this age of peace, the true laws and the righteous testimony will instruct those in the ways of God and in his mighty deeds </a:t>
            </a:r>
            <a:r>
              <a:rPr lang="en-US" sz="3100" b="1">
                <a:solidFill>
                  <a:srgbClr val="FF0000"/>
                </a:solidFill>
              </a:rPr>
              <a:t>forever</a:t>
            </a:r>
            <a:r>
              <a:rPr lang="en-US" sz="3100"/>
              <a:t>. Every tongue will bless him. Everyone will bow down to serve him with one mind.</a:t>
            </a:r>
          </a:p>
        </p:txBody>
      </p:sp>
    </p:spTree>
    <p:extLst>
      <p:ext uri="{BB962C8B-B14F-4D97-AF65-F5344CB8AC3E}">
        <p14:creationId xmlns:p14="http://schemas.microsoft.com/office/powerpoint/2010/main" val="40493339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00A17C-0241-9B3A-098A-9AEB407BB73B}"/>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C88DE475-5440-47BC-9822-A3E32E76E5D2}"/>
              </a:ext>
            </a:extLst>
          </p:cNvPr>
          <p:cNvSpPr txBox="1"/>
          <p:nvPr/>
        </p:nvSpPr>
        <p:spPr>
          <a:xfrm>
            <a:off x="0" y="762000"/>
            <a:ext cx="12192000" cy="646331"/>
          </a:xfrm>
          <a:prstGeom prst="rect">
            <a:avLst/>
          </a:prstGeom>
          <a:noFill/>
        </p:spPr>
        <p:txBody>
          <a:bodyPr vert="horz" rtlCol="0">
            <a:spAutoFit/>
          </a:bodyPr>
          <a:lstStyle/>
          <a:p>
            <a:pPr algn="ctr"/>
            <a:r>
              <a:rPr lang="en-US" sz="3600"/>
              <a:t>Jubilees 1:28</a:t>
            </a:r>
          </a:p>
        </p:txBody>
      </p:sp>
      <p:sp>
        <p:nvSpPr>
          <p:cNvPr id="4" name="TextBox 3">
            <a:extLst>
              <a:ext uri="{FF2B5EF4-FFF2-40B4-BE49-F238E27FC236}">
                <a16:creationId xmlns:a16="http://schemas.microsoft.com/office/drawing/2014/main" id="{375C3958-613D-AB4F-0B22-620BA1F3E6A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76E0F1F-FA9A-D3CB-A2B9-12BF1B055274}"/>
              </a:ext>
            </a:extLst>
          </p:cNvPr>
          <p:cNvSpPr txBox="1"/>
          <p:nvPr/>
        </p:nvSpPr>
        <p:spPr>
          <a:xfrm>
            <a:off x="1016000" y="1905000"/>
            <a:ext cx="10160000" cy="4385816"/>
          </a:xfrm>
          <a:prstGeom prst="rect">
            <a:avLst/>
          </a:prstGeom>
          <a:noFill/>
        </p:spPr>
        <p:txBody>
          <a:bodyPr vert="horz" rtlCol="0">
            <a:spAutoFit/>
          </a:bodyPr>
          <a:lstStyle/>
          <a:p>
            <a:pPr algn="ctr"/>
            <a:r>
              <a:rPr lang="en-US" sz="3100"/>
              <a:t>And the angel of the presence who went before the camp of Israel took the tables of the divisions of the years -from the time of the creation- of the law and of the testimony of the weeks of the jubilees, according to the individual years, according to all the number of the jubilees [according, to the individual years], from the day of the [new] creation when the heavens and the earth shall be renewed and all their creation according to the powers of the heaven, and according (Continued...)</a:t>
            </a:r>
          </a:p>
        </p:txBody>
      </p:sp>
    </p:spTree>
    <p:extLst>
      <p:ext uri="{BB962C8B-B14F-4D97-AF65-F5344CB8AC3E}">
        <p14:creationId xmlns:p14="http://schemas.microsoft.com/office/powerpoint/2010/main" val="1900823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CAAC7E-5179-910A-D4F1-FF8CA9A50C11}"/>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D7E4E4B1-6FA0-5EF8-97B4-C5D8CD4FBB76}"/>
              </a:ext>
            </a:extLst>
          </p:cNvPr>
          <p:cNvSpPr txBox="1"/>
          <p:nvPr/>
        </p:nvSpPr>
        <p:spPr>
          <a:xfrm>
            <a:off x="1016000" y="635000"/>
            <a:ext cx="10160000" cy="2477601"/>
          </a:xfrm>
          <a:prstGeom prst="rect">
            <a:avLst/>
          </a:prstGeom>
          <a:noFill/>
        </p:spPr>
        <p:txBody>
          <a:bodyPr vert="horz" rtlCol="0">
            <a:spAutoFit/>
          </a:bodyPr>
          <a:lstStyle/>
          <a:p>
            <a:pPr algn="ctr"/>
            <a:r>
              <a:rPr lang="en-US" sz="3100"/>
              <a:t>to all the creation of the earth, until the sanctuary of the Lord shall be made in Jerusalem on Mount Zion, and all the luminaries be renewed for healing and for peace and for blessing for all the elect of Israel, and that thus it may be </a:t>
            </a:r>
            <a:r>
              <a:rPr lang="en-US" sz="3100" b="1">
                <a:solidFill>
                  <a:srgbClr val="FF0000"/>
                </a:solidFill>
              </a:rPr>
              <a:t>from that day and unto all the days of the earth</a:t>
            </a:r>
            <a:r>
              <a:rPr lang="en-US" sz="3100"/>
              <a:t>.</a:t>
            </a:r>
          </a:p>
        </p:txBody>
      </p:sp>
    </p:spTree>
    <p:extLst>
      <p:ext uri="{BB962C8B-B14F-4D97-AF65-F5344CB8AC3E}">
        <p14:creationId xmlns:p14="http://schemas.microsoft.com/office/powerpoint/2010/main" val="3951808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3036C7-27C7-2445-E459-0707BD2FCB58}"/>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59F17D61-631A-CE8B-A37E-CD1BB9954A1D}"/>
              </a:ext>
            </a:extLst>
          </p:cNvPr>
          <p:cNvSpPr txBox="1"/>
          <p:nvPr/>
        </p:nvSpPr>
        <p:spPr>
          <a:xfrm>
            <a:off x="0" y="762000"/>
            <a:ext cx="12192000" cy="646331"/>
          </a:xfrm>
          <a:prstGeom prst="rect">
            <a:avLst/>
          </a:prstGeom>
          <a:noFill/>
        </p:spPr>
        <p:txBody>
          <a:bodyPr vert="horz" rtlCol="0">
            <a:spAutoFit/>
          </a:bodyPr>
          <a:lstStyle/>
          <a:p>
            <a:pPr algn="ctr"/>
            <a:r>
              <a:rPr lang="en-US" sz="3600"/>
              <a:t>Jubilees 22:29</a:t>
            </a:r>
          </a:p>
        </p:txBody>
      </p:sp>
      <p:sp>
        <p:nvSpPr>
          <p:cNvPr id="4" name="TextBox 3">
            <a:extLst>
              <a:ext uri="{FF2B5EF4-FFF2-40B4-BE49-F238E27FC236}">
                <a16:creationId xmlns:a16="http://schemas.microsoft.com/office/drawing/2014/main" id="{486AE0FA-92B0-622D-2E34-988D43973DE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E44B97C-EC45-C5F7-9499-88552DF68705}"/>
              </a:ext>
            </a:extLst>
          </p:cNvPr>
          <p:cNvSpPr txBox="1"/>
          <p:nvPr/>
        </p:nvSpPr>
        <p:spPr>
          <a:xfrm>
            <a:off x="1016000" y="1905000"/>
            <a:ext cx="10160000" cy="2477601"/>
          </a:xfrm>
          <a:prstGeom prst="rect">
            <a:avLst/>
          </a:prstGeom>
          <a:noFill/>
        </p:spPr>
        <p:txBody>
          <a:bodyPr vert="horz" rtlCol="0">
            <a:spAutoFit/>
          </a:bodyPr>
          <a:lstStyle/>
          <a:p>
            <a:pPr algn="ctr"/>
            <a:r>
              <a:rPr lang="en-US" sz="3100"/>
              <a:t>And do not forsake him, nor set him at nought from henceforth </a:t>
            </a:r>
            <a:r>
              <a:rPr lang="en-US" sz="3100" b="1">
                <a:solidFill>
                  <a:srgbClr val="FF0000"/>
                </a:solidFill>
              </a:rPr>
              <a:t>unto the days of eternity</a:t>
            </a:r>
            <a:r>
              <a:rPr lang="en-US" sz="3100"/>
              <a:t>, and may Thine eyes be opened upon him and upon his seed, that Thou mayst preserve him, and bless him, and mayest sanctify him as a nation for Thine inheritance;</a:t>
            </a:r>
          </a:p>
        </p:txBody>
      </p:sp>
    </p:spTree>
    <p:extLst>
      <p:ext uri="{BB962C8B-B14F-4D97-AF65-F5344CB8AC3E}">
        <p14:creationId xmlns:p14="http://schemas.microsoft.com/office/powerpoint/2010/main" val="23862148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AE8E11-9678-CF78-9929-2ACE18F143C5}"/>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32337EBA-200B-9E33-E980-2C5468F12DB9}"/>
              </a:ext>
            </a:extLst>
          </p:cNvPr>
          <p:cNvSpPr txBox="1"/>
          <p:nvPr/>
        </p:nvSpPr>
        <p:spPr>
          <a:xfrm>
            <a:off x="0" y="762000"/>
            <a:ext cx="12192000" cy="646331"/>
          </a:xfrm>
          <a:prstGeom prst="rect">
            <a:avLst/>
          </a:prstGeom>
          <a:noFill/>
        </p:spPr>
        <p:txBody>
          <a:bodyPr vert="horz" rtlCol="0">
            <a:spAutoFit/>
          </a:bodyPr>
          <a:lstStyle/>
          <a:p>
            <a:pPr algn="ctr"/>
            <a:r>
              <a:rPr lang="en-US" sz="3600"/>
              <a:t>Jubilees 22:30</a:t>
            </a:r>
          </a:p>
        </p:txBody>
      </p:sp>
      <p:sp>
        <p:nvSpPr>
          <p:cNvPr id="4" name="TextBox 3">
            <a:extLst>
              <a:ext uri="{FF2B5EF4-FFF2-40B4-BE49-F238E27FC236}">
                <a16:creationId xmlns:a16="http://schemas.microsoft.com/office/drawing/2014/main" id="{9EFF9101-0ADF-2F62-63D3-0996BCA848A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7727AF4-C5C8-A2BA-51CA-D420CF1A5E79}"/>
              </a:ext>
            </a:extLst>
          </p:cNvPr>
          <p:cNvSpPr txBox="1"/>
          <p:nvPr/>
        </p:nvSpPr>
        <p:spPr>
          <a:xfrm>
            <a:off x="1016000" y="1905000"/>
            <a:ext cx="10160000" cy="2000548"/>
          </a:xfrm>
          <a:prstGeom prst="rect">
            <a:avLst/>
          </a:prstGeom>
          <a:noFill/>
        </p:spPr>
        <p:txBody>
          <a:bodyPr vert="horz" rtlCol="0">
            <a:spAutoFit/>
          </a:bodyPr>
          <a:lstStyle/>
          <a:p>
            <a:pPr algn="ctr"/>
            <a:r>
              <a:rPr lang="en-US" sz="3100"/>
              <a:t>And bless him with all Thy blessings from henceforth unto </a:t>
            </a:r>
            <a:r>
              <a:rPr lang="en-US" sz="3100" b="1">
                <a:solidFill>
                  <a:srgbClr val="FF0000"/>
                </a:solidFill>
              </a:rPr>
              <a:t>all the days of eternity</a:t>
            </a:r>
            <a:r>
              <a:rPr lang="en-US" sz="3100"/>
              <a:t>, and renew Thy covenant and Thy grace with him and with his seed according to all Thy good pleasure unto all the generations of the earth.'</a:t>
            </a:r>
          </a:p>
        </p:txBody>
      </p:sp>
    </p:spTree>
    <p:extLst>
      <p:ext uri="{BB962C8B-B14F-4D97-AF65-F5344CB8AC3E}">
        <p14:creationId xmlns:p14="http://schemas.microsoft.com/office/powerpoint/2010/main" val="39199915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D75BED-494B-ABF1-CDAE-E9B2676D4574}"/>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MILLENNIAL REIGN</a:t>
            </a:r>
          </a:p>
        </p:txBody>
      </p:sp>
      <p:sp>
        <p:nvSpPr>
          <p:cNvPr id="3" name="TextBox 2">
            <a:extLst>
              <a:ext uri="{FF2B5EF4-FFF2-40B4-BE49-F238E27FC236}">
                <a16:creationId xmlns:a16="http://schemas.microsoft.com/office/drawing/2014/main" id="{175E87D8-D5D1-40C5-7D2B-D5B5E58F83EE}"/>
              </a:ext>
            </a:extLst>
          </p:cNvPr>
          <p:cNvSpPr txBox="1"/>
          <p:nvPr/>
        </p:nvSpPr>
        <p:spPr>
          <a:xfrm>
            <a:off x="0" y="762000"/>
            <a:ext cx="12192000" cy="646331"/>
          </a:xfrm>
          <a:prstGeom prst="rect">
            <a:avLst/>
          </a:prstGeom>
          <a:noFill/>
        </p:spPr>
        <p:txBody>
          <a:bodyPr vert="horz" rtlCol="0">
            <a:spAutoFit/>
          </a:bodyPr>
          <a:lstStyle/>
          <a:p>
            <a:pPr algn="ctr"/>
            <a:r>
              <a:rPr lang="en-US" sz="3600"/>
              <a:t>Jubilees 23:30</a:t>
            </a:r>
          </a:p>
        </p:txBody>
      </p:sp>
      <p:sp>
        <p:nvSpPr>
          <p:cNvPr id="4" name="TextBox 3">
            <a:extLst>
              <a:ext uri="{FF2B5EF4-FFF2-40B4-BE49-F238E27FC236}">
                <a16:creationId xmlns:a16="http://schemas.microsoft.com/office/drawing/2014/main" id="{A785EE6B-E9F3-8DDE-ABDC-FF013B5A218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6A323C0-7CFE-6746-1AAB-62D5212DD5F7}"/>
              </a:ext>
            </a:extLst>
          </p:cNvPr>
          <p:cNvSpPr txBox="1"/>
          <p:nvPr/>
        </p:nvSpPr>
        <p:spPr>
          <a:xfrm>
            <a:off x="1016000" y="1905000"/>
            <a:ext cx="10160000" cy="2477601"/>
          </a:xfrm>
          <a:prstGeom prst="rect">
            <a:avLst/>
          </a:prstGeom>
          <a:noFill/>
        </p:spPr>
        <p:txBody>
          <a:bodyPr vert="horz" rtlCol="0">
            <a:spAutoFit/>
          </a:bodyPr>
          <a:lstStyle/>
          <a:p>
            <a:pPr algn="ctr"/>
            <a:r>
              <a:rPr lang="en-US" sz="3100"/>
              <a:t>And at that time the Lord will heal His servants, And they shall rise up and see great peace, And drive out their adversaries. And the righteous shall see and be thankful, And </a:t>
            </a:r>
            <a:r>
              <a:rPr lang="en-US" sz="3100" b="1">
                <a:solidFill>
                  <a:srgbClr val="FF0000"/>
                </a:solidFill>
              </a:rPr>
              <a:t>rejoice with joy for ever and ever</a:t>
            </a:r>
            <a:r>
              <a:rPr lang="en-US" sz="3100"/>
              <a:t>, And shall see all their judgments and all their curses on their enemies.</a:t>
            </a:r>
          </a:p>
        </p:txBody>
      </p:sp>
    </p:spTree>
    <p:extLst>
      <p:ext uri="{BB962C8B-B14F-4D97-AF65-F5344CB8AC3E}">
        <p14:creationId xmlns:p14="http://schemas.microsoft.com/office/powerpoint/2010/main" val="181337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7FE30-D09F-9BDE-F4D6-5310A1C49E4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Connection to Feast of Tabernacles</a:t>
            </a:r>
          </a:p>
        </p:txBody>
      </p:sp>
      <p:sp>
        <p:nvSpPr>
          <p:cNvPr id="3" name="Subtitle 2">
            <a:extLst>
              <a:ext uri="{FF2B5EF4-FFF2-40B4-BE49-F238E27FC236}">
                <a16:creationId xmlns:a16="http://schemas.microsoft.com/office/drawing/2014/main" id="{D8BFE618-00AE-5A67-EB14-B918E862391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2939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A3AD28-1A05-F379-45EE-FEC4E0D8BF1C}"/>
              </a:ext>
            </a:extLst>
          </p:cNvPr>
          <p:cNvSpPr txBox="1"/>
          <p:nvPr/>
        </p:nvSpPr>
        <p:spPr>
          <a:xfrm>
            <a:off x="127000" y="127000"/>
            <a:ext cx="7315200" cy="276999"/>
          </a:xfrm>
          <a:prstGeom prst="rect">
            <a:avLst/>
          </a:prstGeom>
          <a:noFill/>
        </p:spPr>
        <p:txBody>
          <a:bodyPr vert="horz" lIns="0" tIns="0" rIns="0" bIns="0" rtlCol="0">
            <a:spAutoFit/>
          </a:bodyPr>
          <a:lstStyle/>
          <a:p>
            <a:r>
              <a:rPr lang="en-US"/>
              <a:t>CONNECTION TO FEAST OF TABERNACLES</a:t>
            </a:r>
          </a:p>
        </p:txBody>
      </p:sp>
      <p:sp>
        <p:nvSpPr>
          <p:cNvPr id="3" name="TextBox 2">
            <a:extLst>
              <a:ext uri="{FF2B5EF4-FFF2-40B4-BE49-F238E27FC236}">
                <a16:creationId xmlns:a16="http://schemas.microsoft.com/office/drawing/2014/main" id="{50E85914-AC29-FF48-1D9D-9D9B85691426}"/>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2:10-11</a:t>
            </a:r>
          </a:p>
        </p:txBody>
      </p:sp>
      <p:sp>
        <p:nvSpPr>
          <p:cNvPr id="4" name="TextBox 3">
            <a:extLst>
              <a:ext uri="{FF2B5EF4-FFF2-40B4-BE49-F238E27FC236}">
                <a16:creationId xmlns:a16="http://schemas.microsoft.com/office/drawing/2014/main" id="{446BEA78-237A-530A-4F3C-0A79981918D2}"/>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86393BB8-0D61-9077-8F9A-EA4C314E720A}"/>
              </a:ext>
            </a:extLst>
          </p:cNvPr>
          <p:cNvSpPr txBox="1"/>
          <p:nvPr/>
        </p:nvSpPr>
        <p:spPr>
          <a:xfrm>
            <a:off x="1016000" y="1905000"/>
            <a:ext cx="10160000" cy="2477601"/>
          </a:xfrm>
          <a:prstGeom prst="rect">
            <a:avLst/>
          </a:prstGeom>
          <a:noFill/>
        </p:spPr>
        <p:txBody>
          <a:bodyPr vert="horz" rtlCol="0">
            <a:spAutoFit/>
          </a:bodyPr>
          <a:lstStyle/>
          <a:p>
            <a:pPr algn="ctr"/>
            <a:r>
              <a:rPr lang="en-US" sz="3100"/>
              <a:t>Thus saith the Lord unto Esdras, Tell my people that I will give them the kingdom of Jerusalem, which I would have given unto Israel. Their glory also will I take unto me, and give these the </a:t>
            </a:r>
            <a:r>
              <a:rPr lang="en-US" sz="3100" b="1">
                <a:solidFill>
                  <a:srgbClr val="FF0000"/>
                </a:solidFill>
              </a:rPr>
              <a:t>everlasting tabernacles</a:t>
            </a:r>
            <a:r>
              <a:rPr lang="en-US" sz="3100"/>
              <a:t>, which I had prepared for them.</a:t>
            </a:r>
          </a:p>
        </p:txBody>
      </p:sp>
    </p:spTree>
    <p:extLst>
      <p:ext uri="{BB962C8B-B14F-4D97-AF65-F5344CB8AC3E}">
        <p14:creationId xmlns:p14="http://schemas.microsoft.com/office/powerpoint/2010/main" val="32901746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A02029-3B38-F1FA-CFC1-6AFAFC84828F}"/>
              </a:ext>
            </a:extLst>
          </p:cNvPr>
          <p:cNvSpPr txBox="1"/>
          <p:nvPr/>
        </p:nvSpPr>
        <p:spPr>
          <a:xfrm>
            <a:off x="127000" y="127000"/>
            <a:ext cx="7315200" cy="276999"/>
          </a:xfrm>
          <a:prstGeom prst="rect">
            <a:avLst/>
          </a:prstGeom>
          <a:noFill/>
        </p:spPr>
        <p:txBody>
          <a:bodyPr vert="horz" lIns="0" tIns="0" rIns="0" bIns="0" rtlCol="0">
            <a:spAutoFit/>
          </a:bodyPr>
          <a:lstStyle/>
          <a:p>
            <a:r>
              <a:rPr lang="en-US"/>
              <a:t>CONNECTION TO FEAST OF TABERNACLES</a:t>
            </a:r>
          </a:p>
        </p:txBody>
      </p:sp>
      <p:sp>
        <p:nvSpPr>
          <p:cNvPr id="3" name="TextBox 2">
            <a:extLst>
              <a:ext uri="{FF2B5EF4-FFF2-40B4-BE49-F238E27FC236}">
                <a16:creationId xmlns:a16="http://schemas.microsoft.com/office/drawing/2014/main" id="{E56299C7-4904-EC1A-89BF-B40BC46C6F7B}"/>
              </a:ext>
            </a:extLst>
          </p:cNvPr>
          <p:cNvSpPr txBox="1"/>
          <p:nvPr/>
        </p:nvSpPr>
        <p:spPr>
          <a:xfrm>
            <a:off x="0" y="762000"/>
            <a:ext cx="12192000" cy="646331"/>
          </a:xfrm>
          <a:prstGeom prst="rect">
            <a:avLst/>
          </a:prstGeom>
          <a:noFill/>
        </p:spPr>
        <p:txBody>
          <a:bodyPr vert="horz" rtlCol="0">
            <a:spAutoFit/>
          </a:bodyPr>
          <a:lstStyle/>
          <a:p>
            <a:pPr algn="ctr"/>
            <a:r>
              <a:rPr lang="en-US" sz="3600"/>
              <a:t>Zechariah 14:16-20</a:t>
            </a:r>
          </a:p>
        </p:txBody>
      </p:sp>
      <p:sp>
        <p:nvSpPr>
          <p:cNvPr id="4" name="TextBox 3">
            <a:extLst>
              <a:ext uri="{FF2B5EF4-FFF2-40B4-BE49-F238E27FC236}">
                <a16:creationId xmlns:a16="http://schemas.microsoft.com/office/drawing/2014/main" id="{040B2FBD-505F-23E3-5B25-49DC5408B9F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0714EB-717C-EB8C-7D12-7E373A4F14B5}"/>
              </a:ext>
            </a:extLst>
          </p:cNvPr>
          <p:cNvSpPr txBox="1"/>
          <p:nvPr/>
        </p:nvSpPr>
        <p:spPr>
          <a:xfrm>
            <a:off x="1016000" y="1905000"/>
            <a:ext cx="10160000" cy="3908762"/>
          </a:xfrm>
          <a:prstGeom prst="rect">
            <a:avLst/>
          </a:prstGeom>
          <a:noFill/>
        </p:spPr>
        <p:txBody>
          <a:bodyPr vert="horz" rtlCol="0">
            <a:spAutoFit/>
          </a:bodyPr>
          <a:lstStyle/>
          <a:p>
            <a:pPr algn="ctr"/>
            <a:r>
              <a:rPr lang="en-US" sz="3100"/>
              <a:t>Then it will come about that any who are left of all the nations that went against Jerusalem will go up from year to year to worship the King, the LORD of hosts, and </a:t>
            </a:r>
            <a:r>
              <a:rPr lang="en-US" sz="3100" b="1">
                <a:solidFill>
                  <a:srgbClr val="FF0000"/>
                </a:solidFill>
              </a:rPr>
              <a:t>to celebrate the Feast of Booths</a:t>
            </a:r>
            <a:r>
              <a:rPr lang="en-US" sz="3100"/>
              <a:t>. And it will be that whichever of the families of the earth does not go up to Jerusalem to worship the King, the LORD of hosts, there will be no rain on them. If the family of Egypt does not go up or enter, then no rain will fall on them; (Continued...)</a:t>
            </a:r>
          </a:p>
        </p:txBody>
      </p:sp>
    </p:spTree>
    <p:extLst>
      <p:ext uri="{BB962C8B-B14F-4D97-AF65-F5344CB8AC3E}">
        <p14:creationId xmlns:p14="http://schemas.microsoft.com/office/powerpoint/2010/main" val="18351370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5B249A-5DBC-9A31-38C8-CE1F9324F404}"/>
              </a:ext>
            </a:extLst>
          </p:cNvPr>
          <p:cNvSpPr txBox="1"/>
          <p:nvPr/>
        </p:nvSpPr>
        <p:spPr>
          <a:xfrm>
            <a:off x="127000" y="127000"/>
            <a:ext cx="7315200" cy="276999"/>
          </a:xfrm>
          <a:prstGeom prst="rect">
            <a:avLst/>
          </a:prstGeom>
          <a:noFill/>
        </p:spPr>
        <p:txBody>
          <a:bodyPr vert="horz" lIns="0" tIns="0" rIns="0" bIns="0" rtlCol="0">
            <a:spAutoFit/>
          </a:bodyPr>
          <a:lstStyle/>
          <a:p>
            <a:r>
              <a:rPr lang="en-US"/>
              <a:t>CONNECTION TO FEAST OF TABERNACLES</a:t>
            </a:r>
          </a:p>
        </p:txBody>
      </p:sp>
      <p:sp>
        <p:nvSpPr>
          <p:cNvPr id="3" name="TextBox 2">
            <a:extLst>
              <a:ext uri="{FF2B5EF4-FFF2-40B4-BE49-F238E27FC236}">
                <a16:creationId xmlns:a16="http://schemas.microsoft.com/office/drawing/2014/main" id="{7C31CEEA-4E43-5ADD-954B-A8F77D4D0C19}"/>
              </a:ext>
            </a:extLst>
          </p:cNvPr>
          <p:cNvSpPr txBox="1"/>
          <p:nvPr/>
        </p:nvSpPr>
        <p:spPr>
          <a:xfrm>
            <a:off x="1016000" y="635000"/>
            <a:ext cx="10160000" cy="3431709"/>
          </a:xfrm>
          <a:prstGeom prst="rect">
            <a:avLst/>
          </a:prstGeom>
          <a:noFill/>
        </p:spPr>
        <p:txBody>
          <a:bodyPr vert="horz" rtlCol="0">
            <a:spAutoFit/>
          </a:bodyPr>
          <a:lstStyle/>
          <a:p>
            <a:pPr algn="ctr"/>
            <a:r>
              <a:rPr lang="en-US" sz="3100"/>
              <a:t>it will be the plague with which the LORD smites the nations who do not go up </a:t>
            </a:r>
            <a:r>
              <a:rPr lang="en-US" sz="3100" b="1">
                <a:solidFill>
                  <a:srgbClr val="FF0000"/>
                </a:solidFill>
              </a:rPr>
              <a:t>to celebrate the Feast of Booths</a:t>
            </a:r>
            <a:r>
              <a:rPr lang="en-US" sz="3100"/>
              <a:t>. This will be the punishment of Egypt, and </a:t>
            </a:r>
            <a:r>
              <a:rPr lang="en-US" sz="3100" b="1">
                <a:solidFill>
                  <a:srgbClr val="FF0000"/>
                </a:solidFill>
              </a:rPr>
              <a:t>the punishment of all the nations who do not go up to celebrate the Feast of Booths</a:t>
            </a:r>
            <a:r>
              <a:rPr lang="en-US" sz="3100"/>
              <a:t>. In that day there will be inscribed on the bells of the horses, "HOLY TO THE LORD." And the cooking pots in the LORD'S house will be like the bowls before the altar.</a:t>
            </a:r>
          </a:p>
        </p:txBody>
      </p:sp>
    </p:spTree>
    <p:extLst>
      <p:ext uri="{BB962C8B-B14F-4D97-AF65-F5344CB8AC3E}">
        <p14:creationId xmlns:p14="http://schemas.microsoft.com/office/powerpoint/2010/main" val="4043059016"/>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11</TotalTime>
  <Words>4373</Words>
  <Application>Microsoft Office PowerPoint</Application>
  <PresentationFormat>Widescreen</PresentationFormat>
  <Paragraphs>179</Paragraphs>
  <Slides>62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62</vt:i4>
      </vt:variant>
    </vt:vector>
  </HeadingPairs>
  <TitlesOfParts>
    <vt:vector size="66" baseType="lpstr">
      <vt:lpstr>Arial</vt:lpstr>
      <vt:lpstr>Calisto MT</vt:lpstr>
      <vt:lpstr>Univers Condensed</vt:lpstr>
      <vt:lpstr>ChronicleVTI</vt:lpstr>
      <vt:lpstr>Millennial Reign</vt:lpstr>
      <vt:lpstr>Yeshua reigns as king during the Millennial Reign</vt:lpstr>
      <vt:lpstr>PowerPoint Presentation</vt:lpstr>
      <vt:lpstr>PowerPoint Presentation</vt:lpstr>
      <vt:lpstr>PowerPoint Presentation</vt:lpstr>
      <vt:lpstr>The Millennial Reign lasts for 1000 years</vt:lpstr>
      <vt:lpstr>PowerPoint Presentation</vt:lpstr>
      <vt:lpstr>PowerPoint Presentation</vt:lpstr>
      <vt:lpstr>PowerPoint Presentation</vt:lpstr>
      <vt:lpstr>The nations surround New Jerusalem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will life be like in Zion?</vt:lpstr>
      <vt:lpstr>Eating Food</vt:lpstr>
      <vt:lpstr>PowerPoint Presentation</vt:lpstr>
      <vt:lpstr>PowerPoint Presentation</vt:lpstr>
      <vt:lpstr>PowerPoint Presentation</vt:lpstr>
      <vt:lpstr>Reigning with Yeshua</vt:lpstr>
      <vt:lpstr>PowerPoint Presentation</vt:lpstr>
      <vt:lpstr>PowerPoint Presentation</vt:lpstr>
      <vt:lpstr>PowerPoint Presentation</vt:lpstr>
      <vt:lpstr>PowerPoint Presentation</vt:lpstr>
      <vt:lpstr>PowerPoint Presentation</vt:lpstr>
      <vt:lpstr>PowerPoint Presentation</vt:lpstr>
      <vt:lpstr>After the Millennial Reign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Connection to Feast of Tabernacles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2026-07-08T01:09:19Z</dcterms:modified>
</cp:coreProperties>
</file>