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5BB84BC-DB18-4AB4-9B82-3389697E2A4B}">
          <p14:sldIdLst>
            <p14:sldId id="256"/>
          </p14:sldIdLst>
        </p14:section>
        <p14:section name="WHAT ARE THE QUALIFIERS FOR BEING IN THE NEW COVENANT?" id="{2845A823-A646-452D-BFBE-73D7D525BC27}">
          <p14:sldIdLst>
            <p14:sldId id="257"/>
            <p14:sldId id="258"/>
            <p14:sldId id="259"/>
            <p14:sldId id="260"/>
            <p14:sldId id="261"/>
            <p14:sldId id="262"/>
            <p14:sldId id="263"/>
            <p14:sldId id="264"/>
            <p14:sldId id="265"/>
            <p14:sldId id="266"/>
            <p14:sldId id="267"/>
            <p14:sldId id="268"/>
          </p14:sldIdLst>
        </p14:section>
        <p14:section name="WHERE WILL WE BE WHEN THE NEW COVENANT IS ENACTED?" id="{EFF183FC-DCF4-46B2-B66A-83D01DFD908D}">
          <p14:sldIdLst>
            <p14:sldId id="269"/>
            <p14:sldId id="270"/>
            <p14:sldId id="271"/>
            <p14:sldId id="272"/>
            <p14:sldId id="273"/>
            <p14:sldId id="274"/>
          </p14:sldIdLst>
        </p14:section>
        <p14:section name="WHEN IS THE NEW COVENANT?" id="{C39FAE58-46BF-42A4-84DA-416E84C5D1F2}">
          <p14:sldIdLst>
            <p14:sldId id="275"/>
            <p14:sldId id="276"/>
            <p14:sldId id="277"/>
            <p14:sldId id="278"/>
            <p14:sldId id="279"/>
            <p14:sldId id="280"/>
            <p14:sldId id="281"/>
            <p14:sldId id="282"/>
            <p14:sldId id="283"/>
            <p14:sldId id="284"/>
            <p14:sldId id="285"/>
            <p14:sldId id="286"/>
            <p14:sldId id="287"/>
            <p14:sldId id="288"/>
            <p14:sldId id="289"/>
            <p14:sldId id="290"/>
            <p14:sldId id="291"/>
            <p14:sldId id="292"/>
            <p14:sldId id="293"/>
            <p14:sldId id="294"/>
            <p14:sldId id="295"/>
            <p14:sldId id="296"/>
            <p14:sldId id="297"/>
          </p14:sldIdLst>
        </p14:section>
        <p14:section name="TABERNACLE AMONG MEN DURING NEW COVENANT" id="{849F534C-B27E-4E8C-B857-9D1494AF6A9D}">
          <p14:sldIdLst>
            <p14:sldId id="298"/>
            <p14:sldId id="299"/>
            <p14:sldId id="300"/>
            <p14:sldId id="301"/>
            <p14:sldId id="302"/>
            <p14:sldId id="303"/>
            <p14:sldId id="304"/>
            <p14:sldId id="305"/>
            <p14:sldId id="306"/>
          </p14:sldIdLst>
        </p14:section>
        <p14:section name="THE DEPOSIT OF THE SPIRIT" id="{9463446F-7B96-4CDA-A803-B52EA32072CE}">
          <p14:sldIdLst>
            <p14:sldId id="307"/>
            <p14:sldId id="308"/>
            <p14:sldId id="309"/>
            <p14:sldId id="310"/>
            <p14:sldId id="311"/>
            <p14:sldId id="312"/>
            <p14:sldId id="313"/>
            <p14:sldId id="314"/>
            <p14:sldId id="315"/>
            <p14:sldId id="316"/>
            <p14:sldId id="317"/>
            <p14:sldId id="318"/>
            <p14:sldId id="319"/>
            <p14:sldId id="320"/>
            <p14:sldId id="321"/>
            <p14:sldId id="322"/>
            <p14:sldId id="323"/>
            <p14:sldId id="324"/>
            <p14:sldId id="325"/>
            <p14:sldId id="326"/>
            <p14:sldId id="327"/>
            <p14:sldId id="328"/>
          </p14:sldIdLst>
        </p14:section>
        <p14:section name="MELCHIZEDEK" id="{980D67C1-BE96-4DD2-BDAC-3866ECA09E37}">
          <p14:sldIdLst>
            <p14:sldId id="329"/>
            <p14:sldId id="330"/>
            <p14:sldId id="331"/>
            <p14:sldId id="332"/>
            <p14:sldId id="333"/>
            <p14:sldId id="334"/>
            <p14:sldId id="335"/>
            <p14:sldId id="336"/>
            <p14:sldId id="337"/>
            <p14:sldId id="338"/>
            <p14:sldId id="339"/>
            <p14:sldId id="340"/>
            <p14:sldId id="341"/>
            <p14:sldId id="342"/>
            <p14:sldId id="343"/>
          </p14:sldIdLst>
        </p14:section>
        <p14:section name="EXAMPLES OF PROLEPSIS" id="{B9054A10-7FD5-48B0-B00A-57D69ECDCA8B}">
          <p14:sldIdLst>
            <p14:sldId id="344"/>
            <p14:sldId id="345"/>
            <p14:sldId id="346"/>
            <p14:sldId id="347"/>
            <p14:sldId id="348"/>
            <p14:sldId id="349"/>
            <p14:sldId id="350"/>
            <p14:sldId id="351"/>
            <p14:sldId id="352"/>
            <p14:sldId id="353"/>
            <p14:sldId id="354"/>
            <p14:sldId id="355"/>
            <p14:sldId id="356"/>
            <p14:sldId id="357"/>
            <p14:sldId id="358"/>
          </p14:sldIdLst>
        </p14:section>
        <p14:section name="PERFECT" id="{44435E45-EAB5-40E3-9AB0-14D7BFCE102A}">
          <p14:sldIdLst>
            <p14:sldId id="359"/>
          </p14:sldIdLst>
        </p14:section>
        <p14:section name="perfect" id="{C26C1C44-06C0-46FC-B390-160822970F07}">
          <p14:sldIdLst>
            <p14:sldId id="360"/>
            <p14:sldId id="361"/>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BD1B89-5A86-493C-B87A-4BB2C68B31CE}" v="3" dt="2025-08-02T14:56:11.58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microsoft.com/office/2015/10/relationships/revisionInfo" Target="revisionInfo.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presProps" Target="presProps.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viewProps" Target="viewProps.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theme" Target="theme/theme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E65619-D7E3-01CB-86B5-7C23838574D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8860753-4FAE-E07A-509D-84286008221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FCE9868-F0B9-4047-3CFE-63F52122E492}"/>
              </a:ext>
            </a:extLst>
          </p:cNvPr>
          <p:cNvSpPr>
            <a:spLocks noGrp="1"/>
          </p:cNvSpPr>
          <p:nvPr>
            <p:ph type="dt" sz="half" idx="10"/>
          </p:nvPr>
        </p:nvSpPr>
        <p:spPr/>
        <p:txBody>
          <a:bodyPr/>
          <a:lstStyle/>
          <a:p>
            <a:fld id="{EA0C0817-A112-4847-8014-A94B7D2A4EA3}" type="datetime1">
              <a:rPr lang="en-US" smtClean="0"/>
              <a:t>7/7/2026</a:t>
            </a:fld>
            <a:endParaRPr lang="en-US" dirty="0"/>
          </a:p>
        </p:txBody>
      </p:sp>
      <p:sp>
        <p:nvSpPr>
          <p:cNvPr id="5" name="Footer Placeholder 4">
            <a:extLst>
              <a:ext uri="{FF2B5EF4-FFF2-40B4-BE49-F238E27FC236}">
                <a16:creationId xmlns:a16="http://schemas.microsoft.com/office/drawing/2014/main" id="{1FD68D53-AEBE-F1BB-F2A6-669A142EC6F1}"/>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EE32699-4648-C12C-1CFC-64AEE4753A3A}"/>
              </a:ext>
            </a:extLst>
          </p:cNvPr>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4784940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E0158-1B5F-0052-FFB0-6ED0DCBAB51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6620847-AF02-9A43-A20F-4EF50D0620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4B6CF2-A54D-8D2B-7D41-E2C41735F4C5}"/>
              </a:ext>
            </a:extLst>
          </p:cNvPr>
          <p:cNvSpPr>
            <a:spLocks noGrp="1"/>
          </p:cNvSpPr>
          <p:nvPr>
            <p:ph type="dt" sz="half" idx="10"/>
          </p:nvPr>
        </p:nvSpPr>
        <p:spPr/>
        <p:txBody>
          <a:bodyPr/>
          <a:lstStyle/>
          <a:p>
            <a:fld id="{7332B432-ACDA-4023-A761-2BAB76577B62}" type="datetime1">
              <a:rPr lang="en-US" smtClean="0"/>
              <a:t>7/7/2026</a:t>
            </a:fld>
            <a:endParaRPr lang="en-US"/>
          </a:p>
        </p:txBody>
      </p:sp>
      <p:sp>
        <p:nvSpPr>
          <p:cNvPr id="5" name="Footer Placeholder 4">
            <a:extLst>
              <a:ext uri="{FF2B5EF4-FFF2-40B4-BE49-F238E27FC236}">
                <a16:creationId xmlns:a16="http://schemas.microsoft.com/office/drawing/2014/main" id="{E8F31955-7320-3599-C40B-522CE3CE15D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4FD5E2-FB67-FF59-3C5D-95E0F5A9AA37}"/>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17679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52370-CB18-FCAB-6C93-E6CEACF503E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E7F2B52-AEE4-FBDB-880A-943D0E00F39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38FECF8-EDA2-5697-4D86-22E828412389}"/>
              </a:ext>
            </a:extLst>
          </p:cNvPr>
          <p:cNvSpPr>
            <a:spLocks noGrp="1"/>
          </p:cNvSpPr>
          <p:nvPr>
            <p:ph type="dt" sz="half" idx="10"/>
          </p:nvPr>
        </p:nvSpPr>
        <p:spPr/>
        <p:txBody>
          <a:bodyPr/>
          <a:lstStyle/>
          <a:p>
            <a:fld id="{D9C646AA-F36E-4540-911D-FFFC0A0EF24A}" type="datetime1">
              <a:rPr lang="en-US" smtClean="0"/>
              <a:t>7/7/2026</a:t>
            </a:fld>
            <a:endParaRPr lang="en-US" dirty="0"/>
          </a:p>
        </p:txBody>
      </p:sp>
      <p:sp>
        <p:nvSpPr>
          <p:cNvPr id="5" name="Footer Placeholder 4">
            <a:extLst>
              <a:ext uri="{FF2B5EF4-FFF2-40B4-BE49-F238E27FC236}">
                <a16:creationId xmlns:a16="http://schemas.microsoft.com/office/drawing/2014/main" id="{99470D4A-E25C-937B-C804-D392F98C464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8CA4A8E-39BB-6C19-BBE7-02AA15C34048}"/>
              </a:ext>
            </a:extLst>
          </p:cNvPr>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6487649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82D85-EA2D-527B-8266-9E895D0E948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A5DE2BF-1522-D8C1-F9FB-D6123AE0DEE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56C5E5C-B781-0A6E-BD17-BC5204D5E5E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E06737C-5081-65C8-5201-8B39886CCCCF}"/>
              </a:ext>
            </a:extLst>
          </p:cNvPr>
          <p:cNvSpPr>
            <a:spLocks noGrp="1"/>
          </p:cNvSpPr>
          <p:nvPr>
            <p:ph type="dt" sz="half" idx="10"/>
          </p:nvPr>
        </p:nvSpPr>
        <p:spPr/>
        <p:txBody>
          <a:bodyPr/>
          <a:lstStyle/>
          <a:p>
            <a:fld id="{69186D26-FA5F-4637-B602-B7C2DC34CFD4}" type="datetime1">
              <a:rPr lang="en-US" smtClean="0"/>
              <a:t>7/7/2026</a:t>
            </a:fld>
            <a:endParaRPr lang="en-US"/>
          </a:p>
        </p:txBody>
      </p:sp>
      <p:sp>
        <p:nvSpPr>
          <p:cNvPr id="6" name="Footer Placeholder 5">
            <a:extLst>
              <a:ext uri="{FF2B5EF4-FFF2-40B4-BE49-F238E27FC236}">
                <a16:creationId xmlns:a16="http://schemas.microsoft.com/office/drawing/2014/main" id="{21F3EB17-5052-74BE-C043-CE505CDE0A7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A02275-E5A8-4EC6-1CDC-6809008C39A5}"/>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527696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85B90-1E91-5311-4092-6B27CC76D2B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79158C5-35EC-9606-60C7-5D18477A3FD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B3B8220-7B83-0C15-E117-26E17779A33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945080D-36BC-26E1-B1BE-63C1EC437CD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378B277-BFE8-9ABA-B01A-2DC3F56A3C0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840EB0-6B0E-9A83-DBDB-690FAC2B0711}"/>
              </a:ext>
            </a:extLst>
          </p:cNvPr>
          <p:cNvSpPr>
            <a:spLocks noGrp="1"/>
          </p:cNvSpPr>
          <p:nvPr>
            <p:ph type="dt" sz="half" idx="10"/>
          </p:nvPr>
        </p:nvSpPr>
        <p:spPr/>
        <p:txBody>
          <a:bodyPr/>
          <a:lstStyle/>
          <a:p>
            <a:fld id="{8A7F15D8-96D1-4781-BC50-CA8A088B2FE4}" type="datetime1">
              <a:rPr lang="en-US" smtClean="0"/>
              <a:t>7/7/2026</a:t>
            </a:fld>
            <a:endParaRPr lang="en-US"/>
          </a:p>
        </p:txBody>
      </p:sp>
      <p:sp>
        <p:nvSpPr>
          <p:cNvPr id="8" name="Footer Placeholder 7">
            <a:extLst>
              <a:ext uri="{FF2B5EF4-FFF2-40B4-BE49-F238E27FC236}">
                <a16:creationId xmlns:a16="http://schemas.microsoft.com/office/drawing/2014/main" id="{C1B7108E-E8FD-3084-8AA1-07C0CA55B57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F8280CB-9859-D047-D3D1-0A390184594D}"/>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946369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CDDE8-4C52-27E7-B6C6-9CDB69B10C3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EC1F437-07C5-87ED-7BE7-25AB248711CD}"/>
              </a:ext>
            </a:extLst>
          </p:cNvPr>
          <p:cNvSpPr>
            <a:spLocks noGrp="1"/>
          </p:cNvSpPr>
          <p:nvPr>
            <p:ph type="dt" sz="half" idx="10"/>
          </p:nvPr>
        </p:nvSpPr>
        <p:spPr/>
        <p:txBody>
          <a:bodyPr/>
          <a:lstStyle/>
          <a:p>
            <a:fld id="{F9A96C99-B8F8-4528-BD05-0E16E943DC09}" type="datetime1">
              <a:rPr lang="en-US" smtClean="0"/>
              <a:t>7/7/2026</a:t>
            </a:fld>
            <a:endParaRPr lang="en-US"/>
          </a:p>
        </p:txBody>
      </p:sp>
      <p:sp>
        <p:nvSpPr>
          <p:cNvPr id="4" name="Footer Placeholder 3">
            <a:extLst>
              <a:ext uri="{FF2B5EF4-FFF2-40B4-BE49-F238E27FC236}">
                <a16:creationId xmlns:a16="http://schemas.microsoft.com/office/drawing/2014/main" id="{727CDCD0-828A-B321-50AA-C0998A9CA3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BCD8F71-5510-09CF-2C20-979A285BBC03}"/>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698235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2943B03-FFD4-C562-5BD7-3F0436EDB3E8}"/>
              </a:ext>
            </a:extLst>
          </p:cNvPr>
          <p:cNvSpPr>
            <a:spLocks noGrp="1"/>
          </p:cNvSpPr>
          <p:nvPr>
            <p:ph type="dt" sz="half" idx="10"/>
          </p:nvPr>
        </p:nvSpPr>
        <p:spPr/>
        <p:txBody>
          <a:bodyPr/>
          <a:lstStyle/>
          <a:p>
            <a:fld id="{03636942-C211-4B28-8DBD-C953E00AF71B}" type="datetime1">
              <a:rPr lang="en-US" smtClean="0"/>
              <a:t>7/7/2026</a:t>
            </a:fld>
            <a:endParaRPr lang="en-US"/>
          </a:p>
        </p:txBody>
      </p:sp>
      <p:sp>
        <p:nvSpPr>
          <p:cNvPr id="3" name="Footer Placeholder 2">
            <a:extLst>
              <a:ext uri="{FF2B5EF4-FFF2-40B4-BE49-F238E27FC236}">
                <a16:creationId xmlns:a16="http://schemas.microsoft.com/office/drawing/2014/main" id="{8E24C2FD-7748-9F67-71D3-D9026982987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30D819E-66D5-7960-11DD-B04AD3DF0EB2}"/>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6482595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DD1E8-8D68-4981-8064-2C13593C35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D9E00C7-5F61-937F-D09A-7AAE909355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97EE04-3F67-0F74-E9CA-0BE60DCC39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F59B47-9704-FE89-3AD2-FDE155BE1B90}"/>
              </a:ext>
            </a:extLst>
          </p:cNvPr>
          <p:cNvSpPr>
            <a:spLocks noGrp="1"/>
          </p:cNvSpPr>
          <p:nvPr>
            <p:ph type="dt" sz="half" idx="10"/>
          </p:nvPr>
        </p:nvSpPr>
        <p:spPr/>
        <p:txBody>
          <a:bodyPr/>
          <a:lstStyle/>
          <a:p>
            <a:fld id="{7E8D12A6-918A-48BD-8CB9-CA713993B0EA}" type="datetime1">
              <a:rPr lang="en-US" smtClean="0"/>
              <a:t>7/7/2026</a:t>
            </a:fld>
            <a:endParaRPr lang="en-US"/>
          </a:p>
        </p:txBody>
      </p:sp>
      <p:sp>
        <p:nvSpPr>
          <p:cNvPr id="6" name="Footer Placeholder 5">
            <a:extLst>
              <a:ext uri="{FF2B5EF4-FFF2-40B4-BE49-F238E27FC236}">
                <a16:creationId xmlns:a16="http://schemas.microsoft.com/office/drawing/2014/main" id="{97318E56-A1D0-6D28-0695-D38E3034739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2F91E06-CD72-6BB3-3514-A713AB048D1F}"/>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57388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3640A-2354-C2B7-73E8-0911931F6D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02A6214-815A-9B92-314F-EDA51289914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595D28E-749E-9F2B-DECB-162BD1CDDA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404CCDA-9557-D0D7-742C-41936D5974FC}"/>
              </a:ext>
            </a:extLst>
          </p:cNvPr>
          <p:cNvSpPr>
            <a:spLocks noGrp="1"/>
          </p:cNvSpPr>
          <p:nvPr>
            <p:ph type="dt" sz="half" idx="10"/>
          </p:nvPr>
        </p:nvSpPr>
        <p:spPr/>
        <p:txBody>
          <a:bodyPr/>
          <a:lstStyle/>
          <a:p>
            <a:fld id="{E778CE86-875F-4587-BCF6-FA054AFC0D53}" type="datetime1">
              <a:rPr lang="en-US" smtClean="0"/>
              <a:pPr/>
              <a:t>7/7/2026</a:t>
            </a:fld>
            <a:endParaRPr lang="en-US" dirty="0"/>
          </a:p>
        </p:txBody>
      </p:sp>
      <p:sp>
        <p:nvSpPr>
          <p:cNvPr id="6" name="Footer Placeholder 5">
            <a:extLst>
              <a:ext uri="{FF2B5EF4-FFF2-40B4-BE49-F238E27FC236}">
                <a16:creationId xmlns:a16="http://schemas.microsoft.com/office/drawing/2014/main" id="{3C594CD6-9AE9-27FD-E053-B2CC960B1774}"/>
              </a:ext>
            </a:extLst>
          </p:cNvPr>
          <p:cNvSpPr>
            <a:spLocks noGrp="1"/>
          </p:cNvSpPr>
          <p:nvPr>
            <p:ph type="ftr" sz="quarter" idx="11"/>
          </p:nvPr>
        </p:nvSpPr>
        <p:spPr/>
        <p:txBody>
          <a:bodyPr/>
          <a:lstStyle/>
          <a:p>
            <a:pPr algn="l"/>
            <a:endParaRPr lang="en-US" dirty="0"/>
          </a:p>
        </p:txBody>
      </p:sp>
      <p:sp>
        <p:nvSpPr>
          <p:cNvPr id="7" name="Slide Number Placeholder 6">
            <a:extLst>
              <a:ext uri="{FF2B5EF4-FFF2-40B4-BE49-F238E27FC236}">
                <a16:creationId xmlns:a16="http://schemas.microsoft.com/office/drawing/2014/main" id="{E5A2C21E-DBB7-63E0-9507-69A6C7720757}"/>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41552966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E2434-A4FA-8436-592B-BDF1544753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B9327D2-C279-5D5D-80AF-BCE8DD37C63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95E7249-A875-389B-C863-58977F99140C}"/>
              </a:ext>
            </a:extLst>
          </p:cNvPr>
          <p:cNvSpPr>
            <a:spLocks noGrp="1"/>
          </p:cNvSpPr>
          <p:nvPr>
            <p:ph type="dt" sz="half" idx="10"/>
          </p:nvPr>
        </p:nvSpPr>
        <p:spPr/>
        <p:txBody>
          <a:bodyPr/>
          <a:lstStyle/>
          <a:p>
            <a:fld id="{134F40B7-36AB-4376-BE14-EF7004D79BB9}" type="datetime1">
              <a:rPr lang="en-US" smtClean="0"/>
              <a:t>7/7/2026</a:t>
            </a:fld>
            <a:endParaRPr lang="en-US"/>
          </a:p>
        </p:txBody>
      </p:sp>
      <p:sp>
        <p:nvSpPr>
          <p:cNvPr id="5" name="Footer Placeholder 4">
            <a:extLst>
              <a:ext uri="{FF2B5EF4-FFF2-40B4-BE49-F238E27FC236}">
                <a16:creationId xmlns:a16="http://schemas.microsoft.com/office/drawing/2014/main" id="{6539A520-D2CA-2560-BD32-B7AFF2311D1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467C6D8-AF17-3518-C27A-9585B4E743B7}"/>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837639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6DC6960-0566-3907-253B-128EA79895E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441843A-CC64-C652-4F99-BA8401D313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5B9A023-F06B-6B6B-10D3-65939B8B9D5B}"/>
              </a:ext>
            </a:extLst>
          </p:cNvPr>
          <p:cNvSpPr>
            <a:spLocks noGrp="1"/>
          </p:cNvSpPr>
          <p:nvPr>
            <p:ph type="dt" sz="half" idx="10"/>
          </p:nvPr>
        </p:nvSpPr>
        <p:spPr/>
        <p:txBody>
          <a:bodyPr/>
          <a:lstStyle/>
          <a:p>
            <a:fld id="{FF87CAB8-DCAE-46A5-AADA-B3FAD11A54E0}" type="datetime1">
              <a:rPr lang="en-US" smtClean="0"/>
              <a:t>7/7/2026</a:t>
            </a:fld>
            <a:endParaRPr lang="en-US"/>
          </a:p>
        </p:txBody>
      </p:sp>
      <p:sp>
        <p:nvSpPr>
          <p:cNvPr id="5" name="Footer Placeholder 4">
            <a:extLst>
              <a:ext uri="{FF2B5EF4-FFF2-40B4-BE49-F238E27FC236}">
                <a16:creationId xmlns:a16="http://schemas.microsoft.com/office/drawing/2014/main" id="{703C3542-C6F9-801B-0F40-0891D10FBC6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6E85235-D82E-5B70-7195-56B8E9608298}"/>
              </a:ext>
            </a:extLst>
          </p:cNvPr>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358912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209BD8-C05A-7F56-4598-56ACE3E359B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6137771-08A1-80D7-F417-07128DF377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9D7F06A-8C5F-420B-79D3-35B8CE6989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6FA2B21-3FCD-4721-B95C-427943F61125}" type="datetime1">
              <a:rPr lang="en-US" smtClean="0"/>
              <a:t>7/7/2026</a:t>
            </a:fld>
            <a:endParaRPr lang="en-US"/>
          </a:p>
        </p:txBody>
      </p:sp>
      <p:sp>
        <p:nvSpPr>
          <p:cNvPr id="5" name="Footer Placeholder 4">
            <a:extLst>
              <a:ext uri="{FF2B5EF4-FFF2-40B4-BE49-F238E27FC236}">
                <a16:creationId xmlns:a16="http://schemas.microsoft.com/office/drawing/2014/main" id="{E3E85410-8F8C-07FF-A44E-9361D1A7AE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a:extLst>
              <a:ext uri="{FF2B5EF4-FFF2-40B4-BE49-F238E27FC236}">
                <a16:creationId xmlns:a16="http://schemas.microsoft.com/office/drawing/2014/main" id="{EC936BCE-A5A9-79A1-1CF6-1CF3441B88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802316753"/>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 name="Picture 4" descr="A person standing in a forest&#10;&#10;AI-generated content may be incorrect.">
            <a:extLst>
              <a:ext uri="{FF2B5EF4-FFF2-40B4-BE49-F238E27FC236}">
                <a16:creationId xmlns:a16="http://schemas.microsoft.com/office/drawing/2014/main" id="{0665316E-3E8A-6339-265A-61818C725CB0}"/>
              </a:ext>
            </a:extLst>
          </p:cNvPr>
          <p:cNvPicPr>
            <a:picLocks noChangeAspect="1"/>
          </p:cNvPicPr>
          <p:nvPr/>
        </p:nvPicPr>
        <p:blipFill>
          <a:blip r:embed="rId2"/>
          <a:srcRect t="24162" b="19588"/>
          <a:stretch>
            <a:fillRect/>
          </a:stretch>
        </p:blipFill>
        <p:spPr>
          <a:xfrm>
            <a:off x="20" y="10"/>
            <a:ext cx="12191980" cy="6857990"/>
          </a:xfrm>
          <a:prstGeom prst="rect">
            <a:avLst/>
          </a:prstGeom>
        </p:spPr>
      </p:pic>
      <p:sp>
        <p:nvSpPr>
          <p:cNvPr id="7" name="Rectangle 6">
            <a:extLst>
              <a:ext uri="{FF2B5EF4-FFF2-40B4-BE49-F238E27FC236}">
                <a16:creationId xmlns:a16="http://schemas.microsoft.com/office/drawing/2014/main" id="{B4916930-E76E-4100-9DCF-4981566A37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857375" y="1885950"/>
            <a:ext cx="8505825" cy="3152775"/>
          </a:xfrm>
          <a:prstGeom prst="rect">
            <a:avLst/>
          </a:prstGeom>
          <a:solidFill>
            <a:schemeClr val="bg1">
              <a:alpha val="75000"/>
            </a:schemeClr>
          </a:solidFill>
          <a:ln w="63500" cmpd="dbl">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2276475" y="2247900"/>
            <a:ext cx="7581900" cy="2514600"/>
          </a:xfrm>
        </p:spPr>
        <p:txBody>
          <a:bodyPr vert="horz" lIns="91440" tIns="45720" rIns="91440" bIns="45720" rtlCol="0" anchor="ctr">
            <a:normAutofit/>
          </a:bodyPr>
          <a:lstStyle/>
          <a:p>
            <a:r>
              <a:rPr lang="en-US" sz="6600">
                <a:solidFill>
                  <a:schemeClr val="tx1">
                    <a:lumMod val="75000"/>
                    <a:lumOff val="25000"/>
                  </a:schemeClr>
                </a:solidFill>
              </a:rPr>
              <a:t>The New Covenant of YHVH</a:t>
            </a:r>
          </a:p>
        </p:txBody>
      </p:sp>
    </p:spTree>
    <p:extLst>
      <p:ext uri="{BB962C8B-B14F-4D97-AF65-F5344CB8AC3E}">
        <p14:creationId xmlns:p14="http://schemas.microsoft.com/office/powerpoint/2010/main" val="288082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D2D06-971F-7B11-1AD4-E54F7B9EBB8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What are the qualifiers for being in the New Covenant?</a:t>
            </a:r>
          </a:p>
        </p:txBody>
      </p:sp>
      <p:sp>
        <p:nvSpPr>
          <p:cNvPr id="3" name="Subtitle 2">
            <a:extLst>
              <a:ext uri="{FF2B5EF4-FFF2-40B4-BE49-F238E27FC236}">
                <a16:creationId xmlns:a16="http://schemas.microsoft.com/office/drawing/2014/main" id="{B98B9D1D-F7A2-97DE-B147-A4866AC4066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01676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5735FBC-A3D6-5B27-338C-BEE32CE77315}"/>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76E83C32-ED1A-1225-1D19-575F989891C4}"/>
              </a:ext>
            </a:extLst>
          </p:cNvPr>
          <p:cNvSpPr txBox="1"/>
          <p:nvPr/>
        </p:nvSpPr>
        <p:spPr>
          <a:xfrm>
            <a:off x="0" y="762000"/>
            <a:ext cx="12192000" cy="646331"/>
          </a:xfrm>
          <a:prstGeom prst="rect">
            <a:avLst/>
          </a:prstGeom>
          <a:noFill/>
        </p:spPr>
        <p:txBody>
          <a:bodyPr vert="horz" rtlCol="0">
            <a:spAutoFit/>
          </a:bodyPr>
          <a:lstStyle/>
          <a:p>
            <a:pPr algn="ctr"/>
            <a:r>
              <a:rPr lang="en-US" sz="3600"/>
              <a:t>Ezekiel 34:25-31</a:t>
            </a:r>
          </a:p>
        </p:txBody>
      </p:sp>
      <p:sp>
        <p:nvSpPr>
          <p:cNvPr id="4" name="TextBox 3">
            <a:extLst>
              <a:ext uri="{FF2B5EF4-FFF2-40B4-BE49-F238E27FC236}">
                <a16:creationId xmlns:a16="http://schemas.microsoft.com/office/drawing/2014/main" id="{50D51C0F-730E-46B2-DC73-BD612FD76EB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47D2637-B7E2-A703-F62A-9A46E75AF3A7}"/>
              </a:ext>
            </a:extLst>
          </p:cNvPr>
          <p:cNvSpPr txBox="1"/>
          <p:nvPr/>
        </p:nvSpPr>
        <p:spPr>
          <a:xfrm>
            <a:off x="1016000" y="1905000"/>
            <a:ext cx="10160000" cy="3908762"/>
          </a:xfrm>
          <a:prstGeom prst="rect">
            <a:avLst/>
          </a:prstGeom>
          <a:noFill/>
        </p:spPr>
        <p:txBody>
          <a:bodyPr vert="horz" rtlCol="0">
            <a:spAutoFit/>
          </a:bodyPr>
          <a:lstStyle/>
          <a:p>
            <a:pPr algn="ctr"/>
            <a:r>
              <a:rPr lang="en-US" sz="3100"/>
              <a:t>"I will make a covenant of peace with them and </a:t>
            </a:r>
            <a:r>
              <a:rPr lang="en-US" sz="3100" b="1">
                <a:solidFill>
                  <a:srgbClr val="FF0000"/>
                </a:solidFill>
              </a:rPr>
              <a:t>eliminate harmful beasts from the land</a:t>
            </a:r>
            <a:r>
              <a:rPr lang="en-US" sz="3100"/>
              <a:t> so that they may </a:t>
            </a:r>
            <a:r>
              <a:rPr lang="en-US" sz="3100" b="1">
                <a:solidFill>
                  <a:srgbClr val="FF0000"/>
                </a:solidFill>
              </a:rPr>
              <a:t>live securely in the wilderness</a:t>
            </a:r>
            <a:r>
              <a:rPr lang="en-US" sz="3100"/>
              <a:t> and sleep in the woods. "I will make them and the places around My hill a blessing. And I will cause showers to come down in their season; they will be showers of blessing. "Also the tree of the field will yield its fruit and the earth will yield its increase, and they will be secure on their land. (Continued...)</a:t>
            </a:r>
          </a:p>
        </p:txBody>
      </p:sp>
    </p:spTree>
    <p:extLst>
      <p:ext uri="{BB962C8B-B14F-4D97-AF65-F5344CB8AC3E}">
        <p14:creationId xmlns:p14="http://schemas.microsoft.com/office/powerpoint/2010/main" val="3885401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A2B3EC-8996-8A92-4E6D-1AC243D9DA4E}"/>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656EA369-B2EF-A606-696F-D5817AF2A9E8}"/>
              </a:ext>
            </a:extLst>
          </p:cNvPr>
          <p:cNvSpPr txBox="1"/>
          <p:nvPr/>
        </p:nvSpPr>
        <p:spPr>
          <a:xfrm>
            <a:off x="1016000" y="635000"/>
            <a:ext cx="10160000" cy="4385816"/>
          </a:xfrm>
          <a:prstGeom prst="rect">
            <a:avLst/>
          </a:prstGeom>
          <a:noFill/>
        </p:spPr>
        <p:txBody>
          <a:bodyPr vert="horz" rtlCol="0">
            <a:spAutoFit/>
          </a:bodyPr>
          <a:lstStyle/>
          <a:p>
            <a:pPr algn="ctr"/>
            <a:r>
              <a:rPr lang="en-US" sz="3100"/>
              <a:t>Then they will know that I am the LORD, when I have broken the bars of their yoke and have delivered them from the hand of those who enslaved them. "They will no longer be a prey to the nations, and the beasts of the earth will not devour them; </a:t>
            </a:r>
            <a:r>
              <a:rPr lang="en-US" sz="3100" b="1">
                <a:solidFill>
                  <a:srgbClr val="FF0000"/>
                </a:solidFill>
              </a:rPr>
              <a:t>but they will live securely, and no one will make them afraid.</a:t>
            </a:r>
            <a:r>
              <a:rPr lang="en-US" sz="3100"/>
              <a:t> "I will establish for them a renowned planting place, and they </a:t>
            </a:r>
            <a:r>
              <a:rPr lang="en-US" sz="3100" b="1">
                <a:solidFill>
                  <a:srgbClr val="FF0000"/>
                </a:solidFill>
              </a:rPr>
              <a:t>will not again be victims of famine in the land,</a:t>
            </a:r>
            <a:r>
              <a:rPr lang="en-US" sz="3100"/>
              <a:t> and </a:t>
            </a:r>
            <a:r>
              <a:rPr lang="en-US" sz="3100" b="1">
                <a:solidFill>
                  <a:srgbClr val="FF0000"/>
                </a:solidFill>
              </a:rPr>
              <a:t>they will not endure the insults of the nations anymore</a:t>
            </a:r>
            <a:r>
              <a:rPr lang="en-US" sz="3100"/>
              <a:t>. (Continued...)</a:t>
            </a:r>
          </a:p>
        </p:txBody>
      </p:sp>
    </p:spTree>
    <p:extLst>
      <p:ext uri="{BB962C8B-B14F-4D97-AF65-F5344CB8AC3E}">
        <p14:creationId xmlns:p14="http://schemas.microsoft.com/office/powerpoint/2010/main" val="31750801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E8B303-611F-4943-323A-0EC5668348CF}"/>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5BFC87C7-F23B-4775-DA54-9296B8D16038}"/>
              </a:ext>
            </a:extLst>
          </p:cNvPr>
          <p:cNvSpPr txBox="1"/>
          <p:nvPr/>
        </p:nvSpPr>
        <p:spPr>
          <a:xfrm>
            <a:off x="1016000" y="635000"/>
            <a:ext cx="10160000" cy="2477601"/>
          </a:xfrm>
          <a:prstGeom prst="rect">
            <a:avLst/>
          </a:prstGeom>
          <a:noFill/>
        </p:spPr>
        <p:txBody>
          <a:bodyPr vert="horz" rtlCol="0">
            <a:spAutoFit/>
          </a:bodyPr>
          <a:lstStyle/>
          <a:p>
            <a:pPr algn="ctr"/>
            <a:r>
              <a:rPr lang="en-US" sz="3100"/>
              <a:t>"Then they will know that I, the LORD their God, am with them, and that they, the house of Israel, are My people," declares the Lord GOD. "As for you, My sheep, the sheep of My pasture, you are men, and I am your God," declares the Lord GOD.</a:t>
            </a:r>
          </a:p>
        </p:txBody>
      </p:sp>
    </p:spTree>
    <p:extLst>
      <p:ext uri="{BB962C8B-B14F-4D97-AF65-F5344CB8AC3E}">
        <p14:creationId xmlns:p14="http://schemas.microsoft.com/office/powerpoint/2010/main" val="18792512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E176562-2CC1-4AE9-382D-F7B01054DBE5}"/>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8CF7A27B-A9B2-F284-C102-765DD03DC7D9}"/>
              </a:ext>
            </a:extLst>
          </p:cNvPr>
          <p:cNvSpPr txBox="1"/>
          <p:nvPr/>
        </p:nvSpPr>
        <p:spPr>
          <a:xfrm>
            <a:off x="0" y="762000"/>
            <a:ext cx="12192000" cy="646331"/>
          </a:xfrm>
          <a:prstGeom prst="rect">
            <a:avLst/>
          </a:prstGeom>
          <a:noFill/>
        </p:spPr>
        <p:txBody>
          <a:bodyPr vert="horz" rtlCol="0">
            <a:spAutoFit/>
          </a:bodyPr>
          <a:lstStyle/>
          <a:p>
            <a:pPr algn="ctr"/>
            <a:r>
              <a:rPr lang="en-US" sz="3600"/>
              <a:t>Ezekiel 37:21-28</a:t>
            </a:r>
          </a:p>
        </p:txBody>
      </p:sp>
      <p:sp>
        <p:nvSpPr>
          <p:cNvPr id="4" name="TextBox 3">
            <a:extLst>
              <a:ext uri="{FF2B5EF4-FFF2-40B4-BE49-F238E27FC236}">
                <a16:creationId xmlns:a16="http://schemas.microsoft.com/office/drawing/2014/main" id="{61A349C7-0E7C-A36B-AD48-0231128E436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378834D-2B2A-592F-746C-E4938E081A54}"/>
              </a:ext>
            </a:extLst>
          </p:cNvPr>
          <p:cNvSpPr txBox="1"/>
          <p:nvPr/>
        </p:nvSpPr>
        <p:spPr>
          <a:xfrm>
            <a:off x="1016000" y="1905000"/>
            <a:ext cx="10160000" cy="3431709"/>
          </a:xfrm>
          <a:prstGeom prst="rect">
            <a:avLst/>
          </a:prstGeom>
          <a:noFill/>
        </p:spPr>
        <p:txBody>
          <a:bodyPr vert="horz" rtlCol="0">
            <a:spAutoFit/>
          </a:bodyPr>
          <a:lstStyle/>
          <a:p>
            <a:pPr algn="ctr"/>
            <a:r>
              <a:rPr lang="en-US" sz="3100"/>
              <a:t>"Say to them, 'Thus says the Lord GOD, "Behold, I will take the sons of Israel from among the nations where they have gone, and I will gather them from every side and bring them into their own land; and I will make them one nation in the land, on the mountains of Israel; and one king will be king for all of them; and they will no longer be two nations and no longer be divided into two kingdoms. (Continued...)</a:t>
            </a:r>
          </a:p>
        </p:txBody>
      </p:sp>
    </p:spTree>
    <p:extLst>
      <p:ext uri="{BB962C8B-B14F-4D97-AF65-F5344CB8AC3E}">
        <p14:creationId xmlns:p14="http://schemas.microsoft.com/office/powerpoint/2010/main" val="2796917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515B5F-C064-58BB-4A84-3E4A2EE45B87}"/>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F7088789-6B1D-1497-C154-BE202D0F05A9}"/>
              </a:ext>
            </a:extLst>
          </p:cNvPr>
          <p:cNvSpPr txBox="1"/>
          <p:nvPr/>
        </p:nvSpPr>
        <p:spPr>
          <a:xfrm>
            <a:off x="1016000" y="635000"/>
            <a:ext cx="10160000" cy="3908762"/>
          </a:xfrm>
          <a:prstGeom prst="rect">
            <a:avLst/>
          </a:prstGeom>
          <a:noFill/>
        </p:spPr>
        <p:txBody>
          <a:bodyPr vert="horz" rtlCol="0">
            <a:spAutoFit/>
          </a:bodyPr>
          <a:lstStyle/>
          <a:p>
            <a:pPr algn="ctr"/>
            <a:r>
              <a:rPr lang="en-US" sz="3100"/>
              <a:t>"They </a:t>
            </a:r>
            <a:r>
              <a:rPr lang="en-US" sz="3100" b="1">
                <a:solidFill>
                  <a:srgbClr val="FF0000"/>
                </a:solidFill>
              </a:rPr>
              <a:t>will no longer defile themselves with their idols</a:t>
            </a:r>
            <a:r>
              <a:rPr lang="en-US" sz="3100"/>
              <a:t>, or with their detestable things, or with any of their transgressions; but I will deliver them from all their dwelling places in which they have sinned, and will cleanse them. And they will be My people, and I will be their God. "</a:t>
            </a:r>
            <a:r>
              <a:rPr lang="en-US" sz="3100" b="1">
                <a:solidFill>
                  <a:srgbClr val="FF0000"/>
                </a:solidFill>
              </a:rPr>
              <a:t>My servant David will be king over them,</a:t>
            </a:r>
            <a:r>
              <a:rPr lang="en-US" sz="3100"/>
              <a:t> and they will all have one shepherd; and </a:t>
            </a:r>
            <a:r>
              <a:rPr lang="en-US" sz="3100" b="1">
                <a:solidFill>
                  <a:srgbClr val="FF0000"/>
                </a:solidFill>
              </a:rPr>
              <a:t>they will walk in My ordinances and keep My statutes and observe them</a:t>
            </a:r>
            <a:r>
              <a:rPr lang="en-US" sz="3100"/>
              <a:t>. (Continued...)</a:t>
            </a:r>
          </a:p>
        </p:txBody>
      </p:sp>
    </p:spTree>
    <p:extLst>
      <p:ext uri="{BB962C8B-B14F-4D97-AF65-F5344CB8AC3E}">
        <p14:creationId xmlns:p14="http://schemas.microsoft.com/office/powerpoint/2010/main" val="1173422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8E08B9-C115-90DD-80F5-93FADE80FE14}"/>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B306F2FB-42C7-6212-5DCA-0B578DE5CA7E}"/>
              </a:ext>
            </a:extLst>
          </p:cNvPr>
          <p:cNvSpPr txBox="1"/>
          <p:nvPr/>
        </p:nvSpPr>
        <p:spPr>
          <a:xfrm>
            <a:off x="1016000" y="635000"/>
            <a:ext cx="10160000" cy="3908762"/>
          </a:xfrm>
          <a:prstGeom prst="rect">
            <a:avLst/>
          </a:prstGeom>
          <a:noFill/>
        </p:spPr>
        <p:txBody>
          <a:bodyPr vert="horz" rtlCol="0">
            <a:spAutoFit/>
          </a:bodyPr>
          <a:lstStyle/>
          <a:p>
            <a:pPr algn="ctr"/>
            <a:r>
              <a:rPr lang="en-US" sz="3100"/>
              <a:t>"They will live on the land that I gave to Jacob My servant, in which your fathers lived; and they will live on it, they, and their sons and their sons' sons, forever; and D</a:t>
            </a:r>
            <a:r>
              <a:rPr lang="en-US" sz="3100" b="1">
                <a:solidFill>
                  <a:srgbClr val="FF0000"/>
                </a:solidFill>
              </a:rPr>
              <a:t>avid My servant will be their prince forever.</a:t>
            </a:r>
            <a:r>
              <a:rPr lang="en-US" sz="3100"/>
              <a:t> "I will make a covenant of peace with them; it will be an everlasting covenant with them. And I will place them and multiply them, and w</a:t>
            </a:r>
            <a:r>
              <a:rPr lang="en-US" sz="3100" b="1">
                <a:solidFill>
                  <a:srgbClr val="FF0000"/>
                </a:solidFill>
              </a:rPr>
              <a:t>ill set My sanctuary in their midst forever.</a:t>
            </a:r>
            <a:r>
              <a:rPr lang="en-US" sz="3100"/>
              <a:t> "My dwelling place also will be with them; (Continued...)</a:t>
            </a:r>
          </a:p>
        </p:txBody>
      </p:sp>
    </p:spTree>
    <p:extLst>
      <p:ext uri="{BB962C8B-B14F-4D97-AF65-F5344CB8AC3E}">
        <p14:creationId xmlns:p14="http://schemas.microsoft.com/office/powerpoint/2010/main" val="1353231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05B286-04D6-6EB1-26AC-C79A5312482E}"/>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D425840C-52A3-950D-A2EE-55B9328643D5}"/>
              </a:ext>
            </a:extLst>
          </p:cNvPr>
          <p:cNvSpPr txBox="1"/>
          <p:nvPr/>
        </p:nvSpPr>
        <p:spPr>
          <a:xfrm>
            <a:off x="1016000" y="635000"/>
            <a:ext cx="10160000" cy="1523494"/>
          </a:xfrm>
          <a:prstGeom prst="rect">
            <a:avLst/>
          </a:prstGeom>
          <a:noFill/>
        </p:spPr>
        <p:txBody>
          <a:bodyPr vert="horz" rtlCol="0">
            <a:spAutoFit/>
          </a:bodyPr>
          <a:lstStyle/>
          <a:p>
            <a:pPr algn="ctr"/>
            <a:r>
              <a:rPr lang="en-US" sz="3100"/>
              <a:t>and I will be their God, and they will be My people. "And the nations will know that I am the LORD who sanctifies Israel, wh</a:t>
            </a:r>
            <a:r>
              <a:rPr lang="en-US" sz="3100" b="1">
                <a:solidFill>
                  <a:srgbClr val="FF0000"/>
                </a:solidFill>
              </a:rPr>
              <a:t>en My sanctuary is in their midst forever."'</a:t>
            </a:r>
            <a:r>
              <a:rPr lang="en-US" sz="3100"/>
              <a:t>"</a:t>
            </a:r>
          </a:p>
        </p:txBody>
      </p:sp>
    </p:spTree>
    <p:extLst>
      <p:ext uri="{BB962C8B-B14F-4D97-AF65-F5344CB8AC3E}">
        <p14:creationId xmlns:p14="http://schemas.microsoft.com/office/powerpoint/2010/main" val="4109604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5648EF-9324-98F5-CD75-23F6F295168A}"/>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8F70E6D1-F25F-3990-7E9C-11829F6BB511}"/>
              </a:ext>
            </a:extLst>
          </p:cNvPr>
          <p:cNvSpPr txBox="1"/>
          <p:nvPr/>
        </p:nvSpPr>
        <p:spPr>
          <a:xfrm>
            <a:off x="0" y="762000"/>
            <a:ext cx="12192000" cy="646331"/>
          </a:xfrm>
          <a:prstGeom prst="rect">
            <a:avLst/>
          </a:prstGeom>
          <a:noFill/>
        </p:spPr>
        <p:txBody>
          <a:bodyPr vert="horz" rtlCol="0">
            <a:spAutoFit/>
          </a:bodyPr>
          <a:lstStyle/>
          <a:p>
            <a:pPr algn="ctr"/>
            <a:r>
              <a:rPr lang="en-US" sz="3600"/>
              <a:t>Jeremiah 31:31-34</a:t>
            </a:r>
          </a:p>
        </p:txBody>
      </p:sp>
      <p:sp>
        <p:nvSpPr>
          <p:cNvPr id="4" name="TextBox 3">
            <a:extLst>
              <a:ext uri="{FF2B5EF4-FFF2-40B4-BE49-F238E27FC236}">
                <a16:creationId xmlns:a16="http://schemas.microsoft.com/office/drawing/2014/main" id="{0605BC00-8345-F7D2-8D5A-DB39B3709CC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3C0CAE9-9FAD-80F5-9FBC-4866CAFC75A8}"/>
              </a:ext>
            </a:extLst>
          </p:cNvPr>
          <p:cNvSpPr txBox="1"/>
          <p:nvPr/>
        </p:nvSpPr>
        <p:spPr>
          <a:xfrm>
            <a:off x="1016000" y="1905000"/>
            <a:ext cx="10160000" cy="3431709"/>
          </a:xfrm>
          <a:prstGeom prst="rect">
            <a:avLst/>
          </a:prstGeom>
          <a:noFill/>
        </p:spPr>
        <p:txBody>
          <a:bodyPr vert="horz" rtlCol="0">
            <a:spAutoFit/>
          </a:bodyPr>
          <a:lstStyle/>
          <a:p>
            <a:pPr algn="ctr"/>
            <a:r>
              <a:rPr lang="en-US" sz="3100"/>
              <a:t>"Behold, days are coming," declares the LORD, "when I will make a </a:t>
            </a:r>
            <a:r>
              <a:rPr lang="en-US" sz="3100" b="1">
                <a:solidFill>
                  <a:srgbClr val="FF0000"/>
                </a:solidFill>
              </a:rPr>
              <a:t>new covenant</a:t>
            </a:r>
            <a:r>
              <a:rPr lang="en-US" sz="3100"/>
              <a:t> with the house of Israel and with the house of Judah, not like the covenant which I made with their fathers in the day I took them by the hand to bring them out of the land of Egypt, My covenant which they broke, although I was a husband to them," declares the LORD. (Continued...)</a:t>
            </a:r>
          </a:p>
        </p:txBody>
      </p:sp>
    </p:spTree>
    <p:extLst>
      <p:ext uri="{BB962C8B-B14F-4D97-AF65-F5344CB8AC3E}">
        <p14:creationId xmlns:p14="http://schemas.microsoft.com/office/powerpoint/2010/main" val="30416829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B43E8B-C22C-DDEC-71CB-4C4359840FBD}"/>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3B2E975D-FB5E-C631-4F87-EA16280D555C}"/>
              </a:ext>
            </a:extLst>
          </p:cNvPr>
          <p:cNvSpPr txBox="1"/>
          <p:nvPr/>
        </p:nvSpPr>
        <p:spPr>
          <a:xfrm>
            <a:off x="1016000" y="635000"/>
            <a:ext cx="10160000" cy="2000548"/>
          </a:xfrm>
          <a:prstGeom prst="rect">
            <a:avLst/>
          </a:prstGeom>
          <a:noFill/>
        </p:spPr>
        <p:txBody>
          <a:bodyPr vert="horz" rtlCol="0">
            <a:spAutoFit/>
          </a:bodyPr>
          <a:lstStyle/>
          <a:p>
            <a:pPr algn="ctr"/>
            <a:r>
              <a:rPr lang="en-US" sz="3100"/>
              <a:t>"But this is the covenant which I will make with the house of Israel after those days," declares the LORD, "I will put My law within them and on their heart I will write it; and I will be their God, and they shall be My people. (Continued...)</a:t>
            </a:r>
          </a:p>
        </p:txBody>
      </p:sp>
    </p:spTree>
    <p:extLst>
      <p:ext uri="{BB962C8B-B14F-4D97-AF65-F5344CB8AC3E}">
        <p14:creationId xmlns:p14="http://schemas.microsoft.com/office/powerpoint/2010/main" val="12856415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B80AFD-3421-9842-22F0-D378736FB9DE}"/>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591CD4F2-6BA3-4D64-AD32-35102AD28434}"/>
              </a:ext>
            </a:extLst>
          </p:cNvPr>
          <p:cNvSpPr txBox="1"/>
          <p:nvPr/>
        </p:nvSpPr>
        <p:spPr>
          <a:xfrm>
            <a:off x="1016000" y="635000"/>
            <a:ext cx="10160000" cy="2477601"/>
          </a:xfrm>
          <a:prstGeom prst="rect">
            <a:avLst/>
          </a:prstGeom>
          <a:noFill/>
        </p:spPr>
        <p:txBody>
          <a:bodyPr vert="horz" rtlCol="0">
            <a:spAutoFit/>
          </a:bodyPr>
          <a:lstStyle/>
          <a:p>
            <a:pPr algn="ctr"/>
            <a:r>
              <a:rPr lang="en-US" sz="3100"/>
              <a:t>"T</a:t>
            </a:r>
            <a:r>
              <a:rPr lang="en-US" sz="3100" b="1">
                <a:solidFill>
                  <a:srgbClr val="FF0000"/>
                </a:solidFill>
              </a:rPr>
              <a:t>hey will not teach again, each man his neighbor and each man his brother, saying, 'Know the LORD,' for they will all know Me,</a:t>
            </a:r>
            <a:r>
              <a:rPr lang="en-US" sz="3100"/>
              <a:t> from the least of them to the greatest of them," declares the LORD, "for I will forgive their iniquity, and their sin I will remember no more."</a:t>
            </a:r>
          </a:p>
        </p:txBody>
      </p:sp>
    </p:spTree>
    <p:extLst>
      <p:ext uri="{BB962C8B-B14F-4D97-AF65-F5344CB8AC3E}">
        <p14:creationId xmlns:p14="http://schemas.microsoft.com/office/powerpoint/2010/main" val="16072055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31A4A1-7283-38ED-B0B7-A3DA693DC936}"/>
              </a:ext>
            </a:extLst>
          </p:cNvPr>
          <p:cNvSpPr txBox="1"/>
          <p:nvPr/>
        </p:nvSpPr>
        <p:spPr>
          <a:xfrm>
            <a:off x="127000" y="127000"/>
            <a:ext cx="7315200" cy="276999"/>
          </a:xfrm>
          <a:prstGeom prst="rect">
            <a:avLst/>
          </a:prstGeom>
          <a:noFill/>
        </p:spPr>
        <p:txBody>
          <a:bodyPr vert="horz" lIns="0" tIns="0" rIns="0" bIns="0" rtlCol="0">
            <a:spAutoFit/>
          </a:bodyPr>
          <a:lstStyle/>
          <a:p>
            <a:r>
              <a:rPr lang="en-US"/>
              <a:t>WHAT ARE THE QUALIFIERS FOR BEING IN THE NEW COVENANT?</a:t>
            </a:r>
          </a:p>
        </p:txBody>
      </p:sp>
      <p:sp>
        <p:nvSpPr>
          <p:cNvPr id="3" name="TextBox 2">
            <a:extLst>
              <a:ext uri="{FF2B5EF4-FFF2-40B4-BE49-F238E27FC236}">
                <a16:creationId xmlns:a16="http://schemas.microsoft.com/office/drawing/2014/main" id="{8F20B34C-9B07-BA7F-C7B1-1B46459D4D3B}"/>
              </a:ext>
            </a:extLst>
          </p:cNvPr>
          <p:cNvSpPr txBox="1"/>
          <p:nvPr/>
        </p:nvSpPr>
        <p:spPr>
          <a:xfrm>
            <a:off x="0" y="762000"/>
            <a:ext cx="12192000" cy="646331"/>
          </a:xfrm>
          <a:prstGeom prst="rect">
            <a:avLst/>
          </a:prstGeom>
          <a:noFill/>
        </p:spPr>
        <p:txBody>
          <a:bodyPr vert="horz" rtlCol="0">
            <a:spAutoFit/>
          </a:bodyPr>
          <a:lstStyle/>
          <a:p>
            <a:pPr algn="ctr"/>
            <a:r>
              <a:rPr lang="en-US" sz="3600"/>
              <a:t>Jubilees 15:9-10</a:t>
            </a:r>
          </a:p>
        </p:txBody>
      </p:sp>
      <p:sp>
        <p:nvSpPr>
          <p:cNvPr id="4" name="TextBox 3">
            <a:extLst>
              <a:ext uri="{FF2B5EF4-FFF2-40B4-BE49-F238E27FC236}">
                <a16:creationId xmlns:a16="http://schemas.microsoft.com/office/drawing/2014/main" id="{13A730CD-0AD2-23C8-3FD3-3AB54651F86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4EE0117-DCD2-40E5-87AE-53EA893949B9}"/>
              </a:ext>
            </a:extLst>
          </p:cNvPr>
          <p:cNvSpPr txBox="1"/>
          <p:nvPr/>
        </p:nvSpPr>
        <p:spPr>
          <a:xfrm>
            <a:off x="1016000" y="1905000"/>
            <a:ext cx="10160000" cy="3431709"/>
          </a:xfrm>
          <a:prstGeom prst="rect">
            <a:avLst/>
          </a:prstGeom>
          <a:noFill/>
        </p:spPr>
        <p:txBody>
          <a:bodyPr vert="horz" rtlCol="0">
            <a:spAutoFit/>
          </a:bodyPr>
          <a:lstStyle/>
          <a:p>
            <a:pPr algn="ctr"/>
            <a:r>
              <a:rPr lang="en-US" sz="3100"/>
              <a:t>And I shall establish My covenant between Me and thee, and thy seed after thee, throughout their generations, for an eternal covenant, so that I may be a God unto thee, and to thy seed after thee. &lt;</a:t>
            </a:r>
            <a:r>
              <a:rPr lang="en-US" sz="3100" b="1">
                <a:solidFill>
                  <a:srgbClr val="FF0000"/>
                </a:solidFill>
              </a:rPr>
              <a:t>And I will give to thee and to thy seed after thee&gt; the land</a:t>
            </a:r>
            <a:r>
              <a:rPr lang="en-US" sz="3100"/>
              <a:t> where thou hast been a sojourner, the land of Canaan, </a:t>
            </a:r>
            <a:r>
              <a:rPr lang="en-US" sz="3100" b="1">
                <a:solidFill>
                  <a:srgbClr val="FF0000"/>
                </a:solidFill>
              </a:rPr>
              <a:t>that thou mayst possess it for ever</a:t>
            </a:r>
            <a:r>
              <a:rPr lang="en-US" sz="3100"/>
              <a:t>, and I will be their God.'</a:t>
            </a:r>
          </a:p>
        </p:txBody>
      </p:sp>
    </p:spTree>
    <p:extLst>
      <p:ext uri="{BB962C8B-B14F-4D97-AF65-F5344CB8AC3E}">
        <p14:creationId xmlns:p14="http://schemas.microsoft.com/office/powerpoint/2010/main" val="36834808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AC866-59E0-92AC-9192-086AB8DA7566}"/>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Where will we be when the New Covenant is enacted?</a:t>
            </a:r>
          </a:p>
        </p:txBody>
      </p:sp>
      <p:sp>
        <p:nvSpPr>
          <p:cNvPr id="3" name="Subtitle 2">
            <a:extLst>
              <a:ext uri="{FF2B5EF4-FFF2-40B4-BE49-F238E27FC236}">
                <a16:creationId xmlns:a16="http://schemas.microsoft.com/office/drawing/2014/main" id="{FD34B35B-9C61-6795-BA50-CBE71CA1D6E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356814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3593F0-44F8-C24A-F80D-92B9B1359CC4}"/>
              </a:ext>
            </a:extLst>
          </p:cNvPr>
          <p:cNvSpPr txBox="1"/>
          <p:nvPr/>
        </p:nvSpPr>
        <p:spPr>
          <a:xfrm>
            <a:off x="127000" y="127000"/>
            <a:ext cx="7315200" cy="276999"/>
          </a:xfrm>
          <a:prstGeom prst="rect">
            <a:avLst/>
          </a:prstGeom>
          <a:noFill/>
        </p:spPr>
        <p:txBody>
          <a:bodyPr vert="horz" lIns="0" tIns="0" rIns="0" bIns="0" rtlCol="0">
            <a:spAutoFit/>
          </a:bodyPr>
          <a:lstStyle/>
          <a:p>
            <a:r>
              <a:rPr lang="en-US"/>
              <a:t>WHERE WILL WE BE WHEN THE NEW COVENANT IS ENACTED?</a:t>
            </a:r>
          </a:p>
        </p:txBody>
      </p:sp>
      <p:sp>
        <p:nvSpPr>
          <p:cNvPr id="3" name="TextBox 2">
            <a:extLst>
              <a:ext uri="{FF2B5EF4-FFF2-40B4-BE49-F238E27FC236}">
                <a16:creationId xmlns:a16="http://schemas.microsoft.com/office/drawing/2014/main" id="{6A720899-25D6-F89D-BB67-CAF971A7F89C}"/>
              </a:ext>
            </a:extLst>
          </p:cNvPr>
          <p:cNvSpPr txBox="1"/>
          <p:nvPr/>
        </p:nvSpPr>
        <p:spPr>
          <a:xfrm>
            <a:off x="0" y="762000"/>
            <a:ext cx="12192000" cy="646331"/>
          </a:xfrm>
          <a:prstGeom prst="rect">
            <a:avLst/>
          </a:prstGeom>
          <a:noFill/>
        </p:spPr>
        <p:txBody>
          <a:bodyPr vert="horz" rtlCol="0">
            <a:spAutoFit/>
          </a:bodyPr>
          <a:lstStyle/>
          <a:p>
            <a:pPr algn="ctr"/>
            <a:r>
              <a:rPr lang="en-US" sz="3600"/>
              <a:t>First Peter 1:3-5</a:t>
            </a:r>
          </a:p>
        </p:txBody>
      </p:sp>
      <p:sp>
        <p:nvSpPr>
          <p:cNvPr id="4" name="TextBox 3">
            <a:extLst>
              <a:ext uri="{FF2B5EF4-FFF2-40B4-BE49-F238E27FC236}">
                <a16:creationId xmlns:a16="http://schemas.microsoft.com/office/drawing/2014/main" id="{09C4AFA0-45F9-B783-27EA-2A141665470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D02E8FB-5E48-CAD9-FBCF-06E50B2EC9A8}"/>
              </a:ext>
            </a:extLst>
          </p:cNvPr>
          <p:cNvSpPr txBox="1"/>
          <p:nvPr/>
        </p:nvSpPr>
        <p:spPr>
          <a:xfrm>
            <a:off x="1016000" y="1905000"/>
            <a:ext cx="10160000" cy="3908762"/>
          </a:xfrm>
          <a:prstGeom prst="rect">
            <a:avLst/>
          </a:prstGeom>
          <a:noFill/>
        </p:spPr>
        <p:txBody>
          <a:bodyPr vert="horz" rtlCol="0">
            <a:spAutoFit/>
          </a:bodyPr>
          <a:lstStyle/>
          <a:p>
            <a:pPr algn="ctr"/>
            <a:r>
              <a:rPr lang="en-US" sz="3100"/>
              <a:t>Blessed be the God and Father of our Lord Jesus Christ, who according to His great mercy has caused us to be </a:t>
            </a:r>
            <a:r>
              <a:rPr lang="en-US" sz="3100" b="1">
                <a:solidFill>
                  <a:srgbClr val="FF0000"/>
                </a:solidFill>
              </a:rPr>
              <a:t>born again</a:t>
            </a:r>
            <a:r>
              <a:rPr lang="en-US" sz="3100"/>
              <a:t> to a living hope through the </a:t>
            </a:r>
            <a:r>
              <a:rPr lang="en-US" sz="3100" b="1">
                <a:solidFill>
                  <a:srgbClr val="FF0000"/>
                </a:solidFill>
              </a:rPr>
              <a:t>resurrection</a:t>
            </a:r>
            <a:r>
              <a:rPr lang="en-US" sz="3100"/>
              <a:t> of Jesus Christ from the dead, to obtain an inheritance which is imperishable and undefiled and will not fade away, </a:t>
            </a:r>
            <a:r>
              <a:rPr lang="en-US" sz="3100" b="1">
                <a:solidFill>
                  <a:srgbClr val="FF0000"/>
                </a:solidFill>
              </a:rPr>
              <a:t>reserved in heaven for you,</a:t>
            </a:r>
            <a:r>
              <a:rPr lang="en-US" sz="3100"/>
              <a:t> who are protected by the power of God through faith for a salvation ready to be revealed in the last time.</a:t>
            </a:r>
          </a:p>
        </p:txBody>
      </p:sp>
    </p:spTree>
    <p:extLst>
      <p:ext uri="{BB962C8B-B14F-4D97-AF65-F5344CB8AC3E}">
        <p14:creationId xmlns:p14="http://schemas.microsoft.com/office/powerpoint/2010/main" val="11655046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9D221A9-6EF4-2B34-25F3-BA337F7DE34A}"/>
              </a:ext>
            </a:extLst>
          </p:cNvPr>
          <p:cNvSpPr txBox="1"/>
          <p:nvPr/>
        </p:nvSpPr>
        <p:spPr>
          <a:xfrm>
            <a:off x="127000" y="127000"/>
            <a:ext cx="7315200" cy="276999"/>
          </a:xfrm>
          <a:prstGeom prst="rect">
            <a:avLst/>
          </a:prstGeom>
          <a:noFill/>
        </p:spPr>
        <p:txBody>
          <a:bodyPr vert="horz" lIns="0" tIns="0" rIns="0" bIns="0" rtlCol="0">
            <a:spAutoFit/>
          </a:bodyPr>
          <a:lstStyle/>
          <a:p>
            <a:r>
              <a:rPr lang="en-US"/>
              <a:t>WHERE WILL WE BE WHEN THE NEW COVENANT IS ENACTED?</a:t>
            </a:r>
          </a:p>
        </p:txBody>
      </p:sp>
      <p:sp>
        <p:nvSpPr>
          <p:cNvPr id="3" name="TextBox 2">
            <a:extLst>
              <a:ext uri="{FF2B5EF4-FFF2-40B4-BE49-F238E27FC236}">
                <a16:creationId xmlns:a16="http://schemas.microsoft.com/office/drawing/2014/main" id="{B11680B2-B71D-1477-2D7A-CBEBB37B2642}"/>
              </a:ext>
            </a:extLst>
          </p:cNvPr>
          <p:cNvSpPr txBox="1"/>
          <p:nvPr/>
        </p:nvSpPr>
        <p:spPr>
          <a:xfrm>
            <a:off x="0" y="762000"/>
            <a:ext cx="12192000" cy="646331"/>
          </a:xfrm>
          <a:prstGeom prst="rect">
            <a:avLst/>
          </a:prstGeom>
          <a:noFill/>
        </p:spPr>
        <p:txBody>
          <a:bodyPr vert="horz" rtlCol="0">
            <a:spAutoFit/>
          </a:bodyPr>
          <a:lstStyle/>
          <a:p>
            <a:pPr algn="ctr"/>
            <a:r>
              <a:rPr lang="en-US" sz="3600"/>
              <a:t>Matthew 26:26-39</a:t>
            </a:r>
          </a:p>
        </p:txBody>
      </p:sp>
      <p:sp>
        <p:nvSpPr>
          <p:cNvPr id="4" name="TextBox 3">
            <a:extLst>
              <a:ext uri="{FF2B5EF4-FFF2-40B4-BE49-F238E27FC236}">
                <a16:creationId xmlns:a16="http://schemas.microsoft.com/office/drawing/2014/main" id="{6BC8F1BB-01D2-7723-185E-A58C44DED4D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97F2D1E-5E35-A0F4-4721-94ECA0B1DA85}"/>
              </a:ext>
            </a:extLst>
          </p:cNvPr>
          <p:cNvSpPr txBox="1"/>
          <p:nvPr/>
        </p:nvSpPr>
        <p:spPr>
          <a:xfrm>
            <a:off x="1016000" y="1905000"/>
            <a:ext cx="10160000" cy="2954655"/>
          </a:xfrm>
          <a:prstGeom prst="rect">
            <a:avLst/>
          </a:prstGeom>
          <a:noFill/>
        </p:spPr>
        <p:txBody>
          <a:bodyPr vert="horz" rtlCol="0">
            <a:spAutoFit/>
          </a:bodyPr>
          <a:lstStyle/>
          <a:p>
            <a:pPr algn="ctr"/>
            <a:r>
              <a:rPr lang="en-US" sz="3100"/>
              <a:t>While they were eating, Jesus took some bread, and after a blessing, He broke it and gave it to the disciples, and said, "Take, eat; this is My body." And when He had taken a cup and given thanks, He gave it to them, saying, "Drink from it, all of you; for this is My blood of the covenant, which is poured out for many for forgiveness of sins. (Continued...)</a:t>
            </a:r>
          </a:p>
        </p:txBody>
      </p:sp>
    </p:spTree>
    <p:extLst>
      <p:ext uri="{BB962C8B-B14F-4D97-AF65-F5344CB8AC3E}">
        <p14:creationId xmlns:p14="http://schemas.microsoft.com/office/powerpoint/2010/main" val="34426395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090B95-5922-60AB-0671-303DFA053900}"/>
              </a:ext>
            </a:extLst>
          </p:cNvPr>
          <p:cNvSpPr txBox="1"/>
          <p:nvPr/>
        </p:nvSpPr>
        <p:spPr>
          <a:xfrm>
            <a:off x="127000" y="127000"/>
            <a:ext cx="7315200" cy="276999"/>
          </a:xfrm>
          <a:prstGeom prst="rect">
            <a:avLst/>
          </a:prstGeom>
          <a:noFill/>
        </p:spPr>
        <p:txBody>
          <a:bodyPr vert="horz" lIns="0" tIns="0" rIns="0" bIns="0" rtlCol="0">
            <a:spAutoFit/>
          </a:bodyPr>
          <a:lstStyle/>
          <a:p>
            <a:r>
              <a:rPr lang="en-US"/>
              <a:t>WHERE WILL WE BE WHEN THE NEW COVENANT IS ENACTED?</a:t>
            </a:r>
          </a:p>
        </p:txBody>
      </p:sp>
      <p:sp>
        <p:nvSpPr>
          <p:cNvPr id="3" name="TextBox 2">
            <a:extLst>
              <a:ext uri="{FF2B5EF4-FFF2-40B4-BE49-F238E27FC236}">
                <a16:creationId xmlns:a16="http://schemas.microsoft.com/office/drawing/2014/main" id="{8E4AAB71-D6B8-49DF-8040-8989BC6D124B}"/>
              </a:ext>
            </a:extLst>
          </p:cNvPr>
          <p:cNvSpPr txBox="1"/>
          <p:nvPr/>
        </p:nvSpPr>
        <p:spPr>
          <a:xfrm>
            <a:off x="1016000" y="635000"/>
            <a:ext cx="10160000" cy="3908762"/>
          </a:xfrm>
          <a:prstGeom prst="rect">
            <a:avLst/>
          </a:prstGeom>
          <a:noFill/>
        </p:spPr>
        <p:txBody>
          <a:bodyPr vert="horz" rtlCol="0">
            <a:spAutoFit/>
          </a:bodyPr>
          <a:lstStyle/>
          <a:p>
            <a:pPr algn="ctr"/>
            <a:r>
              <a:rPr lang="en-US" sz="3100"/>
              <a:t>"But I say to you, I will not drink of this fruit of the vine from now on until that day </a:t>
            </a:r>
            <a:r>
              <a:rPr lang="en-US" sz="3100" b="1">
                <a:solidFill>
                  <a:srgbClr val="FF0000"/>
                </a:solidFill>
              </a:rPr>
              <a:t>when I drink it new with you in My Father's kingdom.</a:t>
            </a:r>
            <a:r>
              <a:rPr lang="en-US" sz="3100"/>
              <a:t>" After singing a hymn, they went out to the Mount of Olives. Then Jesus said to them, "You will all fall away because of Me this night, for it is written, 'I WILL STRIKE DOWN THE SHEPHERD, AND THE SHEEP OF THE FLOCK SHALL BE SCATTERED.' "But after I have been raised, I will go ahead of you to Galilee. (Continued...)</a:t>
            </a:r>
          </a:p>
        </p:txBody>
      </p:sp>
    </p:spTree>
    <p:extLst>
      <p:ext uri="{BB962C8B-B14F-4D97-AF65-F5344CB8AC3E}">
        <p14:creationId xmlns:p14="http://schemas.microsoft.com/office/powerpoint/2010/main" val="14450125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118F9A-5CAF-0C92-4537-21E90DFA7D22}"/>
              </a:ext>
            </a:extLst>
          </p:cNvPr>
          <p:cNvSpPr txBox="1"/>
          <p:nvPr/>
        </p:nvSpPr>
        <p:spPr>
          <a:xfrm>
            <a:off x="127000" y="127000"/>
            <a:ext cx="7315200" cy="276999"/>
          </a:xfrm>
          <a:prstGeom prst="rect">
            <a:avLst/>
          </a:prstGeom>
          <a:noFill/>
        </p:spPr>
        <p:txBody>
          <a:bodyPr vert="horz" lIns="0" tIns="0" rIns="0" bIns="0" rtlCol="0">
            <a:spAutoFit/>
          </a:bodyPr>
          <a:lstStyle/>
          <a:p>
            <a:r>
              <a:rPr lang="en-US"/>
              <a:t>WHERE WILL WE BE WHEN THE NEW COVENANT IS ENACTED?</a:t>
            </a:r>
          </a:p>
        </p:txBody>
      </p:sp>
      <p:sp>
        <p:nvSpPr>
          <p:cNvPr id="3" name="TextBox 2">
            <a:extLst>
              <a:ext uri="{FF2B5EF4-FFF2-40B4-BE49-F238E27FC236}">
                <a16:creationId xmlns:a16="http://schemas.microsoft.com/office/drawing/2014/main" id="{36DA131D-8B49-9C75-B0D7-0FE68A70E0B5}"/>
              </a:ext>
            </a:extLst>
          </p:cNvPr>
          <p:cNvSpPr txBox="1"/>
          <p:nvPr/>
        </p:nvSpPr>
        <p:spPr>
          <a:xfrm>
            <a:off x="1016000" y="635000"/>
            <a:ext cx="10160000" cy="4385816"/>
          </a:xfrm>
          <a:prstGeom prst="rect">
            <a:avLst/>
          </a:prstGeom>
          <a:noFill/>
        </p:spPr>
        <p:txBody>
          <a:bodyPr vert="horz" rtlCol="0">
            <a:spAutoFit/>
          </a:bodyPr>
          <a:lstStyle/>
          <a:p>
            <a:pPr algn="ctr"/>
            <a:r>
              <a:rPr lang="en-US" sz="3100"/>
              <a:t>" But Peter said to Him, "Even though all may fall away because of You, I will never fall away." Jesus said to him, "Truly I say to you that this very night, before a rooster crows, you will deny Me three times." Peter said to Him, "Even if I have to die with You, I will not deny You." All the disciples said the same thing too. Then Jesus came with them to a place called Gethsemane, and said to His disciples, "Sit here while I go over there and pray. (Continued...)</a:t>
            </a:r>
          </a:p>
        </p:txBody>
      </p:sp>
    </p:spTree>
    <p:extLst>
      <p:ext uri="{BB962C8B-B14F-4D97-AF65-F5344CB8AC3E}">
        <p14:creationId xmlns:p14="http://schemas.microsoft.com/office/powerpoint/2010/main" val="21719082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E2DA0DF-D2C9-0388-AEBF-D7406AFE1529}"/>
              </a:ext>
            </a:extLst>
          </p:cNvPr>
          <p:cNvSpPr txBox="1"/>
          <p:nvPr/>
        </p:nvSpPr>
        <p:spPr>
          <a:xfrm>
            <a:off x="127000" y="127000"/>
            <a:ext cx="7315200" cy="276999"/>
          </a:xfrm>
          <a:prstGeom prst="rect">
            <a:avLst/>
          </a:prstGeom>
          <a:noFill/>
        </p:spPr>
        <p:txBody>
          <a:bodyPr vert="horz" lIns="0" tIns="0" rIns="0" bIns="0" rtlCol="0">
            <a:spAutoFit/>
          </a:bodyPr>
          <a:lstStyle/>
          <a:p>
            <a:r>
              <a:rPr lang="en-US"/>
              <a:t>WHERE WILL WE BE WHEN THE NEW COVENANT IS ENACTED?</a:t>
            </a:r>
          </a:p>
        </p:txBody>
      </p:sp>
      <p:sp>
        <p:nvSpPr>
          <p:cNvPr id="3" name="TextBox 2">
            <a:extLst>
              <a:ext uri="{FF2B5EF4-FFF2-40B4-BE49-F238E27FC236}">
                <a16:creationId xmlns:a16="http://schemas.microsoft.com/office/drawing/2014/main" id="{B4CE0180-2B92-967B-1331-59E57B868501}"/>
              </a:ext>
            </a:extLst>
          </p:cNvPr>
          <p:cNvSpPr txBox="1"/>
          <p:nvPr/>
        </p:nvSpPr>
        <p:spPr>
          <a:xfrm>
            <a:off x="1016000" y="635000"/>
            <a:ext cx="10160000" cy="3431709"/>
          </a:xfrm>
          <a:prstGeom prst="rect">
            <a:avLst/>
          </a:prstGeom>
          <a:noFill/>
        </p:spPr>
        <p:txBody>
          <a:bodyPr vert="horz" rtlCol="0">
            <a:spAutoFit/>
          </a:bodyPr>
          <a:lstStyle/>
          <a:p>
            <a:pPr algn="ctr"/>
            <a:r>
              <a:rPr lang="en-US" sz="3100"/>
              <a:t>" And He took with Him Peter and the two sons of Zebedee, and began to be grieved and distressed. Then He said to them, "My soul is deeply grieved, to the point of death; remain here and keep watch with Me." And He went a little beyond them, and fell on His face and prayed, saying, "My Father, if it is possible, let this cup pass from Me; yet not as I will, but as You will."</a:t>
            </a:r>
          </a:p>
        </p:txBody>
      </p:sp>
    </p:spTree>
    <p:extLst>
      <p:ext uri="{BB962C8B-B14F-4D97-AF65-F5344CB8AC3E}">
        <p14:creationId xmlns:p14="http://schemas.microsoft.com/office/powerpoint/2010/main" val="4451470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8D6A7A-56CC-C1EF-BEAA-D0FD8ED46BE1}"/>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When is the New Covenant?</a:t>
            </a:r>
          </a:p>
        </p:txBody>
      </p:sp>
      <p:sp>
        <p:nvSpPr>
          <p:cNvPr id="3" name="Subtitle 2">
            <a:extLst>
              <a:ext uri="{FF2B5EF4-FFF2-40B4-BE49-F238E27FC236}">
                <a16:creationId xmlns:a16="http://schemas.microsoft.com/office/drawing/2014/main" id="{64ACFDF2-94F8-3C8A-C737-F060DF1AB05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391631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8244EDF-BE8F-698F-35A5-EDE90A6164D2}"/>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C630D558-0E4A-0254-EFF3-74570CAC8171}"/>
              </a:ext>
            </a:extLst>
          </p:cNvPr>
          <p:cNvSpPr txBox="1"/>
          <p:nvPr/>
        </p:nvSpPr>
        <p:spPr>
          <a:xfrm>
            <a:off x="0" y="762000"/>
            <a:ext cx="12192000" cy="646331"/>
          </a:xfrm>
          <a:prstGeom prst="rect">
            <a:avLst/>
          </a:prstGeom>
          <a:noFill/>
        </p:spPr>
        <p:txBody>
          <a:bodyPr vert="horz" rtlCol="0">
            <a:spAutoFit/>
          </a:bodyPr>
          <a:lstStyle/>
          <a:p>
            <a:pPr algn="ctr"/>
            <a:r>
              <a:rPr lang="en-US" sz="3600"/>
              <a:t>Baruch [1st Baruch] 2:26-35</a:t>
            </a:r>
          </a:p>
        </p:txBody>
      </p:sp>
      <p:sp>
        <p:nvSpPr>
          <p:cNvPr id="4" name="TextBox 3">
            <a:extLst>
              <a:ext uri="{FF2B5EF4-FFF2-40B4-BE49-F238E27FC236}">
                <a16:creationId xmlns:a16="http://schemas.microsoft.com/office/drawing/2014/main" id="{68FD69D9-9DDB-2A7D-8D89-940D74304255}"/>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9F03B947-78F9-60F5-9408-5E76EABBF168}"/>
              </a:ext>
            </a:extLst>
          </p:cNvPr>
          <p:cNvSpPr txBox="1"/>
          <p:nvPr/>
        </p:nvSpPr>
        <p:spPr>
          <a:xfrm>
            <a:off x="1016000" y="1905000"/>
            <a:ext cx="10160000" cy="1523494"/>
          </a:xfrm>
          <a:prstGeom prst="rect">
            <a:avLst/>
          </a:prstGeom>
          <a:noFill/>
        </p:spPr>
        <p:txBody>
          <a:bodyPr vert="horz" rtlCol="0">
            <a:spAutoFit/>
          </a:bodyPr>
          <a:lstStyle/>
          <a:p>
            <a:pPr algn="ctr"/>
            <a:r>
              <a:rPr lang="en-US" sz="3100"/>
              <a:t>And the house which is called by your name you have laid waste, as is clear on this day, because of the wickedness of the house of Israel and the house of Judah. (Continued...)</a:t>
            </a:r>
          </a:p>
        </p:txBody>
      </p:sp>
    </p:spTree>
    <p:extLst>
      <p:ext uri="{BB962C8B-B14F-4D97-AF65-F5344CB8AC3E}">
        <p14:creationId xmlns:p14="http://schemas.microsoft.com/office/powerpoint/2010/main" val="42646911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829FEA-7E1B-F5E2-FC5C-02B32D39961F}"/>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FB2CAF25-7156-2F75-13A0-92F0D0B813E2}"/>
              </a:ext>
            </a:extLst>
          </p:cNvPr>
          <p:cNvSpPr txBox="1"/>
          <p:nvPr/>
        </p:nvSpPr>
        <p:spPr>
          <a:xfrm>
            <a:off x="1016000" y="635000"/>
            <a:ext cx="10160000" cy="3431709"/>
          </a:xfrm>
          <a:prstGeom prst="rect">
            <a:avLst/>
          </a:prstGeom>
          <a:noFill/>
        </p:spPr>
        <p:txBody>
          <a:bodyPr vert="horz" rtlCol="0">
            <a:spAutoFit/>
          </a:bodyPr>
          <a:lstStyle/>
          <a:p>
            <a:pPr algn="ctr"/>
            <a:r>
              <a:rPr lang="en-US" sz="3100"/>
              <a:t>O Lord our God, you have dealt with us according to all your goodness and all your great mercy, just as you spoke by your servant Moses in the day when you commanded him to write the law before the children of Israel, saying, If you will not hear my voice, surely this very great multitude shall be turned into a small number among the nations where I will scatter them. (Continued...)</a:t>
            </a:r>
          </a:p>
        </p:txBody>
      </p:sp>
    </p:spTree>
    <p:extLst>
      <p:ext uri="{BB962C8B-B14F-4D97-AF65-F5344CB8AC3E}">
        <p14:creationId xmlns:p14="http://schemas.microsoft.com/office/powerpoint/2010/main" val="17800208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0163979-A886-A10D-95E2-81A2FE71CB49}"/>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7C3006C6-CE37-9439-470E-0938AF491306}"/>
              </a:ext>
            </a:extLst>
          </p:cNvPr>
          <p:cNvSpPr txBox="1"/>
          <p:nvPr/>
        </p:nvSpPr>
        <p:spPr>
          <a:xfrm>
            <a:off x="1016000" y="635000"/>
            <a:ext cx="10160000" cy="3908762"/>
          </a:xfrm>
          <a:prstGeom prst="rect">
            <a:avLst/>
          </a:prstGeom>
          <a:noFill/>
        </p:spPr>
        <p:txBody>
          <a:bodyPr vert="horz" rtlCol="0">
            <a:spAutoFit/>
          </a:bodyPr>
          <a:lstStyle/>
          <a:p>
            <a:pPr algn="ctr"/>
            <a:r>
              <a:rPr lang="en-US" sz="3100"/>
              <a:t>For I knew that they would not hear me, because they are a stiff-necked people, but, in the land of their captivity, they shall remember themselves, and shall know that I am the Lord their God, for I will give them a heart, and ears to hear, and they shall praise me in the land of their captivity and think upon my name, and repent from their stiff neck and from their wicked deeds; for they shall remember the way of their fathers, who sinned before the Lord. (Continued...)</a:t>
            </a:r>
          </a:p>
        </p:txBody>
      </p:sp>
    </p:spTree>
    <p:extLst>
      <p:ext uri="{BB962C8B-B14F-4D97-AF65-F5344CB8AC3E}">
        <p14:creationId xmlns:p14="http://schemas.microsoft.com/office/powerpoint/2010/main" val="6066759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FA363C-B3DE-CD00-C0B5-8E22C8B5C734}"/>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322D4C52-CACA-8C96-AB70-6C649B0F98F8}"/>
              </a:ext>
            </a:extLst>
          </p:cNvPr>
          <p:cNvSpPr txBox="1"/>
          <p:nvPr/>
        </p:nvSpPr>
        <p:spPr>
          <a:xfrm>
            <a:off x="1016000" y="635000"/>
            <a:ext cx="10160000" cy="3431709"/>
          </a:xfrm>
          <a:prstGeom prst="rect">
            <a:avLst/>
          </a:prstGeom>
          <a:noFill/>
        </p:spPr>
        <p:txBody>
          <a:bodyPr vert="horz" rtlCol="0">
            <a:spAutoFit/>
          </a:bodyPr>
          <a:lstStyle/>
          <a:p>
            <a:pPr algn="ctr"/>
            <a:r>
              <a:rPr lang="en-US" sz="3100"/>
              <a:t>And I will bring them again into the land which I promised with an oath to their fathers, Abraham, Isaac, and Jacob, and they shall be lords of it; and I will increase them and they shall not be diminished. And I will make an everlasting covenant with them to be their God and they shall be my people; and I will no longer drive my people of Israel out of the land which I have given them.</a:t>
            </a:r>
          </a:p>
        </p:txBody>
      </p:sp>
    </p:spTree>
    <p:extLst>
      <p:ext uri="{BB962C8B-B14F-4D97-AF65-F5344CB8AC3E}">
        <p14:creationId xmlns:p14="http://schemas.microsoft.com/office/powerpoint/2010/main" val="21072202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17BE59-BF4A-57C2-9413-4A97CA130DC5}"/>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36B83F0E-821B-8CAD-2DDD-B706E37EE225}"/>
              </a:ext>
            </a:extLst>
          </p:cNvPr>
          <p:cNvSpPr txBox="1"/>
          <p:nvPr/>
        </p:nvSpPr>
        <p:spPr>
          <a:xfrm>
            <a:off x="0" y="762000"/>
            <a:ext cx="12192000" cy="646331"/>
          </a:xfrm>
          <a:prstGeom prst="rect">
            <a:avLst/>
          </a:prstGeom>
          <a:noFill/>
        </p:spPr>
        <p:txBody>
          <a:bodyPr vert="horz" rtlCol="0">
            <a:spAutoFit/>
          </a:bodyPr>
          <a:lstStyle/>
          <a:p>
            <a:pPr algn="ctr"/>
            <a:r>
              <a:rPr lang="en-US" sz="3600"/>
              <a:t>Ezekiel 16:59-63</a:t>
            </a:r>
          </a:p>
        </p:txBody>
      </p:sp>
      <p:sp>
        <p:nvSpPr>
          <p:cNvPr id="4" name="TextBox 3">
            <a:extLst>
              <a:ext uri="{FF2B5EF4-FFF2-40B4-BE49-F238E27FC236}">
                <a16:creationId xmlns:a16="http://schemas.microsoft.com/office/drawing/2014/main" id="{54AC1E5E-3EC6-1BD0-24EF-10595CC8B2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44FEA53-9305-567C-6F07-28DCCEA4F230}"/>
              </a:ext>
            </a:extLst>
          </p:cNvPr>
          <p:cNvSpPr txBox="1"/>
          <p:nvPr/>
        </p:nvSpPr>
        <p:spPr>
          <a:xfrm>
            <a:off x="1016000" y="1905000"/>
            <a:ext cx="10160000" cy="4385816"/>
          </a:xfrm>
          <a:prstGeom prst="rect">
            <a:avLst/>
          </a:prstGeom>
          <a:noFill/>
        </p:spPr>
        <p:txBody>
          <a:bodyPr vert="horz" rtlCol="0">
            <a:spAutoFit/>
          </a:bodyPr>
          <a:lstStyle/>
          <a:p>
            <a:pPr algn="ctr"/>
            <a:r>
              <a:rPr lang="en-US" sz="3100"/>
              <a:t>For thus says the Lord GOD, "I will also do with you as you have done, you who have despised the oath by breaking the covenant. "Nevertheless, I will remember My covenant with you in the days of your youth, and </a:t>
            </a:r>
            <a:r>
              <a:rPr lang="en-US" sz="3100" b="1">
                <a:solidFill>
                  <a:srgbClr val="FF0000"/>
                </a:solidFill>
              </a:rPr>
              <a:t>I will establish an everlasting covenant with you</a:t>
            </a:r>
            <a:r>
              <a:rPr lang="en-US" sz="3100"/>
              <a:t>. "Then you will remember your ways and be ashamed when you receive your sisters, both your older and your younger; and I will give them to you as daughters, but not because of your covenant. (Continued...)</a:t>
            </a:r>
          </a:p>
        </p:txBody>
      </p:sp>
    </p:spTree>
    <p:extLst>
      <p:ext uri="{BB962C8B-B14F-4D97-AF65-F5344CB8AC3E}">
        <p14:creationId xmlns:p14="http://schemas.microsoft.com/office/powerpoint/2010/main" val="29860201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5FDC13-76FA-7B35-CF03-F90ED7C7F001}"/>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999B9A38-1B89-A193-01BF-00578C7AB1B3}"/>
              </a:ext>
            </a:extLst>
          </p:cNvPr>
          <p:cNvSpPr txBox="1"/>
          <p:nvPr/>
        </p:nvSpPr>
        <p:spPr>
          <a:xfrm>
            <a:off x="1016000" y="635000"/>
            <a:ext cx="10160000" cy="2477601"/>
          </a:xfrm>
          <a:prstGeom prst="rect">
            <a:avLst/>
          </a:prstGeom>
          <a:noFill/>
        </p:spPr>
        <p:txBody>
          <a:bodyPr vert="horz" rtlCol="0">
            <a:spAutoFit/>
          </a:bodyPr>
          <a:lstStyle/>
          <a:p>
            <a:pPr algn="ctr"/>
            <a:r>
              <a:rPr lang="en-US" sz="3100"/>
              <a:t>"Thus </a:t>
            </a:r>
            <a:r>
              <a:rPr lang="en-US" sz="3100" b="1">
                <a:solidFill>
                  <a:srgbClr val="FF0000"/>
                </a:solidFill>
              </a:rPr>
              <a:t>I will establish My covenant with you, and you shall know that I am the LORD,</a:t>
            </a:r>
            <a:r>
              <a:rPr lang="en-US" sz="3100"/>
              <a:t> so that you may remember and be ashamed and never open your mouth anymore because of your humiliation, when I have forgiven you for all that you have done," the Lord GOD declares.</a:t>
            </a:r>
          </a:p>
        </p:txBody>
      </p:sp>
    </p:spTree>
    <p:extLst>
      <p:ext uri="{BB962C8B-B14F-4D97-AF65-F5344CB8AC3E}">
        <p14:creationId xmlns:p14="http://schemas.microsoft.com/office/powerpoint/2010/main" val="3639242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49AFF9-F9ED-0006-E571-7D6B2D0DBEF8}"/>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032E64BA-3168-D400-C9D3-28ED5B58AC61}"/>
              </a:ext>
            </a:extLst>
          </p:cNvPr>
          <p:cNvSpPr txBox="1"/>
          <p:nvPr/>
        </p:nvSpPr>
        <p:spPr>
          <a:xfrm>
            <a:off x="0" y="762000"/>
            <a:ext cx="12192000" cy="646331"/>
          </a:xfrm>
          <a:prstGeom prst="rect">
            <a:avLst/>
          </a:prstGeom>
          <a:noFill/>
        </p:spPr>
        <p:txBody>
          <a:bodyPr vert="horz" rtlCol="0">
            <a:spAutoFit/>
          </a:bodyPr>
          <a:lstStyle/>
          <a:p>
            <a:pPr algn="ctr"/>
            <a:r>
              <a:rPr lang="en-US" sz="3600"/>
              <a:t>First Enoch 60:4-6</a:t>
            </a:r>
          </a:p>
        </p:txBody>
      </p:sp>
      <p:sp>
        <p:nvSpPr>
          <p:cNvPr id="4" name="TextBox 3">
            <a:extLst>
              <a:ext uri="{FF2B5EF4-FFF2-40B4-BE49-F238E27FC236}">
                <a16:creationId xmlns:a16="http://schemas.microsoft.com/office/drawing/2014/main" id="{08DDDE9F-0A01-1381-41BE-766E3F7E279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0DC3AB0-9B9D-4691-C6C5-ADC34B9AA113}"/>
              </a:ext>
            </a:extLst>
          </p:cNvPr>
          <p:cNvSpPr txBox="1"/>
          <p:nvPr/>
        </p:nvSpPr>
        <p:spPr>
          <a:xfrm>
            <a:off x="1016000" y="1905000"/>
            <a:ext cx="10160000" cy="3908762"/>
          </a:xfrm>
          <a:prstGeom prst="rect">
            <a:avLst/>
          </a:prstGeom>
          <a:noFill/>
        </p:spPr>
        <p:txBody>
          <a:bodyPr vert="horz" rtlCol="0">
            <a:spAutoFit/>
          </a:bodyPr>
          <a:lstStyle/>
          <a:p>
            <a:pPr algn="ctr"/>
            <a:r>
              <a:rPr lang="en-US" sz="3100"/>
              <a:t>And Michael sent another angel from among the holy ones and he raised me up, and when he had raised me up my spirit returned; for I had not been able to endure the look of this host, and the commotion and the quaking of the heaven. And Michael said unto me: ' Why art thou disquieted with such a vision ? Until this day lasted </a:t>
            </a:r>
            <a:r>
              <a:rPr lang="en-US" sz="3100" b="1">
                <a:solidFill>
                  <a:srgbClr val="FF0000"/>
                </a:solidFill>
              </a:rPr>
              <a:t>the day</a:t>
            </a:r>
            <a:r>
              <a:rPr lang="en-US" sz="3100"/>
              <a:t> of His mercy; and He hath been merciful and long-suffering towards those who dwell on the earth. (Continued...)</a:t>
            </a:r>
          </a:p>
        </p:txBody>
      </p:sp>
    </p:spTree>
    <p:extLst>
      <p:ext uri="{BB962C8B-B14F-4D97-AF65-F5344CB8AC3E}">
        <p14:creationId xmlns:p14="http://schemas.microsoft.com/office/powerpoint/2010/main" val="428285735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EE8460D-E730-F2E7-06D4-7D700BF133ED}"/>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9F6BA316-D247-B458-0E62-C151B1386D5F}"/>
              </a:ext>
            </a:extLst>
          </p:cNvPr>
          <p:cNvSpPr txBox="1"/>
          <p:nvPr/>
        </p:nvSpPr>
        <p:spPr>
          <a:xfrm>
            <a:off x="1016000" y="635000"/>
            <a:ext cx="10160000" cy="3431709"/>
          </a:xfrm>
          <a:prstGeom prst="rect">
            <a:avLst/>
          </a:prstGeom>
          <a:noFill/>
        </p:spPr>
        <p:txBody>
          <a:bodyPr vert="horz" rtlCol="0">
            <a:spAutoFit/>
          </a:bodyPr>
          <a:lstStyle/>
          <a:p>
            <a:pPr algn="ctr"/>
            <a:r>
              <a:rPr lang="en-US" sz="3100"/>
              <a:t>And when </a:t>
            </a:r>
            <a:r>
              <a:rPr lang="en-US" sz="3100" b="1">
                <a:solidFill>
                  <a:srgbClr val="FF0000"/>
                </a:solidFill>
              </a:rPr>
              <a:t>the day</a:t>
            </a:r>
            <a:r>
              <a:rPr lang="en-US" sz="3100"/>
              <a:t>, and the power, and the punishment, </a:t>
            </a:r>
            <a:r>
              <a:rPr lang="en-US" sz="3100" b="1">
                <a:solidFill>
                  <a:srgbClr val="FF0000"/>
                </a:solidFill>
              </a:rPr>
              <a:t>and the judgement come</a:t>
            </a:r>
            <a:r>
              <a:rPr lang="en-US" sz="3100"/>
              <a:t>, which the Lord of Spirits hath prepared for those who worship not the righteous law, and for those who deny the righteous judgement, and for those who take His name in vain-that day is prepared, </a:t>
            </a:r>
            <a:r>
              <a:rPr lang="en-US" sz="3100" b="1">
                <a:solidFill>
                  <a:srgbClr val="FF0000"/>
                </a:solidFill>
              </a:rPr>
              <a:t>for the elect a covenant,</a:t>
            </a:r>
            <a:r>
              <a:rPr lang="en-US" sz="3100"/>
              <a:t> but for sinners an inquisition. (Continued...)</a:t>
            </a:r>
          </a:p>
        </p:txBody>
      </p:sp>
    </p:spTree>
    <p:extLst>
      <p:ext uri="{BB962C8B-B14F-4D97-AF65-F5344CB8AC3E}">
        <p14:creationId xmlns:p14="http://schemas.microsoft.com/office/powerpoint/2010/main" val="32268540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ED3609-2100-2411-9BFA-CBED45D8B7FF}"/>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E3D7278A-AD43-A131-AB92-0F025BA68E64}"/>
              </a:ext>
            </a:extLst>
          </p:cNvPr>
          <p:cNvSpPr txBox="1"/>
          <p:nvPr/>
        </p:nvSpPr>
        <p:spPr>
          <a:xfrm>
            <a:off x="1016000" y="635000"/>
            <a:ext cx="10160000" cy="2954655"/>
          </a:xfrm>
          <a:prstGeom prst="rect">
            <a:avLst/>
          </a:prstGeom>
          <a:noFill/>
        </p:spPr>
        <p:txBody>
          <a:bodyPr vert="horz" rtlCol="0">
            <a:spAutoFit/>
          </a:bodyPr>
          <a:lstStyle/>
          <a:p>
            <a:pPr algn="ctr"/>
            <a:r>
              <a:rPr lang="en-US" sz="3100"/>
              <a:t>When the punishment of the Lord of Spirits shall rest upon them, it shall rest in order that the punishment of the Lord of Spirits may not come, in vain, and it shall slay the children with their mothers and the children with their fathers. Afterwards the judgement shall take place according to His mercy and His patience.'</a:t>
            </a:r>
          </a:p>
        </p:txBody>
      </p:sp>
    </p:spTree>
    <p:extLst>
      <p:ext uri="{BB962C8B-B14F-4D97-AF65-F5344CB8AC3E}">
        <p14:creationId xmlns:p14="http://schemas.microsoft.com/office/powerpoint/2010/main" val="41114669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870222-7A72-6E03-8C5F-50F3420F70ED}"/>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1205D580-5F80-99A5-5D32-457B3E843B71}"/>
              </a:ext>
            </a:extLst>
          </p:cNvPr>
          <p:cNvSpPr txBox="1"/>
          <p:nvPr/>
        </p:nvSpPr>
        <p:spPr>
          <a:xfrm>
            <a:off x="0" y="762000"/>
            <a:ext cx="12192000" cy="646331"/>
          </a:xfrm>
          <a:prstGeom prst="rect">
            <a:avLst/>
          </a:prstGeom>
          <a:noFill/>
        </p:spPr>
        <p:txBody>
          <a:bodyPr vert="horz" rtlCol="0">
            <a:spAutoFit/>
          </a:bodyPr>
          <a:lstStyle/>
          <a:p>
            <a:pPr algn="ctr"/>
            <a:r>
              <a:rPr lang="en-US" sz="3600"/>
              <a:t>Hebrews 10:16-23</a:t>
            </a:r>
          </a:p>
        </p:txBody>
      </p:sp>
      <p:sp>
        <p:nvSpPr>
          <p:cNvPr id="4" name="TextBox 3">
            <a:extLst>
              <a:ext uri="{FF2B5EF4-FFF2-40B4-BE49-F238E27FC236}">
                <a16:creationId xmlns:a16="http://schemas.microsoft.com/office/drawing/2014/main" id="{58748B32-C0E5-D8C3-1BC1-87C55656F93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F2566A-091B-E5E8-0235-D7C9FCB7550A}"/>
              </a:ext>
            </a:extLst>
          </p:cNvPr>
          <p:cNvSpPr txBox="1"/>
          <p:nvPr/>
        </p:nvSpPr>
        <p:spPr>
          <a:xfrm>
            <a:off x="1016000" y="1905000"/>
            <a:ext cx="10160000" cy="3431709"/>
          </a:xfrm>
          <a:prstGeom prst="rect">
            <a:avLst/>
          </a:prstGeom>
          <a:noFill/>
        </p:spPr>
        <p:txBody>
          <a:bodyPr vert="horz" rtlCol="0">
            <a:spAutoFit/>
          </a:bodyPr>
          <a:lstStyle/>
          <a:p>
            <a:pPr algn="ctr"/>
            <a:r>
              <a:rPr lang="en-US" sz="3100"/>
              <a:t>"</a:t>
            </a:r>
            <a:r>
              <a:rPr lang="en-US" sz="3100" b="1">
                <a:solidFill>
                  <a:srgbClr val="FF0000"/>
                </a:solidFill>
              </a:rPr>
              <a:t>THIS IS THE COVENANT</a:t>
            </a:r>
            <a:r>
              <a:rPr lang="en-US" sz="3100"/>
              <a:t> THAT I WILL MAKE WITH THEM AFTER THOSE DAYS, SAYS THE LORD: I WILL PUT MY LAWS UPON THEIR HEART, AND ON THEIR MIND I WILL WRITE THEM," He then says, "AND THEIR SINS AND THEIR LAWLESS DEEDS I WILL REMEMBER NO MORE." Now where there is forgiveness of these things, there is no longer any offering for sin. (Continued...)</a:t>
            </a:r>
          </a:p>
        </p:txBody>
      </p:sp>
    </p:spTree>
    <p:extLst>
      <p:ext uri="{BB962C8B-B14F-4D97-AF65-F5344CB8AC3E}">
        <p14:creationId xmlns:p14="http://schemas.microsoft.com/office/powerpoint/2010/main" val="30045760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B8B73A-4FF2-D0D5-CEC9-A1E18B8C7902}"/>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6497A191-5C66-7DF6-68EF-A93386FB3782}"/>
              </a:ext>
            </a:extLst>
          </p:cNvPr>
          <p:cNvSpPr txBox="1"/>
          <p:nvPr/>
        </p:nvSpPr>
        <p:spPr>
          <a:xfrm>
            <a:off x="1016000" y="635000"/>
            <a:ext cx="10160000" cy="3908762"/>
          </a:xfrm>
          <a:prstGeom prst="rect">
            <a:avLst/>
          </a:prstGeom>
          <a:noFill/>
        </p:spPr>
        <p:txBody>
          <a:bodyPr vert="horz" rtlCol="0">
            <a:spAutoFit/>
          </a:bodyPr>
          <a:lstStyle/>
          <a:p>
            <a:pPr algn="ctr"/>
            <a:r>
              <a:rPr lang="en-US" sz="3100"/>
              <a:t>Therefore, brethren, </a:t>
            </a:r>
            <a:r>
              <a:rPr lang="en-US" sz="3100" b="1">
                <a:solidFill>
                  <a:srgbClr val="FF0000"/>
                </a:solidFill>
              </a:rPr>
              <a:t>since we have confidence</a:t>
            </a:r>
            <a:r>
              <a:rPr lang="en-US" sz="3100"/>
              <a:t> to enter the holy place by the blood of Jesus, by a new and living way which He inaugurated for us through the veil, that is, His flesh, and since we have a great priest over the house of God, let us draw near with a sincere heart in full assurance of faith, having our hearts sprinkled clean from an evil conscience and our bodies washed with pure water. (Continued...)</a:t>
            </a:r>
          </a:p>
        </p:txBody>
      </p:sp>
    </p:spTree>
    <p:extLst>
      <p:ext uri="{BB962C8B-B14F-4D97-AF65-F5344CB8AC3E}">
        <p14:creationId xmlns:p14="http://schemas.microsoft.com/office/powerpoint/2010/main" val="993014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921274B-9EBB-2419-09BC-99BAFDAE4507}"/>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080EB477-0F1C-C0A9-0996-8CD2D736A116}"/>
              </a:ext>
            </a:extLst>
          </p:cNvPr>
          <p:cNvSpPr txBox="1"/>
          <p:nvPr/>
        </p:nvSpPr>
        <p:spPr>
          <a:xfrm>
            <a:off x="1016000" y="635000"/>
            <a:ext cx="10160000" cy="1046440"/>
          </a:xfrm>
          <a:prstGeom prst="rect">
            <a:avLst/>
          </a:prstGeom>
          <a:noFill/>
        </p:spPr>
        <p:txBody>
          <a:bodyPr vert="horz" rtlCol="0">
            <a:spAutoFit/>
          </a:bodyPr>
          <a:lstStyle/>
          <a:p>
            <a:pPr algn="ctr"/>
            <a:r>
              <a:rPr lang="en-US" sz="3100"/>
              <a:t>Let us hold fast the confession of our hope without wavering, for He who promised is faithful;</a:t>
            </a:r>
          </a:p>
        </p:txBody>
      </p:sp>
    </p:spTree>
    <p:extLst>
      <p:ext uri="{BB962C8B-B14F-4D97-AF65-F5344CB8AC3E}">
        <p14:creationId xmlns:p14="http://schemas.microsoft.com/office/powerpoint/2010/main" val="12177614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580075-7306-5F8D-1147-34A4A8742ED1}"/>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F6AC9BCC-7CAC-A846-48EA-F0DD19D6B66E}"/>
              </a:ext>
            </a:extLst>
          </p:cNvPr>
          <p:cNvSpPr txBox="1"/>
          <p:nvPr/>
        </p:nvSpPr>
        <p:spPr>
          <a:xfrm>
            <a:off x="0" y="762000"/>
            <a:ext cx="12192000" cy="646331"/>
          </a:xfrm>
          <a:prstGeom prst="rect">
            <a:avLst/>
          </a:prstGeom>
          <a:noFill/>
        </p:spPr>
        <p:txBody>
          <a:bodyPr vert="horz" rtlCol="0">
            <a:spAutoFit/>
          </a:bodyPr>
          <a:lstStyle/>
          <a:p>
            <a:pPr algn="ctr"/>
            <a:r>
              <a:rPr lang="en-US" sz="3600"/>
              <a:t>Jeremiah 31:38-40</a:t>
            </a:r>
          </a:p>
        </p:txBody>
      </p:sp>
      <p:sp>
        <p:nvSpPr>
          <p:cNvPr id="4" name="TextBox 3">
            <a:extLst>
              <a:ext uri="{FF2B5EF4-FFF2-40B4-BE49-F238E27FC236}">
                <a16:creationId xmlns:a16="http://schemas.microsoft.com/office/drawing/2014/main" id="{A7AEB37B-9D58-8107-7274-07C01371ED6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3B60CDE-BD63-8D92-FFD8-A7DA9B024A2C}"/>
              </a:ext>
            </a:extLst>
          </p:cNvPr>
          <p:cNvSpPr txBox="1"/>
          <p:nvPr/>
        </p:nvSpPr>
        <p:spPr>
          <a:xfrm>
            <a:off x="1016000" y="1905000"/>
            <a:ext cx="10160000" cy="4385816"/>
          </a:xfrm>
          <a:prstGeom prst="rect">
            <a:avLst/>
          </a:prstGeom>
          <a:noFill/>
        </p:spPr>
        <p:txBody>
          <a:bodyPr vert="horz" rtlCol="0">
            <a:spAutoFit/>
          </a:bodyPr>
          <a:lstStyle/>
          <a:p>
            <a:pPr algn="ctr"/>
            <a:r>
              <a:rPr lang="en-US" sz="3100"/>
              <a:t>"Behold, days are coming," declares the LORD, "when the city will be rebuilt for the LORD from the Tower of Hananel to the Corner Gate. "The measuring line will go out farther straight ahead to the hill Gareb; then it will turn to Goah. "And the whole valley of the dead bodies and of the ashes, and all the fields as far as the brook Kidron, to the corner of the Horse Gate toward the east, </a:t>
            </a:r>
            <a:r>
              <a:rPr lang="en-US" sz="3100" b="1">
                <a:solidFill>
                  <a:srgbClr val="FF0000"/>
                </a:solidFill>
              </a:rPr>
              <a:t>shall be holy to the LORD; it will not be plucked up or overthrown anymore forever.</a:t>
            </a:r>
            <a:r>
              <a:rPr lang="en-US" sz="3100"/>
              <a:t>"</a:t>
            </a:r>
          </a:p>
        </p:txBody>
      </p:sp>
    </p:spTree>
    <p:extLst>
      <p:ext uri="{BB962C8B-B14F-4D97-AF65-F5344CB8AC3E}">
        <p14:creationId xmlns:p14="http://schemas.microsoft.com/office/powerpoint/2010/main" val="15302382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9A44AFF-7AC2-D172-219D-3938AE4F7D06}"/>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B28866E7-6863-2953-7A1B-3348FB189F61}"/>
              </a:ext>
            </a:extLst>
          </p:cNvPr>
          <p:cNvSpPr txBox="1"/>
          <p:nvPr/>
        </p:nvSpPr>
        <p:spPr>
          <a:xfrm>
            <a:off x="0" y="762000"/>
            <a:ext cx="12192000" cy="646331"/>
          </a:xfrm>
          <a:prstGeom prst="rect">
            <a:avLst/>
          </a:prstGeom>
          <a:noFill/>
        </p:spPr>
        <p:txBody>
          <a:bodyPr vert="horz" rtlCol="0">
            <a:spAutoFit/>
          </a:bodyPr>
          <a:lstStyle/>
          <a:p>
            <a:pPr algn="ctr"/>
            <a:r>
              <a:rPr lang="en-US" sz="3600"/>
              <a:t>Ezekiel 11:17-20</a:t>
            </a:r>
          </a:p>
        </p:txBody>
      </p:sp>
      <p:sp>
        <p:nvSpPr>
          <p:cNvPr id="4" name="TextBox 3">
            <a:extLst>
              <a:ext uri="{FF2B5EF4-FFF2-40B4-BE49-F238E27FC236}">
                <a16:creationId xmlns:a16="http://schemas.microsoft.com/office/drawing/2014/main" id="{1D34F72A-70B3-689F-995D-CD79C2C755F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DAAD62A-D1F6-5741-62FD-79A638E83509}"/>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say, 'Thus says the Lord GOD, "</a:t>
            </a:r>
            <a:r>
              <a:rPr lang="en-US" sz="3100" b="1">
                <a:solidFill>
                  <a:srgbClr val="FF0000"/>
                </a:solidFill>
              </a:rPr>
              <a:t>I will gather you from the peoples and assemble you out of the countries among which you have been scattered, and I will give you the land of Israel</a:t>
            </a:r>
            <a:r>
              <a:rPr lang="en-US" sz="3100"/>
              <a:t>."' "When they come there, they will remove all its detestable things and all its abominations from it. "And I will give them one heart, and put a new spirit within them. (Continued...)</a:t>
            </a:r>
          </a:p>
        </p:txBody>
      </p:sp>
    </p:spTree>
    <p:extLst>
      <p:ext uri="{BB962C8B-B14F-4D97-AF65-F5344CB8AC3E}">
        <p14:creationId xmlns:p14="http://schemas.microsoft.com/office/powerpoint/2010/main" val="1999308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CE5A9C2-3801-9381-B621-00B2201263FC}"/>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A82AA52E-7A9E-BFF9-5EA7-61557477634A}"/>
              </a:ext>
            </a:extLst>
          </p:cNvPr>
          <p:cNvSpPr txBox="1"/>
          <p:nvPr/>
        </p:nvSpPr>
        <p:spPr>
          <a:xfrm>
            <a:off x="1016000" y="635000"/>
            <a:ext cx="10160000" cy="2000548"/>
          </a:xfrm>
          <a:prstGeom prst="rect">
            <a:avLst/>
          </a:prstGeom>
          <a:noFill/>
        </p:spPr>
        <p:txBody>
          <a:bodyPr vert="horz" rtlCol="0">
            <a:spAutoFit/>
          </a:bodyPr>
          <a:lstStyle/>
          <a:p>
            <a:pPr algn="ctr"/>
            <a:r>
              <a:rPr lang="en-US" sz="3100"/>
              <a:t>And I will take the heart of stone out of their flesh and give them a heart of flesh, that they may walk in My statutes and keep My ordinances and do them. Then they will be My people, and I shall be their God.</a:t>
            </a:r>
          </a:p>
        </p:txBody>
      </p:sp>
    </p:spTree>
    <p:extLst>
      <p:ext uri="{BB962C8B-B14F-4D97-AF65-F5344CB8AC3E}">
        <p14:creationId xmlns:p14="http://schemas.microsoft.com/office/powerpoint/2010/main" val="14808096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167647-A9FB-E026-0142-63C8E3A53CB4}"/>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A45366E4-4AE8-1FF6-53F0-7F038244CDFA}"/>
              </a:ext>
            </a:extLst>
          </p:cNvPr>
          <p:cNvSpPr txBox="1"/>
          <p:nvPr/>
        </p:nvSpPr>
        <p:spPr>
          <a:xfrm>
            <a:off x="0" y="762000"/>
            <a:ext cx="12192000" cy="646331"/>
          </a:xfrm>
          <a:prstGeom prst="rect">
            <a:avLst/>
          </a:prstGeom>
          <a:noFill/>
        </p:spPr>
        <p:txBody>
          <a:bodyPr vert="horz" rtlCol="0">
            <a:spAutoFit/>
          </a:bodyPr>
          <a:lstStyle/>
          <a:p>
            <a:pPr algn="ctr"/>
            <a:r>
              <a:rPr lang="en-US" sz="3600"/>
              <a:t>Romans 11:27</a:t>
            </a:r>
          </a:p>
        </p:txBody>
      </p:sp>
      <p:sp>
        <p:nvSpPr>
          <p:cNvPr id="4" name="TextBox 3">
            <a:extLst>
              <a:ext uri="{FF2B5EF4-FFF2-40B4-BE49-F238E27FC236}">
                <a16:creationId xmlns:a16="http://schemas.microsoft.com/office/drawing/2014/main" id="{63F8AEC2-9422-6B3B-3253-239774321E8C}"/>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C78AD1CB-3331-6A7E-EE15-39ED8893901B}"/>
              </a:ext>
            </a:extLst>
          </p:cNvPr>
          <p:cNvSpPr txBox="1"/>
          <p:nvPr/>
        </p:nvSpPr>
        <p:spPr>
          <a:xfrm>
            <a:off x="1016000" y="1905000"/>
            <a:ext cx="10160000" cy="1046440"/>
          </a:xfrm>
          <a:prstGeom prst="rect">
            <a:avLst/>
          </a:prstGeom>
          <a:noFill/>
        </p:spPr>
        <p:txBody>
          <a:bodyPr vert="horz" rtlCol="0">
            <a:spAutoFit/>
          </a:bodyPr>
          <a:lstStyle/>
          <a:p>
            <a:pPr algn="ctr"/>
            <a:r>
              <a:rPr lang="en-US" sz="3100"/>
              <a:t>And </a:t>
            </a:r>
            <a:r>
              <a:rPr lang="en-US" sz="3100" b="1">
                <a:solidFill>
                  <a:srgbClr val="FF0000"/>
                </a:solidFill>
              </a:rPr>
              <a:t>this is my covenant</a:t>
            </a:r>
            <a:r>
              <a:rPr lang="en-US" sz="3100"/>
              <a:t> unto them, When </a:t>
            </a:r>
            <a:r>
              <a:rPr lang="en-US" sz="3100" b="1">
                <a:solidFill>
                  <a:srgbClr val="FF0000"/>
                </a:solidFill>
              </a:rPr>
              <a:t>I shall</a:t>
            </a:r>
            <a:r>
              <a:rPr lang="en-US" sz="3100"/>
              <a:t> take away their sins.</a:t>
            </a:r>
          </a:p>
        </p:txBody>
      </p:sp>
    </p:spTree>
    <p:extLst>
      <p:ext uri="{BB962C8B-B14F-4D97-AF65-F5344CB8AC3E}">
        <p14:creationId xmlns:p14="http://schemas.microsoft.com/office/powerpoint/2010/main" val="29657001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7473E85-AB6F-193C-19C4-BAE521147C90}"/>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79BEC84D-6287-BD00-6DEC-1ACBF11E54A9}"/>
              </a:ext>
            </a:extLst>
          </p:cNvPr>
          <p:cNvSpPr txBox="1"/>
          <p:nvPr/>
        </p:nvSpPr>
        <p:spPr>
          <a:xfrm>
            <a:off x="0" y="762000"/>
            <a:ext cx="12192000" cy="646331"/>
          </a:xfrm>
          <a:prstGeom prst="rect">
            <a:avLst/>
          </a:prstGeom>
          <a:noFill/>
        </p:spPr>
        <p:txBody>
          <a:bodyPr vert="horz" rtlCol="0">
            <a:spAutoFit/>
          </a:bodyPr>
          <a:lstStyle/>
          <a:p>
            <a:pPr algn="ctr"/>
            <a:r>
              <a:rPr lang="en-US" sz="3600"/>
              <a:t>Romans 15:8</a:t>
            </a:r>
          </a:p>
        </p:txBody>
      </p:sp>
      <p:sp>
        <p:nvSpPr>
          <p:cNvPr id="4" name="TextBox 3">
            <a:extLst>
              <a:ext uri="{FF2B5EF4-FFF2-40B4-BE49-F238E27FC236}">
                <a16:creationId xmlns:a16="http://schemas.microsoft.com/office/drawing/2014/main" id="{FA9A89AE-D413-825E-7FB2-096F2BBCE9B3}"/>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7C89307B-3DF3-E070-A089-2A24732A5508}"/>
              </a:ext>
            </a:extLst>
          </p:cNvPr>
          <p:cNvSpPr txBox="1"/>
          <p:nvPr/>
        </p:nvSpPr>
        <p:spPr>
          <a:xfrm>
            <a:off x="1016000" y="1905000"/>
            <a:ext cx="10160000" cy="1523494"/>
          </a:xfrm>
          <a:prstGeom prst="rect">
            <a:avLst/>
          </a:prstGeom>
          <a:noFill/>
        </p:spPr>
        <p:txBody>
          <a:bodyPr vert="horz" rtlCol="0">
            <a:spAutoFit/>
          </a:bodyPr>
          <a:lstStyle/>
          <a:p>
            <a:pPr algn="ctr"/>
            <a:r>
              <a:rPr lang="en-US" sz="3100"/>
              <a:t>For I say that Christ hath been made a minister of the circumcision for the truth of God, that </a:t>
            </a:r>
            <a:r>
              <a:rPr lang="en-US" sz="3100" b="1">
                <a:solidFill>
                  <a:srgbClr val="FF0000"/>
                </a:solidFill>
              </a:rPr>
              <a:t>he might confirm the promises given unto the fathers</a:t>
            </a:r>
            <a:r>
              <a:rPr lang="en-US" sz="3100"/>
              <a:t>,</a:t>
            </a:r>
          </a:p>
        </p:txBody>
      </p:sp>
    </p:spTree>
    <p:extLst>
      <p:ext uri="{BB962C8B-B14F-4D97-AF65-F5344CB8AC3E}">
        <p14:creationId xmlns:p14="http://schemas.microsoft.com/office/powerpoint/2010/main" val="5799639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1F69A6-A293-B5C2-181D-7D9FBA258446}"/>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29B2114D-C185-2C08-E913-A3577653DA74}"/>
              </a:ext>
            </a:extLst>
          </p:cNvPr>
          <p:cNvSpPr txBox="1"/>
          <p:nvPr/>
        </p:nvSpPr>
        <p:spPr>
          <a:xfrm>
            <a:off x="0" y="762000"/>
            <a:ext cx="12192000" cy="646331"/>
          </a:xfrm>
          <a:prstGeom prst="rect">
            <a:avLst/>
          </a:prstGeom>
          <a:noFill/>
        </p:spPr>
        <p:txBody>
          <a:bodyPr vert="horz" rtlCol="0">
            <a:spAutoFit/>
          </a:bodyPr>
          <a:lstStyle/>
          <a:p>
            <a:pPr algn="ctr"/>
            <a:r>
              <a:rPr lang="en-US" sz="3600"/>
              <a:t>Romans 2:15-16</a:t>
            </a:r>
          </a:p>
        </p:txBody>
      </p:sp>
      <p:sp>
        <p:nvSpPr>
          <p:cNvPr id="4" name="TextBox 3">
            <a:extLst>
              <a:ext uri="{FF2B5EF4-FFF2-40B4-BE49-F238E27FC236}">
                <a16:creationId xmlns:a16="http://schemas.microsoft.com/office/drawing/2014/main" id="{7372ADA9-B142-4173-6279-E21EF37FA6C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FB66A7E-CD4F-8962-6BC1-1FB276D48AB4}"/>
              </a:ext>
            </a:extLst>
          </p:cNvPr>
          <p:cNvSpPr txBox="1"/>
          <p:nvPr/>
        </p:nvSpPr>
        <p:spPr>
          <a:xfrm>
            <a:off x="1016000" y="1905000"/>
            <a:ext cx="10160000" cy="2477601"/>
          </a:xfrm>
          <a:prstGeom prst="rect">
            <a:avLst/>
          </a:prstGeom>
          <a:noFill/>
        </p:spPr>
        <p:txBody>
          <a:bodyPr vert="horz" rtlCol="0">
            <a:spAutoFit/>
          </a:bodyPr>
          <a:lstStyle/>
          <a:p>
            <a:pPr algn="ctr"/>
            <a:r>
              <a:rPr lang="en-US" sz="3100" b="1">
                <a:solidFill>
                  <a:srgbClr val="FF0000"/>
                </a:solidFill>
              </a:rPr>
              <a:t>in that they show the work of the Law written in their hearts</a:t>
            </a:r>
            <a:r>
              <a:rPr lang="en-US" sz="3100"/>
              <a:t>, their conscience bearing witness and their thoughts alternately accusing or else defending them, </a:t>
            </a:r>
            <a:r>
              <a:rPr lang="en-US" sz="3100" b="1">
                <a:solidFill>
                  <a:srgbClr val="FF0000"/>
                </a:solidFill>
              </a:rPr>
              <a:t>on the day when, according to my gospel, God will judge the secrets of men</a:t>
            </a:r>
            <a:r>
              <a:rPr lang="en-US" sz="3100"/>
              <a:t> through Christ Jesus.</a:t>
            </a:r>
          </a:p>
        </p:txBody>
      </p:sp>
    </p:spTree>
    <p:extLst>
      <p:ext uri="{BB962C8B-B14F-4D97-AF65-F5344CB8AC3E}">
        <p14:creationId xmlns:p14="http://schemas.microsoft.com/office/powerpoint/2010/main" val="344228327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899927-3E3C-B2B6-6DFB-DD9C85974897}"/>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CC81FACE-3A01-BE5F-5B94-0414A99A10F1}"/>
              </a:ext>
            </a:extLst>
          </p:cNvPr>
          <p:cNvSpPr txBox="1"/>
          <p:nvPr/>
        </p:nvSpPr>
        <p:spPr>
          <a:xfrm>
            <a:off x="0" y="762000"/>
            <a:ext cx="12192000" cy="646331"/>
          </a:xfrm>
          <a:prstGeom prst="rect">
            <a:avLst/>
          </a:prstGeom>
          <a:noFill/>
        </p:spPr>
        <p:txBody>
          <a:bodyPr vert="horz" rtlCol="0">
            <a:spAutoFit/>
          </a:bodyPr>
          <a:lstStyle/>
          <a:p>
            <a:pPr algn="ctr"/>
            <a:r>
              <a:rPr lang="en-US" sz="3600"/>
              <a:t>Hebrews 8:4-13</a:t>
            </a:r>
          </a:p>
        </p:txBody>
      </p:sp>
      <p:sp>
        <p:nvSpPr>
          <p:cNvPr id="4" name="TextBox 3">
            <a:extLst>
              <a:ext uri="{FF2B5EF4-FFF2-40B4-BE49-F238E27FC236}">
                <a16:creationId xmlns:a16="http://schemas.microsoft.com/office/drawing/2014/main" id="{7C479F3C-BF98-D029-0ADA-8231B3A1254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2CA4CE6-32B5-D498-5C4F-34CE197EF71D}"/>
              </a:ext>
            </a:extLst>
          </p:cNvPr>
          <p:cNvSpPr txBox="1"/>
          <p:nvPr/>
        </p:nvSpPr>
        <p:spPr>
          <a:xfrm>
            <a:off x="1016000" y="1905000"/>
            <a:ext cx="10160000" cy="3431709"/>
          </a:xfrm>
          <a:prstGeom prst="rect">
            <a:avLst/>
          </a:prstGeom>
          <a:noFill/>
        </p:spPr>
        <p:txBody>
          <a:bodyPr vert="horz" rtlCol="0">
            <a:spAutoFit/>
          </a:bodyPr>
          <a:lstStyle/>
          <a:p>
            <a:pPr algn="ctr"/>
            <a:r>
              <a:rPr lang="en-US" sz="3100"/>
              <a:t>Now if He were on earth, He would not be a priest at all, since there are those who offer the gifts according to the Law; who serve a copy and shadow of the heavenly things, just as Moses was warned by God when he was about to erect the tabernacle; for, "SEE," He says, "THAT YOU MAKE all things ACCORDING TO THE PATTERN WHICH WAS SHOWN YOU ON THE MOUNTAIN. (Continued...)</a:t>
            </a:r>
          </a:p>
        </p:txBody>
      </p:sp>
    </p:spTree>
    <p:extLst>
      <p:ext uri="{BB962C8B-B14F-4D97-AF65-F5344CB8AC3E}">
        <p14:creationId xmlns:p14="http://schemas.microsoft.com/office/powerpoint/2010/main" val="14603786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81DF2E-2CE7-24CC-1AE3-4CFD5230734E}"/>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FC8CA3FF-C0D9-BE18-646A-62E576DD8453}"/>
              </a:ext>
            </a:extLst>
          </p:cNvPr>
          <p:cNvSpPr txBox="1"/>
          <p:nvPr/>
        </p:nvSpPr>
        <p:spPr>
          <a:xfrm>
            <a:off x="1016000" y="635000"/>
            <a:ext cx="10160000" cy="4385816"/>
          </a:xfrm>
          <a:prstGeom prst="rect">
            <a:avLst/>
          </a:prstGeom>
          <a:noFill/>
        </p:spPr>
        <p:txBody>
          <a:bodyPr vert="horz" rtlCol="0">
            <a:spAutoFit/>
          </a:bodyPr>
          <a:lstStyle/>
          <a:p>
            <a:pPr algn="ctr"/>
            <a:r>
              <a:rPr lang="en-US" sz="3100"/>
              <a:t>" But now He has obtained a more excellent ministry, by as much as He is also the mediator of a better covenant, which has been enacted on better promises. For if that first covenant had been faultless, there would have been no occasion sought for a second. For finding fault with them, He says, "BEHOLD, DAYS ARE COMING, SAYS THE LORD, WHEN I WILL EFFECT A NEW COVENANT WITH THE HOUSE OF ISRAEL AND WITH THE HOUSE OF JUDAH; (Continued...)</a:t>
            </a:r>
          </a:p>
        </p:txBody>
      </p:sp>
    </p:spTree>
    <p:extLst>
      <p:ext uri="{BB962C8B-B14F-4D97-AF65-F5344CB8AC3E}">
        <p14:creationId xmlns:p14="http://schemas.microsoft.com/office/powerpoint/2010/main" val="34492144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D3F2CB2-016E-6783-5979-0445BB2BC14A}"/>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1703F238-6224-B34B-5937-104F091291F5}"/>
              </a:ext>
            </a:extLst>
          </p:cNvPr>
          <p:cNvSpPr txBox="1"/>
          <p:nvPr/>
        </p:nvSpPr>
        <p:spPr>
          <a:xfrm>
            <a:off x="1016000" y="635000"/>
            <a:ext cx="10160000" cy="4862870"/>
          </a:xfrm>
          <a:prstGeom prst="rect">
            <a:avLst/>
          </a:prstGeom>
          <a:noFill/>
        </p:spPr>
        <p:txBody>
          <a:bodyPr vert="horz" rtlCol="0">
            <a:spAutoFit/>
          </a:bodyPr>
          <a:lstStyle/>
          <a:p>
            <a:pPr algn="ctr"/>
            <a:r>
              <a:rPr lang="en-US" sz="3100"/>
              <a:t>NOT LIKE THE COVENANT WHICH I MADE WITH THEIR FATHERS ON THE DAY WHEN I TOOK THEM BY THE HAND TO LEAD THEM OUT OF THE LAND OF EGYPT; FOR THEY DID NOT CONTINUE IN MY COVENANT, AND I DID NOT CARE FOR THEM, SAYS THE LORD. "FOR THIS IS THE COVENANT THAT I WILL MAKE WITH THE HOUSE OF ISRAEL AFTER THOSE DAYS, SAYS THE LORD: I WILL PUT MY LAWS INTO THEIR MINDS, AND I WILL WRITE THEM ON THEIR HEARTS. AND I WILL BE THEIR GOD, AND THEY SHALL BE MY PEOPLE. (Continued...)</a:t>
            </a:r>
          </a:p>
        </p:txBody>
      </p:sp>
    </p:spTree>
    <p:extLst>
      <p:ext uri="{BB962C8B-B14F-4D97-AF65-F5344CB8AC3E}">
        <p14:creationId xmlns:p14="http://schemas.microsoft.com/office/powerpoint/2010/main" val="176251209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556D739-84FE-AC1D-D6F0-CC50DF9BA0FE}"/>
              </a:ext>
            </a:extLst>
          </p:cNvPr>
          <p:cNvSpPr txBox="1"/>
          <p:nvPr/>
        </p:nvSpPr>
        <p:spPr>
          <a:xfrm>
            <a:off x="127000" y="127000"/>
            <a:ext cx="7315200" cy="276999"/>
          </a:xfrm>
          <a:prstGeom prst="rect">
            <a:avLst/>
          </a:prstGeom>
          <a:noFill/>
        </p:spPr>
        <p:txBody>
          <a:bodyPr vert="horz" lIns="0" tIns="0" rIns="0" bIns="0" rtlCol="0">
            <a:spAutoFit/>
          </a:bodyPr>
          <a:lstStyle/>
          <a:p>
            <a:r>
              <a:rPr lang="en-US"/>
              <a:t>WHEN IS THE NEW COVENANT?</a:t>
            </a:r>
          </a:p>
        </p:txBody>
      </p:sp>
      <p:sp>
        <p:nvSpPr>
          <p:cNvPr id="3" name="TextBox 2">
            <a:extLst>
              <a:ext uri="{FF2B5EF4-FFF2-40B4-BE49-F238E27FC236}">
                <a16:creationId xmlns:a16="http://schemas.microsoft.com/office/drawing/2014/main" id="{073DFD52-0277-22F2-B581-F93FDB48DC6D}"/>
              </a:ext>
            </a:extLst>
          </p:cNvPr>
          <p:cNvSpPr txBox="1"/>
          <p:nvPr/>
        </p:nvSpPr>
        <p:spPr>
          <a:xfrm>
            <a:off x="1016000" y="635000"/>
            <a:ext cx="10160000" cy="3908762"/>
          </a:xfrm>
          <a:prstGeom prst="rect">
            <a:avLst/>
          </a:prstGeom>
          <a:noFill/>
        </p:spPr>
        <p:txBody>
          <a:bodyPr vert="horz" rtlCol="0">
            <a:spAutoFit/>
          </a:bodyPr>
          <a:lstStyle/>
          <a:p>
            <a:pPr algn="ctr"/>
            <a:r>
              <a:rPr lang="en-US" sz="3100"/>
              <a:t>"AND THEY SHALL NOT TEACH EVERYONE HIS FELLOW CITIZEN, AND EVERYONE HIS BROTHER, SAYING, 'KNOW THE LORD,' FOR ALL WILL KNOW ME, FROM THE LEAST TO THE GREATEST OF THEM. "FOR I WILL BE MERCIFUL TO THEIR INIQUITIES, AND I WILL REMEMBER THEIR SINS NO MORE." When He said, "A new covenant," He has made the first obsolete. But whatever is becoming obsolete and growing old is ready to disappear.</a:t>
            </a:r>
          </a:p>
        </p:txBody>
      </p:sp>
    </p:spTree>
    <p:extLst>
      <p:ext uri="{BB962C8B-B14F-4D97-AF65-F5344CB8AC3E}">
        <p14:creationId xmlns:p14="http://schemas.microsoft.com/office/powerpoint/2010/main" val="7158501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4FD14-6CB9-6D58-3C18-678E35DAD09E}"/>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Tabernacle Among Men During New Covenant</a:t>
            </a:r>
          </a:p>
        </p:txBody>
      </p:sp>
      <p:sp>
        <p:nvSpPr>
          <p:cNvPr id="3" name="Subtitle 2">
            <a:extLst>
              <a:ext uri="{FF2B5EF4-FFF2-40B4-BE49-F238E27FC236}">
                <a16:creationId xmlns:a16="http://schemas.microsoft.com/office/drawing/2014/main" id="{E86A75B0-0F92-4573-FEC0-2AC6B1A6354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417864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91EABD-66DE-A2E6-5F34-2DAB1AC1A36C}"/>
              </a:ext>
            </a:extLst>
          </p:cNvPr>
          <p:cNvSpPr txBox="1"/>
          <p:nvPr/>
        </p:nvSpPr>
        <p:spPr>
          <a:xfrm>
            <a:off x="127000" y="127000"/>
            <a:ext cx="7315200" cy="276999"/>
          </a:xfrm>
          <a:prstGeom prst="rect">
            <a:avLst/>
          </a:prstGeom>
          <a:noFill/>
        </p:spPr>
        <p:txBody>
          <a:bodyPr vert="horz" lIns="0" tIns="0" rIns="0" bIns="0" rtlCol="0">
            <a:spAutoFit/>
          </a:bodyPr>
          <a:lstStyle/>
          <a:p>
            <a:r>
              <a:rPr lang="en-US"/>
              <a:t>TABERNACLE AMONG MEN DURING NEW COVENANT</a:t>
            </a:r>
          </a:p>
        </p:txBody>
      </p:sp>
      <p:sp>
        <p:nvSpPr>
          <p:cNvPr id="3" name="TextBox 2">
            <a:extLst>
              <a:ext uri="{FF2B5EF4-FFF2-40B4-BE49-F238E27FC236}">
                <a16:creationId xmlns:a16="http://schemas.microsoft.com/office/drawing/2014/main" id="{CC91EFAA-D5F1-8B39-EA2C-353AB479133D}"/>
              </a:ext>
            </a:extLst>
          </p:cNvPr>
          <p:cNvSpPr txBox="1"/>
          <p:nvPr/>
        </p:nvSpPr>
        <p:spPr>
          <a:xfrm>
            <a:off x="0" y="762000"/>
            <a:ext cx="12192000" cy="646331"/>
          </a:xfrm>
          <a:prstGeom prst="rect">
            <a:avLst/>
          </a:prstGeom>
          <a:noFill/>
        </p:spPr>
        <p:txBody>
          <a:bodyPr vert="horz" rtlCol="0">
            <a:spAutoFit/>
          </a:bodyPr>
          <a:lstStyle/>
          <a:p>
            <a:pPr algn="ctr"/>
            <a:r>
              <a:rPr lang="en-US" sz="3600"/>
              <a:t>Ezekiel 37:21-28</a:t>
            </a:r>
          </a:p>
        </p:txBody>
      </p:sp>
      <p:sp>
        <p:nvSpPr>
          <p:cNvPr id="4" name="TextBox 3">
            <a:extLst>
              <a:ext uri="{FF2B5EF4-FFF2-40B4-BE49-F238E27FC236}">
                <a16:creationId xmlns:a16="http://schemas.microsoft.com/office/drawing/2014/main" id="{40A2CB05-37C0-1C39-9EFA-D31845A61B3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493536A-8B0A-B40D-902B-A2A73965C0AA}"/>
              </a:ext>
            </a:extLst>
          </p:cNvPr>
          <p:cNvSpPr txBox="1"/>
          <p:nvPr/>
        </p:nvSpPr>
        <p:spPr>
          <a:xfrm>
            <a:off x="1016000" y="1905000"/>
            <a:ext cx="10160000" cy="3431709"/>
          </a:xfrm>
          <a:prstGeom prst="rect">
            <a:avLst/>
          </a:prstGeom>
          <a:noFill/>
        </p:spPr>
        <p:txBody>
          <a:bodyPr vert="horz" rtlCol="0">
            <a:spAutoFit/>
          </a:bodyPr>
          <a:lstStyle/>
          <a:p>
            <a:pPr algn="ctr"/>
            <a:r>
              <a:rPr lang="en-US" sz="3100"/>
              <a:t>"Say to them, 'Thus says the Lord GOD, "Behold, I will take the sons of Israel from among the nations where they have gone, and I will gather them from every side and bring them into their own land; and I will make them one nation in the land, on the mountains of Israel; and one king will be king for all of them; and they will no longer be two nations and no longer be divided into two kingdoms. (Continued...)</a:t>
            </a:r>
          </a:p>
        </p:txBody>
      </p:sp>
    </p:spTree>
    <p:extLst>
      <p:ext uri="{BB962C8B-B14F-4D97-AF65-F5344CB8AC3E}">
        <p14:creationId xmlns:p14="http://schemas.microsoft.com/office/powerpoint/2010/main" val="28479279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A78E06-F484-D059-D429-8EFAE772DEAF}"/>
              </a:ext>
            </a:extLst>
          </p:cNvPr>
          <p:cNvSpPr txBox="1"/>
          <p:nvPr/>
        </p:nvSpPr>
        <p:spPr>
          <a:xfrm>
            <a:off x="127000" y="127000"/>
            <a:ext cx="7315200" cy="276999"/>
          </a:xfrm>
          <a:prstGeom prst="rect">
            <a:avLst/>
          </a:prstGeom>
          <a:noFill/>
        </p:spPr>
        <p:txBody>
          <a:bodyPr vert="horz" lIns="0" tIns="0" rIns="0" bIns="0" rtlCol="0">
            <a:spAutoFit/>
          </a:bodyPr>
          <a:lstStyle/>
          <a:p>
            <a:r>
              <a:rPr lang="en-US"/>
              <a:t>TABERNACLE AMONG MEN DURING NEW COVENANT</a:t>
            </a:r>
          </a:p>
        </p:txBody>
      </p:sp>
      <p:sp>
        <p:nvSpPr>
          <p:cNvPr id="3" name="TextBox 2">
            <a:extLst>
              <a:ext uri="{FF2B5EF4-FFF2-40B4-BE49-F238E27FC236}">
                <a16:creationId xmlns:a16="http://schemas.microsoft.com/office/drawing/2014/main" id="{7D758CD4-0E51-227F-4CBF-8AE53C25E9C7}"/>
              </a:ext>
            </a:extLst>
          </p:cNvPr>
          <p:cNvSpPr txBox="1"/>
          <p:nvPr/>
        </p:nvSpPr>
        <p:spPr>
          <a:xfrm>
            <a:off x="1016000" y="635000"/>
            <a:ext cx="10160000" cy="3908762"/>
          </a:xfrm>
          <a:prstGeom prst="rect">
            <a:avLst/>
          </a:prstGeom>
          <a:noFill/>
        </p:spPr>
        <p:txBody>
          <a:bodyPr vert="horz" rtlCol="0">
            <a:spAutoFit/>
          </a:bodyPr>
          <a:lstStyle/>
          <a:p>
            <a:pPr algn="ctr"/>
            <a:r>
              <a:rPr lang="en-US" sz="3100"/>
              <a:t>"They will no longer defile themselves with their idols, or with their detestable things, or with any of their transgressions; but I will deliver them from all their dwelling places in which they have sinned, and will cleanse them. And they will be My people, and I will be their God. "My servant David will be king over them, and they will all have one shepherd; and they will walk in My ordinances and keep My statutes and observe them. (Continued...)</a:t>
            </a:r>
          </a:p>
        </p:txBody>
      </p:sp>
    </p:spTree>
    <p:extLst>
      <p:ext uri="{BB962C8B-B14F-4D97-AF65-F5344CB8AC3E}">
        <p14:creationId xmlns:p14="http://schemas.microsoft.com/office/powerpoint/2010/main" val="6257116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55D9A9-8B58-182B-CB99-C1640381C63C}"/>
              </a:ext>
            </a:extLst>
          </p:cNvPr>
          <p:cNvSpPr txBox="1"/>
          <p:nvPr/>
        </p:nvSpPr>
        <p:spPr>
          <a:xfrm>
            <a:off x="127000" y="127000"/>
            <a:ext cx="7315200" cy="276999"/>
          </a:xfrm>
          <a:prstGeom prst="rect">
            <a:avLst/>
          </a:prstGeom>
          <a:noFill/>
        </p:spPr>
        <p:txBody>
          <a:bodyPr vert="horz" lIns="0" tIns="0" rIns="0" bIns="0" rtlCol="0">
            <a:spAutoFit/>
          </a:bodyPr>
          <a:lstStyle/>
          <a:p>
            <a:r>
              <a:rPr lang="en-US"/>
              <a:t>TABERNACLE AMONG MEN DURING NEW COVENANT</a:t>
            </a:r>
          </a:p>
        </p:txBody>
      </p:sp>
      <p:sp>
        <p:nvSpPr>
          <p:cNvPr id="3" name="TextBox 2">
            <a:extLst>
              <a:ext uri="{FF2B5EF4-FFF2-40B4-BE49-F238E27FC236}">
                <a16:creationId xmlns:a16="http://schemas.microsoft.com/office/drawing/2014/main" id="{49ED28CE-5700-C448-4F5E-A93A7398CB9F}"/>
              </a:ext>
            </a:extLst>
          </p:cNvPr>
          <p:cNvSpPr txBox="1"/>
          <p:nvPr/>
        </p:nvSpPr>
        <p:spPr>
          <a:xfrm>
            <a:off x="1016000" y="635000"/>
            <a:ext cx="10160000" cy="3908762"/>
          </a:xfrm>
          <a:prstGeom prst="rect">
            <a:avLst/>
          </a:prstGeom>
          <a:noFill/>
        </p:spPr>
        <p:txBody>
          <a:bodyPr vert="horz" rtlCol="0">
            <a:spAutoFit/>
          </a:bodyPr>
          <a:lstStyle/>
          <a:p>
            <a:pPr algn="ctr"/>
            <a:r>
              <a:rPr lang="en-US" sz="3100"/>
              <a:t>"They will live on the land that I gave to Jacob My servant, in which your fathers lived; and they will live on it, they, and their sons and their sons' sons, forever; and David My servant will be their prince forever. "I will make a covenant of peace with them; it will be an everlasting covenant with them. And I will place them and multiply them, and will set My sanctuary in their midst forever. "My dwelling place also will be with them; (Continued...)</a:t>
            </a:r>
          </a:p>
        </p:txBody>
      </p:sp>
    </p:spTree>
    <p:extLst>
      <p:ext uri="{BB962C8B-B14F-4D97-AF65-F5344CB8AC3E}">
        <p14:creationId xmlns:p14="http://schemas.microsoft.com/office/powerpoint/2010/main" val="135125868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9D3227-0BDD-9BED-47A4-06F65C59BAB8}"/>
              </a:ext>
            </a:extLst>
          </p:cNvPr>
          <p:cNvSpPr txBox="1"/>
          <p:nvPr/>
        </p:nvSpPr>
        <p:spPr>
          <a:xfrm>
            <a:off x="127000" y="127000"/>
            <a:ext cx="7315200" cy="276999"/>
          </a:xfrm>
          <a:prstGeom prst="rect">
            <a:avLst/>
          </a:prstGeom>
          <a:noFill/>
        </p:spPr>
        <p:txBody>
          <a:bodyPr vert="horz" lIns="0" tIns="0" rIns="0" bIns="0" rtlCol="0">
            <a:spAutoFit/>
          </a:bodyPr>
          <a:lstStyle/>
          <a:p>
            <a:r>
              <a:rPr lang="en-US"/>
              <a:t>TABERNACLE AMONG MEN DURING NEW COVENANT</a:t>
            </a:r>
          </a:p>
        </p:txBody>
      </p:sp>
      <p:sp>
        <p:nvSpPr>
          <p:cNvPr id="3" name="TextBox 2">
            <a:extLst>
              <a:ext uri="{FF2B5EF4-FFF2-40B4-BE49-F238E27FC236}">
                <a16:creationId xmlns:a16="http://schemas.microsoft.com/office/drawing/2014/main" id="{827D4D2D-2E8D-4A0F-086D-54CD0443D3BB}"/>
              </a:ext>
            </a:extLst>
          </p:cNvPr>
          <p:cNvSpPr txBox="1"/>
          <p:nvPr/>
        </p:nvSpPr>
        <p:spPr>
          <a:xfrm>
            <a:off x="1016000" y="635000"/>
            <a:ext cx="10160000" cy="1523494"/>
          </a:xfrm>
          <a:prstGeom prst="rect">
            <a:avLst/>
          </a:prstGeom>
          <a:noFill/>
        </p:spPr>
        <p:txBody>
          <a:bodyPr vert="horz" rtlCol="0">
            <a:spAutoFit/>
          </a:bodyPr>
          <a:lstStyle/>
          <a:p>
            <a:pPr algn="ctr"/>
            <a:r>
              <a:rPr lang="en-US" sz="3100"/>
              <a:t>and I will be their God, and they will be My people. "And the nations will know that I am the LORD who sanctifies Israel, when My sanctuary is in their midst forever."'"</a:t>
            </a:r>
          </a:p>
        </p:txBody>
      </p:sp>
    </p:spTree>
    <p:extLst>
      <p:ext uri="{BB962C8B-B14F-4D97-AF65-F5344CB8AC3E}">
        <p14:creationId xmlns:p14="http://schemas.microsoft.com/office/powerpoint/2010/main" val="39624607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3CDFEF-D8C1-DA27-8535-DF17F79EF825}"/>
              </a:ext>
            </a:extLst>
          </p:cNvPr>
          <p:cNvSpPr txBox="1"/>
          <p:nvPr/>
        </p:nvSpPr>
        <p:spPr>
          <a:xfrm>
            <a:off x="127000" y="127000"/>
            <a:ext cx="7315200" cy="276999"/>
          </a:xfrm>
          <a:prstGeom prst="rect">
            <a:avLst/>
          </a:prstGeom>
          <a:noFill/>
        </p:spPr>
        <p:txBody>
          <a:bodyPr vert="horz" lIns="0" tIns="0" rIns="0" bIns="0" rtlCol="0">
            <a:spAutoFit/>
          </a:bodyPr>
          <a:lstStyle/>
          <a:p>
            <a:r>
              <a:rPr lang="en-US"/>
              <a:t>TABERNACLE AMONG MEN DURING NEW COVENANT</a:t>
            </a:r>
          </a:p>
        </p:txBody>
      </p:sp>
      <p:sp>
        <p:nvSpPr>
          <p:cNvPr id="3" name="TextBox 2">
            <a:extLst>
              <a:ext uri="{FF2B5EF4-FFF2-40B4-BE49-F238E27FC236}">
                <a16:creationId xmlns:a16="http://schemas.microsoft.com/office/drawing/2014/main" id="{29B720FA-192A-845D-BEBE-7903BE37E0B2}"/>
              </a:ext>
            </a:extLst>
          </p:cNvPr>
          <p:cNvSpPr txBox="1"/>
          <p:nvPr/>
        </p:nvSpPr>
        <p:spPr>
          <a:xfrm>
            <a:off x="0" y="762000"/>
            <a:ext cx="12192000" cy="646331"/>
          </a:xfrm>
          <a:prstGeom prst="rect">
            <a:avLst/>
          </a:prstGeom>
          <a:noFill/>
        </p:spPr>
        <p:txBody>
          <a:bodyPr vert="horz" rtlCol="0">
            <a:spAutoFit/>
          </a:bodyPr>
          <a:lstStyle/>
          <a:p>
            <a:pPr algn="ctr"/>
            <a:r>
              <a:rPr lang="en-US" sz="3600"/>
              <a:t>Jubilees 1:13-17</a:t>
            </a:r>
          </a:p>
        </p:txBody>
      </p:sp>
      <p:sp>
        <p:nvSpPr>
          <p:cNvPr id="4" name="TextBox 3">
            <a:extLst>
              <a:ext uri="{FF2B5EF4-FFF2-40B4-BE49-F238E27FC236}">
                <a16:creationId xmlns:a16="http://schemas.microsoft.com/office/drawing/2014/main" id="{BE181B26-4026-E851-07CF-F6DD57166E7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DF9EC60A-ACC0-0014-BD59-306BEE8DD12C}"/>
              </a:ext>
            </a:extLst>
          </p:cNvPr>
          <p:cNvSpPr txBox="1"/>
          <p:nvPr/>
        </p:nvSpPr>
        <p:spPr>
          <a:xfrm>
            <a:off x="1016000" y="1905000"/>
            <a:ext cx="10160000" cy="2000548"/>
          </a:xfrm>
          <a:prstGeom prst="rect">
            <a:avLst/>
          </a:prstGeom>
          <a:noFill/>
        </p:spPr>
        <p:txBody>
          <a:bodyPr vert="horz" rtlCol="0">
            <a:spAutoFit/>
          </a:bodyPr>
          <a:lstStyle/>
          <a:p>
            <a:pPr algn="ctr"/>
            <a:r>
              <a:rPr lang="en-US" sz="3100"/>
              <a:t>And they will forget all My law and all My commandments and all My judgments, and will go astray as to new moons, and sabbaths, and festivals, and jubilees, and ordinances. (Continued...)</a:t>
            </a:r>
          </a:p>
        </p:txBody>
      </p:sp>
    </p:spTree>
    <p:extLst>
      <p:ext uri="{BB962C8B-B14F-4D97-AF65-F5344CB8AC3E}">
        <p14:creationId xmlns:p14="http://schemas.microsoft.com/office/powerpoint/2010/main" val="228844182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B5320A-99D8-63C6-C19D-FFB5ECA9E79F}"/>
              </a:ext>
            </a:extLst>
          </p:cNvPr>
          <p:cNvSpPr txBox="1"/>
          <p:nvPr/>
        </p:nvSpPr>
        <p:spPr>
          <a:xfrm>
            <a:off x="127000" y="127000"/>
            <a:ext cx="7315200" cy="276999"/>
          </a:xfrm>
          <a:prstGeom prst="rect">
            <a:avLst/>
          </a:prstGeom>
          <a:noFill/>
        </p:spPr>
        <p:txBody>
          <a:bodyPr vert="horz" lIns="0" tIns="0" rIns="0" bIns="0" rtlCol="0">
            <a:spAutoFit/>
          </a:bodyPr>
          <a:lstStyle/>
          <a:p>
            <a:r>
              <a:rPr lang="en-US"/>
              <a:t>TABERNACLE AMONG MEN DURING NEW COVENANT</a:t>
            </a:r>
          </a:p>
        </p:txBody>
      </p:sp>
      <p:sp>
        <p:nvSpPr>
          <p:cNvPr id="3" name="TextBox 2">
            <a:extLst>
              <a:ext uri="{FF2B5EF4-FFF2-40B4-BE49-F238E27FC236}">
                <a16:creationId xmlns:a16="http://schemas.microsoft.com/office/drawing/2014/main" id="{7B1D735D-542A-F98B-291C-B5759BB2880F}"/>
              </a:ext>
            </a:extLst>
          </p:cNvPr>
          <p:cNvSpPr txBox="1"/>
          <p:nvPr/>
        </p:nvSpPr>
        <p:spPr>
          <a:xfrm>
            <a:off x="1016000" y="635000"/>
            <a:ext cx="10160000" cy="2954655"/>
          </a:xfrm>
          <a:prstGeom prst="rect">
            <a:avLst/>
          </a:prstGeom>
          <a:noFill/>
        </p:spPr>
        <p:txBody>
          <a:bodyPr vert="horz" rtlCol="0">
            <a:spAutoFit/>
          </a:bodyPr>
          <a:lstStyle/>
          <a:p>
            <a:pPr algn="ctr"/>
            <a:r>
              <a:rPr lang="en-US" sz="3100"/>
              <a:t>And after this they will turn to Me from amongst the Gentiles with all their heart and with all their soul and with all their strength, and I will gather them from amongst all the Gentiles, and they will seek me, so that I shall be found of them, when they seek me with all their heart and with all their soul. (Continued...)</a:t>
            </a:r>
          </a:p>
        </p:txBody>
      </p:sp>
    </p:spTree>
    <p:extLst>
      <p:ext uri="{BB962C8B-B14F-4D97-AF65-F5344CB8AC3E}">
        <p14:creationId xmlns:p14="http://schemas.microsoft.com/office/powerpoint/2010/main" val="386291339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68F5927-DE37-F745-7631-27AEF6ED8288}"/>
              </a:ext>
            </a:extLst>
          </p:cNvPr>
          <p:cNvSpPr txBox="1"/>
          <p:nvPr/>
        </p:nvSpPr>
        <p:spPr>
          <a:xfrm>
            <a:off x="127000" y="127000"/>
            <a:ext cx="7315200" cy="276999"/>
          </a:xfrm>
          <a:prstGeom prst="rect">
            <a:avLst/>
          </a:prstGeom>
          <a:noFill/>
        </p:spPr>
        <p:txBody>
          <a:bodyPr vert="horz" lIns="0" tIns="0" rIns="0" bIns="0" rtlCol="0">
            <a:spAutoFit/>
          </a:bodyPr>
          <a:lstStyle/>
          <a:p>
            <a:r>
              <a:rPr lang="en-US"/>
              <a:t>TABERNACLE AMONG MEN DURING NEW COVENANT</a:t>
            </a:r>
          </a:p>
        </p:txBody>
      </p:sp>
      <p:sp>
        <p:nvSpPr>
          <p:cNvPr id="3" name="TextBox 2">
            <a:extLst>
              <a:ext uri="{FF2B5EF4-FFF2-40B4-BE49-F238E27FC236}">
                <a16:creationId xmlns:a16="http://schemas.microsoft.com/office/drawing/2014/main" id="{E8DC809A-C745-1947-A4AA-663220952DB2}"/>
              </a:ext>
            </a:extLst>
          </p:cNvPr>
          <p:cNvSpPr txBox="1"/>
          <p:nvPr/>
        </p:nvSpPr>
        <p:spPr>
          <a:xfrm>
            <a:off x="1016000" y="635000"/>
            <a:ext cx="10160000" cy="4385816"/>
          </a:xfrm>
          <a:prstGeom prst="rect">
            <a:avLst/>
          </a:prstGeom>
          <a:noFill/>
        </p:spPr>
        <p:txBody>
          <a:bodyPr vert="horz" rtlCol="0">
            <a:spAutoFit/>
          </a:bodyPr>
          <a:lstStyle/>
          <a:p>
            <a:pPr algn="ctr"/>
            <a:r>
              <a:rPr lang="en-US" sz="3100"/>
              <a:t>And I will disclose to them abounding peace with righteousness, and I will remove them the plant of uprightness, with all My heart and with all My soul, and they shall be for a blessing and not for a curse, and they shall be the head and not the tail. And I</a:t>
            </a:r>
            <a:r>
              <a:rPr lang="en-US" sz="3100" b="1">
                <a:solidFill>
                  <a:srgbClr val="FF0000"/>
                </a:solidFill>
              </a:rPr>
              <a:t> will build My sanctuary in their midst, and I will dwell with them,</a:t>
            </a:r>
            <a:r>
              <a:rPr lang="en-US" sz="3100"/>
              <a:t> and I will be their God and they shall be My people in truth and righteousness. And I will not forsake them nor fail them; for I am the Lord their God.'</a:t>
            </a:r>
          </a:p>
        </p:txBody>
      </p:sp>
    </p:spTree>
    <p:extLst>
      <p:ext uri="{BB962C8B-B14F-4D97-AF65-F5344CB8AC3E}">
        <p14:creationId xmlns:p14="http://schemas.microsoft.com/office/powerpoint/2010/main" val="260861671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95E0D34-AED1-9E17-22A6-C26CDFCC831A}"/>
              </a:ext>
            </a:extLst>
          </p:cNvPr>
          <p:cNvSpPr txBox="1"/>
          <p:nvPr/>
        </p:nvSpPr>
        <p:spPr>
          <a:xfrm>
            <a:off x="127000" y="127000"/>
            <a:ext cx="7315200" cy="276999"/>
          </a:xfrm>
          <a:prstGeom prst="rect">
            <a:avLst/>
          </a:prstGeom>
          <a:noFill/>
        </p:spPr>
        <p:txBody>
          <a:bodyPr vert="horz" lIns="0" tIns="0" rIns="0" bIns="0" rtlCol="0">
            <a:spAutoFit/>
          </a:bodyPr>
          <a:lstStyle/>
          <a:p>
            <a:r>
              <a:rPr lang="en-US"/>
              <a:t>TABERNACLE AMONG MEN DURING NEW COVENANT</a:t>
            </a:r>
          </a:p>
        </p:txBody>
      </p:sp>
      <p:sp>
        <p:nvSpPr>
          <p:cNvPr id="3" name="TextBox 2">
            <a:extLst>
              <a:ext uri="{FF2B5EF4-FFF2-40B4-BE49-F238E27FC236}">
                <a16:creationId xmlns:a16="http://schemas.microsoft.com/office/drawing/2014/main" id="{7586F9A5-4171-DB6D-81AB-98562C766ABA}"/>
              </a:ext>
            </a:extLst>
          </p:cNvPr>
          <p:cNvSpPr txBox="1"/>
          <p:nvPr/>
        </p:nvSpPr>
        <p:spPr>
          <a:xfrm>
            <a:off x="0" y="762000"/>
            <a:ext cx="12192000" cy="646331"/>
          </a:xfrm>
          <a:prstGeom prst="rect">
            <a:avLst/>
          </a:prstGeom>
          <a:noFill/>
        </p:spPr>
        <p:txBody>
          <a:bodyPr vert="horz" rtlCol="0">
            <a:spAutoFit/>
          </a:bodyPr>
          <a:lstStyle/>
          <a:p>
            <a:pPr algn="ctr"/>
            <a:r>
              <a:rPr lang="en-US" sz="3600"/>
              <a:t>Revelation 21:3</a:t>
            </a:r>
          </a:p>
        </p:txBody>
      </p:sp>
      <p:sp>
        <p:nvSpPr>
          <p:cNvPr id="4" name="TextBox 3">
            <a:extLst>
              <a:ext uri="{FF2B5EF4-FFF2-40B4-BE49-F238E27FC236}">
                <a16:creationId xmlns:a16="http://schemas.microsoft.com/office/drawing/2014/main" id="{BB7401EB-AEAD-650A-D886-8719BAC4840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9C834D0-D244-DB2B-C225-7A8BF39F0463}"/>
              </a:ext>
            </a:extLst>
          </p:cNvPr>
          <p:cNvSpPr txBox="1"/>
          <p:nvPr/>
        </p:nvSpPr>
        <p:spPr>
          <a:xfrm>
            <a:off x="1016000" y="1905000"/>
            <a:ext cx="10160000" cy="2000548"/>
          </a:xfrm>
          <a:prstGeom prst="rect">
            <a:avLst/>
          </a:prstGeom>
          <a:noFill/>
        </p:spPr>
        <p:txBody>
          <a:bodyPr vert="horz" rtlCol="0">
            <a:spAutoFit/>
          </a:bodyPr>
          <a:lstStyle/>
          <a:p>
            <a:pPr algn="ctr"/>
            <a:r>
              <a:rPr lang="en-US" sz="3100"/>
              <a:t>And I heard a loud voice from the throne, saying, "Behold, </a:t>
            </a:r>
            <a:r>
              <a:rPr lang="en-US" sz="3100" b="1">
                <a:solidFill>
                  <a:srgbClr val="FF0000"/>
                </a:solidFill>
              </a:rPr>
              <a:t>the tabernacle of God is among men</a:t>
            </a:r>
            <a:r>
              <a:rPr lang="en-US" sz="3100"/>
              <a:t>, and He will dwell among them, and they shall be His people, and God Himself will be among them,</a:t>
            </a:r>
          </a:p>
        </p:txBody>
      </p:sp>
    </p:spTree>
    <p:extLst>
      <p:ext uri="{BB962C8B-B14F-4D97-AF65-F5344CB8AC3E}">
        <p14:creationId xmlns:p14="http://schemas.microsoft.com/office/powerpoint/2010/main" val="90556375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6B88F8-AFA3-1E9A-C386-8FC64AC2FC00}"/>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The Deposit of the Spirit</a:t>
            </a:r>
          </a:p>
        </p:txBody>
      </p:sp>
      <p:sp>
        <p:nvSpPr>
          <p:cNvPr id="3" name="Subtitle 2">
            <a:extLst>
              <a:ext uri="{FF2B5EF4-FFF2-40B4-BE49-F238E27FC236}">
                <a16:creationId xmlns:a16="http://schemas.microsoft.com/office/drawing/2014/main" id="{B12B33D7-B689-2D1F-7AC3-ACC3AFDAF723}"/>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5032744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713FB9-FD71-1BB0-20E3-A3C5DEED4F04}"/>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352C5687-5EA6-8153-E621-2D410D6F147E}"/>
              </a:ext>
            </a:extLst>
          </p:cNvPr>
          <p:cNvSpPr txBox="1"/>
          <p:nvPr/>
        </p:nvSpPr>
        <p:spPr>
          <a:xfrm>
            <a:off x="0" y="762000"/>
            <a:ext cx="12192000" cy="646331"/>
          </a:xfrm>
          <a:prstGeom prst="rect">
            <a:avLst/>
          </a:prstGeom>
          <a:noFill/>
        </p:spPr>
        <p:txBody>
          <a:bodyPr vert="horz" rtlCol="0">
            <a:spAutoFit/>
          </a:bodyPr>
          <a:lstStyle/>
          <a:p>
            <a:pPr algn="ctr"/>
            <a:r>
              <a:rPr lang="en-US" sz="3600"/>
              <a:t>Acts 21:4</a:t>
            </a:r>
          </a:p>
        </p:txBody>
      </p:sp>
      <p:sp>
        <p:nvSpPr>
          <p:cNvPr id="4" name="TextBox 3">
            <a:extLst>
              <a:ext uri="{FF2B5EF4-FFF2-40B4-BE49-F238E27FC236}">
                <a16:creationId xmlns:a16="http://schemas.microsoft.com/office/drawing/2014/main" id="{B3AB871E-0D33-E0C4-7FFB-390102C2FF1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7388865-E3A0-EDF1-1E4F-24896FED8D45}"/>
              </a:ext>
            </a:extLst>
          </p:cNvPr>
          <p:cNvSpPr txBox="1"/>
          <p:nvPr/>
        </p:nvSpPr>
        <p:spPr>
          <a:xfrm>
            <a:off x="1016000" y="1905000"/>
            <a:ext cx="10160000" cy="1523494"/>
          </a:xfrm>
          <a:prstGeom prst="rect">
            <a:avLst/>
          </a:prstGeom>
          <a:noFill/>
        </p:spPr>
        <p:txBody>
          <a:bodyPr vert="horz" rtlCol="0">
            <a:spAutoFit/>
          </a:bodyPr>
          <a:lstStyle/>
          <a:p>
            <a:pPr algn="ctr"/>
            <a:r>
              <a:rPr lang="en-US" sz="3100"/>
              <a:t>After looking up the disciples, we stayed there seven days; and they kept telling Paul </a:t>
            </a:r>
            <a:r>
              <a:rPr lang="en-US" sz="3100" b="1">
                <a:solidFill>
                  <a:srgbClr val="FF0000"/>
                </a:solidFill>
              </a:rPr>
              <a:t>through the Spirit</a:t>
            </a:r>
            <a:r>
              <a:rPr lang="en-US" sz="3100"/>
              <a:t> not to set foot in Jerusalem.</a:t>
            </a:r>
          </a:p>
        </p:txBody>
      </p:sp>
    </p:spTree>
    <p:extLst>
      <p:ext uri="{BB962C8B-B14F-4D97-AF65-F5344CB8AC3E}">
        <p14:creationId xmlns:p14="http://schemas.microsoft.com/office/powerpoint/2010/main" val="77050229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0095188-F26B-932A-0F54-E3F4E3835FDB}"/>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F39D8511-9AB1-246D-CE7C-3392F01D6F92}"/>
              </a:ext>
            </a:extLst>
          </p:cNvPr>
          <p:cNvSpPr txBox="1"/>
          <p:nvPr/>
        </p:nvSpPr>
        <p:spPr>
          <a:xfrm>
            <a:off x="0" y="762000"/>
            <a:ext cx="12192000" cy="646331"/>
          </a:xfrm>
          <a:prstGeom prst="rect">
            <a:avLst/>
          </a:prstGeom>
          <a:noFill/>
        </p:spPr>
        <p:txBody>
          <a:bodyPr vert="horz" rtlCol="0">
            <a:spAutoFit/>
          </a:bodyPr>
          <a:lstStyle/>
          <a:p>
            <a:pPr algn="ctr"/>
            <a:r>
              <a:rPr lang="en-US" sz="3600"/>
              <a:t>Acts 8:19</a:t>
            </a:r>
          </a:p>
        </p:txBody>
      </p:sp>
      <p:sp>
        <p:nvSpPr>
          <p:cNvPr id="4" name="TextBox 3">
            <a:extLst>
              <a:ext uri="{FF2B5EF4-FFF2-40B4-BE49-F238E27FC236}">
                <a16:creationId xmlns:a16="http://schemas.microsoft.com/office/drawing/2014/main" id="{B12DEDEC-7FB0-0F04-697E-E885A9F70C3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C1C5CF6-6B80-184D-CF8A-08899D636914}"/>
              </a:ext>
            </a:extLst>
          </p:cNvPr>
          <p:cNvSpPr txBox="1"/>
          <p:nvPr/>
        </p:nvSpPr>
        <p:spPr>
          <a:xfrm>
            <a:off x="1016000" y="1905000"/>
            <a:ext cx="10160000" cy="1046440"/>
          </a:xfrm>
          <a:prstGeom prst="rect">
            <a:avLst/>
          </a:prstGeom>
          <a:noFill/>
        </p:spPr>
        <p:txBody>
          <a:bodyPr vert="horz" rtlCol="0">
            <a:spAutoFit/>
          </a:bodyPr>
          <a:lstStyle/>
          <a:p>
            <a:pPr algn="ctr"/>
            <a:r>
              <a:rPr lang="en-US" sz="3100"/>
              <a:t>saying, "Give this authority to me as well, so that </a:t>
            </a:r>
            <a:r>
              <a:rPr lang="en-US" sz="3100" b="1">
                <a:solidFill>
                  <a:srgbClr val="FF0000"/>
                </a:solidFill>
              </a:rPr>
              <a:t>everyone on whom I lay my hands may receive the Holy Spirit</a:t>
            </a:r>
            <a:r>
              <a:rPr lang="en-US" sz="3100"/>
              <a:t>."</a:t>
            </a:r>
          </a:p>
        </p:txBody>
      </p:sp>
    </p:spTree>
    <p:extLst>
      <p:ext uri="{BB962C8B-B14F-4D97-AF65-F5344CB8AC3E}">
        <p14:creationId xmlns:p14="http://schemas.microsoft.com/office/powerpoint/2010/main" val="63061192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345692-40B7-1AF8-32D9-0C340862D405}"/>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F4037C79-F864-FA0E-8E0D-49495A0D1E4C}"/>
              </a:ext>
            </a:extLst>
          </p:cNvPr>
          <p:cNvSpPr txBox="1"/>
          <p:nvPr/>
        </p:nvSpPr>
        <p:spPr>
          <a:xfrm>
            <a:off x="0" y="762000"/>
            <a:ext cx="12192000" cy="646331"/>
          </a:xfrm>
          <a:prstGeom prst="rect">
            <a:avLst/>
          </a:prstGeom>
          <a:noFill/>
        </p:spPr>
        <p:txBody>
          <a:bodyPr vert="horz" rtlCol="0">
            <a:spAutoFit/>
          </a:bodyPr>
          <a:lstStyle/>
          <a:p>
            <a:pPr algn="ctr"/>
            <a:r>
              <a:rPr lang="en-US" sz="3600"/>
              <a:t>Ephesians 1:13-14</a:t>
            </a:r>
          </a:p>
        </p:txBody>
      </p:sp>
      <p:sp>
        <p:nvSpPr>
          <p:cNvPr id="4" name="TextBox 3">
            <a:extLst>
              <a:ext uri="{FF2B5EF4-FFF2-40B4-BE49-F238E27FC236}">
                <a16:creationId xmlns:a16="http://schemas.microsoft.com/office/drawing/2014/main" id="{1A7D097E-BB26-1228-34C4-CBB20A462D8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63487F6-E607-F0EB-1645-379C7C5B218A}"/>
              </a:ext>
            </a:extLst>
          </p:cNvPr>
          <p:cNvSpPr txBox="1"/>
          <p:nvPr/>
        </p:nvSpPr>
        <p:spPr>
          <a:xfrm>
            <a:off x="1016000" y="1905000"/>
            <a:ext cx="10160000" cy="2954655"/>
          </a:xfrm>
          <a:prstGeom prst="rect">
            <a:avLst/>
          </a:prstGeom>
          <a:noFill/>
        </p:spPr>
        <p:txBody>
          <a:bodyPr vert="horz" rtlCol="0">
            <a:spAutoFit/>
          </a:bodyPr>
          <a:lstStyle/>
          <a:p>
            <a:pPr algn="ctr"/>
            <a:r>
              <a:rPr lang="en-US" sz="3100"/>
              <a:t>In Him, you also, after listening to the message of truth, the gospel of your salvation--having also believed, you were sealed in Him with </a:t>
            </a:r>
            <a:r>
              <a:rPr lang="en-US" sz="3100" b="1">
                <a:solidFill>
                  <a:srgbClr val="FF0000"/>
                </a:solidFill>
              </a:rPr>
              <a:t>the Holy Spirit of promise, who is given as a pledge of our inheritance</a:t>
            </a:r>
            <a:r>
              <a:rPr lang="en-US" sz="3100"/>
              <a:t>, with a view to the redemption of God's own possession, to the praise of His glory.</a:t>
            </a:r>
          </a:p>
        </p:txBody>
      </p:sp>
    </p:spTree>
    <p:extLst>
      <p:ext uri="{BB962C8B-B14F-4D97-AF65-F5344CB8AC3E}">
        <p14:creationId xmlns:p14="http://schemas.microsoft.com/office/powerpoint/2010/main" val="29640273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3B7A53-8E9F-0C5F-DAE3-2FE69BF50D01}"/>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B4A691A2-5BA9-C98D-6CF8-1F006A1908AC}"/>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12:3</a:t>
            </a:r>
          </a:p>
        </p:txBody>
      </p:sp>
      <p:sp>
        <p:nvSpPr>
          <p:cNvPr id="4" name="TextBox 3">
            <a:extLst>
              <a:ext uri="{FF2B5EF4-FFF2-40B4-BE49-F238E27FC236}">
                <a16:creationId xmlns:a16="http://schemas.microsoft.com/office/drawing/2014/main" id="{3B2B3DDA-6DD6-5BD9-A612-C41F8FE1EAD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B8FF284-5623-94B7-3CF3-695F00BC68B0}"/>
              </a:ext>
            </a:extLst>
          </p:cNvPr>
          <p:cNvSpPr txBox="1"/>
          <p:nvPr/>
        </p:nvSpPr>
        <p:spPr>
          <a:xfrm>
            <a:off x="1016000" y="1905000"/>
            <a:ext cx="10160000" cy="1523494"/>
          </a:xfrm>
          <a:prstGeom prst="rect">
            <a:avLst/>
          </a:prstGeom>
          <a:noFill/>
        </p:spPr>
        <p:txBody>
          <a:bodyPr vert="horz" rtlCol="0">
            <a:spAutoFit/>
          </a:bodyPr>
          <a:lstStyle/>
          <a:p>
            <a:pPr algn="ctr"/>
            <a:r>
              <a:rPr lang="en-US" sz="3100"/>
              <a:t>Therefore I make known to you that no one speaking by the Spirit of God says, "Jesus is accursed"; and no one can say, "Jesus is Lord," </a:t>
            </a:r>
            <a:r>
              <a:rPr lang="en-US" sz="3100" b="1">
                <a:solidFill>
                  <a:srgbClr val="FF0000"/>
                </a:solidFill>
              </a:rPr>
              <a:t>except by the Holy Spirit.</a:t>
            </a:r>
          </a:p>
        </p:txBody>
      </p:sp>
    </p:spTree>
    <p:extLst>
      <p:ext uri="{BB962C8B-B14F-4D97-AF65-F5344CB8AC3E}">
        <p14:creationId xmlns:p14="http://schemas.microsoft.com/office/powerpoint/2010/main" val="256016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454C2B-7CC7-E4C7-0DCD-BB8FC00DD1F6}"/>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7233490A-2111-D8CF-AB5F-2336BA887CC9}"/>
              </a:ext>
            </a:extLst>
          </p:cNvPr>
          <p:cNvSpPr txBox="1"/>
          <p:nvPr/>
        </p:nvSpPr>
        <p:spPr>
          <a:xfrm>
            <a:off x="0" y="762000"/>
            <a:ext cx="12192000" cy="646331"/>
          </a:xfrm>
          <a:prstGeom prst="rect">
            <a:avLst/>
          </a:prstGeom>
          <a:noFill/>
        </p:spPr>
        <p:txBody>
          <a:bodyPr vert="horz" rtlCol="0">
            <a:spAutoFit/>
          </a:bodyPr>
          <a:lstStyle/>
          <a:p>
            <a:pPr algn="ctr"/>
            <a:r>
              <a:rPr lang="en-US" sz="3600"/>
              <a:t>Hebrews 4:7</a:t>
            </a:r>
          </a:p>
        </p:txBody>
      </p:sp>
      <p:sp>
        <p:nvSpPr>
          <p:cNvPr id="4" name="TextBox 3">
            <a:extLst>
              <a:ext uri="{FF2B5EF4-FFF2-40B4-BE49-F238E27FC236}">
                <a16:creationId xmlns:a16="http://schemas.microsoft.com/office/drawing/2014/main" id="{E31101F4-E3EA-990D-B621-3D21D9E9C68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1380EEA-493B-6531-F038-9D13691E320D}"/>
              </a:ext>
            </a:extLst>
          </p:cNvPr>
          <p:cNvSpPr txBox="1"/>
          <p:nvPr/>
        </p:nvSpPr>
        <p:spPr>
          <a:xfrm>
            <a:off x="1016000" y="1905000"/>
            <a:ext cx="10160000" cy="1523494"/>
          </a:xfrm>
          <a:prstGeom prst="rect">
            <a:avLst/>
          </a:prstGeom>
          <a:noFill/>
        </p:spPr>
        <p:txBody>
          <a:bodyPr vert="horz" rtlCol="0">
            <a:spAutoFit/>
          </a:bodyPr>
          <a:lstStyle/>
          <a:p>
            <a:pPr algn="ctr"/>
            <a:r>
              <a:rPr lang="en-US" sz="3100"/>
              <a:t>He again fixes a certain day, "Today," saying through David after so long a time just as has been said before, "</a:t>
            </a:r>
            <a:r>
              <a:rPr lang="en-US" sz="3100" b="1">
                <a:solidFill>
                  <a:srgbClr val="FF0000"/>
                </a:solidFill>
              </a:rPr>
              <a:t>TODAY IF YOU HEAR HIS VOICE, DO</a:t>
            </a:r>
            <a:r>
              <a:rPr lang="en-US" sz="3100"/>
              <a:t> NOT HARDEN YOUR HEARTS."</a:t>
            </a:r>
          </a:p>
        </p:txBody>
      </p:sp>
    </p:spTree>
    <p:extLst>
      <p:ext uri="{BB962C8B-B14F-4D97-AF65-F5344CB8AC3E}">
        <p14:creationId xmlns:p14="http://schemas.microsoft.com/office/powerpoint/2010/main" val="209009921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0EB99C-D800-E57C-4098-A314377D3AFC}"/>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32BE7623-81FE-8FE1-C684-4A550599D905}"/>
              </a:ext>
            </a:extLst>
          </p:cNvPr>
          <p:cNvSpPr txBox="1"/>
          <p:nvPr/>
        </p:nvSpPr>
        <p:spPr>
          <a:xfrm>
            <a:off x="0" y="762000"/>
            <a:ext cx="12192000" cy="646331"/>
          </a:xfrm>
          <a:prstGeom prst="rect">
            <a:avLst/>
          </a:prstGeom>
          <a:noFill/>
        </p:spPr>
        <p:txBody>
          <a:bodyPr vert="horz" rtlCol="0">
            <a:spAutoFit/>
          </a:bodyPr>
          <a:lstStyle/>
          <a:p>
            <a:pPr algn="ctr"/>
            <a:r>
              <a:rPr lang="en-US" sz="3600"/>
              <a:t>Leviticus 8:33-36</a:t>
            </a:r>
          </a:p>
        </p:txBody>
      </p:sp>
      <p:sp>
        <p:nvSpPr>
          <p:cNvPr id="4" name="TextBox 3">
            <a:extLst>
              <a:ext uri="{FF2B5EF4-FFF2-40B4-BE49-F238E27FC236}">
                <a16:creationId xmlns:a16="http://schemas.microsoft.com/office/drawing/2014/main" id="{DD51AE1B-F06D-7334-81DD-9FA2C0DA62E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454AB81-53AB-E3A1-6B59-F46B48C06100}"/>
              </a:ext>
            </a:extLst>
          </p:cNvPr>
          <p:cNvSpPr txBox="1"/>
          <p:nvPr/>
        </p:nvSpPr>
        <p:spPr>
          <a:xfrm>
            <a:off x="1016000" y="1905000"/>
            <a:ext cx="10160000" cy="4385816"/>
          </a:xfrm>
          <a:prstGeom prst="rect">
            <a:avLst/>
          </a:prstGeom>
          <a:noFill/>
        </p:spPr>
        <p:txBody>
          <a:bodyPr vert="horz" rtlCol="0">
            <a:spAutoFit/>
          </a:bodyPr>
          <a:lstStyle/>
          <a:p>
            <a:pPr algn="ctr"/>
            <a:r>
              <a:rPr lang="en-US" sz="3100"/>
              <a:t>"You shall not go outside the doorway of the tent of meeting </a:t>
            </a:r>
            <a:r>
              <a:rPr lang="en-US" sz="3100" b="1">
                <a:solidFill>
                  <a:srgbClr val="FF0000"/>
                </a:solidFill>
              </a:rPr>
              <a:t>for seven days</a:t>
            </a:r>
            <a:r>
              <a:rPr lang="en-US" sz="3100"/>
              <a:t>, until the day that the period of your ordination is fulfilled; </a:t>
            </a:r>
            <a:r>
              <a:rPr lang="en-US" sz="3100" b="1">
                <a:solidFill>
                  <a:srgbClr val="FF0000"/>
                </a:solidFill>
              </a:rPr>
              <a:t>for he will ordain you through seven days</a:t>
            </a:r>
            <a:r>
              <a:rPr lang="en-US" sz="3100"/>
              <a:t>. "The LORD has commanded to do as has been done this day, to make atonement on your behalf. "At the doorway of the tent of meeting, moreover, </a:t>
            </a:r>
            <a:r>
              <a:rPr lang="en-US" sz="3100" b="1">
                <a:solidFill>
                  <a:srgbClr val="FF0000"/>
                </a:solidFill>
              </a:rPr>
              <a:t>you shall remain day and night for seven days and keep the charge of the LORD</a:t>
            </a:r>
            <a:r>
              <a:rPr lang="en-US" sz="3100"/>
              <a:t>, so that you will not die, for so I have been commanded. (Continued...)</a:t>
            </a:r>
          </a:p>
        </p:txBody>
      </p:sp>
    </p:spTree>
    <p:extLst>
      <p:ext uri="{BB962C8B-B14F-4D97-AF65-F5344CB8AC3E}">
        <p14:creationId xmlns:p14="http://schemas.microsoft.com/office/powerpoint/2010/main" val="219637399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8C89542-E1AB-3F53-B344-100521650820}"/>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6635D0CA-81E9-B77A-08B0-873150FE6FC9}"/>
              </a:ext>
            </a:extLst>
          </p:cNvPr>
          <p:cNvSpPr txBox="1"/>
          <p:nvPr/>
        </p:nvSpPr>
        <p:spPr>
          <a:xfrm>
            <a:off x="1016000" y="635000"/>
            <a:ext cx="10160000" cy="1046440"/>
          </a:xfrm>
          <a:prstGeom prst="rect">
            <a:avLst/>
          </a:prstGeom>
          <a:noFill/>
        </p:spPr>
        <p:txBody>
          <a:bodyPr vert="horz" rtlCol="0">
            <a:spAutoFit/>
          </a:bodyPr>
          <a:lstStyle/>
          <a:p>
            <a:pPr algn="ctr"/>
            <a:r>
              <a:rPr lang="en-US" sz="3100"/>
              <a:t>" Thus Aaron and his sons did all the things which the LORD had commanded through Moses.</a:t>
            </a:r>
          </a:p>
        </p:txBody>
      </p:sp>
    </p:spTree>
    <p:extLst>
      <p:ext uri="{BB962C8B-B14F-4D97-AF65-F5344CB8AC3E}">
        <p14:creationId xmlns:p14="http://schemas.microsoft.com/office/powerpoint/2010/main" val="54053621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F4608E2-310A-71E6-AD4E-42E4616D91FD}"/>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2140E135-EBFC-2DFC-0808-0FC73C40D2BA}"/>
              </a:ext>
            </a:extLst>
          </p:cNvPr>
          <p:cNvSpPr txBox="1"/>
          <p:nvPr/>
        </p:nvSpPr>
        <p:spPr>
          <a:xfrm>
            <a:off x="0" y="762000"/>
            <a:ext cx="12192000" cy="646331"/>
          </a:xfrm>
          <a:prstGeom prst="rect">
            <a:avLst/>
          </a:prstGeom>
          <a:noFill/>
        </p:spPr>
        <p:txBody>
          <a:bodyPr vert="horz" rtlCol="0">
            <a:spAutoFit/>
          </a:bodyPr>
          <a:lstStyle/>
          <a:p>
            <a:pPr algn="ctr"/>
            <a:r>
              <a:rPr lang="en-US" sz="3600"/>
              <a:t>Romans 8:14</a:t>
            </a:r>
          </a:p>
        </p:txBody>
      </p:sp>
      <p:sp>
        <p:nvSpPr>
          <p:cNvPr id="4" name="TextBox 3">
            <a:extLst>
              <a:ext uri="{FF2B5EF4-FFF2-40B4-BE49-F238E27FC236}">
                <a16:creationId xmlns:a16="http://schemas.microsoft.com/office/drawing/2014/main" id="{DF1F203B-0A9A-6B59-9AFD-4FC224AFE87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042F873-50E8-DA5C-D835-B186D80FD6A8}"/>
              </a:ext>
            </a:extLst>
          </p:cNvPr>
          <p:cNvSpPr txBox="1"/>
          <p:nvPr/>
        </p:nvSpPr>
        <p:spPr>
          <a:xfrm>
            <a:off x="1016000" y="1905000"/>
            <a:ext cx="10160000" cy="1046440"/>
          </a:xfrm>
          <a:prstGeom prst="rect">
            <a:avLst/>
          </a:prstGeom>
          <a:noFill/>
        </p:spPr>
        <p:txBody>
          <a:bodyPr vert="horz" rtlCol="0">
            <a:spAutoFit/>
          </a:bodyPr>
          <a:lstStyle/>
          <a:p>
            <a:pPr algn="ctr"/>
            <a:r>
              <a:rPr lang="en-US" sz="3100"/>
              <a:t>For all who are </a:t>
            </a:r>
            <a:r>
              <a:rPr lang="en-US" sz="3100" b="1">
                <a:solidFill>
                  <a:srgbClr val="FF0000"/>
                </a:solidFill>
              </a:rPr>
              <a:t>being led by the Spirit</a:t>
            </a:r>
            <a:r>
              <a:rPr lang="en-US" sz="3100"/>
              <a:t> of God, these are sons of God.</a:t>
            </a:r>
          </a:p>
        </p:txBody>
      </p:sp>
    </p:spTree>
    <p:extLst>
      <p:ext uri="{BB962C8B-B14F-4D97-AF65-F5344CB8AC3E}">
        <p14:creationId xmlns:p14="http://schemas.microsoft.com/office/powerpoint/2010/main" val="347346888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8E9BBD-9DA4-BCB9-7E5F-A4490076150F}"/>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981E6693-D347-B4FB-13E5-A5635332A547}"/>
              </a:ext>
            </a:extLst>
          </p:cNvPr>
          <p:cNvSpPr txBox="1"/>
          <p:nvPr/>
        </p:nvSpPr>
        <p:spPr>
          <a:xfrm>
            <a:off x="0" y="762000"/>
            <a:ext cx="12192000" cy="646331"/>
          </a:xfrm>
          <a:prstGeom prst="rect">
            <a:avLst/>
          </a:prstGeom>
          <a:noFill/>
        </p:spPr>
        <p:txBody>
          <a:bodyPr vert="horz" rtlCol="0">
            <a:spAutoFit/>
          </a:bodyPr>
          <a:lstStyle/>
          <a:p>
            <a:pPr algn="ctr"/>
            <a:r>
              <a:rPr lang="en-US" sz="3600"/>
              <a:t>Romans 8:2-4</a:t>
            </a:r>
          </a:p>
        </p:txBody>
      </p:sp>
      <p:sp>
        <p:nvSpPr>
          <p:cNvPr id="4" name="TextBox 3">
            <a:extLst>
              <a:ext uri="{FF2B5EF4-FFF2-40B4-BE49-F238E27FC236}">
                <a16:creationId xmlns:a16="http://schemas.microsoft.com/office/drawing/2014/main" id="{41F13353-CF2A-04B5-2A1B-E18FCCAC302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CA02D4F-C968-68E5-DFE9-F7CC089FAE10}"/>
              </a:ext>
            </a:extLst>
          </p:cNvPr>
          <p:cNvSpPr txBox="1"/>
          <p:nvPr/>
        </p:nvSpPr>
        <p:spPr>
          <a:xfrm>
            <a:off x="1016000" y="1905000"/>
            <a:ext cx="10160000" cy="3431709"/>
          </a:xfrm>
          <a:prstGeom prst="rect">
            <a:avLst/>
          </a:prstGeom>
          <a:noFill/>
        </p:spPr>
        <p:txBody>
          <a:bodyPr vert="horz" rtlCol="0">
            <a:spAutoFit/>
          </a:bodyPr>
          <a:lstStyle/>
          <a:p>
            <a:pPr algn="ctr"/>
            <a:r>
              <a:rPr lang="en-US" sz="3100"/>
              <a:t>For the law of the Spirit of life in Christ Jesus has set you free from the law of sin and of death. For what the Law could not do, weak as it was through the flesh, God did: sending His own Son in the likeness of sinful flesh and as an offering for sin, He condemned sin in the flesh, so that the requirement of the Law might be fulfilled in us, who do not walk according to the flesh but </a:t>
            </a:r>
            <a:r>
              <a:rPr lang="en-US" sz="3100" b="1">
                <a:solidFill>
                  <a:srgbClr val="FF0000"/>
                </a:solidFill>
              </a:rPr>
              <a:t>according to the Spirit.</a:t>
            </a:r>
          </a:p>
        </p:txBody>
      </p:sp>
    </p:spTree>
    <p:extLst>
      <p:ext uri="{BB962C8B-B14F-4D97-AF65-F5344CB8AC3E}">
        <p14:creationId xmlns:p14="http://schemas.microsoft.com/office/powerpoint/2010/main" val="33374544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E8D9D9-F101-EB26-311A-CA40CC30FA0E}"/>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200031CD-63F8-ECA9-C3B3-A665A803BD4A}"/>
              </a:ext>
            </a:extLst>
          </p:cNvPr>
          <p:cNvSpPr txBox="1"/>
          <p:nvPr/>
        </p:nvSpPr>
        <p:spPr>
          <a:xfrm>
            <a:off x="0" y="762000"/>
            <a:ext cx="12192000" cy="646331"/>
          </a:xfrm>
          <a:prstGeom prst="rect">
            <a:avLst/>
          </a:prstGeom>
          <a:noFill/>
        </p:spPr>
        <p:txBody>
          <a:bodyPr vert="horz" rtlCol="0">
            <a:spAutoFit/>
          </a:bodyPr>
          <a:lstStyle/>
          <a:p>
            <a:pPr algn="ctr"/>
            <a:r>
              <a:rPr lang="en-US" sz="3600"/>
              <a:t>Romans 8:5</a:t>
            </a:r>
          </a:p>
        </p:txBody>
      </p:sp>
      <p:sp>
        <p:nvSpPr>
          <p:cNvPr id="4" name="TextBox 3">
            <a:extLst>
              <a:ext uri="{FF2B5EF4-FFF2-40B4-BE49-F238E27FC236}">
                <a16:creationId xmlns:a16="http://schemas.microsoft.com/office/drawing/2014/main" id="{B870E214-DE5B-5EC1-7CD8-E975315E0A7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A8CCA93-0EAD-1B56-BA91-31D95E065286}"/>
              </a:ext>
            </a:extLst>
          </p:cNvPr>
          <p:cNvSpPr txBox="1"/>
          <p:nvPr/>
        </p:nvSpPr>
        <p:spPr>
          <a:xfrm>
            <a:off x="1016000" y="1905000"/>
            <a:ext cx="10160000" cy="1523494"/>
          </a:xfrm>
          <a:prstGeom prst="rect">
            <a:avLst/>
          </a:prstGeom>
          <a:noFill/>
        </p:spPr>
        <p:txBody>
          <a:bodyPr vert="horz" rtlCol="0">
            <a:spAutoFit/>
          </a:bodyPr>
          <a:lstStyle/>
          <a:p>
            <a:pPr algn="ctr"/>
            <a:r>
              <a:rPr lang="en-US" sz="3100"/>
              <a:t>For those who are according to the flesh set their minds on the things of the flesh, </a:t>
            </a:r>
            <a:r>
              <a:rPr lang="en-US" sz="3100" b="1">
                <a:solidFill>
                  <a:srgbClr val="FF0000"/>
                </a:solidFill>
              </a:rPr>
              <a:t>but those who are according to the Spirit</a:t>
            </a:r>
            <a:r>
              <a:rPr lang="en-US" sz="3100"/>
              <a:t>, the things of the Spirit.</a:t>
            </a:r>
          </a:p>
        </p:txBody>
      </p:sp>
    </p:spTree>
    <p:extLst>
      <p:ext uri="{BB962C8B-B14F-4D97-AF65-F5344CB8AC3E}">
        <p14:creationId xmlns:p14="http://schemas.microsoft.com/office/powerpoint/2010/main" val="398657284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AD621EB-DF48-FE57-6302-0FFEBE67A5BC}"/>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D5985B2F-C6E7-AD42-F57F-13CBB59A02EE}"/>
              </a:ext>
            </a:extLst>
          </p:cNvPr>
          <p:cNvSpPr txBox="1"/>
          <p:nvPr/>
        </p:nvSpPr>
        <p:spPr>
          <a:xfrm>
            <a:off x="0" y="762000"/>
            <a:ext cx="12192000" cy="646331"/>
          </a:xfrm>
          <a:prstGeom prst="rect">
            <a:avLst/>
          </a:prstGeom>
          <a:noFill/>
        </p:spPr>
        <p:txBody>
          <a:bodyPr vert="horz" rtlCol="0">
            <a:spAutoFit/>
          </a:bodyPr>
          <a:lstStyle/>
          <a:p>
            <a:pPr algn="ctr"/>
            <a:r>
              <a:rPr lang="en-US" sz="3600"/>
              <a:t>Romans 9:1-2</a:t>
            </a:r>
          </a:p>
        </p:txBody>
      </p:sp>
      <p:sp>
        <p:nvSpPr>
          <p:cNvPr id="4" name="TextBox 3">
            <a:extLst>
              <a:ext uri="{FF2B5EF4-FFF2-40B4-BE49-F238E27FC236}">
                <a16:creationId xmlns:a16="http://schemas.microsoft.com/office/drawing/2014/main" id="{9C410108-3E74-D6FA-01BC-ED34A939A6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D14CF19-E60E-7E2C-F37B-208FCC813155}"/>
              </a:ext>
            </a:extLst>
          </p:cNvPr>
          <p:cNvSpPr txBox="1"/>
          <p:nvPr/>
        </p:nvSpPr>
        <p:spPr>
          <a:xfrm>
            <a:off x="1016000" y="1905000"/>
            <a:ext cx="10160000" cy="1523494"/>
          </a:xfrm>
          <a:prstGeom prst="rect">
            <a:avLst/>
          </a:prstGeom>
          <a:noFill/>
        </p:spPr>
        <p:txBody>
          <a:bodyPr vert="horz" rtlCol="0">
            <a:spAutoFit/>
          </a:bodyPr>
          <a:lstStyle/>
          <a:p>
            <a:pPr algn="ctr"/>
            <a:r>
              <a:rPr lang="en-US" sz="3100"/>
              <a:t>I am telling the truth in Christ, I am not lying, </a:t>
            </a:r>
            <a:r>
              <a:rPr lang="en-US" sz="3100" b="1">
                <a:solidFill>
                  <a:srgbClr val="FF0000"/>
                </a:solidFill>
              </a:rPr>
              <a:t>my conscience testifies with me in the Holy Spirit,</a:t>
            </a:r>
            <a:r>
              <a:rPr lang="en-US" sz="3100"/>
              <a:t> that I have great sorrow and unceasing grief in my heart.</a:t>
            </a:r>
          </a:p>
        </p:txBody>
      </p:sp>
    </p:spTree>
    <p:extLst>
      <p:ext uri="{BB962C8B-B14F-4D97-AF65-F5344CB8AC3E}">
        <p14:creationId xmlns:p14="http://schemas.microsoft.com/office/powerpoint/2010/main" val="1406394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3B2FE0-E842-FABC-1AC5-4E909E8FDDF6}"/>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5A301A66-14BF-B30C-7305-9197B61128E6}"/>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1:21-22</a:t>
            </a:r>
          </a:p>
        </p:txBody>
      </p:sp>
      <p:sp>
        <p:nvSpPr>
          <p:cNvPr id="4" name="TextBox 3">
            <a:extLst>
              <a:ext uri="{FF2B5EF4-FFF2-40B4-BE49-F238E27FC236}">
                <a16:creationId xmlns:a16="http://schemas.microsoft.com/office/drawing/2014/main" id="{87404ED0-DB4A-8DFB-9225-0557F3956FE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5C7D596-126B-F80A-9799-23DA3D397C44}"/>
              </a:ext>
            </a:extLst>
          </p:cNvPr>
          <p:cNvSpPr txBox="1"/>
          <p:nvPr/>
        </p:nvSpPr>
        <p:spPr>
          <a:xfrm>
            <a:off x="1016000" y="1905000"/>
            <a:ext cx="10160000" cy="1523494"/>
          </a:xfrm>
          <a:prstGeom prst="rect">
            <a:avLst/>
          </a:prstGeom>
          <a:noFill/>
        </p:spPr>
        <p:txBody>
          <a:bodyPr vert="horz" rtlCol="0">
            <a:spAutoFit/>
          </a:bodyPr>
          <a:lstStyle/>
          <a:p>
            <a:pPr algn="ctr"/>
            <a:r>
              <a:rPr lang="en-US" sz="3100"/>
              <a:t>Now He who establishes us with you in Christ and anointed us is God, who also sealed us and </a:t>
            </a:r>
            <a:r>
              <a:rPr lang="en-US" sz="3100" b="1">
                <a:solidFill>
                  <a:srgbClr val="FF0000"/>
                </a:solidFill>
              </a:rPr>
              <a:t>gave us the Spirit in our hearts as a pledge</a:t>
            </a:r>
            <a:r>
              <a:rPr lang="en-US" sz="3100"/>
              <a:t>.</a:t>
            </a:r>
          </a:p>
        </p:txBody>
      </p:sp>
    </p:spTree>
    <p:extLst>
      <p:ext uri="{BB962C8B-B14F-4D97-AF65-F5344CB8AC3E}">
        <p14:creationId xmlns:p14="http://schemas.microsoft.com/office/powerpoint/2010/main" val="231005314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CFD37BC-4746-CE35-4457-556B9B70AC10}"/>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5649B720-7D81-57DB-DA9F-743DCD84B545}"/>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3:1-6</a:t>
            </a:r>
          </a:p>
        </p:txBody>
      </p:sp>
      <p:sp>
        <p:nvSpPr>
          <p:cNvPr id="4" name="TextBox 3">
            <a:extLst>
              <a:ext uri="{FF2B5EF4-FFF2-40B4-BE49-F238E27FC236}">
                <a16:creationId xmlns:a16="http://schemas.microsoft.com/office/drawing/2014/main" id="{D861F7C6-B47F-1699-C909-BEA2B5FB165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280ED60-0088-1821-5B29-285E8348EE03}"/>
              </a:ext>
            </a:extLst>
          </p:cNvPr>
          <p:cNvSpPr txBox="1"/>
          <p:nvPr/>
        </p:nvSpPr>
        <p:spPr>
          <a:xfrm>
            <a:off x="1016000" y="1905000"/>
            <a:ext cx="10160000" cy="3908762"/>
          </a:xfrm>
          <a:prstGeom prst="rect">
            <a:avLst/>
          </a:prstGeom>
          <a:noFill/>
        </p:spPr>
        <p:txBody>
          <a:bodyPr vert="horz" rtlCol="0">
            <a:spAutoFit/>
          </a:bodyPr>
          <a:lstStyle/>
          <a:p>
            <a:pPr algn="ctr"/>
            <a:r>
              <a:rPr lang="en-US" sz="3100"/>
              <a:t>Are we beginning to commend ourselves again? Or do we need, as some, letters of commendation to you or from you? You are our letter, written in our hearts, known and read by all men; being manifested that you are a letter of Christ, cared for by us, written not with ink but with the Spirit of the living God, not on tablets of stone but on tablets of human hearts. </a:t>
            </a:r>
            <a:r>
              <a:rPr lang="en-US" sz="3100" b="1">
                <a:solidFill>
                  <a:srgbClr val="FF0000"/>
                </a:solidFill>
              </a:rPr>
              <a:t>Such confidence we have</a:t>
            </a:r>
            <a:r>
              <a:rPr lang="en-US" sz="3100"/>
              <a:t> through Christ toward God. (Continued...)</a:t>
            </a:r>
          </a:p>
        </p:txBody>
      </p:sp>
    </p:spTree>
    <p:extLst>
      <p:ext uri="{BB962C8B-B14F-4D97-AF65-F5344CB8AC3E}">
        <p14:creationId xmlns:p14="http://schemas.microsoft.com/office/powerpoint/2010/main" val="262868689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35C056-07AF-E1A0-675A-CF4ECF666A34}"/>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65969015-C114-5C5B-2D7D-35B1195DA080}"/>
              </a:ext>
            </a:extLst>
          </p:cNvPr>
          <p:cNvSpPr txBox="1"/>
          <p:nvPr/>
        </p:nvSpPr>
        <p:spPr>
          <a:xfrm>
            <a:off x="1016000" y="635000"/>
            <a:ext cx="10160000" cy="2477601"/>
          </a:xfrm>
          <a:prstGeom prst="rect">
            <a:avLst/>
          </a:prstGeom>
          <a:noFill/>
        </p:spPr>
        <p:txBody>
          <a:bodyPr vert="horz" rtlCol="0">
            <a:spAutoFit/>
          </a:bodyPr>
          <a:lstStyle/>
          <a:p>
            <a:pPr algn="ctr"/>
            <a:r>
              <a:rPr lang="en-US" sz="3100"/>
              <a:t>Not that we are adequate in ourselves to consider anything as coming from ourselves, but our adequacy is from God, who also made us adequate as servants of a new covenant, not of the letter but of the Spirit; for the letter kills, but the Spirit gives life.</a:t>
            </a:r>
          </a:p>
        </p:txBody>
      </p:sp>
    </p:spTree>
    <p:extLst>
      <p:ext uri="{BB962C8B-B14F-4D97-AF65-F5344CB8AC3E}">
        <p14:creationId xmlns:p14="http://schemas.microsoft.com/office/powerpoint/2010/main" val="6643480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BFB18D-B34B-9F54-6878-7EBF187F588B}"/>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58613C18-056F-DDBD-EB77-F1AA4CC92B6C}"/>
              </a:ext>
            </a:extLst>
          </p:cNvPr>
          <p:cNvSpPr txBox="1"/>
          <p:nvPr/>
        </p:nvSpPr>
        <p:spPr>
          <a:xfrm>
            <a:off x="0" y="762000"/>
            <a:ext cx="12192000" cy="646331"/>
          </a:xfrm>
          <a:prstGeom prst="rect">
            <a:avLst/>
          </a:prstGeom>
          <a:noFill/>
        </p:spPr>
        <p:txBody>
          <a:bodyPr vert="horz" rtlCol="0">
            <a:spAutoFit/>
          </a:bodyPr>
          <a:lstStyle/>
          <a:p>
            <a:pPr algn="ctr"/>
            <a:r>
              <a:rPr lang="en-US" sz="3600"/>
              <a:t>Second Peter 1:21</a:t>
            </a:r>
          </a:p>
        </p:txBody>
      </p:sp>
      <p:sp>
        <p:nvSpPr>
          <p:cNvPr id="4" name="TextBox 3">
            <a:extLst>
              <a:ext uri="{FF2B5EF4-FFF2-40B4-BE49-F238E27FC236}">
                <a16:creationId xmlns:a16="http://schemas.microsoft.com/office/drawing/2014/main" id="{20B10A93-0A85-DF8D-172E-1D3CB4A8953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D063420-2BB3-2DB0-5288-82DF399FA090}"/>
              </a:ext>
            </a:extLst>
          </p:cNvPr>
          <p:cNvSpPr txBox="1"/>
          <p:nvPr/>
        </p:nvSpPr>
        <p:spPr>
          <a:xfrm>
            <a:off x="1016000" y="1905000"/>
            <a:ext cx="10160000" cy="1046440"/>
          </a:xfrm>
          <a:prstGeom prst="rect">
            <a:avLst/>
          </a:prstGeom>
          <a:noFill/>
        </p:spPr>
        <p:txBody>
          <a:bodyPr vert="horz" rtlCol="0">
            <a:spAutoFit/>
          </a:bodyPr>
          <a:lstStyle/>
          <a:p>
            <a:pPr algn="ctr"/>
            <a:r>
              <a:rPr lang="en-US" sz="3100"/>
              <a:t>for no prophecy was ever made by an act of human will, but </a:t>
            </a:r>
            <a:r>
              <a:rPr lang="en-US" sz="3100" b="1">
                <a:solidFill>
                  <a:srgbClr val="FF0000"/>
                </a:solidFill>
              </a:rPr>
              <a:t>men moved by the Holy Spirit</a:t>
            </a:r>
            <a:r>
              <a:rPr lang="en-US" sz="3100"/>
              <a:t> spoke from God.</a:t>
            </a:r>
          </a:p>
        </p:txBody>
      </p:sp>
    </p:spTree>
    <p:extLst>
      <p:ext uri="{BB962C8B-B14F-4D97-AF65-F5344CB8AC3E}">
        <p14:creationId xmlns:p14="http://schemas.microsoft.com/office/powerpoint/2010/main" val="134536369"/>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870E49D-A48C-1D06-6848-4F5412B419B9}"/>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8FA830FE-F0FD-084E-ED52-76EE2E16F560}"/>
              </a:ext>
            </a:extLst>
          </p:cNvPr>
          <p:cNvSpPr txBox="1"/>
          <p:nvPr/>
        </p:nvSpPr>
        <p:spPr>
          <a:xfrm>
            <a:off x="0" y="762000"/>
            <a:ext cx="12192000" cy="646331"/>
          </a:xfrm>
          <a:prstGeom prst="rect">
            <a:avLst/>
          </a:prstGeom>
          <a:noFill/>
        </p:spPr>
        <p:txBody>
          <a:bodyPr vert="horz" rtlCol="0">
            <a:spAutoFit/>
          </a:bodyPr>
          <a:lstStyle/>
          <a:p>
            <a:pPr algn="ctr"/>
            <a:r>
              <a:rPr lang="en-US" sz="3600"/>
              <a:t>Second Thessalonians 2:13</a:t>
            </a:r>
          </a:p>
        </p:txBody>
      </p:sp>
      <p:sp>
        <p:nvSpPr>
          <p:cNvPr id="4" name="TextBox 3">
            <a:extLst>
              <a:ext uri="{FF2B5EF4-FFF2-40B4-BE49-F238E27FC236}">
                <a16:creationId xmlns:a16="http://schemas.microsoft.com/office/drawing/2014/main" id="{5E3584AA-21A2-9128-74EA-967DC52037A8}"/>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DD77A95-064C-E1AF-B0D4-66C818EBD103}"/>
              </a:ext>
            </a:extLst>
          </p:cNvPr>
          <p:cNvSpPr txBox="1"/>
          <p:nvPr/>
        </p:nvSpPr>
        <p:spPr>
          <a:xfrm>
            <a:off x="1016000" y="1905000"/>
            <a:ext cx="10160000" cy="2000548"/>
          </a:xfrm>
          <a:prstGeom prst="rect">
            <a:avLst/>
          </a:prstGeom>
          <a:noFill/>
        </p:spPr>
        <p:txBody>
          <a:bodyPr vert="horz" rtlCol="0">
            <a:spAutoFit/>
          </a:bodyPr>
          <a:lstStyle/>
          <a:p>
            <a:pPr algn="ctr"/>
            <a:r>
              <a:rPr lang="en-US" sz="3100"/>
              <a:t>But we are bound to give thanks to God always for you, brethren beloved of the Lord, for that God chose you from the </a:t>
            </a:r>
            <a:r>
              <a:rPr lang="en-US" sz="3100" b="1">
                <a:solidFill>
                  <a:srgbClr val="FF0000"/>
                </a:solidFill>
              </a:rPr>
              <a:t>beginning unto salvation</a:t>
            </a:r>
            <a:r>
              <a:rPr lang="en-US" sz="3100"/>
              <a:t> in sanctification of the Spirit and belief of the truth:</a:t>
            </a:r>
          </a:p>
        </p:txBody>
      </p:sp>
    </p:spTree>
    <p:extLst>
      <p:ext uri="{BB962C8B-B14F-4D97-AF65-F5344CB8AC3E}">
        <p14:creationId xmlns:p14="http://schemas.microsoft.com/office/powerpoint/2010/main" val="25305270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ADB075-0834-DB2A-0AAB-984630426506}"/>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861E2476-AF35-8678-E182-C6140362D26B}"/>
              </a:ext>
            </a:extLst>
          </p:cNvPr>
          <p:cNvSpPr txBox="1"/>
          <p:nvPr/>
        </p:nvSpPr>
        <p:spPr>
          <a:xfrm>
            <a:off x="0" y="762000"/>
            <a:ext cx="12192000" cy="646331"/>
          </a:xfrm>
          <a:prstGeom prst="rect">
            <a:avLst/>
          </a:prstGeom>
          <a:noFill/>
        </p:spPr>
        <p:txBody>
          <a:bodyPr vert="horz" rtlCol="0">
            <a:spAutoFit/>
          </a:bodyPr>
          <a:lstStyle/>
          <a:p>
            <a:pPr algn="ctr"/>
            <a:r>
              <a:rPr lang="en-US" sz="3600"/>
              <a:t>Isaiah 55:3</a:t>
            </a:r>
          </a:p>
        </p:txBody>
      </p:sp>
      <p:sp>
        <p:nvSpPr>
          <p:cNvPr id="4" name="TextBox 3">
            <a:extLst>
              <a:ext uri="{FF2B5EF4-FFF2-40B4-BE49-F238E27FC236}">
                <a16:creationId xmlns:a16="http://schemas.microsoft.com/office/drawing/2014/main" id="{1AE16DD9-B27C-1352-38CF-BF3DDC58A31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4A68A6F-7A5B-922F-45A0-3F1BDE65A6FB}"/>
              </a:ext>
            </a:extLst>
          </p:cNvPr>
          <p:cNvSpPr txBox="1"/>
          <p:nvPr/>
        </p:nvSpPr>
        <p:spPr>
          <a:xfrm>
            <a:off x="1016000" y="1905000"/>
            <a:ext cx="10160000" cy="1523494"/>
          </a:xfrm>
          <a:prstGeom prst="rect">
            <a:avLst/>
          </a:prstGeom>
          <a:noFill/>
        </p:spPr>
        <p:txBody>
          <a:bodyPr vert="horz" rtlCol="0">
            <a:spAutoFit/>
          </a:bodyPr>
          <a:lstStyle/>
          <a:p>
            <a:pPr algn="ctr"/>
            <a:r>
              <a:rPr lang="en-US" sz="3100"/>
              <a:t>"</a:t>
            </a:r>
            <a:r>
              <a:rPr lang="en-US" sz="3100" b="1">
                <a:solidFill>
                  <a:srgbClr val="FF0000"/>
                </a:solidFill>
              </a:rPr>
              <a:t>Incline your ear and come to Me.</a:t>
            </a:r>
            <a:r>
              <a:rPr lang="en-US" sz="3100"/>
              <a:t> Listen, that you may live; And I will make an everlasting covenant with you, According to the faithful mercies shown to David.</a:t>
            </a:r>
          </a:p>
        </p:txBody>
      </p:sp>
    </p:spTree>
    <p:extLst>
      <p:ext uri="{BB962C8B-B14F-4D97-AF65-F5344CB8AC3E}">
        <p14:creationId xmlns:p14="http://schemas.microsoft.com/office/powerpoint/2010/main" val="34328770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6BC680-DCA6-20E8-3493-02D19F473E32}"/>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9D57FE29-0C80-B751-7DFD-8E7B92C349C3}"/>
              </a:ext>
            </a:extLst>
          </p:cNvPr>
          <p:cNvSpPr txBox="1"/>
          <p:nvPr/>
        </p:nvSpPr>
        <p:spPr>
          <a:xfrm>
            <a:off x="0" y="762000"/>
            <a:ext cx="12192000" cy="646331"/>
          </a:xfrm>
          <a:prstGeom prst="rect">
            <a:avLst/>
          </a:prstGeom>
          <a:noFill/>
        </p:spPr>
        <p:txBody>
          <a:bodyPr vert="horz" rtlCol="0">
            <a:spAutoFit/>
          </a:bodyPr>
          <a:lstStyle/>
          <a:p>
            <a:pPr algn="ctr"/>
            <a:r>
              <a:rPr lang="en-US" sz="3600"/>
              <a:t>Galatians 5:5</a:t>
            </a:r>
          </a:p>
        </p:txBody>
      </p:sp>
      <p:sp>
        <p:nvSpPr>
          <p:cNvPr id="4" name="TextBox 3">
            <a:extLst>
              <a:ext uri="{FF2B5EF4-FFF2-40B4-BE49-F238E27FC236}">
                <a16:creationId xmlns:a16="http://schemas.microsoft.com/office/drawing/2014/main" id="{73D0D155-8D36-B0B2-4940-100A34588E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C99C0BA-88E5-B664-8D80-FB6587B62CB3}"/>
              </a:ext>
            </a:extLst>
          </p:cNvPr>
          <p:cNvSpPr txBox="1"/>
          <p:nvPr/>
        </p:nvSpPr>
        <p:spPr>
          <a:xfrm>
            <a:off x="1016000" y="1905000"/>
            <a:ext cx="10160000" cy="1046440"/>
          </a:xfrm>
          <a:prstGeom prst="rect">
            <a:avLst/>
          </a:prstGeom>
          <a:noFill/>
        </p:spPr>
        <p:txBody>
          <a:bodyPr vert="horz" rtlCol="0">
            <a:spAutoFit/>
          </a:bodyPr>
          <a:lstStyle/>
          <a:p>
            <a:pPr algn="ctr"/>
            <a:r>
              <a:rPr lang="en-US" sz="3100"/>
              <a:t>For we </a:t>
            </a:r>
            <a:r>
              <a:rPr lang="en-US" sz="3100" b="1">
                <a:solidFill>
                  <a:srgbClr val="FF0000"/>
                </a:solidFill>
              </a:rPr>
              <a:t>through the Spirit, by faith</a:t>
            </a:r>
            <a:r>
              <a:rPr lang="en-US" sz="3100"/>
              <a:t>, are waiting for the hope of righteousness.</a:t>
            </a:r>
          </a:p>
        </p:txBody>
      </p:sp>
    </p:spTree>
    <p:extLst>
      <p:ext uri="{BB962C8B-B14F-4D97-AF65-F5344CB8AC3E}">
        <p14:creationId xmlns:p14="http://schemas.microsoft.com/office/powerpoint/2010/main" val="330963346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7C96608-D273-B0F1-878C-7EFB1598BF64}"/>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9697FB5F-0982-8C3B-F2BD-D243D78D0E49}"/>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4:16-18</a:t>
            </a:r>
          </a:p>
        </p:txBody>
      </p:sp>
      <p:sp>
        <p:nvSpPr>
          <p:cNvPr id="4" name="TextBox 3">
            <a:extLst>
              <a:ext uri="{FF2B5EF4-FFF2-40B4-BE49-F238E27FC236}">
                <a16:creationId xmlns:a16="http://schemas.microsoft.com/office/drawing/2014/main" id="{8EF5A2FF-CCE3-7B5A-427E-74CAD253627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32D5837-40F9-CD5E-CEAC-9CB026CF9124}"/>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we do not lose heart, but though our outer man is decaying, yet our inner man </a:t>
            </a:r>
            <a:r>
              <a:rPr lang="en-US" sz="3100" b="1">
                <a:solidFill>
                  <a:srgbClr val="FF0000"/>
                </a:solidFill>
              </a:rPr>
              <a:t>is being renewed day by day</a:t>
            </a:r>
            <a:r>
              <a:rPr lang="en-US" sz="3100"/>
              <a:t>. For momentary, light affliction is producing for us an eternal weight of glory far beyond all comparison, while we look not at the things which are seen, but at the things which are not seen; for the things which are seen are temporal, but </a:t>
            </a:r>
            <a:r>
              <a:rPr lang="en-US" sz="3100" b="1">
                <a:solidFill>
                  <a:srgbClr val="FF0000"/>
                </a:solidFill>
              </a:rPr>
              <a:t>the things which are not seen are eternal</a:t>
            </a:r>
            <a:r>
              <a:rPr lang="en-US" sz="3100"/>
              <a:t>.</a:t>
            </a:r>
          </a:p>
        </p:txBody>
      </p:sp>
    </p:spTree>
    <p:extLst>
      <p:ext uri="{BB962C8B-B14F-4D97-AF65-F5344CB8AC3E}">
        <p14:creationId xmlns:p14="http://schemas.microsoft.com/office/powerpoint/2010/main" val="2955725658"/>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DB13D4-1D7D-30ED-B2E0-CE83C80E0889}"/>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E1FE81B9-2357-774D-6D76-E4E04ED7F3D5}"/>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5:1-5</a:t>
            </a:r>
          </a:p>
        </p:txBody>
      </p:sp>
      <p:sp>
        <p:nvSpPr>
          <p:cNvPr id="4" name="TextBox 3">
            <a:extLst>
              <a:ext uri="{FF2B5EF4-FFF2-40B4-BE49-F238E27FC236}">
                <a16:creationId xmlns:a16="http://schemas.microsoft.com/office/drawing/2014/main" id="{1AE9B37D-A430-BD62-5507-3C8C7682C75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70DDB2A-5B27-794F-664D-1E378806F912}"/>
              </a:ext>
            </a:extLst>
          </p:cNvPr>
          <p:cNvSpPr txBox="1"/>
          <p:nvPr/>
        </p:nvSpPr>
        <p:spPr>
          <a:xfrm>
            <a:off x="1016000" y="1905000"/>
            <a:ext cx="10160000" cy="4385816"/>
          </a:xfrm>
          <a:prstGeom prst="rect">
            <a:avLst/>
          </a:prstGeom>
          <a:noFill/>
        </p:spPr>
        <p:txBody>
          <a:bodyPr vert="horz" rtlCol="0">
            <a:spAutoFit/>
          </a:bodyPr>
          <a:lstStyle/>
          <a:p>
            <a:pPr algn="ctr"/>
            <a:r>
              <a:rPr lang="en-US" sz="3100"/>
              <a:t>For we know that if the earthly tent which is our house is torn down, we have a building from God, a house not made with hands, eternal in the heavens. For indeed in this house we groan, </a:t>
            </a:r>
            <a:r>
              <a:rPr lang="en-US" sz="3100" b="1">
                <a:solidFill>
                  <a:srgbClr val="FF0000"/>
                </a:solidFill>
              </a:rPr>
              <a:t>longing to be clothed with our dwelling from heaven</a:t>
            </a:r>
            <a:r>
              <a:rPr lang="en-US" sz="3100"/>
              <a:t>, inasmuch as we, having put it on, will not be found naked. For indeed while we are in this tent, we groan, being burdened, because we do not want to be unclothed but to be clothed, so that what is mortal will be swallowed up by life. (Continued...)</a:t>
            </a:r>
          </a:p>
        </p:txBody>
      </p:sp>
    </p:spTree>
    <p:extLst>
      <p:ext uri="{BB962C8B-B14F-4D97-AF65-F5344CB8AC3E}">
        <p14:creationId xmlns:p14="http://schemas.microsoft.com/office/powerpoint/2010/main" val="1158674379"/>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D1F3A2A-651C-F1B6-218D-E657D04C4E9E}"/>
              </a:ext>
            </a:extLst>
          </p:cNvPr>
          <p:cNvSpPr txBox="1"/>
          <p:nvPr/>
        </p:nvSpPr>
        <p:spPr>
          <a:xfrm>
            <a:off x="127000" y="127000"/>
            <a:ext cx="7315200" cy="276999"/>
          </a:xfrm>
          <a:prstGeom prst="rect">
            <a:avLst/>
          </a:prstGeom>
          <a:noFill/>
        </p:spPr>
        <p:txBody>
          <a:bodyPr vert="horz" lIns="0" tIns="0" rIns="0" bIns="0" rtlCol="0">
            <a:spAutoFit/>
          </a:bodyPr>
          <a:lstStyle/>
          <a:p>
            <a:r>
              <a:rPr lang="en-US"/>
              <a:t>THE DEPOSIT OF THE SPIRIT</a:t>
            </a:r>
          </a:p>
        </p:txBody>
      </p:sp>
      <p:sp>
        <p:nvSpPr>
          <p:cNvPr id="3" name="TextBox 2">
            <a:extLst>
              <a:ext uri="{FF2B5EF4-FFF2-40B4-BE49-F238E27FC236}">
                <a16:creationId xmlns:a16="http://schemas.microsoft.com/office/drawing/2014/main" id="{0DFBF1B1-838D-7303-CFBB-F3E405866A45}"/>
              </a:ext>
            </a:extLst>
          </p:cNvPr>
          <p:cNvSpPr txBox="1"/>
          <p:nvPr/>
        </p:nvSpPr>
        <p:spPr>
          <a:xfrm>
            <a:off x="1016000" y="635000"/>
            <a:ext cx="10160000" cy="1046440"/>
          </a:xfrm>
          <a:prstGeom prst="rect">
            <a:avLst/>
          </a:prstGeom>
          <a:noFill/>
        </p:spPr>
        <p:txBody>
          <a:bodyPr vert="horz" rtlCol="0">
            <a:spAutoFit/>
          </a:bodyPr>
          <a:lstStyle/>
          <a:p>
            <a:pPr algn="ctr"/>
            <a:r>
              <a:rPr lang="en-US" sz="3100"/>
              <a:t>Now He who prepared us for this very purpose is God, </a:t>
            </a:r>
            <a:r>
              <a:rPr lang="en-US" sz="3100" b="1">
                <a:solidFill>
                  <a:srgbClr val="FF0000"/>
                </a:solidFill>
              </a:rPr>
              <a:t>who gave to us the Spirit as a pledge</a:t>
            </a:r>
            <a:r>
              <a:rPr lang="en-US" sz="3100"/>
              <a:t>.</a:t>
            </a:r>
          </a:p>
        </p:txBody>
      </p:sp>
    </p:spTree>
    <p:extLst>
      <p:ext uri="{BB962C8B-B14F-4D97-AF65-F5344CB8AC3E}">
        <p14:creationId xmlns:p14="http://schemas.microsoft.com/office/powerpoint/2010/main" val="245053376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B055B3-DD00-686E-44E5-2900ADDB7735}"/>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Melchizedek</a:t>
            </a:r>
          </a:p>
        </p:txBody>
      </p:sp>
      <p:sp>
        <p:nvSpPr>
          <p:cNvPr id="3" name="Subtitle 2">
            <a:extLst>
              <a:ext uri="{FF2B5EF4-FFF2-40B4-BE49-F238E27FC236}">
                <a16:creationId xmlns:a16="http://schemas.microsoft.com/office/drawing/2014/main" id="{41F07C71-4A4B-5562-4208-C0F50AF17DD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2410650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8FC342-7EBD-4BD5-A351-42CB0793C68A}"/>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6EF83225-1054-E824-EE6A-26FD76901FF0}"/>
              </a:ext>
            </a:extLst>
          </p:cNvPr>
          <p:cNvSpPr txBox="1"/>
          <p:nvPr/>
        </p:nvSpPr>
        <p:spPr>
          <a:xfrm>
            <a:off x="0" y="762000"/>
            <a:ext cx="12192000" cy="646331"/>
          </a:xfrm>
          <a:prstGeom prst="rect">
            <a:avLst/>
          </a:prstGeom>
          <a:noFill/>
        </p:spPr>
        <p:txBody>
          <a:bodyPr vert="horz" rtlCol="0">
            <a:spAutoFit/>
          </a:bodyPr>
          <a:lstStyle/>
          <a:p>
            <a:pPr algn="ctr"/>
            <a:r>
              <a:rPr lang="en-US" sz="3600"/>
              <a:t>Genesis 14:18-20</a:t>
            </a:r>
          </a:p>
        </p:txBody>
      </p:sp>
      <p:sp>
        <p:nvSpPr>
          <p:cNvPr id="4" name="TextBox 3">
            <a:extLst>
              <a:ext uri="{FF2B5EF4-FFF2-40B4-BE49-F238E27FC236}">
                <a16:creationId xmlns:a16="http://schemas.microsoft.com/office/drawing/2014/main" id="{7126936B-83C7-A6D4-436B-5ECF7F95894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BE5FF82-81E9-7712-601E-0E5CD4D9F05F}"/>
              </a:ext>
            </a:extLst>
          </p:cNvPr>
          <p:cNvSpPr txBox="1"/>
          <p:nvPr/>
        </p:nvSpPr>
        <p:spPr>
          <a:xfrm>
            <a:off x="1016000" y="1905000"/>
            <a:ext cx="10160000" cy="2954655"/>
          </a:xfrm>
          <a:prstGeom prst="rect">
            <a:avLst/>
          </a:prstGeom>
          <a:noFill/>
        </p:spPr>
        <p:txBody>
          <a:bodyPr vert="horz" rtlCol="0">
            <a:spAutoFit/>
          </a:bodyPr>
          <a:lstStyle/>
          <a:p>
            <a:pPr algn="ctr"/>
            <a:r>
              <a:rPr lang="en-US" sz="3100"/>
              <a:t>And </a:t>
            </a:r>
            <a:r>
              <a:rPr lang="en-US" sz="3100" b="1">
                <a:solidFill>
                  <a:srgbClr val="FF0000"/>
                </a:solidFill>
              </a:rPr>
              <a:t>Melchizedek king of Salem</a:t>
            </a:r>
            <a:r>
              <a:rPr lang="en-US" sz="3100"/>
              <a:t> brought out bread and wine; now he </a:t>
            </a:r>
            <a:r>
              <a:rPr lang="en-US" sz="3100" b="1">
                <a:solidFill>
                  <a:srgbClr val="FF0000"/>
                </a:solidFill>
              </a:rPr>
              <a:t>was a priest of God Most High</a:t>
            </a:r>
            <a:r>
              <a:rPr lang="en-US" sz="3100"/>
              <a:t>. He blessed him and said, "Blessed be Abram of God Most High, Possessor of heaven and earth; And blessed be God Most High, Who has delivered your enemies into your hand." He gave him a tenth of all.</a:t>
            </a:r>
          </a:p>
        </p:txBody>
      </p:sp>
    </p:spTree>
    <p:extLst>
      <p:ext uri="{BB962C8B-B14F-4D97-AF65-F5344CB8AC3E}">
        <p14:creationId xmlns:p14="http://schemas.microsoft.com/office/powerpoint/2010/main" val="7370832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90014A-DDEF-BB07-51D7-462471A4FAA5}"/>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30B38B20-60AE-5EBA-4301-0423CFE2DA1D}"/>
              </a:ext>
            </a:extLst>
          </p:cNvPr>
          <p:cNvSpPr txBox="1"/>
          <p:nvPr/>
        </p:nvSpPr>
        <p:spPr>
          <a:xfrm>
            <a:off x="0" y="762000"/>
            <a:ext cx="12192000" cy="646331"/>
          </a:xfrm>
          <a:prstGeom prst="rect">
            <a:avLst/>
          </a:prstGeom>
          <a:noFill/>
        </p:spPr>
        <p:txBody>
          <a:bodyPr vert="horz" rtlCol="0">
            <a:spAutoFit/>
          </a:bodyPr>
          <a:lstStyle/>
          <a:p>
            <a:pPr algn="ctr"/>
            <a:r>
              <a:rPr lang="en-US" sz="3600"/>
              <a:t>Hebrews 12:22-24</a:t>
            </a:r>
          </a:p>
        </p:txBody>
      </p:sp>
      <p:sp>
        <p:nvSpPr>
          <p:cNvPr id="4" name="TextBox 3">
            <a:extLst>
              <a:ext uri="{FF2B5EF4-FFF2-40B4-BE49-F238E27FC236}">
                <a16:creationId xmlns:a16="http://schemas.microsoft.com/office/drawing/2014/main" id="{F3E225F5-304D-34EA-FE07-D23B6E3B49E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0088ABE-2A73-6EDF-56B4-BCE2830648EF}"/>
              </a:ext>
            </a:extLst>
          </p:cNvPr>
          <p:cNvSpPr txBox="1"/>
          <p:nvPr/>
        </p:nvSpPr>
        <p:spPr>
          <a:xfrm>
            <a:off x="1016000" y="1905000"/>
            <a:ext cx="10160000" cy="3908762"/>
          </a:xfrm>
          <a:prstGeom prst="rect">
            <a:avLst/>
          </a:prstGeom>
          <a:noFill/>
        </p:spPr>
        <p:txBody>
          <a:bodyPr vert="horz" rtlCol="0">
            <a:spAutoFit/>
          </a:bodyPr>
          <a:lstStyle/>
          <a:p>
            <a:pPr algn="ctr"/>
            <a:r>
              <a:rPr lang="en-US" sz="3100"/>
              <a:t>But you have come to Mount Zion and to the city of the living God, the heavenly Jerusalem, and to myriads of angels, to the general assembly and church of the firstborn who are enrolled in heaven, and to God, the Judge of all, and to the spirits of the righteous made perfect, and to Jesus, </a:t>
            </a:r>
            <a:r>
              <a:rPr lang="en-US" sz="3100" b="1">
                <a:solidFill>
                  <a:srgbClr val="FF0000"/>
                </a:solidFill>
              </a:rPr>
              <a:t>the mediator of a new covenant</a:t>
            </a:r>
            <a:r>
              <a:rPr lang="en-US" sz="3100"/>
              <a:t>, and to the sprinkled blood, which speaks better than the blood of Abel.</a:t>
            </a:r>
          </a:p>
        </p:txBody>
      </p:sp>
    </p:spTree>
    <p:extLst>
      <p:ext uri="{BB962C8B-B14F-4D97-AF65-F5344CB8AC3E}">
        <p14:creationId xmlns:p14="http://schemas.microsoft.com/office/powerpoint/2010/main" val="313683011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B869EA-9A94-68DE-B265-67BC8574139D}"/>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54866274-F599-4E20-BAE1-7EBEFA44F205}"/>
              </a:ext>
            </a:extLst>
          </p:cNvPr>
          <p:cNvSpPr txBox="1"/>
          <p:nvPr/>
        </p:nvSpPr>
        <p:spPr>
          <a:xfrm>
            <a:off x="0" y="762000"/>
            <a:ext cx="12192000" cy="646331"/>
          </a:xfrm>
          <a:prstGeom prst="rect">
            <a:avLst/>
          </a:prstGeom>
          <a:noFill/>
        </p:spPr>
        <p:txBody>
          <a:bodyPr vert="horz" rtlCol="0">
            <a:spAutoFit/>
          </a:bodyPr>
          <a:lstStyle/>
          <a:p>
            <a:pPr algn="ctr"/>
            <a:r>
              <a:rPr lang="en-US" sz="3600"/>
              <a:t>Hebrews 5:10</a:t>
            </a:r>
          </a:p>
        </p:txBody>
      </p:sp>
      <p:sp>
        <p:nvSpPr>
          <p:cNvPr id="4" name="TextBox 3">
            <a:extLst>
              <a:ext uri="{FF2B5EF4-FFF2-40B4-BE49-F238E27FC236}">
                <a16:creationId xmlns:a16="http://schemas.microsoft.com/office/drawing/2014/main" id="{257F21BC-35D2-2211-ECE2-07AE6FC2E28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17FA3A0-2E44-BF0D-CD78-3CDDE032FA72}"/>
              </a:ext>
            </a:extLst>
          </p:cNvPr>
          <p:cNvSpPr txBox="1"/>
          <p:nvPr/>
        </p:nvSpPr>
        <p:spPr>
          <a:xfrm>
            <a:off x="1016000" y="1905000"/>
            <a:ext cx="10160000" cy="1046440"/>
          </a:xfrm>
          <a:prstGeom prst="rect">
            <a:avLst/>
          </a:prstGeom>
          <a:noFill/>
        </p:spPr>
        <p:txBody>
          <a:bodyPr vert="horz" rtlCol="0">
            <a:spAutoFit/>
          </a:bodyPr>
          <a:lstStyle/>
          <a:p>
            <a:pPr algn="ctr"/>
            <a:r>
              <a:rPr lang="en-US" sz="3100"/>
              <a:t>being designated by God as a high priest </a:t>
            </a:r>
            <a:r>
              <a:rPr lang="en-US" sz="3100" b="1">
                <a:solidFill>
                  <a:srgbClr val="FF0000"/>
                </a:solidFill>
              </a:rPr>
              <a:t>according to the order of Melchizedek</a:t>
            </a:r>
            <a:r>
              <a:rPr lang="en-US" sz="3100"/>
              <a:t>.</a:t>
            </a:r>
          </a:p>
        </p:txBody>
      </p:sp>
    </p:spTree>
    <p:extLst>
      <p:ext uri="{BB962C8B-B14F-4D97-AF65-F5344CB8AC3E}">
        <p14:creationId xmlns:p14="http://schemas.microsoft.com/office/powerpoint/2010/main" val="979290342"/>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59AE4F-D486-F468-BCE6-CA454626CA85}"/>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08891CC2-B710-2E98-07A1-8C0A3CF8FD06}"/>
              </a:ext>
            </a:extLst>
          </p:cNvPr>
          <p:cNvSpPr txBox="1"/>
          <p:nvPr/>
        </p:nvSpPr>
        <p:spPr>
          <a:xfrm>
            <a:off x="0" y="762000"/>
            <a:ext cx="12192000" cy="646331"/>
          </a:xfrm>
          <a:prstGeom prst="rect">
            <a:avLst/>
          </a:prstGeom>
          <a:noFill/>
        </p:spPr>
        <p:txBody>
          <a:bodyPr vert="horz" rtlCol="0">
            <a:spAutoFit/>
          </a:bodyPr>
          <a:lstStyle/>
          <a:p>
            <a:pPr algn="ctr"/>
            <a:r>
              <a:rPr lang="en-US" sz="3600"/>
              <a:t>Hebrews 5:6</a:t>
            </a:r>
          </a:p>
        </p:txBody>
      </p:sp>
      <p:sp>
        <p:nvSpPr>
          <p:cNvPr id="4" name="TextBox 3">
            <a:extLst>
              <a:ext uri="{FF2B5EF4-FFF2-40B4-BE49-F238E27FC236}">
                <a16:creationId xmlns:a16="http://schemas.microsoft.com/office/drawing/2014/main" id="{AF9DFBAD-779E-2014-BD0C-A059FFB9166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F1358F2-D817-F9C5-0BF4-37345D31E027}"/>
              </a:ext>
            </a:extLst>
          </p:cNvPr>
          <p:cNvSpPr txBox="1"/>
          <p:nvPr/>
        </p:nvSpPr>
        <p:spPr>
          <a:xfrm>
            <a:off x="1016000" y="1905000"/>
            <a:ext cx="10160000" cy="1523494"/>
          </a:xfrm>
          <a:prstGeom prst="rect">
            <a:avLst/>
          </a:prstGeom>
          <a:noFill/>
        </p:spPr>
        <p:txBody>
          <a:bodyPr vert="horz" rtlCol="0">
            <a:spAutoFit/>
          </a:bodyPr>
          <a:lstStyle/>
          <a:p>
            <a:pPr algn="ctr"/>
            <a:r>
              <a:rPr lang="en-US" sz="3100"/>
              <a:t>just as He says also in another passage, "YOU ARE A PRIEST FOREVER </a:t>
            </a:r>
            <a:r>
              <a:rPr lang="en-US" sz="3100" b="1">
                <a:solidFill>
                  <a:srgbClr val="FF0000"/>
                </a:solidFill>
              </a:rPr>
              <a:t>ACCORDING TO THE ORDER OF MELCHIZEDEK</a:t>
            </a:r>
            <a:r>
              <a:rPr lang="en-US" sz="3100"/>
              <a:t>."</a:t>
            </a:r>
          </a:p>
        </p:txBody>
      </p:sp>
    </p:spTree>
    <p:extLst>
      <p:ext uri="{BB962C8B-B14F-4D97-AF65-F5344CB8AC3E}">
        <p14:creationId xmlns:p14="http://schemas.microsoft.com/office/powerpoint/2010/main" val="1999124080"/>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7899CB-EFF7-8538-2E3C-64E0C042A44F}"/>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1E40E090-E9F8-AED1-C9BF-7D3E3C76BC96}"/>
              </a:ext>
            </a:extLst>
          </p:cNvPr>
          <p:cNvSpPr txBox="1"/>
          <p:nvPr/>
        </p:nvSpPr>
        <p:spPr>
          <a:xfrm>
            <a:off x="0" y="762000"/>
            <a:ext cx="12192000" cy="646331"/>
          </a:xfrm>
          <a:prstGeom prst="rect">
            <a:avLst/>
          </a:prstGeom>
          <a:noFill/>
        </p:spPr>
        <p:txBody>
          <a:bodyPr vert="horz" rtlCol="0">
            <a:spAutoFit/>
          </a:bodyPr>
          <a:lstStyle/>
          <a:p>
            <a:pPr algn="ctr"/>
            <a:r>
              <a:rPr lang="en-US" sz="3600"/>
              <a:t>Hebrews 6:19-20</a:t>
            </a:r>
          </a:p>
        </p:txBody>
      </p:sp>
      <p:sp>
        <p:nvSpPr>
          <p:cNvPr id="4" name="TextBox 3">
            <a:extLst>
              <a:ext uri="{FF2B5EF4-FFF2-40B4-BE49-F238E27FC236}">
                <a16:creationId xmlns:a16="http://schemas.microsoft.com/office/drawing/2014/main" id="{4EFA875C-DE92-9455-307F-0ABC8539F04D}"/>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6B84655D-8C04-4353-4FE0-923109A6D4B7}"/>
              </a:ext>
            </a:extLst>
          </p:cNvPr>
          <p:cNvSpPr txBox="1"/>
          <p:nvPr/>
        </p:nvSpPr>
        <p:spPr>
          <a:xfrm>
            <a:off x="1016000" y="1905000"/>
            <a:ext cx="10160000" cy="2477601"/>
          </a:xfrm>
          <a:prstGeom prst="rect">
            <a:avLst/>
          </a:prstGeom>
          <a:noFill/>
        </p:spPr>
        <p:txBody>
          <a:bodyPr vert="horz" rtlCol="0">
            <a:spAutoFit/>
          </a:bodyPr>
          <a:lstStyle/>
          <a:p>
            <a:pPr algn="ctr"/>
            <a:r>
              <a:rPr lang="en-US" sz="3100"/>
              <a:t>which we have as an anchor of the soul, a hope both sure and stedfast and entering into that which is within the veil; whither as a forerunner Jesus entered for us, </a:t>
            </a:r>
            <a:r>
              <a:rPr lang="en-US" sz="3100" b="1">
                <a:solidFill>
                  <a:srgbClr val="FF0000"/>
                </a:solidFill>
              </a:rPr>
              <a:t>having become a high priest for ever after the order of Melchizedek</a:t>
            </a:r>
            <a:r>
              <a:rPr lang="en-US" sz="3100"/>
              <a:t>.</a:t>
            </a:r>
          </a:p>
        </p:txBody>
      </p:sp>
    </p:spTree>
    <p:extLst>
      <p:ext uri="{BB962C8B-B14F-4D97-AF65-F5344CB8AC3E}">
        <p14:creationId xmlns:p14="http://schemas.microsoft.com/office/powerpoint/2010/main" val="3730072975"/>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875F68-700D-1B6A-E3DF-9B8B12A892A7}"/>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358E56F4-5A0A-521A-CA7D-41DF60730672}"/>
              </a:ext>
            </a:extLst>
          </p:cNvPr>
          <p:cNvSpPr txBox="1"/>
          <p:nvPr/>
        </p:nvSpPr>
        <p:spPr>
          <a:xfrm>
            <a:off x="0" y="762000"/>
            <a:ext cx="12192000" cy="646331"/>
          </a:xfrm>
          <a:prstGeom prst="rect">
            <a:avLst/>
          </a:prstGeom>
          <a:noFill/>
        </p:spPr>
        <p:txBody>
          <a:bodyPr vert="horz" rtlCol="0">
            <a:spAutoFit/>
          </a:bodyPr>
          <a:lstStyle/>
          <a:p>
            <a:pPr algn="ctr"/>
            <a:r>
              <a:rPr lang="en-US" sz="3600"/>
              <a:t>Hebrews 7:1-28</a:t>
            </a:r>
          </a:p>
        </p:txBody>
      </p:sp>
      <p:sp>
        <p:nvSpPr>
          <p:cNvPr id="4" name="TextBox 3">
            <a:extLst>
              <a:ext uri="{FF2B5EF4-FFF2-40B4-BE49-F238E27FC236}">
                <a16:creationId xmlns:a16="http://schemas.microsoft.com/office/drawing/2014/main" id="{000F94A0-8DB4-2C2D-B430-C244EEF1DFD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52822A93-A241-614A-7551-42F349A001A9}"/>
              </a:ext>
            </a:extLst>
          </p:cNvPr>
          <p:cNvSpPr txBox="1"/>
          <p:nvPr/>
        </p:nvSpPr>
        <p:spPr>
          <a:xfrm>
            <a:off x="1016000" y="1905000"/>
            <a:ext cx="10160000" cy="4385816"/>
          </a:xfrm>
          <a:prstGeom prst="rect">
            <a:avLst/>
          </a:prstGeom>
          <a:noFill/>
        </p:spPr>
        <p:txBody>
          <a:bodyPr vert="horz" rtlCol="0">
            <a:spAutoFit/>
          </a:bodyPr>
          <a:lstStyle/>
          <a:p>
            <a:pPr algn="ctr"/>
            <a:r>
              <a:rPr lang="en-US" sz="3100"/>
              <a:t>For </a:t>
            </a:r>
            <a:r>
              <a:rPr lang="en-US" sz="3100" b="1">
                <a:solidFill>
                  <a:srgbClr val="FF0000"/>
                </a:solidFill>
              </a:rPr>
              <a:t>this Melchizedek, king of Salem, priest of God Most High, who met Abraham</a:t>
            </a:r>
            <a:r>
              <a:rPr lang="en-US" sz="3100"/>
              <a:t> returning from the slaughter of the kings and blessed him, to whom also Abraham divided a tenth part of all (being first, by interpretation, King of righteousness, and then also King of Salem, which is, King of peace; without father, without mother, without genealogy, having neither beginning of days nor end of life, but made like unto the Son of God), abideth a priest continually. (Continued...)</a:t>
            </a:r>
          </a:p>
        </p:txBody>
      </p:sp>
    </p:spTree>
    <p:extLst>
      <p:ext uri="{BB962C8B-B14F-4D97-AF65-F5344CB8AC3E}">
        <p14:creationId xmlns:p14="http://schemas.microsoft.com/office/powerpoint/2010/main" val="97818412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51A502-993B-E89A-1440-A75DED9C8120}"/>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7317E98C-3C8C-7EA4-9307-C185B2A90D82}"/>
              </a:ext>
            </a:extLst>
          </p:cNvPr>
          <p:cNvSpPr txBox="1"/>
          <p:nvPr/>
        </p:nvSpPr>
        <p:spPr>
          <a:xfrm>
            <a:off x="1016000" y="635000"/>
            <a:ext cx="10160000" cy="4385816"/>
          </a:xfrm>
          <a:prstGeom prst="rect">
            <a:avLst/>
          </a:prstGeom>
          <a:noFill/>
        </p:spPr>
        <p:txBody>
          <a:bodyPr vert="horz" rtlCol="0">
            <a:spAutoFit/>
          </a:bodyPr>
          <a:lstStyle/>
          <a:p>
            <a:pPr algn="ctr"/>
            <a:r>
              <a:rPr lang="en-US" sz="3100"/>
              <a:t>Now consider how great this man was, unto whom Abraham, the patriarch, gave a tenth out of the chief spoils. And they indeed of the sons of Levi that receive the priest's office have commandment to take tithes of the people according to the law, that is, of their brethren, though these have come out of the loins of Abraham: but he whose genealogy is not counted from them hath taken tithes of Abraham, and hath blessed him that hath the promises. (Continued...)</a:t>
            </a:r>
          </a:p>
        </p:txBody>
      </p:sp>
    </p:spTree>
    <p:extLst>
      <p:ext uri="{BB962C8B-B14F-4D97-AF65-F5344CB8AC3E}">
        <p14:creationId xmlns:p14="http://schemas.microsoft.com/office/powerpoint/2010/main" val="22750151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EAF024-E542-8BA2-C2F5-58062D06CC7C}"/>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FE1E5555-400E-8B39-6EF0-27D8EE25CD5B}"/>
              </a:ext>
            </a:extLst>
          </p:cNvPr>
          <p:cNvSpPr txBox="1"/>
          <p:nvPr/>
        </p:nvSpPr>
        <p:spPr>
          <a:xfrm>
            <a:off x="1016000" y="635000"/>
            <a:ext cx="10160000" cy="2954655"/>
          </a:xfrm>
          <a:prstGeom prst="rect">
            <a:avLst/>
          </a:prstGeom>
          <a:noFill/>
        </p:spPr>
        <p:txBody>
          <a:bodyPr vert="horz" rtlCol="0">
            <a:spAutoFit/>
          </a:bodyPr>
          <a:lstStyle/>
          <a:p>
            <a:pPr algn="ctr"/>
            <a:r>
              <a:rPr lang="en-US" sz="3100"/>
              <a:t>But without any dispute the less is blessed of the better. And here men that die receive tithes; but there one, of whom it is witnessed that he liveth. And, so to say, through Abraham even Levi, who receiveth tithes, hath paid tithes; for he was yet in the loins of his father, when Melchizedek met him. (Continued...)</a:t>
            </a:r>
          </a:p>
        </p:txBody>
      </p:sp>
    </p:spTree>
    <p:extLst>
      <p:ext uri="{BB962C8B-B14F-4D97-AF65-F5344CB8AC3E}">
        <p14:creationId xmlns:p14="http://schemas.microsoft.com/office/powerpoint/2010/main" val="388676478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7EB1A36-CF28-F905-1100-CADBC5A7F6A6}"/>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BF389659-91F2-D23D-1C40-373EB24F7CF6}"/>
              </a:ext>
            </a:extLst>
          </p:cNvPr>
          <p:cNvSpPr txBox="1"/>
          <p:nvPr/>
        </p:nvSpPr>
        <p:spPr>
          <a:xfrm>
            <a:off x="1016000" y="635000"/>
            <a:ext cx="10160000" cy="4385816"/>
          </a:xfrm>
          <a:prstGeom prst="rect">
            <a:avLst/>
          </a:prstGeom>
          <a:noFill/>
        </p:spPr>
        <p:txBody>
          <a:bodyPr vert="horz" rtlCol="0">
            <a:spAutoFit/>
          </a:bodyPr>
          <a:lstStyle/>
          <a:p>
            <a:pPr algn="ctr"/>
            <a:r>
              <a:rPr lang="en-US" sz="3100"/>
              <a:t>Now if there was perfection through the Levitical priesthood (for under it hath the people received the law), what further need was there that another priest should arise after the order of Melchizedek, and not be reckoned after the order of Aaron? For the priesthood being changed, there is made of necessity a change also of the law. For he of whom these things are said belongeth to another tribe, from which no man hath given attendance at the altar. (Continued...)</a:t>
            </a:r>
          </a:p>
        </p:txBody>
      </p:sp>
    </p:spTree>
    <p:extLst>
      <p:ext uri="{BB962C8B-B14F-4D97-AF65-F5344CB8AC3E}">
        <p14:creationId xmlns:p14="http://schemas.microsoft.com/office/powerpoint/2010/main" val="365646975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C7D13F-AA2C-97EE-838C-5222D96394AB}"/>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21E7A2DC-ED18-D67E-C4A5-E2DAF65E95F4}"/>
              </a:ext>
            </a:extLst>
          </p:cNvPr>
          <p:cNvSpPr txBox="1"/>
          <p:nvPr/>
        </p:nvSpPr>
        <p:spPr>
          <a:xfrm>
            <a:off x="1016000" y="635000"/>
            <a:ext cx="10160000" cy="3908762"/>
          </a:xfrm>
          <a:prstGeom prst="rect">
            <a:avLst/>
          </a:prstGeom>
          <a:noFill/>
        </p:spPr>
        <p:txBody>
          <a:bodyPr vert="horz" rtlCol="0">
            <a:spAutoFit/>
          </a:bodyPr>
          <a:lstStyle/>
          <a:p>
            <a:pPr algn="ctr"/>
            <a:r>
              <a:rPr lang="en-US" sz="3100"/>
              <a:t>For it is evident that our Lord hath sprung out of Judah; as to which tribe Moses spake nothing concerning priests. And what we say is yet more abundantly evident, if after the likeness of Melchizedek there ariseth another priest, who hath been made, not after the law of a carnal commandment, but after the power of an endless life: for it is witnessed of him, Thou art a priest for ever After the order of Melchizedek. (Continued...)</a:t>
            </a:r>
          </a:p>
        </p:txBody>
      </p:sp>
    </p:spTree>
    <p:extLst>
      <p:ext uri="{BB962C8B-B14F-4D97-AF65-F5344CB8AC3E}">
        <p14:creationId xmlns:p14="http://schemas.microsoft.com/office/powerpoint/2010/main" val="3655277498"/>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1D9DD6-19F6-0F70-A4E8-CA72160A6358}"/>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F3416973-E752-AE87-0975-0154BE99EA46}"/>
              </a:ext>
            </a:extLst>
          </p:cNvPr>
          <p:cNvSpPr txBox="1"/>
          <p:nvPr/>
        </p:nvSpPr>
        <p:spPr>
          <a:xfrm>
            <a:off x="1016000" y="635000"/>
            <a:ext cx="10160000" cy="4385816"/>
          </a:xfrm>
          <a:prstGeom prst="rect">
            <a:avLst/>
          </a:prstGeom>
          <a:noFill/>
        </p:spPr>
        <p:txBody>
          <a:bodyPr vert="horz" rtlCol="0">
            <a:spAutoFit/>
          </a:bodyPr>
          <a:lstStyle/>
          <a:p>
            <a:pPr algn="ctr"/>
            <a:r>
              <a:rPr lang="en-US" sz="3100"/>
              <a:t>For there is a disannulling of a foregoing commandment because of its weakness and unprofitableness (for the law made nothing perfect), and a bringing in thereupon of a better hope, through which we draw nigh unto God. And inasmuch as it is not without the taking of an oath (for they indeed have been made priests without an oath; but he with an oath by him that saith of him, The Lord sware and will not repent himself, Thou art a priest for ever); (Continued...)</a:t>
            </a:r>
          </a:p>
        </p:txBody>
      </p:sp>
    </p:spTree>
    <p:extLst>
      <p:ext uri="{BB962C8B-B14F-4D97-AF65-F5344CB8AC3E}">
        <p14:creationId xmlns:p14="http://schemas.microsoft.com/office/powerpoint/2010/main" val="402593655"/>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B644E62-2828-6A2E-811B-965FFEEE0CFF}"/>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D19DA6F0-795F-CB57-A2BD-B391AAD7C148}"/>
              </a:ext>
            </a:extLst>
          </p:cNvPr>
          <p:cNvSpPr txBox="1"/>
          <p:nvPr/>
        </p:nvSpPr>
        <p:spPr>
          <a:xfrm>
            <a:off x="1016000" y="635000"/>
            <a:ext cx="10160000" cy="3908762"/>
          </a:xfrm>
          <a:prstGeom prst="rect">
            <a:avLst/>
          </a:prstGeom>
          <a:noFill/>
        </p:spPr>
        <p:txBody>
          <a:bodyPr vert="horz" rtlCol="0">
            <a:spAutoFit/>
          </a:bodyPr>
          <a:lstStyle/>
          <a:p>
            <a:pPr algn="ctr"/>
            <a:r>
              <a:rPr lang="en-US" sz="3100"/>
              <a:t>by so much also hath Jesus become the surety of a better covenant. And they indeed have been made priests many in number, because that by death they are hindered from continuing: but he, because he abideth for ever, hath his priesthood unchangeable. Wherefore also he is able to save to the uttermost them that draw near unto God through him, seeing he ever liveth to make intercession for them. (Continued...)</a:t>
            </a:r>
          </a:p>
        </p:txBody>
      </p:sp>
    </p:spTree>
    <p:extLst>
      <p:ext uri="{BB962C8B-B14F-4D97-AF65-F5344CB8AC3E}">
        <p14:creationId xmlns:p14="http://schemas.microsoft.com/office/powerpoint/2010/main" val="2565847083"/>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D0850A-092B-DA16-9591-C7DE5C0EFDC5}"/>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8B9D3E2F-0059-CC5F-2DCE-F8689E561CDB}"/>
              </a:ext>
            </a:extLst>
          </p:cNvPr>
          <p:cNvSpPr txBox="1"/>
          <p:nvPr/>
        </p:nvSpPr>
        <p:spPr>
          <a:xfrm>
            <a:off x="1016000" y="635000"/>
            <a:ext cx="10160000" cy="4385816"/>
          </a:xfrm>
          <a:prstGeom prst="rect">
            <a:avLst/>
          </a:prstGeom>
          <a:noFill/>
        </p:spPr>
        <p:txBody>
          <a:bodyPr vert="horz" rtlCol="0">
            <a:spAutoFit/>
          </a:bodyPr>
          <a:lstStyle/>
          <a:p>
            <a:pPr algn="ctr"/>
            <a:r>
              <a:rPr lang="en-US" sz="3100"/>
              <a:t>For such a high priest became us, holy, guileless, undefiled, separated from sinners, and made higher than the heavens; who needeth not daily, like those high priests, to offer up sacrifices, first for his own sins, and then for the sins of the people: for this he did once for all, when he offered up himself. For the law appointeth men high priests, having infirmity; but the word of the oath, which was after the law, appointeth a Son, perfected for evermore.</a:t>
            </a:r>
          </a:p>
        </p:txBody>
      </p:sp>
    </p:spTree>
    <p:extLst>
      <p:ext uri="{BB962C8B-B14F-4D97-AF65-F5344CB8AC3E}">
        <p14:creationId xmlns:p14="http://schemas.microsoft.com/office/powerpoint/2010/main" val="222482394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4504ED-BA6E-6323-762F-D37DE58712E4}"/>
              </a:ext>
            </a:extLst>
          </p:cNvPr>
          <p:cNvSpPr txBox="1"/>
          <p:nvPr/>
        </p:nvSpPr>
        <p:spPr>
          <a:xfrm>
            <a:off x="127000" y="127000"/>
            <a:ext cx="7315200" cy="276999"/>
          </a:xfrm>
          <a:prstGeom prst="rect">
            <a:avLst/>
          </a:prstGeom>
          <a:noFill/>
        </p:spPr>
        <p:txBody>
          <a:bodyPr vert="horz" lIns="0" tIns="0" rIns="0" bIns="0" rtlCol="0">
            <a:spAutoFit/>
          </a:bodyPr>
          <a:lstStyle/>
          <a:p>
            <a:r>
              <a:rPr lang="en-US"/>
              <a:t>MELCHIZEDEK</a:t>
            </a:r>
          </a:p>
        </p:txBody>
      </p:sp>
      <p:sp>
        <p:nvSpPr>
          <p:cNvPr id="3" name="TextBox 2">
            <a:extLst>
              <a:ext uri="{FF2B5EF4-FFF2-40B4-BE49-F238E27FC236}">
                <a16:creationId xmlns:a16="http://schemas.microsoft.com/office/drawing/2014/main" id="{249E0718-6792-A557-78F2-ADC72A153D89}"/>
              </a:ext>
            </a:extLst>
          </p:cNvPr>
          <p:cNvSpPr txBox="1"/>
          <p:nvPr/>
        </p:nvSpPr>
        <p:spPr>
          <a:xfrm>
            <a:off x="0" y="762000"/>
            <a:ext cx="12192000" cy="646331"/>
          </a:xfrm>
          <a:prstGeom prst="rect">
            <a:avLst/>
          </a:prstGeom>
          <a:noFill/>
        </p:spPr>
        <p:txBody>
          <a:bodyPr vert="horz" rtlCol="0">
            <a:spAutoFit/>
          </a:bodyPr>
          <a:lstStyle/>
          <a:p>
            <a:pPr algn="ctr"/>
            <a:r>
              <a:rPr lang="en-US" sz="3600"/>
              <a:t>Psalm 110:4</a:t>
            </a:r>
          </a:p>
        </p:txBody>
      </p:sp>
      <p:sp>
        <p:nvSpPr>
          <p:cNvPr id="4" name="TextBox 3">
            <a:extLst>
              <a:ext uri="{FF2B5EF4-FFF2-40B4-BE49-F238E27FC236}">
                <a16:creationId xmlns:a16="http://schemas.microsoft.com/office/drawing/2014/main" id="{FA1BCB4F-8865-A0CA-27C0-DD192B2345E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0748A0A-5C14-5DB8-81EA-8878A73205A4}"/>
              </a:ext>
            </a:extLst>
          </p:cNvPr>
          <p:cNvSpPr txBox="1"/>
          <p:nvPr/>
        </p:nvSpPr>
        <p:spPr>
          <a:xfrm>
            <a:off x="1016000" y="1905000"/>
            <a:ext cx="10160000" cy="1523494"/>
          </a:xfrm>
          <a:prstGeom prst="rect">
            <a:avLst/>
          </a:prstGeom>
          <a:noFill/>
        </p:spPr>
        <p:txBody>
          <a:bodyPr vert="horz" rtlCol="0">
            <a:spAutoFit/>
          </a:bodyPr>
          <a:lstStyle/>
          <a:p>
            <a:pPr algn="ctr"/>
            <a:r>
              <a:rPr lang="en-US" sz="3100"/>
              <a:t>The LORD has sworn and will not change His mind, "You are a priest forever </a:t>
            </a:r>
            <a:r>
              <a:rPr lang="en-US" sz="3100" b="1">
                <a:solidFill>
                  <a:srgbClr val="FF0000"/>
                </a:solidFill>
              </a:rPr>
              <a:t>According to the order of Melchizedek</a:t>
            </a:r>
            <a:r>
              <a:rPr lang="en-US" sz="3100"/>
              <a:t>."</a:t>
            </a:r>
          </a:p>
        </p:txBody>
      </p:sp>
    </p:spTree>
    <p:extLst>
      <p:ext uri="{BB962C8B-B14F-4D97-AF65-F5344CB8AC3E}">
        <p14:creationId xmlns:p14="http://schemas.microsoft.com/office/powerpoint/2010/main" val="1417697276"/>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8B58F-67B7-B289-7025-8574B0BB5568}"/>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Examples of Prolepsis</a:t>
            </a:r>
          </a:p>
        </p:txBody>
      </p:sp>
      <p:sp>
        <p:nvSpPr>
          <p:cNvPr id="3" name="Subtitle 2">
            <a:extLst>
              <a:ext uri="{FF2B5EF4-FFF2-40B4-BE49-F238E27FC236}">
                <a16:creationId xmlns:a16="http://schemas.microsoft.com/office/drawing/2014/main" id="{2E14CB4A-2806-8392-8B1C-AB6DF10FF1E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83960379"/>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54CF12-730E-0CF8-2454-07CF487CCB7F}"/>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FD8DFE1E-4611-398B-54B8-E8F389733F9D}"/>
              </a:ext>
            </a:extLst>
          </p:cNvPr>
          <p:cNvSpPr txBox="1"/>
          <p:nvPr/>
        </p:nvSpPr>
        <p:spPr>
          <a:xfrm>
            <a:off x="0" y="762000"/>
            <a:ext cx="12192000" cy="646331"/>
          </a:xfrm>
          <a:prstGeom prst="rect">
            <a:avLst/>
          </a:prstGeom>
          <a:noFill/>
        </p:spPr>
        <p:txBody>
          <a:bodyPr vert="horz" rtlCol="0">
            <a:spAutoFit/>
          </a:bodyPr>
          <a:lstStyle/>
          <a:p>
            <a:pPr algn="ctr"/>
            <a:r>
              <a:rPr lang="en-US" sz="3600"/>
              <a:t>Colossians 1:13</a:t>
            </a:r>
          </a:p>
        </p:txBody>
      </p:sp>
      <p:sp>
        <p:nvSpPr>
          <p:cNvPr id="4" name="TextBox 3">
            <a:extLst>
              <a:ext uri="{FF2B5EF4-FFF2-40B4-BE49-F238E27FC236}">
                <a16:creationId xmlns:a16="http://schemas.microsoft.com/office/drawing/2014/main" id="{A180D1D3-D3B4-77E3-CE39-88C06259EEE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34C2B3F-87A2-54FB-87CC-9437CDDF2160}"/>
              </a:ext>
            </a:extLst>
          </p:cNvPr>
          <p:cNvSpPr txBox="1"/>
          <p:nvPr/>
        </p:nvSpPr>
        <p:spPr>
          <a:xfrm>
            <a:off x="1016000" y="1905000"/>
            <a:ext cx="10160000" cy="1046440"/>
          </a:xfrm>
          <a:prstGeom prst="rect">
            <a:avLst/>
          </a:prstGeom>
          <a:noFill/>
        </p:spPr>
        <p:txBody>
          <a:bodyPr vert="horz" rtlCol="0">
            <a:spAutoFit/>
          </a:bodyPr>
          <a:lstStyle/>
          <a:p>
            <a:pPr algn="ctr"/>
            <a:r>
              <a:rPr lang="en-US" sz="3100"/>
              <a:t>For He rescued us from the domain of darkness, </a:t>
            </a:r>
            <a:r>
              <a:rPr lang="en-US" sz="3100" b="1">
                <a:solidFill>
                  <a:srgbClr val="FF0000"/>
                </a:solidFill>
              </a:rPr>
              <a:t>and transferred us to the kingdom</a:t>
            </a:r>
            <a:r>
              <a:rPr lang="en-US" sz="3100"/>
              <a:t> of His beloved Son,</a:t>
            </a:r>
          </a:p>
        </p:txBody>
      </p:sp>
    </p:spTree>
    <p:extLst>
      <p:ext uri="{BB962C8B-B14F-4D97-AF65-F5344CB8AC3E}">
        <p14:creationId xmlns:p14="http://schemas.microsoft.com/office/powerpoint/2010/main" val="1487633866"/>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282AD0D-5C9A-6724-1FD0-44F590A2AA72}"/>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57A91639-64D1-A6CE-F966-F9416066C251}"/>
              </a:ext>
            </a:extLst>
          </p:cNvPr>
          <p:cNvSpPr txBox="1"/>
          <p:nvPr/>
        </p:nvSpPr>
        <p:spPr>
          <a:xfrm>
            <a:off x="0" y="762000"/>
            <a:ext cx="12192000" cy="646331"/>
          </a:xfrm>
          <a:prstGeom prst="rect">
            <a:avLst/>
          </a:prstGeom>
          <a:noFill/>
        </p:spPr>
        <p:txBody>
          <a:bodyPr vert="horz" rtlCol="0">
            <a:spAutoFit/>
          </a:bodyPr>
          <a:lstStyle/>
          <a:p>
            <a:pPr algn="ctr"/>
            <a:r>
              <a:rPr lang="en-US" sz="3600"/>
              <a:t>Colossians 3:1-4</a:t>
            </a:r>
          </a:p>
        </p:txBody>
      </p:sp>
      <p:sp>
        <p:nvSpPr>
          <p:cNvPr id="4" name="TextBox 3">
            <a:extLst>
              <a:ext uri="{FF2B5EF4-FFF2-40B4-BE49-F238E27FC236}">
                <a16:creationId xmlns:a16="http://schemas.microsoft.com/office/drawing/2014/main" id="{8D5B667A-46ED-887B-5FE1-DA43E80ABDF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7D75A8-8CED-850F-AE88-D169A7BAC1DD}"/>
              </a:ext>
            </a:extLst>
          </p:cNvPr>
          <p:cNvSpPr txBox="1"/>
          <p:nvPr/>
        </p:nvSpPr>
        <p:spPr>
          <a:xfrm>
            <a:off x="1016000" y="1905000"/>
            <a:ext cx="10160000" cy="3431709"/>
          </a:xfrm>
          <a:prstGeom prst="rect">
            <a:avLst/>
          </a:prstGeom>
          <a:noFill/>
        </p:spPr>
        <p:txBody>
          <a:bodyPr vert="horz" rtlCol="0">
            <a:spAutoFit/>
          </a:bodyPr>
          <a:lstStyle/>
          <a:p>
            <a:pPr algn="ctr"/>
            <a:r>
              <a:rPr lang="en-US" sz="3100"/>
              <a:t>Therefore </a:t>
            </a:r>
            <a:r>
              <a:rPr lang="en-US" sz="3100" b="1">
                <a:solidFill>
                  <a:srgbClr val="FF0000"/>
                </a:solidFill>
              </a:rPr>
              <a:t>if you have been raised up with Christ, keep seeking the things above</a:t>
            </a:r>
            <a:r>
              <a:rPr lang="en-US" sz="3100"/>
              <a:t>, where Christ is, seated at the right hand of God. Set your mind on the things above, not on the things that are on earth. </a:t>
            </a:r>
            <a:r>
              <a:rPr lang="en-US" sz="3100" b="1">
                <a:solidFill>
                  <a:srgbClr val="FF0000"/>
                </a:solidFill>
              </a:rPr>
              <a:t>For you have died</a:t>
            </a:r>
            <a:r>
              <a:rPr lang="en-US" sz="3100"/>
              <a:t> and your life is hidden with Christ in God. </a:t>
            </a:r>
            <a:r>
              <a:rPr lang="en-US" sz="3100" b="1">
                <a:solidFill>
                  <a:srgbClr val="FF0000"/>
                </a:solidFill>
              </a:rPr>
              <a:t>When Christ, who is our life, is revealed, then you also will be revealed with Him in glory</a:t>
            </a:r>
            <a:r>
              <a:rPr lang="en-US" sz="3100"/>
              <a:t>.</a:t>
            </a:r>
          </a:p>
        </p:txBody>
      </p:sp>
    </p:spTree>
    <p:extLst>
      <p:ext uri="{BB962C8B-B14F-4D97-AF65-F5344CB8AC3E}">
        <p14:creationId xmlns:p14="http://schemas.microsoft.com/office/powerpoint/2010/main" val="251264975"/>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83BE7E-85B5-50C0-3992-75939B3E1C6B}"/>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3770A313-575B-FDD2-CB2E-9FCF66485260}"/>
              </a:ext>
            </a:extLst>
          </p:cNvPr>
          <p:cNvSpPr txBox="1"/>
          <p:nvPr/>
        </p:nvSpPr>
        <p:spPr>
          <a:xfrm>
            <a:off x="0" y="762000"/>
            <a:ext cx="12192000" cy="646331"/>
          </a:xfrm>
          <a:prstGeom prst="rect">
            <a:avLst/>
          </a:prstGeom>
          <a:noFill/>
        </p:spPr>
        <p:txBody>
          <a:bodyPr vert="horz" rtlCol="0">
            <a:spAutoFit/>
          </a:bodyPr>
          <a:lstStyle/>
          <a:p>
            <a:pPr algn="ctr"/>
            <a:r>
              <a:rPr lang="en-US" sz="3600"/>
              <a:t>Ephesians 2:4-7</a:t>
            </a:r>
          </a:p>
        </p:txBody>
      </p:sp>
      <p:sp>
        <p:nvSpPr>
          <p:cNvPr id="4" name="TextBox 3">
            <a:extLst>
              <a:ext uri="{FF2B5EF4-FFF2-40B4-BE49-F238E27FC236}">
                <a16:creationId xmlns:a16="http://schemas.microsoft.com/office/drawing/2014/main" id="{0D959895-CFCD-4963-761B-EA36E9BD63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C2327A8-D75F-C172-B921-4E88798EC906}"/>
              </a:ext>
            </a:extLst>
          </p:cNvPr>
          <p:cNvSpPr txBox="1"/>
          <p:nvPr/>
        </p:nvSpPr>
        <p:spPr>
          <a:xfrm>
            <a:off x="1016000" y="1905000"/>
            <a:ext cx="10160000" cy="3908762"/>
          </a:xfrm>
          <a:prstGeom prst="rect">
            <a:avLst/>
          </a:prstGeom>
          <a:noFill/>
        </p:spPr>
        <p:txBody>
          <a:bodyPr vert="horz" rtlCol="0">
            <a:spAutoFit/>
          </a:bodyPr>
          <a:lstStyle/>
          <a:p>
            <a:pPr algn="ctr"/>
            <a:r>
              <a:rPr lang="en-US" sz="3100"/>
              <a:t>But God, being rich in mercy, because of His great love with which He loved us, even when we were dead in our transgressions, made us alive together with Christ ( by grace you have been saved), </a:t>
            </a:r>
            <a:r>
              <a:rPr lang="en-US" sz="3100" b="1">
                <a:solidFill>
                  <a:srgbClr val="FF0000"/>
                </a:solidFill>
              </a:rPr>
              <a:t>and raised us up with Him, and seated us with Him in the heavenly places in Christ Jesus</a:t>
            </a:r>
            <a:r>
              <a:rPr lang="en-US" sz="3100"/>
              <a:t>, so that in the ages to come He might show the surpassing riches of His grace in kindness toward us in Christ Jesus.</a:t>
            </a:r>
          </a:p>
        </p:txBody>
      </p:sp>
    </p:spTree>
    <p:extLst>
      <p:ext uri="{BB962C8B-B14F-4D97-AF65-F5344CB8AC3E}">
        <p14:creationId xmlns:p14="http://schemas.microsoft.com/office/powerpoint/2010/main" val="247025456"/>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25D341-4EF1-2F42-8A49-768B0C2D1157}"/>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60C015EB-77DB-C2D4-8BDB-969BA90FB243}"/>
              </a:ext>
            </a:extLst>
          </p:cNvPr>
          <p:cNvSpPr txBox="1"/>
          <p:nvPr/>
        </p:nvSpPr>
        <p:spPr>
          <a:xfrm>
            <a:off x="0" y="762000"/>
            <a:ext cx="12192000" cy="646331"/>
          </a:xfrm>
          <a:prstGeom prst="rect">
            <a:avLst/>
          </a:prstGeom>
          <a:noFill/>
        </p:spPr>
        <p:txBody>
          <a:bodyPr vert="horz" rtlCol="0">
            <a:spAutoFit/>
          </a:bodyPr>
          <a:lstStyle/>
          <a:p>
            <a:pPr algn="ctr"/>
            <a:r>
              <a:rPr lang="en-US" sz="3600"/>
              <a:t>Ephesians 4:22-24</a:t>
            </a:r>
          </a:p>
        </p:txBody>
      </p:sp>
      <p:sp>
        <p:nvSpPr>
          <p:cNvPr id="4" name="TextBox 3">
            <a:extLst>
              <a:ext uri="{FF2B5EF4-FFF2-40B4-BE49-F238E27FC236}">
                <a16:creationId xmlns:a16="http://schemas.microsoft.com/office/drawing/2014/main" id="{0E4AE635-0503-A65E-830E-C0EE7B13B18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2E88CE0-8EBF-6C55-3F23-FE35A305A300}"/>
              </a:ext>
            </a:extLst>
          </p:cNvPr>
          <p:cNvSpPr txBox="1"/>
          <p:nvPr/>
        </p:nvSpPr>
        <p:spPr>
          <a:xfrm>
            <a:off x="1016000" y="1905000"/>
            <a:ext cx="10160000" cy="2954655"/>
          </a:xfrm>
          <a:prstGeom prst="rect">
            <a:avLst/>
          </a:prstGeom>
          <a:noFill/>
        </p:spPr>
        <p:txBody>
          <a:bodyPr vert="horz" rtlCol="0">
            <a:spAutoFit/>
          </a:bodyPr>
          <a:lstStyle/>
          <a:p>
            <a:pPr algn="ctr"/>
            <a:r>
              <a:rPr lang="en-US" sz="3100"/>
              <a:t>that, in reference to your former manner of life, you </a:t>
            </a:r>
            <a:r>
              <a:rPr lang="en-US" sz="3100" b="1">
                <a:solidFill>
                  <a:srgbClr val="FF0000"/>
                </a:solidFill>
              </a:rPr>
              <a:t>lay aside the old self</a:t>
            </a:r>
            <a:r>
              <a:rPr lang="en-US" sz="3100"/>
              <a:t>, which is being corrupted in accordance with the lusts of deceit, and that you be renewed in the spirit of your mind, and </a:t>
            </a:r>
            <a:r>
              <a:rPr lang="en-US" sz="3100" b="1">
                <a:solidFill>
                  <a:srgbClr val="FF0000"/>
                </a:solidFill>
              </a:rPr>
              <a:t>put on the new self</a:t>
            </a:r>
            <a:r>
              <a:rPr lang="en-US" sz="3100"/>
              <a:t>, which in the likeness of God has been created in righteousness and holiness of the truth.</a:t>
            </a:r>
          </a:p>
        </p:txBody>
      </p:sp>
    </p:spTree>
    <p:extLst>
      <p:ext uri="{BB962C8B-B14F-4D97-AF65-F5344CB8AC3E}">
        <p14:creationId xmlns:p14="http://schemas.microsoft.com/office/powerpoint/2010/main" val="553370499"/>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262E64F-173E-979F-FF86-AFD2AA743C29}"/>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F7AF83B9-027E-43C4-06DF-FF415EEE1853}"/>
              </a:ext>
            </a:extLst>
          </p:cNvPr>
          <p:cNvSpPr txBox="1"/>
          <p:nvPr/>
        </p:nvSpPr>
        <p:spPr>
          <a:xfrm>
            <a:off x="0" y="762000"/>
            <a:ext cx="12192000" cy="646331"/>
          </a:xfrm>
          <a:prstGeom prst="rect">
            <a:avLst/>
          </a:prstGeom>
          <a:noFill/>
        </p:spPr>
        <p:txBody>
          <a:bodyPr vert="horz" rtlCol="0">
            <a:spAutoFit/>
          </a:bodyPr>
          <a:lstStyle/>
          <a:p>
            <a:pPr algn="ctr"/>
            <a:r>
              <a:rPr lang="en-US" sz="3600"/>
              <a:t>Ephesians 5:8</a:t>
            </a:r>
          </a:p>
        </p:txBody>
      </p:sp>
      <p:sp>
        <p:nvSpPr>
          <p:cNvPr id="4" name="TextBox 3">
            <a:extLst>
              <a:ext uri="{FF2B5EF4-FFF2-40B4-BE49-F238E27FC236}">
                <a16:creationId xmlns:a16="http://schemas.microsoft.com/office/drawing/2014/main" id="{CB19B761-A700-703B-2E2D-6C38409EC2E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814D770-1679-7841-C4B9-79AC30DC2527}"/>
              </a:ext>
            </a:extLst>
          </p:cNvPr>
          <p:cNvSpPr txBox="1"/>
          <p:nvPr/>
        </p:nvSpPr>
        <p:spPr>
          <a:xfrm>
            <a:off x="1016000" y="1905000"/>
            <a:ext cx="10160000" cy="1046440"/>
          </a:xfrm>
          <a:prstGeom prst="rect">
            <a:avLst/>
          </a:prstGeom>
          <a:noFill/>
        </p:spPr>
        <p:txBody>
          <a:bodyPr vert="horz" rtlCol="0">
            <a:spAutoFit/>
          </a:bodyPr>
          <a:lstStyle/>
          <a:p>
            <a:pPr algn="ctr"/>
            <a:r>
              <a:rPr lang="en-US" sz="3100" b="1">
                <a:solidFill>
                  <a:srgbClr val="FF0000"/>
                </a:solidFill>
              </a:rPr>
              <a:t>for you were formerly darkness, but now you are Light in the Lord;</a:t>
            </a:r>
            <a:r>
              <a:rPr lang="en-US" sz="3100"/>
              <a:t> walk as children of Light</a:t>
            </a:r>
          </a:p>
        </p:txBody>
      </p:sp>
    </p:spTree>
    <p:extLst>
      <p:ext uri="{BB962C8B-B14F-4D97-AF65-F5344CB8AC3E}">
        <p14:creationId xmlns:p14="http://schemas.microsoft.com/office/powerpoint/2010/main" val="12603381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6D8A70-03F2-6138-88CF-E41FAF458378}"/>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36D7470F-F7FC-4B4D-CAB8-23D94A9C7AA9}"/>
              </a:ext>
            </a:extLst>
          </p:cNvPr>
          <p:cNvSpPr txBox="1"/>
          <p:nvPr/>
        </p:nvSpPr>
        <p:spPr>
          <a:xfrm>
            <a:off x="0" y="762000"/>
            <a:ext cx="12192000" cy="646331"/>
          </a:xfrm>
          <a:prstGeom prst="rect">
            <a:avLst/>
          </a:prstGeom>
          <a:noFill/>
        </p:spPr>
        <p:txBody>
          <a:bodyPr vert="horz" rtlCol="0">
            <a:spAutoFit/>
          </a:bodyPr>
          <a:lstStyle/>
          <a:p>
            <a:pPr algn="ctr"/>
            <a:r>
              <a:rPr lang="en-US" sz="3600"/>
              <a:t>First Peter 1:22-23</a:t>
            </a:r>
          </a:p>
        </p:txBody>
      </p:sp>
      <p:sp>
        <p:nvSpPr>
          <p:cNvPr id="4" name="TextBox 3">
            <a:extLst>
              <a:ext uri="{FF2B5EF4-FFF2-40B4-BE49-F238E27FC236}">
                <a16:creationId xmlns:a16="http://schemas.microsoft.com/office/drawing/2014/main" id="{653CC639-0D52-A48E-52DE-31F74F7EC40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3F7F82C-C5EB-C7FB-F161-BC35A2AA1090}"/>
              </a:ext>
            </a:extLst>
          </p:cNvPr>
          <p:cNvSpPr txBox="1"/>
          <p:nvPr/>
        </p:nvSpPr>
        <p:spPr>
          <a:xfrm>
            <a:off x="1016000" y="1905000"/>
            <a:ext cx="10160000" cy="2477601"/>
          </a:xfrm>
          <a:prstGeom prst="rect">
            <a:avLst/>
          </a:prstGeom>
          <a:noFill/>
        </p:spPr>
        <p:txBody>
          <a:bodyPr vert="horz" rtlCol="0">
            <a:spAutoFit/>
          </a:bodyPr>
          <a:lstStyle/>
          <a:p>
            <a:pPr algn="ctr"/>
            <a:r>
              <a:rPr lang="en-US" sz="3100"/>
              <a:t>Since you have in obedience to the truth purified your souls for a sincere love of the brethren, fervently love one another from the heart, </a:t>
            </a:r>
            <a:r>
              <a:rPr lang="en-US" sz="3100" b="1">
                <a:solidFill>
                  <a:srgbClr val="FF0000"/>
                </a:solidFill>
              </a:rPr>
              <a:t>for you have been born again not of seed which is perishable but imperishable,</a:t>
            </a:r>
            <a:r>
              <a:rPr lang="en-US" sz="3100"/>
              <a:t> that is, through the living and enduring word of God.</a:t>
            </a:r>
          </a:p>
        </p:txBody>
      </p:sp>
    </p:spTree>
    <p:extLst>
      <p:ext uri="{BB962C8B-B14F-4D97-AF65-F5344CB8AC3E}">
        <p14:creationId xmlns:p14="http://schemas.microsoft.com/office/powerpoint/2010/main" val="2686133542"/>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3CB4F87-5B38-14DB-2F0D-6FA271E89302}"/>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B985C72C-4669-00B1-8D0D-F9164063BDF2}"/>
              </a:ext>
            </a:extLst>
          </p:cNvPr>
          <p:cNvSpPr txBox="1"/>
          <p:nvPr/>
        </p:nvSpPr>
        <p:spPr>
          <a:xfrm>
            <a:off x="0" y="762000"/>
            <a:ext cx="12192000" cy="646331"/>
          </a:xfrm>
          <a:prstGeom prst="rect">
            <a:avLst/>
          </a:prstGeom>
          <a:noFill/>
        </p:spPr>
        <p:txBody>
          <a:bodyPr vert="horz" rtlCol="0">
            <a:spAutoFit/>
          </a:bodyPr>
          <a:lstStyle/>
          <a:p>
            <a:pPr algn="ctr"/>
            <a:r>
              <a:rPr lang="en-US" sz="3600"/>
              <a:t>John 12:36</a:t>
            </a:r>
          </a:p>
        </p:txBody>
      </p:sp>
      <p:sp>
        <p:nvSpPr>
          <p:cNvPr id="4" name="TextBox 3">
            <a:extLst>
              <a:ext uri="{FF2B5EF4-FFF2-40B4-BE49-F238E27FC236}">
                <a16:creationId xmlns:a16="http://schemas.microsoft.com/office/drawing/2014/main" id="{D2AF279B-E49F-53ED-028E-24CE3B82E71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8DF5A85-29DA-FDA4-6E30-6ACA8FFEF0BC}"/>
              </a:ext>
            </a:extLst>
          </p:cNvPr>
          <p:cNvSpPr txBox="1"/>
          <p:nvPr/>
        </p:nvSpPr>
        <p:spPr>
          <a:xfrm>
            <a:off x="1016000" y="1905000"/>
            <a:ext cx="10160000" cy="1523494"/>
          </a:xfrm>
          <a:prstGeom prst="rect">
            <a:avLst/>
          </a:prstGeom>
          <a:noFill/>
        </p:spPr>
        <p:txBody>
          <a:bodyPr vert="horz" rtlCol="0">
            <a:spAutoFit/>
          </a:bodyPr>
          <a:lstStyle/>
          <a:p>
            <a:pPr algn="ctr"/>
            <a:r>
              <a:rPr lang="en-US" sz="3100"/>
              <a:t>"While you have the Light, believe in the Light, </a:t>
            </a:r>
            <a:r>
              <a:rPr lang="en-US" sz="3100" b="1">
                <a:solidFill>
                  <a:srgbClr val="FF0000"/>
                </a:solidFill>
              </a:rPr>
              <a:t>so that you may become</a:t>
            </a:r>
            <a:r>
              <a:rPr lang="en-US" sz="3100"/>
              <a:t> sons of Light." These things Jesus spoke, and He went away and hid Himself from them.</a:t>
            </a:r>
          </a:p>
        </p:txBody>
      </p:sp>
    </p:spTree>
    <p:extLst>
      <p:ext uri="{BB962C8B-B14F-4D97-AF65-F5344CB8AC3E}">
        <p14:creationId xmlns:p14="http://schemas.microsoft.com/office/powerpoint/2010/main" val="1963737826"/>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84D2DB-7E1E-A8A4-77E9-D2F7717B6019}"/>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19B69BAF-D2E6-BB4D-FFAC-9AAA3425B371}"/>
              </a:ext>
            </a:extLst>
          </p:cNvPr>
          <p:cNvSpPr txBox="1"/>
          <p:nvPr/>
        </p:nvSpPr>
        <p:spPr>
          <a:xfrm>
            <a:off x="0" y="762000"/>
            <a:ext cx="12192000" cy="646331"/>
          </a:xfrm>
          <a:prstGeom prst="rect">
            <a:avLst/>
          </a:prstGeom>
          <a:noFill/>
        </p:spPr>
        <p:txBody>
          <a:bodyPr vert="horz" rtlCol="0">
            <a:spAutoFit/>
          </a:bodyPr>
          <a:lstStyle/>
          <a:p>
            <a:pPr algn="ctr"/>
            <a:r>
              <a:rPr lang="en-US" sz="3600"/>
              <a:t>Luke 22:20</a:t>
            </a:r>
          </a:p>
        </p:txBody>
      </p:sp>
      <p:sp>
        <p:nvSpPr>
          <p:cNvPr id="4" name="TextBox 3">
            <a:extLst>
              <a:ext uri="{FF2B5EF4-FFF2-40B4-BE49-F238E27FC236}">
                <a16:creationId xmlns:a16="http://schemas.microsoft.com/office/drawing/2014/main" id="{80372882-885E-7C01-25AD-D326618C2CB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7F8C01-4E95-1DB2-39D7-C9354A8D3C3A}"/>
              </a:ext>
            </a:extLst>
          </p:cNvPr>
          <p:cNvSpPr txBox="1"/>
          <p:nvPr/>
        </p:nvSpPr>
        <p:spPr>
          <a:xfrm>
            <a:off x="1016000" y="1905000"/>
            <a:ext cx="10160000" cy="1523494"/>
          </a:xfrm>
          <a:prstGeom prst="rect">
            <a:avLst/>
          </a:prstGeom>
          <a:noFill/>
        </p:spPr>
        <p:txBody>
          <a:bodyPr vert="horz" rtlCol="0">
            <a:spAutoFit/>
          </a:bodyPr>
          <a:lstStyle/>
          <a:p>
            <a:pPr algn="ctr"/>
            <a:r>
              <a:rPr lang="en-US" sz="3100"/>
              <a:t>And in the same way He took the cup after they had eaten, saying, "</a:t>
            </a:r>
            <a:r>
              <a:rPr lang="en-US" sz="3100" b="1">
                <a:solidFill>
                  <a:srgbClr val="FF0000"/>
                </a:solidFill>
              </a:rPr>
              <a:t>This cup which is poured out for you is the new covenant in My blood</a:t>
            </a:r>
            <a:r>
              <a:rPr lang="en-US" sz="3100"/>
              <a:t>.</a:t>
            </a:r>
          </a:p>
        </p:txBody>
      </p:sp>
    </p:spTree>
    <p:extLst>
      <p:ext uri="{BB962C8B-B14F-4D97-AF65-F5344CB8AC3E}">
        <p14:creationId xmlns:p14="http://schemas.microsoft.com/office/powerpoint/2010/main" val="3038405489"/>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D7B1B2-A3F5-7B4B-9371-05C4D0C4568A}"/>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BEC85A0C-0576-55A8-D7B9-F26940198C25}"/>
              </a:ext>
            </a:extLst>
          </p:cNvPr>
          <p:cNvSpPr txBox="1"/>
          <p:nvPr/>
        </p:nvSpPr>
        <p:spPr>
          <a:xfrm>
            <a:off x="0" y="762000"/>
            <a:ext cx="12192000" cy="646331"/>
          </a:xfrm>
          <a:prstGeom prst="rect">
            <a:avLst/>
          </a:prstGeom>
          <a:noFill/>
        </p:spPr>
        <p:txBody>
          <a:bodyPr vert="horz" rtlCol="0">
            <a:spAutoFit/>
          </a:bodyPr>
          <a:lstStyle/>
          <a:p>
            <a:pPr algn="ctr"/>
            <a:r>
              <a:rPr lang="en-US" sz="3600"/>
              <a:t>Philippians 1:6</a:t>
            </a:r>
          </a:p>
        </p:txBody>
      </p:sp>
      <p:sp>
        <p:nvSpPr>
          <p:cNvPr id="4" name="TextBox 3">
            <a:extLst>
              <a:ext uri="{FF2B5EF4-FFF2-40B4-BE49-F238E27FC236}">
                <a16:creationId xmlns:a16="http://schemas.microsoft.com/office/drawing/2014/main" id="{A07E370B-6A59-2489-F0B1-6D4D5CC2027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013AC99-3F91-0AA8-C629-0F528C5091D6}"/>
              </a:ext>
            </a:extLst>
          </p:cNvPr>
          <p:cNvSpPr txBox="1"/>
          <p:nvPr/>
        </p:nvSpPr>
        <p:spPr>
          <a:xfrm>
            <a:off x="1016000" y="1905000"/>
            <a:ext cx="10160000" cy="1046440"/>
          </a:xfrm>
          <a:prstGeom prst="rect">
            <a:avLst/>
          </a:prstGeom>
          <a:noFill/>
        </p:spPr>
        <p:txBody>
          <a:bodyPr vert="horz" rtlCol="0">
            <a:spAutoFit/>
          </a:bodyPr>
          <a:lstStyle/>
          <a:p>
            <a:pPr algn="ctr"/>
            <a:r>
              <a:rPr lang="en-US" sz="3100"/>
              <a:t>For I am </a:t>
            </a:r>
            <a:r>
              <a:rPr lang="en-US" sz="3100" b="1">
                <a:solidFill>
                  <a:srgbClr val="FF0000"/>
                </a:solidFill>
              </a:rPr>
              <a:t>confident</a:t>
            </a:r>
            <a:r>
              <a:rPr lang="en-US" sz="3100"/>
              <a:t> of this very thing, that He who </a:t>
            </a:r>
            <a:r>
              <a:rPr lang="en-US" sz="3100" b="1">
                <a:solidFill>
                  <a:srgbClr val="FF0000"/>
                </a:solidFill>
              </a:rPr>
              <a:t>began</a:t>
            </a:r>
            <a:r>
              <a:rPr lang="en-US" sz="3100"/>
              <a:t> a good work in you will perfect it until the day of Christ Jesus.</a:t>
            </a:r>
          </a:p>
        </p:txBody>
      </p:sp>
    </p:spTree>
    <p:extLst>
      <p:ext uri="{BB962C8B-B14F-4D97-AF65-F5344CB8AC3E}">
        <p14:creationId xmlns:p14="http://schemas.microsoft.com/office/powerpoint/2010/main" val="288567519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542549D-E875-806F-D625-688C4D1AC508}"/>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735BBCE1-3B47-1648-6AC8-D5AF1AE8654C}"/>
              </a:ext>
            </a:extLst>
          </p:cNvPr>
          <p:cNvSpPr txBox="1"/>
          <p:nvPr/>
        </p:nvSpPr>
        <p:spPr>
          <a:xfrm>
            <a:off x="0" y="762000"/>
            <a:ext cx="12192000" cy="646331"/>
          </a:xfrm>
          <a:prstGeom prst="rect">
            <a:avLst/>
          </a:prstGeom>
          <a:noFill/>
        </p:spPr>
        <p:txBody>
          <a:bodyPr vert="horz" rtlCol="0">
            <a:spAutoFit/>
          </a:bodyPr>
          <a:lstStyle/>
          <a:p>
            <a:pPr algn="ctr"/>
            <a:r>
              <a:rPr lang="en-US" sz="3600"/>
              <a:t>Romans 6:3-4</a:t>
            </a:r>
          </a:p>
        </p:txBody>
      </p:sp>
      <p:sp>
        <p:nvSpPr>
          <p:cNvPr id="4" name="TextBox 3">
            <a:extLst>
              <a:ext uri="{FF2B5EF4-FFF2-40B4-BE49-F238E27FC236}">
                <a16:creationId xmlns:a16="http://schemas.microsoft.com/office/drawing/2014/main" id="{F0928E25-C11E-9859-2613-321EE307F58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B23F397-1CD2-0AA6-7D75-E081E0B44F70}"/>
              </a:ext>
            </a:extLst>
          </p:cNvPr>
          <p:cNvSpPr txBox="1"/>
          <p:nvPr/>
        </p:nvSpPr>
        <p:spPr>
          <a:xfrm>
            <a:off x="1016000" y="1905000"/>
            <a:ext cx="10160000" cy="2954655"/>
          </a:xfrm>
          <a:prstGeom prst="rect">
            <a:avLst/>
          </a:prstGeom>
          <a:noFill/>
        </p:spPr>
        <p:txBody>
          <a:bodyPr vert="horz" rtlCol="0">
            <a:spAutoFit/>
          </a:bodyPr>
          <a:lstStyle/>
          <a:p>
            <a:pPr algn="ctr"/>
            <a:r>
              <a:rPr lang="en-US" sz="3100"/>
              <a:t>Or do you not know that all of us who have been baptized into Christ Jesus have been baptized into His death? Therefore we have been buried with Him through baptism into death, so that as Christ was raised from the dead through the glory of the Father, </a:t>
            </a:r>
            <a:r>
              <a:rPr lang="en-US" sz="3100" b="1">
                <a:solidFill>
                  <a:srgbClr val="FF0000"/>
                </a:solidFill>
              </a:rPr>
              <a:t>so we too might walk in newness of life</a:t>
            </a:r>
            <a:r>
              <a:rPr lang="en-US" sz="3100"/>
              <a:t>.</a:t>
            </a:r>
          </a:p>
        </p:txBody>
      </p:sp>
    </p:spTree>
    <p:extLst>
      <p:ext uri="{BB962C8B-B14F-4D97-AF65-F5344CB8AC3E}">
        <p14:creationId xmlns:p14="http://schemas.microsoft.com/office/powerpoint/2010/main" val="725884147"/>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03B0A71-34E3-F392-BEB4-D7E9967A8443}"/>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BA7DAE98-920B-E0AC-AEDC-6A6ADD65374E}"/>
              </a:ext>
            </a:extLst>
          </p:cNvPr>
          <p:cNvSpPr txBox="1"/>
          <p:nvPr/>
        </p:nvSpPr>
        <p:spPr>
          <a:xfrm>
            <a:off x="0" y="762000"/>
            <a:ext cx="12192000" cy="646331"/>
          </a:xfrm>
          <a:prstGeom prst="rect">
            <a:avLst/>
          </a:prstGeom>
          <a:noFill/>
        </p:spPr>
        <p:txBody>
          <a:bodyPr vert="horz" rtlCol="0">
            <a:spAutoFit/>
          </a:bodyPr>
          <a:lstStyle/>
          <a:p>
            <a:pPr algn="ctr"/>
            <a:r>
              <a:rPr lang="en-US" sz="3600"/>
              <a:t>Romans 8:29-30</a:t>
            </a:r>
          </a:p>
        </p:txBody>
      </p:sp>
      <p:sp>
        <p:nvSpPr>
          <p:cNvPr id="4" name="TextBox 3">
            <a:extLst>
              <a:ext uri="{FF2B5EF4-FFF2-40B4-BE49-F238E27FC236}">
                <a16:creationId xmlns:a16="http://schemas.microsoft.com/office/drawing/2014/main" id="{DC4EDE69-E466-9645-E874-EDD10CC1A21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7E455D-E6B1-D6FC-FCE1-52CA13DD05FD}"/>
              </a:ext>
            </a:extLst>
          </p:cNvPr>
          <p:cNvSpPr txBox="1"/>
          <p:nvPr/>
        </p:nvSpPr>
        <p:spPr>
          <a:xfrm>
            <a:off x="1016000" y="1905000"/>
            <a:ext cx="10160000" cy="2954655"/>
          </a:xfrm>
          <a:prstGeom prst="rect">
            <a:avLst/>
          </a:prstGeom>
          <a:noFill/>
        </p:spPr>
        <p:txBody>
          <a:bodyPr vert="horz" rtlCol="0">
            <a:spAutoFit/>
          </a:bodyPr>
          <a:lstStyle/>
          <a:p>
            <a:pPr algn="ctr"/>
            <a:r>
              <a:rPr lang="en-US" sz="3100"/>
              <a:t>For those whom He foreknew, He also predestined to become conformed to the image of His Son, so that He would be the firstborn among many brethren; and these whom He predestined, He also called; and these whom He called, He also justified; and these whom He justified, </a:t>
            </a:r>
            <a:r>
              <a:rPr lang="en-US" sz="3100" b="1">
                <a:solidFill>
                  <a:srgbClr val="FF0000"/>
                </a:solidFill>
              </a:rPr>
              <a:t>He also glorified</a:t>
            </a:r>
            <a:r>
              <a:rPr lang="en-US" sz="3100"/>
              <a:t>.</a:t>
            </a:r>
          </a:p>
        </p:txBody>
      </p:sp>
    </p:spTree>
    <p:extLst>
      <p:ext uri="{BB962C8B-B14F-4D97-AF65-F5344CB8AC3E}">
        <p14:creationId xmlns:p14="http://schemas.microsoft.com/office/powerpoint/2010/main" val="4256720481"/>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25DC54-B10B-E267-9758-295673A36782}"/>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CB5FEBED-1C0B-B97A-B661-29C8B889B914}"/>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3:1-6</a:t>
            </a:r>
          </a:p>
        </p:txBody>
      </p:sp>
      <p:sp>
        <p:nvSpPr>
          <p:cNvPr id="4" name="TextBox 3">
            <a:extLst>
              <a:ext uri="{FF2B5EF4-FFF2-40B4-BE49-F238E27FC236}">
                <a16:creationId xmlns:a16="http://schemas.microsoft.com/office/drawing/2014/main" id="{7C28323E-FA9B-2B60-35C6-672AE7D2660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AFB963F-0E01-CD36-2444-CF730B8D257B}"/>
              </a:ext>
            </a:extLst>
          </p:cNvPr>
          <p:cNvSpPr txBox="1"/>
          <p:nvPr/>
        </p:nvSpPr>
        <p:spPr>
          <a:xfrm>
            <a:off x="1016000" y="1905000"/>
            <a:ext cx="10160000" cy="3908762"/>
          </a:xfrm>
          <a:prstGeom prst="rect">
            <a:avLst/>
          </a:prstGeom>
          <a:noFill/>
        </p:spPr>
        <p:txBody>
          <a:bodyPr vert="horz" rtlCol="0">
            <a:spAutoFit/>
          </a:bodyPr>
          <a:lstStyle/>
          <a:p>
            <a:pPr algn="ctr"/>
            <a:r>
              <a:rPr lang="en-US" sz="3100"/>
              <a:t>Are we beginning to commend ourselves again? Or do we need, as some, letters of commendation to you or from you? You are our letter, written in our hearts, known and read by all men; being manifested that you are a letter of Christ, cared for by us, written not with ink but with the Spirit of the living God, not on tablets of stone but on tablets of human hearts. </a:t>
            </a:r>
            <a:r>
              <a:rPr lang="en-US" sz="3100" b="1">
                <a:solidFill>
                  <a:srgbClr val="FF0000"/>
                </a:solidFill>
              </a:rPr>
              <a:t>Such confidence we have through Christ toward God.</a:t>
            </a:r>
            <a:r>
              <a:rPr lang="en-US" sz="3100"/>
              <a:t> (Continued...)</a:t>
            </a:r>
          </a:p>
        </p:txBody>
      </p:sp>
    </p:spTree>
    <p:extLst>
      <p:ext uri="{BB962C8B-B14F-4D97-AF65-F5344CB8AC3E}">
        <p14:creationId xmlns:p14="http://schemas.microsoft.com/office/powerpoint/2010/main" val="3525961992"/>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17A0FD-16ED-0395-21F5-D0C1DF647B80}"/>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F2BAEFAA-D32E-9F64-1E0B-BBCB01A4D1DC}"/>
              </a:ext>
            </a:extLst>
          </p:cNvPr>
          <p:cNvSpPr txBox="1"/>
          <p:nvPr/>
        </p:nvSpPr>
        <p:spPr>
          <a:xfrm>
            <a:off x="1016000" y="635000"/>
            <a:ext cx="10160000" cy="2477601"/>
          </a:xfrm>
          <a:prstGeom prst="rect">
            <a:avLst/>
          </a:prstGeom>
          <a:noFill/>
        </p:spPr>
        <p:txBody>
          <a:bodyPr vert="horz" rtlCol="0">
            <a:spAutoFit/>
          </a:bodyPr>
          <a:lstStyle/>
          <a:p>
            <a:pPr algn="ctr"/>
            <a:r>
              <a:rPr lang="en-US" sz="3100"/>
              <a:t>Not that we are adequate in ourselves to consider anything as coming from ourselves, but our adequacy is from God, who also made us adequate as servants of a new covenant, not of the letter but of the Spirit; for the letter kills, but the Spirit gives life.</a:t>
            </a:r>
          </a:p>
        </p:txBody>
      </p:sp>
    </p:spTree>
    <p:extLst>
      <p:ext uri="{BB962C8B-B14F-4D97-AF65-F5344CB8AC3E}">
        <p14:creationId xmlns:p14="http://schemas.microsoft.com/office/powerpoint/2010/main" val="3027942665"/>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D0F4447-71A5-6DF2-82AD-FA4EA5EA78EC}"/>
              </a:ext>
            </a:extLst>
          </p:cNvPr>
          <p:cNvSpPr txBox="1"/>
          <p:nvPr/>
        </p:nvSpPr>
        <p:spPr>
          <a:xfrm>
            <a:off x="127000" y="127000"/>
            <a:ext cx="7315200" cy="276999"/>
          </a:xfrm>
          <a:prstGeom prst="rect">
            <a:avLst/>
          </a:prstGeom>
          <a:noFill/>
        </p:spPr>
        <p:txBody>
          <a:bodyPr vert="horz" lIns="0" tIns="0" rIns="0" bIns="0" rtlCol="0">
            <a:spAutoFit/>
          </a:bodyPr>
          <a:lstStyle/>
          <a:p>
            <a:r>
              <a:rPr lang="en-US"/>
              <a:t>EXAMPLES OF PROLEPSIS</a:t>
            </a:r>
          </a:p>
        </p:txBody>
      </p:sp>
      <p:sp>
        <p:nvSpPr>
          <p:cNvPr id="3" name="TextBox 2">
            <a:extLst>
              <a:ext uri="{FF2B5EF4-FFF2-40B4-BE49-F238E27FC236}">
                <a16:creationId xmlns:a16="http://schemas.microsoft.com/office/drawing/2014/main" id="{23B14D8D-7E25-FEB0-C3C3-8189C3E9A32F}"/>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5:16-17</a:t>
            </a:r>
          </a:p>
        </p:txBody>
      </p:sp>
      <p:sp>
        <p:nvSpPr>
          <p:cNvPr id="4" name="TextBox 3">
            <a:extLst>
              <a:ext uri="{FF2B5EF4-FFF2-40B4-BE49-F238E27FC236}">
                <a16:creationId xmlns:a16="http://schemas.microsoft.com/office/drawing/2014/main" id="{AA8BEA41-D592-980B-34C7-C95140E048C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1352B4A-9887-5FB9-4F56-996AA3791EA4}"/>
              </a:ext>
            </a:extLst>
          </p:cNvPr>
          <p:cNvSpPr txBox="1"/>
          <p:nvPr/>
        </p:nvSpPr>
        <p:spPr>
          <a:xfrm>
            <a:off x="1016000" y="1905000"/>
            <a:ext cx="10160000" cy="2477601"/>
          </a:xfrm>
          <a:prstGeom prst="rect">
            <a:avLst/>
          </a:prstGeom>
          <a:noFill/>
        </p:spPr>
        <p:txBody>
          <a:bodyPr vert="horz" rtlCol="0">
            <a:spAutoFit/>
          </a:bodyPr>
          <a:lstStyle/>
          <a:p>
            <a:pPr algn="ctr"/>
            <a:r>
              <a:rPr lang="en-US" sz="3100"/>
              <a:t>Therefore from now on we recognize no one according to the flesh; even though we have known Christ according to the flesh, yet now we know Him in this way no longer. Therefore if anyone is in Christ, </a:t>
            </a:r>
            <a:r>
              <a:rPr lang="en-US" sz="3100" b="1">
                <a:solidFill>
                  <a:srgbClr val="FF0000"/>
                </a:solidFill>
              </a:rPr>
              <a:t>he is a new creature</a:t>
            </a:r>
            <a:r>
              <a:rPr lang="en-US" sz="3100"/>
              <a:t>; the old things passed away; behold, </a:t>
            </a:r>
            <a:r>
              <a:rPr lang="en-US" sz="3100" b="1">
                <a:solidFill>
                  <a:srgbClr val="FF0000"/>
                </a:solidFill>
              </a:rPr>
              <a:t>new things have come</a:t>
            </a:r>
            <a:r>
              <a:rPr lang="en-US" sz="3100"/>
              <a:t>.</a:t>
            </a:r>
          </a:p>
        </p:txBody>
      </p:sp>
    </p:spTree>
    <p:extLst>
      <p:ext uri="{BB962C8B-B14F-4D97-AF65-F5344CB8AC3E}">
        <p14:creationId xmlns:p14="http://schemas.microsoft.com/office/powerpoint/2010/main" val="1808655263"/>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178ABE-35C1-3142-652F-C25D9504F41A}"/>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perfect</a:t>
            </a:r>
          </a:p>
        </p:txBody>
      </p:sp>
      <p:sp>
        <p:nvSpPr>
          <p:cNvPr id="3" name="Subtitle 2">
            <a:extLst>
              <a:ext uri="{FF2B5EF4-FFF2-40B4-BE49-F238E27FC236}">
                <a16:creationId xmlns:a16="http://schemas.microsoft.com/office/drawing/2014/main" id="{4372879D-7D55-FAB6-3548-DC107D80228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566920562"/>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0B939A-23D1-6C9C-1CD1-054E7565585D}"/>
              </a:ext>
            </a:extLst>
          </p:cNvPr>
          <p:cNvSpPr>
            <a:spLocks noGrp="1"/>
          </p:cNvSpPr>
          <p:nvPr>
            <p:ph type="ctrTitle"/>
          </p:nvPr>
        </p:nvSpPr>
        <p:spPr>
          <a:xfrm>
            <a:off x="1524000" y="762000"/>
            <a:ext cx="9144000" cy="2387600"/>
          </a:xfrm>
        </p:spPr>
        <p:txBody>
          <a:bodyPr>
            <a:normAutofit/>
          </a:bodyPr>
          <a:lstStyle/>
          <a:p>
            <a:r>
              <a:rPr lang="en-US" sz="4800">
                <a:solidFill>
                  <a:srgbClr val="000000"/>
                </a:solidFill>
              </a:rPr>
              <a:t>perfect</a:t>
            </a:r>
          </a:p>
        </p:txBody>
      </p:sp>
      <p:sp>
        <p:nvSpPr>
          <p:cNvPr id="3" name="Subtitle 2">
            <a:extLst>
              <a:ext uri="{FF2B5EF4-FFF2-40B4-BE49-F238E27FC236}">
                <a16:creationId xmlns:a16="http://schemas.microsoft.com/office/drawing/2014/main" id="{6375B016-95C4-0D44-C158-13316C541B0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83633059"/>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F193B9-8ED6-85D9-BFA0-A2F8A1BEE95B}"/>
              </a:ext>
            </a:extLst>
          </p:cNvPr>
          <p:cNvSpPr txBox="1"/>
          <p:nvPr/>
        </p:nvSpPr>
        <p:spPr>
          <a:xfrm>
            <a:off x="127000" y="127000"/>
            <a:ext cx="7315200" cy="276999"/>
          </a:xfrm>
          <a:prstGeom prst="rect">
            <a:avLst/>
          </a:prstGeom>
          <a:noFill/>
        </p:spPr>
        <p:txBody>
          <a:bodyPr vert="horz" lIns="0" tIns="0" rIns="0" bIns="0" rtlCol="0">
            <a:spAutoFit/>
          </a:bodyPr>
          <a:lstStyle/>
          <a:p>
            <a:r>
              <a:rPr lang="en-US"/>
              <a:t>perfect</a:t>
            </a:r>
          </a:p>
        </p:txBody>
      </p:sp>
      <p:sp>
        <p:nvSpPr>
          <p:cNvPr id="3" name="TextBox 2">
            <a:extLst>
              <a:ext uri="{FF2B5EF4-FFF2-40B4-BE49-F238E27FC236}">
                <a16:creationId xmlns:a16="http://schemas.microsoft.com/office/drawing/2014/main" id="{BD5707C5-A19E-4C6A-BBF7-1EBC55FBA079}"/>
              </a:ext>
            </a:extLst>
          </p:cNvPr>
          <p:cNvSpPr txBox="1"/>
          <p:nvPr/>
        </p:nvSpPr>
        <p:spPr>
          <a:xfrm>
            <a:off x="0" y="762000"/>
            <a:ext cx="12192000" cy="646331"/>
          </a:xfrm>
          <a:prstGeom prst="rect">
            <a:avLst/>
          </a:prstGeom>
          <a:noFill/>
        </p:spPr>
        <p:txBody>
          <a:bodyPr vert="horz" rtlCol="0">
            <a:spAutoFit/>
          </a:bodyPr>
          <a:lstStyle/>
          <a:p>
            <a:pPr algn="ctr"/>
            <a:r>
              <a:rPr lang="en-US" sz="3600"/>
              <a:t>First Peter 5:10</a:t>
            </a:r>
          </a:p>
        </p:txBody>
      </p:sp>
      <p:sp>
        <p:nvSpPr>
          <p:cNvPr id="4" name="TextBox 3">
            <a:extLst>
              <a:ext uri="{FF2B5EF4-FFF2-40B4-BE49-F238E27FC236}">
                <a16:creationId xmlns:a16="http://schemas.microsoft.com/office/drawing/2014/main" id="{BEC66154-85CC-C3E6-B059-053149B8CC5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BC4E192-6853-5563-FC24-0E3F90F6991F}"/>
              </a:ext>
            </a:extLst>
          </p:cNvPr>
          <p:cNvSpPr txBox="1"/>
          <p:nvPr/>
        </p:nvSpPr>
        <p:spPr>
          <a:xfrm>
            <a:off x="1016000" y="1905000"/>
            <a:ext cx="10160000" cy="1523494"/>
          </a:xfrm>
          <a:prstGeom prst="rect">
            <a:avLst/>
          </a:prstGeom>
          <a:noFill/>
        </p:spPr>
        <p:txBody>
          <a:bodyPr vert="horz" rtlCol="0">
            <a:spAutoFit/>
          </a:bodyPr>
          <a:lstStyle/>
          <a:p>
            <a:pPr algn="ctr"/>
            <a:r>
              <a:rPr lang="en-US" sz="3100"/>
              <a:t>After you have suffered for a little while, the God of all grace, who called you to His eternal glory in Christ, </a:t>
            </a:r>
            <a:r>
              <a:rPr lang="en-US" sz="3100" b="1">
                <a:solidFill>
                  <a:srgbClr val="FF0000"/>
                </a:solidFill>
              </a:rPr>
              <a:t>will Himself perfect</a:t>
            </a:r>
            <a:r>
              <a:rPr lang="en-US" sz="3100"/>
              <a:t>, confirm, strengthen and establish you.</a:t>
            </a:r>
          </a:p>
        </p:txBody>
      </p:sp>
    </p:spTree>
    <p:extLst>
      <p:ext uri="{BB962C8B-B14F-4D97-AF65-F5344CB8AC3E}">
        <p14:creationId xmlns:p14="http://schemas.microsoft.com/office/powerpoint/2010/main" val="39655303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12</TotalTime>
  <Words>7495</Words>
  <Application>Microsoft Office PowerPoint</Application>
  <PresentationFormat>Widescreen</PresentationFormat>
  <Paragraphs>318</Paragraphs>
  <Slides>106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106</vt:i4>
      </vt:variant>
    </vt:vector>
  </HeadingPairs>
  <TitlesOfParts>
    <vt:vector size="110" baseType="lpstr">
      <vt:lpstr>Aptos</vt:lpstr>
      <vt:lpstr>Aptos Display</vt:lpstr>
      <vt:lpstr>Arial</vt:lpstr>
      <vt:lpstr>Office Theme</vt:lpstr>
      <vt:lpstr>The New Covenant of YHVH</vt:lpstr>
      <vt:lpstr>What are the qualifiers for being in the New Covenant?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will we be when the New Covenant is enacted?</vt:lpstr>
      <vt:lpstr>PowerPoint Presentation</vt:lpstr>
      <vt:lpstr>PowerPoint Presentation</vt:lpstr>
      <vt:lpstr>PowerPoint Presentation</vt:lpstr>
      <vt:lpstr>PowerPoint Presentation</vt:lpstr>
      <vt:lpstr>PowerPoint Presentation</vt:lpstr>
      <vt:lpstr>When is the New Covenant?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Tabernacle Among Men During New Covenant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Deposit of the Spirit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Melchizedek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Examples of Prolepsis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perfect</vt:lpstr>
      <vt:lpstr>perfect</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2026-07-08T01:01:17Z</dcterms:modified>
</cp:coreProperties>
</file>