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CB7DABC-6381-4909-BBF1-ABEE1C8AD898}">
          <p14:sldIdLst>
            <p14:sldId id="256"/>
          </p14:sldIdLst>
        </p14:section>
        <p14:section name="HOW TALL WERE THE GIANTS?" id="{A25F09FF-B02E-4576-B4AB-29E4BCBD05B1}">
          <p14:sldIdLst>
            <p14:sldId id="257"/>
            <p14:sldId id="258"/>
            <p14:sldId id="259"/>
          </p14:sldIdLst>
        </p14:section>
        <p14:section name="PURPOSE FOR THE FLOOD" id="{6C6CDA29-6C9F-45C0-B8F9-548033FCFF43}">
          <p14:sldIdLst>
            <p14:sldId id="260"/>
          </p14:sldIdLst>
        </p14:section>
        <p14:section name="The giants hurt mankind" id="{C78AFEE7-80EF-4C76-9512-36CFA2D6BA0E}">
          <p14:sldIdLst>
            <p14:sldId id="261"/>
            <p14:sldId id="262"/>
            <p14:sldId id="263"/>
            <p14:sldId id="264"/>
            <p14:sldId id="265"/>
            <p14:sldId id="266"/>
            <p14:sldId id="267"/>
            <p14:sldId id="268"/>
            <p14:sldId id="269"/>
            <p14:sldId id="270"/>
            <p14:sldId id="271"/>
            <p14:sldId id="272"/>
          </p14:sldIdLst>
        </p14:section>
        <p14:section name="SPIRITS OF DEAD GIANTS REMAIN ON EARTH" id="{19AA7E96-C14A-4C42-AC5F-B488301730A1}">
          <p14:sldIdLst>
            <p14:sldId id="273"/>
            <p14:sldId id="274"/>
            <p14:sldId id="275"/>
            <p14:sldId id="276"/>
            <p14:sldId id="277"/>
            <p14:sldId id="278"/>
            <p14:sldId id="279"/>
            <p14:sldId id="280"/>
            <p14:sldId id="281"/>
            <p14:sldId id="282"/>
            <p14:sldId id="283"/>
            <p14:sldId id="284"/>
            <p14:sldId id="285"/>
            <p14:sldId id="286"/>
            <p14:sldId id="287"/>
            <p14:sldId id="288"/>
            <p14:sldId id="289"/>
            <p14:sldId id="290"/>
            <p14:sldId id="29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94D7A9-5227-4FBA-8385-9F94B0ED37EE}" v="6" dt="2025-08-02T14:57:26.6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141E0-6E89-84CD-57C6-2BE1B48262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5DD3B7-8635-1315-9EAF-A4B1E765EF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561080F-17C0-7B89-162C-1F8DEE8F49E7}"/>
              </a:ext>
            </a:extLst>
          </p:cNvPr>
          <p:cNvSpPr>
            <a:spLocks noGrp="1"/>
          </p:cNvSpPr>
          <p:nvPr>
            <p:ph type="dt" sz="half" idx="10"/>
          </p:nvPr>
        </p:nvSpPr>
        <p:spPr/>
        <p:txBody>
          <a:bodyPr/>
          <a:lstStyle/>
          <a:p>
            <a:fld id="{3CADBD16-5BFB-4D9F-9646-C75D1B53BBB6}" type="datetimeFigureOut">
              <a:rPr lang="en-US" smtClean="0"/>
              <a:t>7/7/2026</a:t>
            </a:fld>
            <a:endParaRPr lang="en-US"/>
          </a:p>
        </p:txBody>
      </p:sp>
      <p:sp>
        <p:nvSpPr>
          <p:cNvPr id="5" name="Footer Placeholder 4">
            <a:extLst>
              <a:ext uri="{FF2B5EF4-FFF2-40B4-BE49-F238E27FC236}">
                <a16:creationId xmlns:a16="http://schemas.microsoft.com/office/drawing/2014/main" id="{F74F6C32-07CF-8CBB-9A8A-F3650CEF5A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339AC2-4FBF-52E1-41F0-411FC0CA26D0}"/>
              </a:ext>
            </a:extLst>
          </p:cNvPr>
          <p:cNvSpPr>
            <a:spLocks noGrp="1"/>
          </p:cNvSpPr>
          <p:nvPr>
            <p:ph type="sldNum" sz="quarter" idx="12"/>
          </p:nvPr>
        </p:nvSpPr>
        <p:spPr/>
        <p:txBody>
          <a:bodyPr/>
          <a:lstStyle/>
          <a:p>
            <a:fld id="{C0722274-0FAA-4649-AA4E-4210F4F32167}" type="slidenum">
              <a:rPr lang="en-US" smtClean="0"/>
              <a:t>‹#›</a:t>
            </a:fld>
            <a:endParaRPr lang="en-US"/>
          </a:p>
        </p:txBody>
      </p:sp>
    </p:spTree>
    <p:extLst>
      <p:ext uri="{BB962C8B-B14F-4D97-AF65-F5344CB8AC3E}">
        <p14:creationId xmlns:p14="http://schemas.microsoft.com/office/powerpoint/2010/main" val="3297804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2F7DB-A86D-46D2-29D7-F10673C07D6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75A1410-8DA8-543B-0C21-F58861D1123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06875D-35CE-BCA2-8B4C-EFFA98704AA8}"/>
              </a:ext>
            </a:extLst>
          </p:cNvPr>
          <p:cNvSpPr>
            <a:spLocks noGrp="1"/>
          </p:cNvSpPr>
          <p:nvPr>
            <p:ph type="dt" sz="half" idx="10"/>
          </p:nvPr>
        </p:nvSpPr>
        <p:spPr/>
        <p:txBody>
          <a:bodyPr/>
          <a:lstStyle/>
          <a:p>
            <a:fld id="{3CADBD16-5BFB-4D9F-9646-C75D1B53BBB6}" type="datetimeFigureOut">
              <a:rPr lang="en-US" smtClean="0"/>
              <a:pPr/>
              <a:t>7/7/2026</a:t>
            </a:fld>
            <a:endParaRPr lang="en-US"/>
          </a:p>
        </p:txBody>
      </p:sp>
      <p:sp>
        <p:nvSpPr>
          <p:cNvPr id="5" name="Footer Placeholder 4">
            <a:extLst>
              <a:ext uri="{FF2B5EF4-FFF2-40B4-BE49-F238E27FC236}">
                <a16:creationId xmlns:a16="http://schemas.microsoft.com/office/drawing/2014/main" id="{C0BED42B-9572-30FE-BFEA-BFFDEC29E7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FAA2FD-B99C-F738-FDFB-2A6852958BE3}"/>
              </a:ext>
            </a:extLst>
          </p:cNvPr>
          <p:cNvSpPr>
            <a:spLocks noGrp="1"/>
          </p:cNvSpPr>
          <p:nvPr>
            <p:ph type="sldNum" sz="quarter" idx="12"/>
          </p:nvPr>
        </p:nvSpPr>
        <p:spPr/>
        <p:txBody>
          <a:bodyPr/>
          <a:lstStyle/>
          <a:p>
            <a:fld id="{C0722274-0FAA-4649-AA4E-4210F4F32167}" type="slidenum">
              <a:rPr lang="en-US" smtClean="0"/>
              <a:pPr/>
              <a:t>‹#›</a:t>
            </a:fld>
            <a:endParaRPr lang="en-US"/>
          </a:p>
        </p:txBody>
      </p:sp>
    </p:spTree>
    <p:extLst>
      <p:ext uri="{BB962C8B-B14F-4D97-AF65-F5344CB8AC3E}">
        <p14:creationId xmlns:p14="http://schemas.microsoft.com/office/powerpoint/2010/main" val="3263809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B251E-B861-8971-C40F-15CC5D6EB6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22C0C66-B7B9-F275-8CEF-B7EB9C40BDA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625A846-2FEA-B4B6-4C81-F4253F5C140D}"/>
              </a:ext>
            </a:extLst>
          </p:cNvPr>
          <p:cNvSpPr>
            <a:spLocks noGrp="1"/>
          </p:cNvSpPr>
          <p:nvPr>
            <p:ph type="dt" sz="half" idx="10"/>
          </p:nvPr>
        </p:nvSpPr>
        <p:spPr/>
        <p:txBody>
          <a:bodyPr/>
          <a:lstStyle/>
          <a:p>
            <a:fld id="{3CADBD16-5BFB-4D9F-9646-C75D1B53BBB6}" type="datetimeFigureOut">
              <a:rPr lang="en-US" smtClean="0"/>
              <a:pPr/>
              <a:t>7/7/2026</a:t>
            </a:fld>
            <a:endParaRPr lang="en-US"/>
          </a:p>
        </p:txBody>
      </p:sp>
      <p:sp>
        <p:nvSpPr>
          <p:cNvPr id="5" name="Footer Placeholder 4">
            <a:extLst>
              <a:ext uri="{FF2B5EF4-FFF2-40B4-BE49-F238E27FC236}">
                <a16:creationId xmlns:a16="http://schemas.microsoft.com/office/drawing/2014/main" id="{35CB7A80-BADD-BDA5-63A6-CAFDA0BF07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4BAAD6-1A2F-3163-37CA-CA52E3D91A5F}"/>
              </a:ext>
            </a:extLst>
          </p:cNvPr>
          <p:cNvSpPr>
            <a:spLocks noGrp="1"/>
          </p:cNvSpPr>
          <p:nvPr>
            <p:ph type="sldNum" sz="quarter" idx="12"/>
          </p:nvPr>
        </p:nvSpPr>
        <p:spPr/>
        <p:txBody>
          <a:bodyPr/>
          <a:lstStyle/>
          <a:p>
            <a:fld id="{C0722274-0FAA-4649-AA4E-4210F4F32167}" type="slidenum">
              <a:rPr lang="en-US" smtClean="0"/>
              <a:pPr/>
              <a:t>‹#›</a:t>
            </a:fld>
            <a:endParaRPr lang="en-US"/>
          </a:p>
        </p:txBody>
      </p:sp>
    </p:spTree>
    <p:extLst>
      <p:ext uri="{BB962C8B-B14F-4D97-AF65-F5344CB8AC3E}">
        <p14:creationId xmlns:p14="http://schemas.microsoft.com/office/powerpoint/2010/main" val="2989557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D0676-C5D2-FE5D-7C0A-1924FD01DF0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73694D-77B1-7F8B-2292-63669F1F4B7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4444ED-F9EB-1467-0CD3-7E7620FF5D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0BF0CEF-5A92-1108-DDCF-DD2F37A5C41A}"/>
              </a:ext>
            </a:extLst>
          </p:cNvPr>
          <p:cNvSpPr>
            <a:spLocks noGrp="1"/>
          </p:cNvSpPr>
          <p:nvPr>
            <p:ph type="dt" sz="half" idx="10"/>
          </p:nvPr>
        </p:nvSpPr>
        <p:spPr/>
        <p:txBody>
          <a:bodyPr/>
          <a:lstStyle/>
          <a:p>
            <a:fld id="{3CADBD16-5BFB-4D9F-9646-C75D1B53BBB6}" type="datetimeFigureOut">
              <a:rPr lang="en-US" smtClean="0"/>
              <a:pPr/>
              <a:t>7/7/2026</a:t>
            </a:fld>
            <a:endParaRPr lang="en-US"/>
          </a:p>
        </p:txBody>
      </p:sp>
      <p:sp>
        <p:nvSpPr>
          <p:cNvPr id="6" name="Footer Placeholder 5">
            <a:extLst>
              <a:ext uri="{FF2B5EF4-FFF2-40B4-BE49-F238E27FC236}">
                <a16:creationId xmlns:a16="http://schemas.microsoft.com/office/drawing/2014/main" id="{48BD6EA3-8912-C88F-81B1-F32572909A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B6FEC2-28A2-2FF1-AC76-FAF6D3ACD25C}"/>
              </a:ext>
            </a:extLst>
          </p:cNvPr>
          <p:cNvSpPr>
            <a:spLocks noGrp="1"/>
          </p:cNvSpPr>
          <p:nvPr>
            <p:ph type="sldNum" sz="quarter" idx="12"/>
          </p:nvPr>
        </p:nvSpPr>
        <p:spPr/>
        <p:txBody>
          <a:bodyPr/>
          <a:lstStyle/>
          <a:p>
            <a:fld id="{C0722274-0FAA-4649-AA4E-4210F4F32167}" type="slidenum">
              <a:rPr lang="en-US" smtClean="0"/>
              <a:pPr/>
              <a:t>‹#›</a:t>
            </a:fld>
            <a:endParaRPr lang="en-US"/>
          </a:p>
        </p:txBody>
      </p:sp>
    </p:spTree>
    <p:extLst>
      <p:ext uri="{BB962C8B-B14F-4D97-AF65-F5344CB8AC3E}">
        <p14:creationId xmlns:p14="http://schemas.microsoft.com/office/powerpoint/2010/main" val="1801875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56CB-82C3-893F-A00B-F3C70BE6A72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8704C4-0303-8B94-B6E5-3E7E685AB5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1083081-3A18-85A5-F648-2E0E76F671D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68EB6AB-2FA8-AF34-E2F8-64460A92BC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4808D9-2FD6-13FD-7368-A78EE1D9FEA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49657BD-7CEF-81E2-1F57-C2000189FE9B}"/>
              </a:ext>
            </a:extLst>
          </p:cNvPr>
          <p:cNvSpPr>
            <a:spLocks noGrp="1"/>
          </p:cNvSpPr>
          <p:nvPr>
            <p:ph type="dt" sz="half" idx="10"/>
          </p:nvPr>
        </p:nvSpPr>
        <p:spPr/>
        <p:txBody>
          <a:bodyPr/>
          <a:lstStyle/>
          <a:p>
            <a:fld id="{3CADBD16-5BFB-4D9F-9646-C75D1B53BBB6}" type="datetimeFigureOut">
              <a:rPr lang="en-US" smtClean="0"/>
              <a:pPr/>
              <a:t>7/7/2026</a:t>
            </a:fld>
            <a:endParaRPr lang="en-US"/>
          </a:p>
        </p:txBody>
      </p:sp>
      <p:sp>
        <p:nvSpPr>
          <p:cNvPr id="8" name="Footer Placeholder 7">
            <a:extLst>
              <a:ext uri="{FF2B5EF4-FFF2-40B4-BE49-F238E27FC236}">
                <a16:creationId xmlns:a16="http://schemas.microsoft.com/office/drawing/2014/main" id="{C3BA9837-9DCE-CB02-FB9B-446F13EEF5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63F92FB-FF2C-7028-5EB6-6BE7323B0913}"/>
              </a:ext>
            </a:extLst>
          </p:cNvPr>
          <p:cNvSpPr>
            <a:spLocks noGrp="1"/>
          </p:cNvSpPr>
          <p:nvPr>
            <p:ph type="sldNum" sz="quarter" idx="12"/>
          </p:nvPr>
        </p:nvSpPr>
        <p:spPr/>
        <p:txBody>
          <a:bodyPr/>
          <a:lstStyle/>
          <a:p>
            <a:fld id="{C0722274-0FAA-4649-AA4E-4210F4F32167}" type="slidenum">
              <a:rPr lang="en-US" smtClean="0"/>
              <a:pPr/>
              <a:t>‹#›</a:t>
            </a:fld>
            <a:endParaRPr lang="en-US"/>
          </a:p>
        </p:txBody>
      </p:sp>
    </p:spTree>
    <p:extLst>
      <p:ext uri="{BB962C8B-B14F-4D97-AF65-F5344CB8AC3E}">
        <p14:creationId xmlns:p14="http://schemas.microsoft.com/office/powerpoint/2010/main" val="1139663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EE0ED-A0DF-1765-C66A-E4388E0EB74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0D1A361-C44B-19F0-6154-34F44248F340}"/>
              </a:ext>
            </a:extLst>
          </p:cNvPr>
          <p:cNvSpPr>
            <a:spLocks noGrp="1"/>
          </p:cNvSpPr>
          <p:nvPr>
            <p:ph type="dt" sz="half" idx="10"/>
          </p:nvPr>
        </p:nvSpPr>
        <p:spPr/>
        <p:txBody>
          <a:bodyPr/>
          <a:lstStyle/>
          <a:p>
            <a:fld id="{3CADBD16-5BFB-4D9F-9646-C75D1B53BBB6}" type="datetimeFigureOut">
              <a:rPr lang="en-US" smtClean="0"/>
              <a:pPr/>
              <a:t>7/7/2026</a:t>
            </a:fld>
            <a:endParaRPr lang="en-US"/>
          </a:p>
        </p:txBody>
      </p:sp>
      <p:sp>
        <p:nvSpPr>
          <p:cNvPr id="4" name="Footer Placeholder 3">
            <a:extLst>
              <a:ext uri="{FF2B5EF4-FFF2-40B4-BE49-F238E27FC236}">
                <a16:creationId xmlns:a16="http://schemas.microsoft.com/office/drawing/2014/main" id="{B5DC1D9E-5E39-BD6B-04C0-487F9AE8367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A342C6A-93ED-FC6F-AE81-B66CAED45227}"/>
              </a:ext>
            </a:extLst>
          </p:cNvPr>
          <p:cNvSpPr>
            <a:spLocks noGrp="1"/>
          </p:cNvSpPr>
          <p:nvPr>
            <p:ph type="sldNum" sz="quarter" idx="12"/>
          </p:nvPr>
        </p:nvSpPr>
        <p:spPr/>
        <p:txBody>
          <a:bodyPr/>
          <a:lstStyle/>
          <a:p>
            <a:fld id="{C0722274-0FAA-4649-AA4E-4210F4F32167}" type="slidenum">
              <a:rPr lang="en-US" smtClean="0"/>
              <a:pPr/>
              <a:t>‹#›</a:t>
            </a:fld>
            <a:endParaRPr lang="en-US"/>
          </a:p>
        </p:txBody>
      </p:sp>
    </p:spTree>
    <p:extLst>
      <p:ext uri="{BB962C8B-B14F-4D97-AF65-F5344CB8AC3E}">
        <p14:creationId xmlns:p14="http://schemas.microsoft.com/office/powerpoint/2010/main" val="1759745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6E54C9-29AE-B133-AED0-66B9186FDF72}"/>
              </a:ext>
            </a:extLst>
          </p:cNvPr>
          <p:cNvSpPr>
            <a:spLocks noGrp="1"/>
          </p:cNvSpPr>
          <p:nvPr>
            <p:ph type="dt" sz="half" idx="10"/>
          </p:nvPr>
        </p:nvSpPr>
        <p:spPr/>
        <p:txBody>
          <a:bodyPr/>
          <a:lstStyle/>
          <a:p>
            <a:fld id="{3CADBD16-5BFB-4D9F-9646-C75D1B53BBB6}" type="datetimeFigureOut">
              <a:rPr lang="en-US" smtClean="0"/>
              <a:pPr/>
              <a:t>7/7/2026</a:t>
            </a:fld>
            <a:endParaRPr lang="en-US"/>
          </a:p>
        </p:txBody>
      </p:sp>
      <p:sp>
        <p:nvSpPr>
          <p:cNvPr id="3" name="Footer Placeholder 2">
            <a:extLst>
              <a:ext uri="{FF2B5EF4-FFF2-40B4-BE49-F238E27FC236}">
                <a16:creationId xmlns:a16="http://schemas.microsoft.com/office/drawing/2014/main" id="{B80DE73B-DE53-1B59-280F-3C07A6CC351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07E6B8-2931-91E2-4FEE-15E797355696}"/>
              </a:ext>
            </a:extLst>
          </p:cNvPr>
          <p:cNvSpPr>
            <a:spLocks noGrp="1"/>
          </p:cNvSpPr>
          <p:nvPr>
            <p:ph type="sldNum" sz="quarter" idx="12"/>
          </p:nvPr>
        </p:nvSpPr>
        <p:spPr/>
        <p:txBody>
          <a:bodyPr/>
          <a:lstStyle/>
          <a:p>
            <a:fld id="{C0722274-0FAA-4649-AA4E-4210F4F32167}" type="slidenum">
              <a:rPr lang="en-US" smtClean="0"/>
              <a:pPr/>
              <a:t>‹#›</a:t>
            </a:fld>
            <a:endParaRPr lang="en-US"/>
          </a:p>
        </p:txBody>
      </p:sp>
    </p:spTree>
    <p:extLst>
      <p:ext uri="{BB962C8B-B14F-4D97-AF65-F5344CB8AC3E}">
        <p14:creationId xmlns:p14="http://schemas.microsoft.com/office/powerpoint/2010/main" val="6271484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B59D1-8C24-D55C-8EB3-A2E9D4A8F8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50AB91D-4222-9E3B-1149-E7B04F6234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3E24759-8C7C-CBCC-338E-ED8E3A5ABE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76D35C-C966-39BD-A413-C239BEDD3DFB}"/>
              </a:ext>
            </a:extLst>
          </p:cNvPr>
          <p:cNvSpPr>
            <a:spLocks noGrp="1"/>
          </p:cNvSpPr>
          <p:nvPr>
            <p:ph type="dt" sz="half" idx="10"/>
          </p:nvPr>
        </p:nvSpPr>
        <p:spPr/>
        <p:txBody>
          <a:bodyPr/>
          <a:lstStyle/>
          <a:p>
            <a:fld id="{3CADBD16-5BFB-4D9F-9646-C75D1B53BBB6}" type="datetimeFigureOut">
              <a:rPr lang="en-US" smtClean="0"/>
              <a:pPr/>
              <a:t>7/7/2026</a:t>
            </a:fld>
            <a:endParaRPr lang="en-US"/>
          </a:p>
        </p:txBody>
      </p:sp>
      <p:sp>
        <p:nvSpPr>
          <p:cNvPr id="6" name="Footer Placeholder 5">
            <a:extLst>
              <a:ext uri="{FF2B5EF4-FFF2-40B4-BE49-F238E27FC236}">
                <a16:creationId xmlns:a16="http://schemas.microsoft.com/office/drawing/2014/main" id="{3775B640-A38A-065B-5320-336280CFA00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FCF784-B09E-0A14-30E8-4E60BF195227}"/>
              </a:ext>
            </a:extLst>
          </p:cNvPr>
          <p:cNvSpPr>
            <a:spLocks noGrp="1"/>
          </p:cNvSpPr>
          <p:nvPr>
            <p:ph type="sldNum" sz="quarter" idx="12"/>
          </p:nvPr>
        </p:nvSpPr>
        <p:spPr/>
        <p:txBody>
          <a:bodyPr/>
          <a:lstStyle/>
          <a:p>
            <a:fld id="{C0722274-0FAA-4649-AA4E-4210F4F32167}" type="slidenum">
              <a:rPr lang="en-US" smtClean="0"/>
              <a:pPr/>
              <a:t>‹#›</a:t>
            </a:fld>
            <a:endParaRPr lang="en-US"/>
          </a:p>
        </p:txBody>
      </p:sp>
    </p:spTree>
    <p:extLst>
      <p:ext uri="{BB962C8B-B14F-4D97-AF65-F5344CB8AC3E}">
        <p14:creationId xmlns:p14="http://schemas.microsoft.com/office/powerpoint/2010/main" val="1839134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72540-824B-0311-35B5-2EF4B29F0C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2D692F6-03B6-CB17-9288-86B98DFF94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029B42-388C-4D18-2C1A-6BC3FB41BB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C32A7A8-4B9D-4113-72BC-74A145F4F7FC}"/>
              </a:ext>
            </a:extLst>
          </p:cNvPr>
          <p:cNvSpPr>
            <a:spLocks noGrp="1"/>
          </p:cNvSpPr>
          <p:nvPr>
            <p:ph type="dt" sz="half" idx="10"/>
          </p:nvPr>
        </p:nvSpPr>
        <p:spPr/>
        <p:txBody>
          <a:bodyPr/>
          <a:lstStyle/>
          <a:p>
            <a:fld id="{3CADBD16-5BFB-4D9F-9646-C75D1B53BBB6}" type="datetimeFigureOut">
              <a:rPr lang="en-US" smtClean="0"/>
              <a:pPr/>
              <a:t>7/7/2026</a:t>
            </a:fld>
            <a:endParaRPr lang="en-US"/>
          </a:p>
        </p:txBody>
      </p:sp>
      <p:sp>
        <p:nvSpPr>
          <p:cNvPr id="6" name="Footer Placeholder 5">
            <a:extLst>
              <a:ext uri="{FF2B5EF4-FFF2-40B4-BE49-F238E27FC236}">
                <a16:creationId xmlns:a16="http://schemas.microsoft.com/office/drawing/2014/main" id="{9C616A58-47A1-1C4A-32D9-FD57687044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206060-D476-2D18-2EFC-31619E0E9894}"/>
              </a:ext>
            </a:extLst>
          </p:cNvPr>
          <p:cNvSpPr>
            <a:spLocks noGrp="1"/>
          </p:cNvSpPr>
          <p:nvPr>
            <p:ph type="sldNum" sz="quarter" idx="12"/>
          </p:nvPr>
        </p:nvSpPr>
        <p:spPr/>
        <p:txBody>
          <a:bodyPr/>
          <a:lstStyle/>
          <a:p>
            <a:fld id="{C0722274-0FAA-4649-AA4E-4210F4F32167}" type="slidenum">
              <a:rPr lang="en-US" smtClean="0"/>
              <a:pPr/>
              <a:t>‹#›</a:t>
            </a:fld>
            <a:endParaRPr lang="en-US"/>
          </a:p>
        </p:txBody>
      </p:sp>
    </p:spTree>
    <p:extLst>
      <p:ext uri="{BB962C8B-B14F-4D97-AF65-F5344CB8AC3E}">
        <p14:creationId xmlns:p14="http://schemas.microsoft.com/office/powerpoint/2010/main" val="770230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CD40B-6106-D0A7-CA69-369DA9ED41B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96669C-FCF0-7AC3-46F7-CF70229D3B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5BFCB6-0642-E263-30BC-9432452CEDBC}"/>
              </a:ext>
            </a:extLst>
          </p:cNvPr>
          <p:cNvSpPr>
            <a:spLocks noGrp="1"/>
          </p:cNvSpPr>
          <p:nvPr>
            <p:ph type="dt" sz="half" idx="10"/>
          </p:nvPr>
        </p:nvSpPr>
        <p:spPr/>
        <p:txBody>
          <a:bodyPr/>
          <a:lstStyle/>
          <a:p>
            <a:fld id="{3CADBD16-5BFB-4D9F-9646-C75D1B53BBB6}" type="datetimeFigureOut">
              <a:rPr lang="en-US" smtClean="0"/>
              <a:pPr/>
              <a:t>7/7/2026</a:t>
            </a:fld>
            <a:endParaRPr lang="en-US"/>
          </a:p>
        </p:txBody>
      </p:sp>
      <p:sp>
        <p:nvSpPr>
          <p:cNvPr id="5" name="Footer Placeholder 4">
            <a:extLst>
              <a:ext uri="{FF2B5EF4-FFF2-40B4-BE49-F238E27FC236}">
                <a16:creationId xmlns:a16="http://schemas.microsoft.com/office/drawing/2014/main" id="{B6707E80-7338-7E57-F92C-1684E68FEC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CAE160-2D20-73A4-B11F-17960CE85F5C}"/>
              </a:ext>
            </a:extLst>
          </p:cNvPr>
          <p:cNvSpPr>
            <a:spLocks noGrp="1"/>
          </p:cNvSpPr>
          <p:nvPr>
            <p:ph type="sldNum" sz="quarter" idx="12"/>
          </p:nvPr>
        </p:nvSpPr>
        <p:spPr/>
        <p:txBody>
          <a:bodyPr/>
          <a:lstStyle/>
          <a:p>
            <a:fld id="{C0722274-0FAA-4649-AA4E-4210F4F32167}" type="slidenum">
              <a:rPr lang="en-US" smtClean="0"/>
              <a:pPr/>
              <a:t>‹#›</a:t>
            </a:fld>
            <a:endParaRPr lang="en-US"/>
          </a:p>
        </p:txBody>
      </p:sp>
    </p:spTree>
    <p:extLst>
      <p:ext uri="{BB962C8B-B14F-4D97-AF65-F5344CB8AC3E}">
        <p14:creationId xmlns:p14="http://schemas.microsoft.com/office/powerpoint/2010/main" val="9307613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4F37BD-C037-DCD2-E7E0-840106540B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D8A7E6D-DF81-0824-3D97-7287A09CD3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89A8C9-4B63-366F-8009-2036BC9826FF}"/>
              </a:ext>
            </a:extLst>
          </p:cNvPr>
          <p:cNvSpPr>
            <a:spLocks noGrp="1"/>
          </p:cNvSpPr>
          <p:nvPr>
            <p:ph type="dt" sz="half" idx="10"/>
          </p:nvPr>
        </p:nvSpPr>
        <p:spPr/>
        <p:txBody>
          <a:bodyPr/>
          <a:lstStyle/>
          <a:p>
            <a:fld id="{3CADBD16-5BFB-4D9F-9646-C75D1B53BBB6}" type="datetimeFigureOut">
              <a:rPr lang="en-US" smtClean="0"/>
              <a:pPr/>
              <a:t>7/7/2026</a:t>
            </a:fld>
            <a:endParaRPr lang="en-US"/>
          </a:p>
        </p:txBody>
      </p:sp>
      <p:sp>
        <p:nvSpPr>
          <p:cNvPr id="5" name="Footer Placeholder 4">
            <a:extLst>
              <a:ext uri="{FF2B5EF4-FFF2-40B4-BE49-F238E27FC236}">
                <a16:creationId xmlns:a16="http://schemas.microsoft.com/office/drawing/2014/main" id="{909BC53C-0ADD-F8AE-C5A8-BA2A607139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A2F727-EDE2-DFF0-C244-6D92D38CF13B}"/>
              </a:ext>
            </a:extLst>
          </p:cNvPr>
          <p:cNvSpPr>
            <a:spLocks noGrp="1"/>
          </p:cNvSpPr>
          <p:nvPr>
            <p:ph type="sldNum" sz="quarter" idx="12"/>
          </p:nvPr>
        </p:nvSpPr>
        <p:spPr/>
        <p:txBody>
          <a:bodyPr/>
          <a:lstStyle/>
          <a:p>
            <a:fld id="{C0722274-0FAA-4649-AA4E-4210F4F32167}" type="slidenum">
              <a:rPr lang="en-US" smtClean="0"/>
              <a:pPr/>
              <a:t>‹#›</a:t>
            </a:fld>
            <a:endParaRPr lang="en-US"/>
          </a:p>
        </p:txBody>
      </p:sp>
    </p:spTree>
    <p:extLst>
      <p:ext uri="{BB962C8B-B14F-4D97-AF65-F5344CB8AC3E}">
        <p14:creationId xmlns:p14="http://schemas.microsoft.com/office/powerpoint/2010/main" val="1903127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7E7416-77F3-C041-2213-BF38442D2CE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A31643-6B03-CD66-F6D3-09C4BE4C3D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1FAB5E-CEE2-89E6-40AD-E9777D3A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CADBD16-5BFB-4D9F-9646-C75D1B53BBB6}" type="datetimeFigureOut">
              <a:rPr lang="en-US" smtClean="0"/>
              <a:pPr/>
              <a:t>7/7/2026</a:t>
            </a:fld>
            <a:endParaRPr lang="en-US"/>
          </a:p>
        </p:txBody>
      </p:sp>
      <p:sp>
        <p:nvSpPr>
          <p:cNvPr id="5" name="Footer Placeholder 4">
            <a:extLst>
              <a:ext uri="{FF2B5EF4-FFF2-40B4-BE49-F238E27FC236}">
                <a16:creationId xmlns:a16="http://schemas.microsoft.com/office/drawing/2014/main" id="{3EFD673B-8538-9491-8810-1DCAF0D854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6428DD1-D739-A6F0-051B-BF20A1B5F0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0722274-0FAA-4649-AA4E-4210F4F32167}" type="slidenum">
              <a:rPr lang="en-US" smtClean="0"/>
              <a:pPr/>
              <a:t>‹#›</a:t>
            </a:fld>
            <a:endParaRPr lang="en-US"/>
          </a:p>
        </p:txBody>
      </p:sp>
    </p:spTree>
    <p:extLst>
      <p:ext uri="{BB962C8B-B14F-4D97-AF65-F5344CB8AC3E}">
        <p14:creationId xmlns:p14="http://schemas.microsoft.com/office/powerpoint/2010/main" val="2353152707"/>
      </p:ext>
    </p:extLst>
  </p:cSld>
  <p:clrMap bg1="lt1" tx1="dk1" bg2="lt2" tx2="dk2" accent1="accent1" accent2="accent2" accent3="accent3" accent4="accent4" accent5="accent5" accent6="accent6" hlink="hlink" folHlink="folHlink"/>
  <p:sldLayoutIdLst>
    <p:sldLayoutId id="2147484015" r:id="rId1"/>
    <p:sldLayoutId id="2147484016" r:id="rId2"/>
    <p:sldLayoutId id="2147484017" r:id="rId3"/>
    <p:sldLayoutId id="2147484018" r:id="rId4"/>
    <p:sldLayoutId id="2147484019" r:id="rId5"/>
    <p:sldLayoutId id="2147484020" r:id="rId6"/>
    <p:sldLayoutId id="2147484021" r:id="rId7"/>
    <p:sldLayoutId id="2147484022" r:id="rId8"/>
    <p:sldLayoutId id="2147484023" r:id="rId9"/>
    <p:sldLayoutId id="2147484024" r:id="rId10"/>
    <p:sldLayoutId id="21474840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group of giant creatures walking through a field of people&#10;&#10;AI-generated content may be incorrect.">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t="30462" b="13288"/>
          <a:stretch>
            <a:fillRect/>
          </a:stretch>
        </p:blipFill>
        <p:spPr>
          <a:xfrm>
            <a:off x="20" y="10"/>
            <a:ext cx="12191979" cy="6857989"/>
          </a:xfrm>
          <a:prstGeom prst="rect">
            <a:avLst/>
          </a:prstGeom>
        </p:spPr>
      </p:pic>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3711140" y="3827911"/>
            <a:ext cx="4769720" cy="744836"/>
          </a:xfrm>
          <a:solidFill>
            <a:schemeClr val="bg1">
              <a:alpha val="73000"/>
            </a:schemeClr>
          </a:solidFill>
          <a:effectLst>
            <a:softEdge rad="63500"/>
          </a:effectLst>
        </p:spPr>
        <p:txBody>
          <a:bodyPr vert="horz" lIns="91440" tIns="45720" rIns="91440" bIns="45720" rtlCol="0" anchor="ctr">
            <a:noAutofit/>
          </a:bodyPr>
          <a:lstStyle/>
          <a:p>
            <a:r>
              <a:rPr lang="en-US" sz="4800" dirty="0">
                <a:solidFill>
                  <a:schemeClr val="tx1">
                    <a:lumMod val="85000"/>
                    <a:lumOff val="15000"/>
                  </a:schemeClr>
                </a:solidFill>
              </a:rPr>
              <a:t>Pre-Flood Giants</a:t>
            </a:r>
          </a:p>
        </p:txBody>
      </p: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D76B2-F15A-350D-4E86-FB9700D91C2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How tall were the giants?</a:t>
            </a:r>
          </a:p>
        </p:txBody>
      </p:sp>
      <p:sp>
        <p:nvSpPr>
          <p:cNvPr id="3" name="Subtitle 2">
            <a:extLst>
              <a:ext uri="{FF2B5EF4-FFF2-40B4-BE49-F238E27FC236}">
                <a16:creationId xmlns:a16="http://schemas.microsoft.com/office/drawing/2014/main" id="{943DC580-DDC5-A80E-0F42-C305568ED2B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63976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304400-C38F-1DC3-4370-3619F95F94E1}"/>
              </a:ext>
            </a:extLst>
          </p:cNvPr>
          <p:cNvSpPr txBox="1"/>
          <p:nvPr/>
        </p:nvSpPr>
        <p:spPr>
          <a:xfrm>
            <a:off x="127000" y="127000"/>
            <a:ext cx="7315200" cy="276999"/>
          </a:xfrm>
          <a:prstGeom prst="rect">
            <a:avLst/>
          </a:prstGeom>
          <a:noFill/>
        </p:spPr>
        <p:txBody>
          <a:bodyPr vert="horz" lIns="0" tIns="0" rIns="0" bIns="0" rtlCol="0">
            <a:spAutoFit/>
          </a:bodyPr>
          <a:lstStyle/>
          <a:p>
            <a:r>
              <a:rPr lang="en-US"/>
              <a:t>HOW TALL WERE THE GIANTS?</a:t>
            </a:r>
          </a:p>
        </p:txBody>
      </p:sp>
      <p:sp>
        <p:nvSpPr>
          <p:cNvPr id="3" name="TextBox 2">
            <a:extLst>
              <a:ext uri="{FF2B5EF4-FFF2-40B4-BE49-F238E27FC236}">
                <a16:creationId xmlns:a16="http://schemas.microsoft.com/office/drawing/2014/main" id="{31A6AEFB-41EE-74D2-5613-107914870C7C}"/>
              </a:ext>
            </a:extLst>
          </p:cNvPr>
          <p:cNvSpPr txBox="1"/>
          <p:nvPr/>
        </p:nvSpPr>
        <p:spPr>
          <a:xfrm>
            <a:off x="0" y="762000"/>
            <a:ext cx="12192000" cy="646331"/>
          </a:xfrm>
          <a:prstGeom prst="rect">
            <a:avLst/>
          </a:prstGeom>
          <a:noFill/>
        </p:spPr>
        <p:txBody>
          <a:bodyPr vert="horz" rtlCol="0">
            <a:spAutoFit/>
          </a:bodyPr>
          <a:lstStyle/>
          <a:p>
            <a:pPr algn="ctr"/>
            <a:r>
              <a:rPr lang="en-US" sz="3600"/>
              <a:t>First Enoch 7:1-3</a:t>
            </a:r>
          </a:p>
        </p:txBody>
      </p:sp>
      <p:sp>
        <p:nvSpPr>
          <p:cNvPr id="4" name="TextBox 3">
            <a:extLst>
              <a:ext uri="{FF2B5EF4-FFF2-40B4-BE49-F238E27FC236}">
                <a16:creationId xmlns:a16="http://schemas.microsoft.com/office/drawing/2014/main" id="{D5A95988-DA23-E47A-E078-0CEAEFCEFE5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3DEFC10-3112-FDF2-2345-8527F5DEE4B6}"/>
              </a:ext>
            </a:extLst>
          </p:cNvPr>
          <p:cNvSpPr txBox="1"/>
          <p:nvPr/>
        </p:nvSpPr>
        <p:spPr>
          <a:xfrm>
            <a:off x="1016000" y="1905000"/>
            <a:ext cx="10160000" cy="3431709"/>
          </a:xfrm>
          <a:prstGeom prst="rect">
            <a:avLst/>
          </a:prstGeom>
          <a:noFill/>
        </p:spPr>
        <p:txBody>
          <a:bodyPr vert="horz" rtlCol="0">
            <a:spAutoFit/>
          </a:bodyPr>
          <a:lstStyle/>
          <a:p>
            <a:pPr algn="ctr"/>
            <a:r>
              <a:rPr lang="en-US" sz="3100"/>
              <a:t>And all the others together with them took unto themselves wives, and each chose for himself one, and they began to go in unto them and to defile themselves with them, and they taught them charms and enchantments, and the cutting of roots, and made them acquainted with plants. And they became pregnant, and they bare great giants, </a:t>
            </a:r>
            <a:r>
              <a:rPr lang="en-US" sz="3100" b="1">
                <a:solidFill>
                  <a:srgbClr val="FF0000"/>
                </a:solidFill>
              </a:rPr>
              <a:t>whose height was three thousand ells</a:t>
            </a:r>
            <a:r>
              <a:rPr lang="en-US" sz="3100"/>
              <a:t>: Who consumed</a:t>
            </a:r>
          </a:p>
        </p:txBody>
      </p:sp>
    </p:spTree>
    <p:extLst>
      <p:ext uri="{BB962C8B-B14F-4D97-AF65-F5344CB8AC3E}">
        <p14:creationId xmlns:p14="http://schemas.microsoft.com/office/powerpoint/2010/main" val="1170126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B27D0D-0370-DCCA-AEA7-10A21D215680}"/>
              </a:ext>
            </a:extLst>
          </p:cNvPr>
          <p:cNvSpPr txBox="1"/>
          <p:nvPr/>
        </p:nvSpPr>
        <p:spPr>
          <a:xfrm>
            <a:off x="127000" y="127000"/>
            <a:ext cx="7315200" cy="276999"/>
          </a:xfrm>
          <a:prstGeom prst="rect">
            <a:avLst/>
          </a:prstGeom>
          <a:noFill/>
        </p:spPr>
        <p:txBody>
          <a:bodyPr vert="horz" lIns="0" tIns="0" rIns="0" bIns="0" rtlCol="0">
            <a:spAutoFit/>
          </a:bodyPr>
          <a:lstStyle/>
          <a:p>
            <a:r>
              <a:rPr lang="en-US"/>
              <a:t>HOW TALL WERE THE GIANTS?</a:t>
            </a:r>
          </a:p>
        </p:txBody>
      </p:sp>
      <p:sp>
        <p:nvSpPr>
          <p:cNvPr id="3" name="TextBox 2">
            <a:extLst>
              <a:ext uri="{FF2B5EF4-FFF2-40B4-BE49-F238E27FC236}">
                <a16:creationId xmlns:a16="http://schemas.microsoft.com/office/drawing/2014/main" id="{D1D3BCC7-D348-B8F1-1F9D-C20253CA2480}"/>
              </a:ext>
            </a:extLst>
          </p:cNvPr>
          <p:cNvSpPr txBox="1"/>
          <p:nvPr/>
        </p:nvSpPr>
        <p:spPr>
          <a:xfrm>
            <a:off x="0" y="762000"/>
            <a:ext cx="12192000" cy="646331"/>
          </a:xfrm>
          <a:prstGeom prst="rect">
            <a:avLst/>
          </a:prstGeom>
          <a:noFill/>
        </p:spPr>
        <p:txBody>
          <a:bodyPr vert="horz" rtlCol="0">
            <a:spAutoFit/>
          </a:bodyPr>
          <a:lstStyle/>
          <a:p>
            <a:pPr algn="ctr"/>
            <a:r>
              <a:rPr lang="en-US" sz="3600"/>
              <a:t>Jubilees 29:9</a:t>
            </a:r>
          </a:p>
        </p:txBody>
      </p:sp>
      <p:sp>
        <p:nvSpPr>
          <p:cNvPr id="4" name="TextBox 3">
            <a:extLst>
              <a:ext uri="{FF2B5EF4-FFF2-40B4-BE49-F238E27FC236}">
                <a16:creationId xmlns:a16="http://schemas.microsoft.com/office/drawing/2014/main" id="{9A64981B-8718-EEB1-1DE3-CF27444BB5F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4672D5F-AB75-9832-D362-D44558E8CE28}"/>
              </a:ext>
            </a:extLst>
          </p:cNvPr>
          <p:cNvSpPr txBox="1"/>
          <p:nvPr/>
        </p:nvSpPr>
        <p:spPr>
          <a:xfrm>
            <a:off x="1016000" y="1905000"/>
            <a:ext cx="10160000" cy="2000548"/>
          </a:xfrm>
          <a:prstGeom prst="rect">
            <a:avLst/>
          </a:prstGeom>
          <a:noFill/>
        </p:spPr>
        <p:txBody>
          <a:bodyPr vert="horz" rtlCol="0">
            <a:spAutoFit/>
          </a:bodyPr>
          <a:lstStyle/>
          <a:p>
            <a:pPr algn="ctr"/>
            <a:r>
              <a:rPr lang="en-US" sz="3100"/>
              <a:t>But before they used to call the land of Gilead the land of the Rephaim; for it was the land of the Rephaim, and the Rephaim were born (there), </a:t>
            </a:r>
            <a:r>
              <a:rPr lang="en-US" sz="3100" b="1">
                <a:solidFill>
                  <a:srgbClr val="FF0000"/>
                </a:solidFill>
              </a:rPr>
              <a:t>giants whose height was ten, nine, eight down to seven cubits</a:t>
            </a:r>
            <a:r>
              <a:rPr lang="en-US" sz="3100"/>
              <a:t>.</a:t>
            </a:r>
          </a:p>
        </p:txBody>
      </p:sp>
    </p:spTree>
    <p:extLst>
      <p:ext uri="{BB962C8B-B14F-4D97-AF65-F5344CB8AC3E}">
        <p14:creationId xmlns:p14="http://schemas.microsoft.com/office/powerpoint/2010/main" val="1491486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1A598-8384-5AE3-25E8-72A8DBD3796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Purpose for the Flood</a:t>
            </a:r>
          </a:p>
        </p:txBody>
      </p:sp>
      <p:sp>
        <p:nvSpPr>
          <p:cNvPr id="3" name="Subtitle 2">
            <a:extLst>
              <a:ext uri="{FF2B5EF4-FFF2-40B4-BE49-F238E27FC236}">
                <a16:creationId xmlns:a16="http://schemas.microsoft.com/office/drawing/2014/main" id="{60D3CDD3-E5AC-8E9C-7B19-2E2022B138C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75160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EC1C3-57BD-2476-90EF-9CFE97CD1F27}"/>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giants hurt mankind</a:t>
            </a:r>
          </a:p>
        </p:txBody>
      </p:sp>
      <p:sp>
        <p:nvSpPr>
          <p:cNvPr id="3" name="Subtitle 2">
            <a:extLst>
              <a:ext uri="{FF2B5EF4-FFF2-40B4-BE49-F238E27FC236}">
                <a16:creationId xmlns:a16="http://schemas.microsoft.com/office/drawing/2014/main" id="{5F275F3F-160C-44C2-FA56-6EE851D289A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20562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A7A5FE-52F9-D1F9-09A0-CB4B850128D6}"/>
              </a:ext>
            </a:extLst>
          </p:cNvPr>
          <p:cNvSpPr txBox="1"/>
          <p:nvPr/>
        </p:nvSpPr>
        <p:spPr>
          <a:xfrm>
            <a:off x="127000" y="127000"/>
            <a:ext cx="7315200" cy="276999"/>
          </a:xfrm>
          <a:prstGeom prst="rect">
            <a:avLst/>
          </a:prstGeom>
          <a:noFill/>
        </p:spPr>
        <p:txBody>
          <a:bodyPr vert="horz" lIns="0" tIns="0" rIns="0" bIns="0" rtlCol="0">
            <a:spAutoFit/>
          </a:bodyPr>
          <a:lstStyle/>
          <a:p>
            <a:r>
              <a:rPr lang="en-US"/>
              <a:t>The giants hurt mankind</a:t>
            </a:r>
          </a:p>
        </p:txBody>
      </p:sp>
      <p:sp>
        <p:nvSpPr>
          <p:cNvPr id="3" name="TextBox 2">
            <a:extLst>
              <a:ext uri="{FF2B5EF4-FFF2-40B4-BE49-F238E27FC236}">
                <a16:creationId xmlns:a16="http://schemas.microsoft.com/office/drawing/2014/main" id="{C2BDACBD-425E-3421-19DB-D275FAF45F3E}"/>
              </a:ext>
            </a:extLst>
          </p:cNvPr>
          <p:cNvSpPr txBox="1"/>
          <p:nvPr/>
        </p:nvSpPr>
        <p:spPr>
          <a:xfrm>
            <a:off x="0" y="762000"/>
            <a:ext cx="12192000" cy="646331"/>
          </a:xfrm>
          <a:prstGeom prst="rect">
            <a:avLst/>
          </a:prstGeom>
          <a:noFill/>
        </p:spPr>
        <p:txBody>
          <a:bodyPr vert="horz" rtlCol="0">
            <a:spAutoFit/>
          </a:bodyPr>
          <a:lstStyle/>
          <a:p>
            <a:pPr algn="ctr"/>
            <a:r>
              <a:rPr lang="en-US" sz="3600"/>
              <a:t>First Enoch 10:15-16</a:t>
            </a:r>
          </a:p>
        </p:txBody>
      </p:sp>
      <p:sp>
        <p:nvSpPr>
          <p:cNvPr id="4" name="TextBox 3">
            <a:extLst>
              <a:ext uri="{FF2B5EF4-FFF2-40B4-BE49-F238E27FC236}">
                <a16:creationId xmlns:a16="http://schemas.microsoft.com/office/drawing/2014/main" id="{E8DAEA97-8EFE-8AF1-F5BE-3CAB9527F8F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D4D2475-C93F-4BE4-9654-05F36A75EFF6}"/>
              </a:ext>
            </a:extLst>
          </p:cNvPr>
          <p:cNvSpPr txBox="1"/>
          <p:nvPr/>
        </p:nvSpPr>
        <p:spPr>
          <a:xfrm>
            <a:off x="1016000" y="1905000"/>
            <a:ext cx="10160000" cy="3431709"/>
          </a:xfrm>
          <a:prstGeom prst="rect">
            <a:avLst/>
          </a:prstGeom>
          <a:noFill/>
        </p:spPr>
        <p:txBody>
          <a:bodyPr vert="horz" rtlCol="0">
            <a:spAutoFit/>
          </a:bodyPr>
          <a:lstStyle/>
          <a:p>
            <a:pPr algn="ctr"/>
            <a:r>
              <a:rPr lang="en-US" sz="3100"/>
              <a:t>generations. And destroy all the spirits of the reprobate and the children of the Watchers, because </a:t>
            </a:r>
            <a:r>
              <a:rPr lang="en-US" sz="3100" b="1">
                <a:solidFill>
                  <a:srgbClr val="FF0000"/>
                </a:solidFill>
              </a:rPr>
              <a:t>they have wronged mankind.</a:t>
            </a:r>
            <a:r>
              <a:rPr lang="en-US" sz="3100"/>
              <a:t> Destroy all wrong from the face of the earth and let every evil work come to an end: and let the plant of righteousness and truth appear: and it shall prove a blessing; the works of righteousness and truth' shall be planted in truth and joy for evermore.</a:t>
            </a:r>
          </a:p>
        </p:txBody>
      </p:sp>
    </p:spTree>
    <p:extLst>
      <p:ext uri="{BB962C8B-B14F-4D97-AF65-F5344CB8AC3E}">
        <p14:creationId xmlns:p14="http://schemas.microsoft.com/office/powerpoint/2010/main" val="2187321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094050-1DED-AB29-3A98-EEBEB03DEB4B}"/>
              </a:ext>
            </a:extLst>
          </p:cNvPr>
          <p:cNvSpPr txBox="1"/>
          <p:nvPr/>
        </p:nvSpPr>
        <p:spPr>
          <a:xfrm>
            <a:off x="127000" y="127000"/>
            <a:ext cx="7315200" cy="276999"/>
          </a:xfrm>
          <a:prstGeom prst="rect">
            <a:avLst/>
          </a:prstGeom>
          <a:noFill/>
        </p:spPr>
        <p:txBody>
          <a:bodyPr vert="horz" lIns="0" tIns="0" rIns="0" bIns="0" rtlCol="0">
            <a:spAutoFit/>
          </a:bodyPr>
          <a:lstStyle/>
          <a:p>
            <a:r>
              <a:rPr lang="en-US"/>
              <a:t>The giants hurt mankind</a:t>
            </a:r>
          </a:p>
        </p:txBody>
      </p:sp>
      <p:sp>
        <p:nvSpPr>
          <p:cNvPr id="3" name="TextBox 2">
            <a:extLst>
              <a:ext uri="{FF2B5EF4-FFF2-40B4-BE49-F238E27FC236}">
                <a16:creationId xmlns:a16="http://schemas.microsoft.com/office/drawing/2014/main" id="{28969E21-0217-04E2-708F-97A9502C5105}"/>
              </a:ext>
            </a:extLst>
          </p:cNvPr>
          <p:cNvSpPr txBox="1"/>
          <p:nvPr/>
        </p:nvSpPr>
        <p:spPr>
          <a:xfrm>
            <a:off x="0" y="762000"/>
            <a:ext cx="12192000" cy="646331"/>
          </a:xfrm>
          <a:prstGeom prst="rect">
            <a:avLst/>
          </a:prstGeom>
          <a:noFill/>
        </p:spPr>
        <p:txBody>
          <a:bodyPr vert="horz" rtlCol="0">
            <a:spAutoFit/>
          </a:bodyPr>
          <a:lstStyle/>
          <a:p>
            <a:pPr algn="ctr"/>
            <a:r>
              <a:rPr lang="en-US" sz="3600"/>
              <a:t>Testament of Noah [1Q20, Column 6] 1:1</a:t>
            </a:r>
          </a:p>
        </p:txBody>
      </p:sp>
      <p:sp>
        <p:nvSpPr>
          <p:cNvPr id="4" name="TextBox 3">
            <a:extLst>
              <a:ext uri="{FF2B5EF4-FFF2-40B4-BE49-F238E27FC236}">
                <a16:creationId xmlns:a16="http://schemas.microsoft.com/office/drawing/2014/main" id="{DE296C22-0C90-C717-D2D4-C190AF588D96}"/>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0E2CC9CD-6574-E0A0-8272-4A42288BE4DC}"/>
              </a:ext>
            </a:extLst>
          </p:cNvPr>
          <p:cNvSpPr txBox="1"/>
          <p:nvPr/>
        </p:nvSpPr>
        <p:spPr>
          <a:xfrm>
            <a:off x="1016000" y="1905000"/>
            <a:ext cx="10160000" cy="2000548"/>
          </a:xfrm>
          <a:prstGeom prst="rect">
            <a:avLst/>
          </a:prstGeom>
          <a:noFill/>
        </p:spPr>
        <p:txBody>
          <a:bodyPr vert="horz" rtlCol="0">
            <a:spAutoFit/>
          </a:bodyPr>
          <a:lstStyle/>
          <a:p>
            <a:pPr algn="ctr"/>
            <a:r>
              <a:rPr lang="en-US" sz="3100"/>
              <a:t>After two weeks... bore witness to </a:t>
            </a:r>
            <a:r>
              <a:rPr lang="en-US" sz="3100" b="1">
                <a:solidFill>
                  <a:srgbClr val="FF0000"/>
                </a:solidFill>
              </a:rPr>
              <a:t>all the bloodshed by the Nephilim</a:t>
            </a:r>
            <a:r>
              <a:rPr lang="en-US" sz="3100"/>
              <a:t>... I waited until... the daughters of men whom the holy ones made unclean by divination. I went and asked one of them...</a:t>
            </a:r>
          </a:p>
        </p:txBody>
      </p:sp>
    </p:spTree>
    <p:extLst>
      <p:ext uri="{BB962C8B-B14F-4D97-AF65-F5344CB8AC3E}">
        <p14:creationId xmlns:p14="http://schemas.microsoft.com/office/powerpoint/2010/main" val="1304618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5D0257-6A1E-9899-03CD-2856AF7C1931}"/>
              </a:ext>
            </a:extLst>
          </p:cNvPr>
          <p:cNvSpPr txBox="1"/>
          <p:nvPr/>
        </p:nvSpPr>
        <p:spPr>
          <a:xfrm>
            <a:off x="127000" y="127000"/>
            <a:ext cx="7315200" cy="276999"/>
          </a:xfrm>
          <a:prstGeom prst="rect">
            <a:avLst/>
          </a:prstGeom>
          <a:noFill/>
        </p:spPr>
        <p:txBody>
          <a:bodyPr vert="horz" lIns="0" tIns="0" rIns="0" bIns="0" rtlCol="0">
            <a:spAutoFit/>
          </a:bodyPr>
          <a:lstStyle/>
          <a:p>
            <a:r>
              <a:rPr lang="en-US"/>
              <a:t>The giants hurt mankind</a:t>
            </a:r>
          </a:p>
        </p:txBody>
      </p:sp>
      <p:sp>
        <p:nvSpPr>
          <p:cNvPr id="3" name="TextBox 2">
            <a:extLst>
              <a:ext uri="{FF2B5EF4-FFF2-40B4-BE49-F238E27FC236}">
                <a16:creationId xmlns:a16="http://schemas.microsoft.com/office/drawing/2014/main" id="{EE03DFD3-595A-809F-35BD-381A0F38174B}"/>
              </a:ext>
            </a:extLst>
          </p:cNvPr>
          <p:cNvSpPr txBox="1"/>
          <p:nvPr/>
        </p:nvSpPr>
        <p:spPr>
          <a:xfrm>
            <a:off x="0" y="762000"/>
            <a:ext cx="12192000" cy="646331"/>
          </a:xfrm>
          <a:prstGeom prst="rect">
            <a:avLst/>
          </a:prstGeom>
          <a:noFill/>
        </p:spPr>
        <p:txBody>
          <a:bodyPr vert="horz" rtlCol="0">
            <a:spAutoFit/>
          </a:bodyPr>
          <a:lstStyle/>
          <a:p>
            <a:pPr algn="ctr"/>
            <a:r>
              <a:rPr lang="en-US" sz="3600"/>
              <a:t>Jubilees 7:22</a:t>
            </a:r>
          </a:p>
        </p:txBody>
      </p:sp>
      <p:sp>
        <p:nvSpPr>
          <p:cNvPr id="4" name="TextBox 3">
            <a:extLst>
              <a:ext uri="{FF2B5EF4-FFF2-40B4-BE49-F238E27FC236}">
                <a16:creationId xmlns:a16="http://schemas.microsoft.com/office/drawing/2014/main" id="{62026509-67A5-C6FA-5F61-447D9B0D46F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9BC2473-2B55-93BA-82A7-7AA8124F18ED}"/>
              </a:ext>
            </a:extLst>
          </p:cNvPr>
          <p:cNvSpPr txBox="1"/>
          <p:nvPr/>
        </p:nvSpPr>
        <p:spPr>
          <a:xfrm>
            <a:off x="1016000" y="1905000"/>
            <a:ext cx="10160000" cy="2000548"/>
          </a:xfrm>
          <a:prstGeom prst="rect">
            <a:avLst/>
          </a:prstGeom>
          <a:noFill/>
        </p:spPr>
        <p:txBody>
          <a:bodyPr vert="horz" rtlCol="0">
            <a:spAutoFit/>
          </a:bodyPr>
          <a:lstStyle/>
          <a:p>
            <a:pPr algn="ctr"/>
            <a:r>
              <a:rPr lang="en-US" sz="3100"/>
              <a:t>And they begat sons the Naphidim, and they were all unlike, and they devoured one another: and the Giants slew the Naphil, and the Naphil slew the Eljo, and the Eljo mankind, and one man another.</a:t>
            </a:r>
          </a:p>
        </p:txBody>
      </p:sp>
    </p:spTree>
    <p:extLst>
      <p:ext uri="{BB962C8B-B14F-4D97-AF65-F5344CB8AC3E}">
        <p14:creationId xmlns:p14="http://schemas.microsoft.com/office/powerpoint/2010/main" val="3599985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B75644-C420-3AFD-0803-D1DC60EC6ED8}"/>
              </a:ext>
            </a:extLst>
          </p:cNvPr>
          <p:cNvSpPr txBox="1"/>
          <p:nvPr/>
        </p:nvSpPr>
        <p:spPr>
          <a:xfrm>
            <a:off x="127000" y="127000"/>
            <a:ext cx="7315200" cy="276999"/>
          </a:xfrm>
          <a:prstGeom prst="rect">
            <a:avLst/>
          </a:prstGeom>
          <a:noFill/>
        </p:spPr>
        <p:txBody>
          <a:bodyPr vert="horz" lIns="0" tIns="0" rIns="0" bIns="0" rtlCol="0">
            <a:spAutoFit/>
          </a:bodyPr>
          <a:lstStyle/>
          <a:p>
            <a:r>
              <a:rPr lang="en-US"/>
              <a:t>The giants hurt mankind</a:t>
            </a:r>
          </a:p>
        </p:txBody>
      </p:sp>
      <p:sp>
        <p:nvSpPr>
          <p:cNvPr id="3" name="TextBox 2">
            <a:extLst>
              <a:ext uri="{FF2B5EF4-FFF2-40B4-BE49-F238E27FC236}">
                <a16:creationId xmlns:a16="http://schemas.microsoft.com/office/drawing/2014/main" id="{8A2E1DE3-C6DC-512E-0D80-ECAA57196F60}"/>
              </a:ext>
            </a:extLst>
          </p:cNvPr>
          <p:cNvSpPr txBox="1"/>
          <p:nvPr/>
        </p:nvSpPr>
        <p:spPr>
          <a:xfrm>
            <a:off x="0" y="762000"/>
            <a:ext cx="12192000" cy="646331"/>
          </a:xfrm>
          <a:prstGeom prst="rect">
            <a:avLst/>
          </a:prstGeom>
          <a:noFill/>
        </p:spPr>
        <p:txBody>
          <a:bodyPr vert="horz" rtlCol="0">
            <a:spAutoFit/>
          </a:bodyPr>
          <a:lstStyle/>
          <a:p>
            <a:pPr algn="ctr"/>
            <a:r>
              <a:rPr lang="en-US" sz="3600"/>
              <a:t>First Enoch 106:13-15</a:t>
            </a:r>
          </a:p>
        </p:txBody>
      </p:sp>
      <p:sp>
        <p:nvSpPr>
          <p:cNvPr id="4" name="TextBox 3">
            <a:extLst>
              <a:ext uri="{FF2B5EF4-FFF2-40B4-BE49-F238E27FC236}">
                <a16:creationId xmlns:a16="http://schemas.microsoft.com/office/drawing/2014/main" id="{364620FD-3831-B93D-5923-671375F5DE1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975E8B3-F44D-E924-C812-44F2531A5C08}"/>
              </a:ext>
            </a:extLst>
          </p:cNvPr>
          <p:cNvSpPr txBox="1"/>
          <p:nvPr/>
        </p:nvSpPr>
        <p:spPr>
          <a:xfrm>
            <a:off x="1016000" y="1905000"/>
            <a:ext cx="10160000" cy="3908762"/>
          </a:xfrm>
          <a:prstGeom prst="rect">
            <a:avLst/>
          </a:prstGeom>
          <a:noFill/>
        </p:spPr>
        <p:txBody>
          <a:bodyPr vert="horz" rtlCol="0">
            <a:spAutoFit/>
          </a:bodyPr>
          <a:lstStyle/>
          <a:p>
            <a:pPr algn="ctr"/>
            <a:r>
              <a:rPr lang="en-US" sz="3100"/>
              <a:t>And behold they commit sin and transgress the law, and have united themselves with women and commit sin with them, and have married some of them, and have begot children by them. And </a:t>
            </a:r>
            <a:r>
              <a:rPr lang="en-US" sz="3100" b="1">
                <a:solidFill>
                  <a:srgbClr val="FF0000"/>
                </a:solidFill>
              </a:rPr>
              <a:t>they shall produce on the earth giants</a:t>
            </a:r>
            <a:r>
              <a:rPr lang="en-US" sz="3100"/>
              <a:t> not according to the spirit, but according to the flesh, and there shall be a great punishment on the earth, and the earth shall be cleansed from all impurity. (Continued...)</a:t>
            </a:r>
          </a:p>
        </p:txBody>
      </p:sp>
    </p:spTree>
    <p:extLst>
      <p:ext uri="{BB962C8B-B14F-4D97-AF65-F5344CB8AC3E}">
        <p14:creationId xmlns:p14="http://schemas.microsoft.com/office/powerpoint/2010/main" val="31582467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D07E05-9D46-95F3-01E4-6BE3C8235080}"/>
              </a:ext>
            </a:extLst>
          </p:cNvPr>
          <p:cNvSpPr txBox="1"/>
          <p:nvPr/>
        </p:nvSpPr>
        <p:spPr>
          <a:xfrm>
            <a:off x="127000" y="127000"/>
            <a:ext cx="7315200" cy="276999"/>
          </a:xfrm>
          <a:prstGeom prst="rect">
            <a:avLst/>
          </a:prstGeom>
          <a:noFill/>
        </p:spPr>
        <p:txBody>
          <a:bodyPr vert="horz" lIns="0" tIns="0" rIns="0" bIns="0" rtlCol="0">
            <a:spAutoFit/>
          </a:bodyPr>
          <a:lstStyle/>
          <a:p>
            <a:r>
              <a:rPr lang="en-US"/>
              <a:t>The giants hurt mankind</a:t>
            </a:r>
          </a:p>
        </p:txBody>
      </p:sp>
      <p:sp>
        <p:nvSpPr>
          <p:cNvPr id="3" name="TextBox 2">
            <a:extLst>
              <a:ext uri="{FF2B5EF4-FFF2-40B4-BE49-F238E27FC236}">
                <a16:creationId xmlns:a16="http://schemas.microsoft.com/office/drawing/2014/main" id="{6C6C1549-9871-4B6E-7977-C507E22B5C67}"/>
              </a:ext>
            </a:extLst>
          </p:cNvPr>
          <p:cNvSpPr txBox="1"/>
          <p:nvPr/>
        </p:nvSpPr>
        <p:spPr>
          <a:xfrm>
            <a:off x="1016000" y="635000"/>
            <a:ext cx="10160000" cy="1523494"/>
          </a:xfrm>
          <a:prstGeom prst="rect">
            <a:avLst/>
          </a:prstGeom>
          <a:noFill/>
        </p:spPr>
        <p:txBody>
          <a:bodyPr vert="horz" rtlCol="0">
            <a:spAutoFit/>
          </a:bodyPr>
          <a:lstStyle/>
          <a:p>
            <a:pPr algn="ctr"/>
            <a:r>
              <a:rPr lang="en-US" sz="3100"/>
              <a:t>Yea, there shall come a great destruction over the whole earth, </a:t>
            </a:r>
            <a:r>
              <a:rPr lang="en-US" sz="3100" b="1">
                <a:solidFill>
                  <a:srgbClr val="FF0000"/>
                </a:solidFill>
              </a:rPr>
              <a:t>and there shall be a deluge and a great destruction for one year</a:t>
            </a:r>
            <a:r>
              <a:rPr lang="en-US" sz="3100"/>
              <a:t>.</a:t>
            </a:r>
          </a:p>
        </p:txBody>
      </p:sp>
    </p:spTree>
    <p:extLst>
      <p:ext uri="{BB962C8B-B14F-4D97-AF65-F5344CB8AC3E}">
        <p14:creationId xmlns:p14="http://schemas.microsoft.com/office/powerpoint/2010/main" val="2826334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5A8B1E-8E84-DA50-AD07-66BA5CC86E95}"/>
              </a:ext>
            </a:extLst>
          </p:cNvPr>
          <p:cNvSpPr txBox="1"/>
          <p:nvPr/>
        </p:nvSpPr>
        <p:spPr>
          <a:xfrm>
            <a:off x="127000" y="127000"/>
            <a:ext cx="7315200" cy="276999"/>
          </a:xfrm>
          <a:prstGeom prst="rect">
            <a:avLst/>
          </a:prstGeom>
          <a:noFill/>
        </p:spPr>
        <p:txBody>
          <a:bodyPr vert="horz" lIns="0" tIns="0" rIns="0" bIns="0" rtlCol="0">
            <a:spAutoFit/>
          </a:bodyPr>
          <a:lstStyle/>
          <a:p>
            <a:r>
              <a:rPr lang="en-US"/>
              <a:t>The giants hurt mankind</a:t>
            </a:r>
          </a:p>
        </p:txBody>
      </p:sp>
      <p:sp>
        <p:nvSpPr>
          <p:cNvPr id="3" name="TextBox 2">
            <a:extLst>
              <a:ext uri="{FF2B5EF4-FFF2-40B4-BE49-F238E27FC236}">
                <a16:creationId xmlns:a16="http://schemas.microsoft.com/office/drawing/2014/main" id="{AC22DF0A-E96E-3D98-204E-5C4D375C36D3}"/>
              </a:ext>
            </a:extLst>
          </p:cNvPr>
          <p:cNvSpPr txBox="1"/>
          <p:nvPr/>
        </p:nvSpPr>
        <p:spPr>
          <a:xfrm>
            <a:off x="0" y="762000"/>
            <a:ext cx="12192000" cy="646331"/>
          </a:xfrm>
          <a:prstGeom prst="rect">
            <a:avLst/>
          </a:prstGeom>
          <a:noFill/>
        </p:spPr>
        <p:txBody>
          <a:bodyPr vert="horz" rtlCol="0">
            <a:spAutoFit/>
          </a:bodyPr>
          <a:lstStyle/>
          <a:p>
            <a:pPr algn="ctr"/>
            <a:r>
              <a:rPr lang="en-US" sz="3600"/>
              <a:t>Genesis 6:11-12</a:t>
            </a:r>
          </a:p>
        </p:txBody>
      </p:sp>
      <p:sp>
        <p:nvSpPr>
          <p:cNvPr id="4" name="TextBox 3">
            <a:extLst>
              <a:ext uri="{FF2B5EF4-FFF2-40B4-BE49-F238E27FC236}">
                <a16:creationId xmlns:a16="http://schemas.microsoft.com/office/drawing/2014/main" id="{09CE3DA0-3E01-908A-F0B4-405A16B86C9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F57D990-4E5A-27B6-0355-0B2C61380C83}"/>
              </a:ext>
            </a:extLst>
          </p:cNvPr>
          <p:cNvSpPr txBox="1"/>
          <p:nvPr/>
        </p:nvSpPr>
        <p:spPr>
          <a:xfrm>
            <a:off x="1016000" y="1905000"/>
            <a:ext cx="10160000" cy="2000548"/>
          </a:xfrm>
          <a:prstGeom prst="rect">
            <a:avLst/>
          </a:prstGeom>
          <a:noFill/>
        </p:spPr>
        <p:txBody>
          <a:bodyPr vert="horz" rtlCol="0">
            <a:spAutoFit/>
          </a:bodyPr>
          <a:lstStyle/>
          <a:p>
            <a:pPr algn="ctr"/>
            <a:r>
              <a:rPr lang="en-US" sz="3100"/>
              <a:t>Now the earth was corrupt in the sight of God, and the earth was filled with violence. God looked on the earth, and behold, it was corrupt; </a:t>
            </a:r>
            <a:r>
              <a:rPr lang="en-US" sz="3100" b="1">
                <a:solidFill>
                  <a:srgbClr val="FF0000"/>
                </a:solidFill>
              </a:rPr>
              <a:t>for all flesh had corrupted their way upon the earth</a:t>
            </a:r>
            <a:r>
              <a:rPr lang="en-US" sz="3100"/>
              <a:t>.</a:t>
            </a:r>
          </a:p>
        </p:txBody>
      </p:sp>
    </p:spTree>
    <p:extLst>
      <p:ext uri="{BB962C8B-B14F-4D97-AF65-F5344CB8AC3E}">
        <p14:creationId xmlns:p14="http://schemas.microsoft.com/office/powerpoint/2010/main" val="426066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0F5ED5-B10B-B8E9-9832-882D2DE51A2D}"/>
              </a:ext>
            </a:extLst>
          </p:cNvPr>
          <p:cNvSpPr txBox="1"/>
          <p:nvPr/>
        </p:nvSpPr>
        <p:spPr>
          <a:xfrm>
            <a:off x="127000" y="127000"/>
            <a:ext cx="7315200" cy="276999"/>
          </a:xfrm>
          <a:prstGeom prst="rect">
            <a:avLst/>
          </a:prstGeom>
          <a:noFill/>
        </p:spPr>
        <p:txBody>
          <a:bodyPr vert="horz" lIns="0" tIns="0" rIns="0" bIns="0" rtlCol="0">
            <a:spAutoFit/>
          </a:bodyPr>
          <a:lstStyle/>
          <a:p>
            <a:r>
              <a:rPr lang="en-US"/>
              <a:t>The giants hurt mankind</a:t>
            </a:r>
          </a:p>
        </p:txBody>
      </p:sp>
      <p:sp>
        <p:nvSpPr>
          <p:cNvPr id="3" name="TextBox 2">
            <a:extLst>
              <a:ext uri="{FF2B5EF4-FFF2-40B4-BE49-F238E27FC236}">
                <a16:creationId xmlns:a16="http://schemas.microsoft.com/office/drawing/2014/main" id="{48546D2F-507C-9CD1-5AB9-7816C84ED38E}"/>
              </a:ext>
            </a:extLst>
          </p:cNvPr>
          <p:cNvSpPr txBox="1"/>
          <p:nvPr/>
        </p:nvSpPr>
        <p:spPr>
          <a:xfrm>
            <a:off x="0" y="762000"/>
            <a:ext cx="12192000" cy="646331"/>
          </a:xfrm>
          <a:prstGeom prst="rect">
            <a:avLst/>
          </a:prstGeom>
          <a:noFill/>
        </p:spPr>
        <p:txBody>
          <a:bodyPr vert="horz" rtlCol="0">
            <a:spAutoFit/>
          </a:bodyPr>
          <a:lstStyle/>
          <a:p>
            <a:pPr algn="ctr"/>
            <a:r>
              <a:rPr lang="en-US" sz="3600"/>
              <a:t>Jubilees 4:22-24</a:t>
            </a:r>
          </a:p>
        </p:txBody>
      </p:sp>
      <p:sp>
        <p:nvSpPr>
          <p:cNvPr id="4" name="TextBox 3">
            <a:extLst>
              <a:ext uri="{FF2B5EF4-FFF2-40B4-BE49-F238E27FC236}">
                <a16:creationId xmlns:a16="http://schemas.microsoft.com/office/drawing/2014/main" id="{F69D2D82-C5FA-7CE4-0ADF-12BC27F6D44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27AF5FC-AF11-CCC2-1230-2C418401039B}"/>
              </a:ext>
            </a:extLst>
          </p:cNvPr>
          <p:cNvSpPr txBox="1"/>
          <p:nvPr/>
        </p:nvSpPr>
        <p:spPr>
          <a:xfrm>
            <a:off x="1016000" y="1905000"/>
            <a:ext cx="10160000" cy="4385816"/>
          </a:xfrm>
          <a:prstGeom prst="rect">
            <a:avLst/>
          </a:prstGeom>
          <a:noFill/>
        </p:spPr>
        <p:txBody>
          <a:bodyPr vert="horz" rtlCol="0">
            <a:spAutoFit/>
          </a:bodyPr>
          <a:lstStyle/>
          <a:p>
            <a:pPr algn="ctr"/>
            <a:r>
              <a:rPr lang="en-US" sz="3100"/>
              <a:t>And he testified to the Watchers, who had sinned with the daughters of men; for these had begun to unite themselves, so as to be defiled, with the daughters of men, and Enoch testified against (them) all. And he was taken from amongst the children of men, and we conducted him into the Garden of Eden in majesty and honour, and behold there he writes down the condemnation and judgment of the world, and all the wickedness of the children of men. (Continued...)</a:t>
            </a:r>
          </a:p>
        </p:txBody>
      </p:sp>
    </p:spTree>
    <p:extLst>
      <p:ext uri="{BB962C8B-B14F-4D97-AF65-F5344CB8AC3E}">
        <p14:creationId xmlns:p14="http://schemas.microsoft.com/office/powerpoint/2010/main" val="456018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01553C-919A-7AEF-6D3F-469DB0D5126A}"/>
              </a:ext>
            </a:extLst>
          </p:cNvPr>
          <p:cNvSpPr txBox="1"/>
          <p:nvPr/>
        </p:nvSpPr>
        <p:spPr>
          <a:xfrm>
            <a:off x="127000" y="127000"/>
            <a:ext cx="7315200" cy="276999"/>
          </a:xfrm>
          <a:prstGeom prst="rect">
            <a:avLst/>
          </a:prstGeom>
          <a:noFill/>
        </p:spPr>
        <p:txBody>
          <a:bodyPr vert="horz" lIns="0" tIns="0" rIns="0" bIns="0" rtlCol="0">
            <a:spAutoFit/>
          </a:bodyPr>
          <a:lstStyle/>
          <a:p>
            <a:r>
              <a:rPr lang="en-US"/>
              <a:t>The giants hurt mankind</a:t>
            </a:r>
          </a:p>
        </p:txBody>
      </p:sp>
      <p:sp>
        <p:nvSpPr>
          <p:cNvPr id="3" name="TextBox 2">
            <a:extLst>
              <a:ext uri="{FF2B5EF4-FFF2-40B4-BE49-F238E27FC236}">
                <a16:creationId xmlns:a16="http://schemas.microsoft.com/office/drawing/2014/main" id="{8C7FAEEB-34D6-FA0C-10F9-515E5078FD9E}"/>
              </a:ext>
            </a:extLst>
          </p:cNvPr>
          <p:cNvSpPr txBox="1"/>
          <p:nvPr/>
        </p:nvSpPr>
        <p:spPr>
          <a:xfrm>
            <a:off x="1016000" y="635000"/>
            <a:ext cx="10160000" cy="2477601"/>
          </a:xfrm>
          <a:prstGeom prst="rect">
            <a:avLst/>
          </a:prstGeom>
          <a:noFill/>
        </p:spPr>
        <p:txBody>
          <a:bodyPr vert="horz" rtlCol="0">
            <a:spAutoFit/>
          </a:bodyPr>
          <a:lstStyle/>
          <a:p>
            <a:pPr algn="ctr"/>
            <a:r>
              <a:rPr lang="en-US" sz="3100"/>
              <a:t>A</a:t>
            </a:r>
            <a:r>
              <a:rPr lang="en-US" sz="3100" b="1">
                <a:solidFill>
                  <a:srgbClr val="FF0000"/>
                </a:solidFill>
              </a:rPr>
              <a:t>nd on account of it (God) brought the waters of the flood upon all the land of Eden;</a:t>
            </a:r>
            <a:r>
              <a:rPr lang="en-US" sz="3100"/>
              <a:t> for there he was set as a sign and that he should testify against all the children of men, that he should recount all the deeds of the generations until the day of condemnation.</a:t>
            </a:r>
          </a:p>
        </p:txBody>
      </p:sp>
    </p:spTree>
    <p:extLst>
      <p:ext uri="{BB962C8B-B14F-4D97-AF65-F5344CB8AC3E}">
        <p14:creationId xmlns:p14="http://schemas.microsoft.com/office/powerpoint/2010/main" val="1858600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13A823-B7B1-D6F5-A3A7-D1FDF42DBCAB}"/>
              </a:ext>
            </a:extLst>
          </p:cNvPr>
          <p:cNvSpPr txBox="1"/>
          <p:nvPr/>
        </p:nvSpPr>
        <p:spPr>
          <a:xfrm>
            <a:off x="127000" y="127000"/>
            <a:ext cx="7315200" cy="276999"/>
          </a:xfrm>
          <a:prstGeom prst="rect">
            <a:avLst/>
          </a:prstGeom>
          <a:noFill/>
        </p:spPr>
        <p:txBody>
          <a:bodyPr vert="horz" lIns="0" tIns="0" rIns="0" bIns="0" rtlCol="0">
            <a:spAutoFit/>
          </a:bodyPr>
          <a:lstStyle/>
          <a:p>
            <a:r>
              <a:rPr lang="en-US"/>
              <a:t>The giants hurt mankind</a:t>
            </a:r>
          </a:p>
        </p:txBody>
      </p:sp>
      <p:sp>
        <p:nvSpPr>
          <p:cNvPr id="3" name="TextBox 2">
            <a:extLst>
              <a:ext uri="{FF2B5EF4-FFF2-40B4-BE49-F238E27FC236}">
                <a16:creationId xmlns:a16="http://schemas.microsoft.com/office/drawing/2014/main" id="{E484F719-BBC0-F979-CAAB-85E25EC7E69D}"/>
              </a:ext>
            </a:extLst>
          </p:cNvPr>
          <p:cNvSpPr txBox="1"/>
          <p:nvPr/>
        </p:nvSpPr>
        <p:spPr>
          <a:xfrm>
            <a:off x="0" y="762000"/>
            <a:ext cx="12192000" cy="646331"/>
          </a:xfrm>
          <a:prstGeom prst="rect">
            <a:avLst/>
          </a:prstGeom>
          <a:noFill/>
        </p:spPr>
        <p:txBody>
          <a:bodyPr vert="horz" rtlCol="0">
            <a:spAutoFit/>
          </a:bodyPr>
          <a:lstStyle/>
          <a:p>
            <a:pPr algn="ctr"/>
            <a:r>
              <a:rPr lang="en-US" sz="3600"/>
              <a:t>Second Peter 2:4-5</a:t>
            </a:r>
          </a:p>
        </p:txBody>
      </p:sp>
      <p:sp>
        <p:nvSpPr>
          <p:cNvPr id="4" name="TextBox 3">
            <a:extLst>
              <a:ext uri="{FF2B5EF4-FFF2-40B4-BE49-F238E27FC236}">
                <a16:creationId xmlns:a16="http://schemas.microsoft.com/office/drawing/2014/main" id="{D96D6C22-767B-975A-BFB5-F69A69524C0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574B43A-0CD0-1B00-9A34-9BCE4CD51E23}"/>
              </a:ext>
            </a:extLst>
          </p:cNvPr>
          <p:cNvSpPr txBox="1"/>
          <p:nvPr/>
        </p:nvSpPr>
        <p:spPr>
          <a:xfrm>
            <a:off x="1016000" y="1905000"/>
            <a:ext cx="10160000" cy="2954655"/>
          </a:xfrm>
          <a:prstGeom prst="rect">
            <a:avLst/>
          </a:prstGeom>
          <a:noFill/>
        </p:spPr>
        <p:txBody>
          <a:bodyPr vert="horz" rtlCol="0">
            <a:spAutoFit/>
          </a:bodyPr>
          <a:lstStyle/>
          <a:p>
            <a:pPr algn="ctr"/>
            <a:r>
              <a:rPr lang="en-US" sz="3100"/>
              <a:t>For if </a:t>
            </a:r>
            <a:r>
              <a:rPr lang="en-US" sz="3100" b="1">
                <a:solidFill>
                  <a:srgbClr val="FF0000"/>
                </a:solidFill>
              </a:rPr>
              <a:t>God did not spare angels when they sinned,</a:t>
            </a:r>
            <a:r>
              <a:rPr lang="en-US" sz="3100"/>
              <a:t> but cast them into hell and committed them to pits of darkness, reserved for judgment; </a:t>
            </a:r>
            <a:r>
              <a:rPr lang="en-US" sz="3100" b="1">
                <a:solidFill>
                  <a:srgbClr val="FF0000"/>
                </a:solidFill>
              </a:rPr>
              <a:t>and did not spare the ancient world,</a:t>
            </a:r>
            <a:r>
              <a:rPr lang="en-US" sz="3100"/>
              <a:t> but preserved Noah, a preacher of righteousness, with seven others, when He brought a flood upon the world of the ungodly;</a:t>
            </a:r>
          </a:p>
        </p:txBody>
      </p:sp>
    </p:spTree>
    <p:extLst>
      <p:ext uri="{BB962C8B-B14F-4D97-AF65-F5344CB8AC3E}">
        <p14:creationId xmlns:p14="http://schemas.microsoft.com/office/powerpoint/2010/main" val="3798995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088703-4083-15D1-1571-F239D8FFA085}"/>
              </a:ext>
            </a:extLst>
          </p:cNvPr>
          <p:cNvSpPr txBox="1"/>
          <p:nvPr/>
        </p:nvSpPr>
        <p:spPr>
          <a:xfrm>
            <a:off x="127000" y="127000"/>
            <a:ext cx="7315200" cy="276999"/>
          </a:xfrm>
          <a:prstGeom prst="rect">
            <a:avLst/>
          </a:prstGeom>
          <a:noFill/>
        </p:spPr>
        <p:txBody>
          <a:bodyPr vert="horz" lIns="0" tIns="0" rIns="0" bIns="0" rtlCol="0">
            <a:spAutoFit/>
          </a:bodyPr>
          <a:lstStyle/>
          <a:p>
            <a:r>
              <a:rPr lang="en-US"/>
              <a:t>The giants hurt mankind</a:t>
            </a:r>
          </a:p>
        </p:txBody>
      </p:sp>
      <p:sp>
        <p:nvSpPr>
          <p:cNvPr id="3" name="TextBox 2">
            <a:extLst>
              <a:ext uri="{FF2B5EF4-FFF2-40B4-BE49-F238E27FC236}">
                <a16:creationId xmlns:a16="http://schemas.microsoft.com/office/drawing/2014/main" id="{35C73042-20D6-FD2A-D964-8629397BECED}"/>
              </a:ext>
            </a:extLst>
          </p:cNvPr>
          <p:cNvSpPr txBox="1"/>
          <p:nvPr/>
        </p:nvSpPr>
        <p:spPr>
          <a:xfrm>
            <a:off x="0" y="762000"/>
            <a:ext cx="12192000" cy="646331"/>
          </a:xfrm>
          <a:prstGeom prst="rect">
            <a:avLst/>
          </a:prstGeom>
          <a:noFill/>
        </p:spPr>
        <p:txBody>
          <a:bodyPr vert="horz" rtlCol="0">
            <a:spAutoFit/>
          </a:bodyPr>
          <a:lstStyle/>
          <a:p>
            <a:pPr algn="ctr"/>
            <a:r>
              <a:rPr lang="en-US" sz="3600"/>
              <a:t>Testament of Naphtali 3:3</a:t>
            </a:r>
          </a:p>
        </p:txBody>
      </p:sp>
      <p:sp>
        <p:nvSpPr>
          <p:cNvPr id="4" name="TextBox 3">
            <a:extLst>
              <a:ext uri="{FF2B5EF4-FFF2-40B4-BE49-F238E27FC236}">
                <a16:creationId xmlns:a16="http://schemas.microsoft.com/office/drawing/2014/main" id="{E3FB03B4-E3AE-90F1-A6B9-D1D2879796B9}"/>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ECC4F47D-68DD-1F57-3AF2-16416F6AFF96}"/>
              </a:ext>
            </a:extLst>
          </p:cNvPr>
          <p:cNvSpPr txBox="1"/>
          <p:nvPr/>
        </p:nvSpPr>
        <p:spPr>
          <a:xfrm>
            <a:off x="1016000" y="1905000"/>
            <a:ext cx="10160000" cy="2000548"/>
          </a:xfrm>
          <a:prstGeom prst="rect">
            <a:avLst/>
          </a:prstGeom>
          <a:noFill/>
        </p:spPr>
        <p:txBody>
          <a:bodyPr vert="horz" rtlCol="0">
            <a:spAutoFit/>
          </a:bodyPr>
          <a:lstStyle/>
          <a:p>
            <a:pPr algn="ctr"/>
            <a:r>
              <a:rPr lang="en-US" sz="3100"/>
              <a:t>Do not become like Sodom, who changed the order of their nature in the same manner as the watchers changed the order of their nature. </a:t>
            </a:r>
            <a:r>
              <a:rPr lang="en-US" sz="3100" b="1">
                <a:solidFill>
                  <a:srgbClr val="FF0000"/>
                </a:solidFill>
              </a:rPr>
              <a:t>They are the cause of the flood and the desolation of the earth.</a:t>
            </a:r>
          </a:p>
        </p:txBody>
      </p:sp>
    </p:spTree>
    <p:extLst>
      <p:ext uri="{BB962C8B-B14F-4D97-AF65-F5344CB8AC3E}">
        <p14:creationId xmlns:p14="http://schemas.microsoft.com/office/powerpoint/2010/main" val="14637824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97D86E-5A6E-2448-F95B-B80F34E54F3C}"/>
              </a:ext>
            </a:extLst>
          </p:cNvPr>
          <p:cNvSpPr txBox="1"/>
          <p:nvPr/>
        </p:nvSpPr>
        <p:spPr>
          <a:xfrm>
            <a:off x="127000" y="127000"/>
            <a:ext cx="7315200" cy="276999"/>
          </a:xfrm>
          <a:prstGeom prst="rect">
            <a:avLst/>
          </a:prstGeom>
          <a:noFill/>
        </p:spPr>
        <p:txBody>
          <a:bodyPr vert="horz" lIns="0" tIns="0" rIns="0" bIns="0" rtlCol="0">
            <a:spAutoFit/>
          </a:bodyPr>
          <a:lstStyle/>
          <a:p>
            <a:r>
              <a:rPr lang="en-US"/>
              <a:t>The giants hurt mankind</a:t>
            </a:r>
          </a:p>
        </p:txBody>
      </p:sp>
      <p:sp>
        <p:nvSpPr>
          <p:cNvPr id="3" name="TextBox 2">
            <a:extLst>
              <a:ext uri="{FF2B5EF4-FFF2-40B4-BE49-F238E27FC236}">
                <a16:creationId xmlns:a16="http://schemas.microsoft.com/office/drawing/2014/main" id="{CB13D780-0F0A-25FC-D5C7-119F2B285B78}"/>
              </a:ext>
            </a:extLst>
          </p:cNvPr>
          <p:cNvSpPr txBox="1"/>
          <p:nvPr/>
        </p:nvSpPr>
        <p:spPr>
          <a:xfrm>
            <a:off x="0" y="762000"/>
            <a:ext cx="12192000" cy="646331"/>
          </a:xfrm>
          <a:prstGeom prst="rect">
            <a:avLst/>
          </a:prstGeom>
          <a:noFill/>
        </p:spPr>
        <p:txBody>
          <a:bodyPr vert="horz" rtlCol="0">
            <a:spAutoFit/>
          </a:bodyPr>
          <a:lstStyle/>
          <a:p>
            <a:pPr algn="ctr"/>
            <a:r>
              <a:rPr lang="en-US" sz="3600"/>
              <a:t>Jubilees 20:5</a:t>
            </a:r>
          </a:p>
        </p:txBody>
      </p:sp>
      <p:sp>
        <p:nvSpPr>
          <p:cNvPr id="4" name="TextBox 3">
            <a:extLst>
              <a:ext uri="{FF2B5EF4-FFF2-40B4-BE49-F238E27FC236}">
                <a16:creationId xmlns:a16="http://schemas.microsoft.com/office/drawing/2014/main" id="{425872F8-C618-FAA9-CD61-339370C47B2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5DC2027-F716-E07C-809E-D5926F66D648}"/>
              </a:ext>
            </a:extLst>
          </p:cNvPr>
          <p:cNvSpPr txBox="1"/>
          <p:nvPr/>
        </p:nvSpPr>
        <p:spPr>
          <a:xfrm>
            <a:off x="1016000" y="1905000"/>
            <a:ext cx="10160000" cy="2477601"/>
          </a:xfrm>
          <a:prstGeom prst="rect">
            <a:avLst/>
          </a:prstGeom>
          <a:noFill/>
        </p:spPr>
        <p:txBody>
          <a:bodyPr vert="horz" rtlCol="0">
            <a:spAutoFit/>
          </a:bodyPr>
          <a:lstStyle/>
          <a:p>
            <a:pPr algn="ctr"/>
            <a:r>
              <a:rPr lang="en-US" sz="3100"/>
              <a:t>And he told them of the judgment of the giants, and the judgment of the Sodomites, how they had been judged on account of their wickedness, and had </a:t>
            </a:r>
            <a:r>
              <a:rPr lang="en-US" sz="3100" b="1">
                <a:solidFill>
                  <a:srgbClr val="FF0000"/>
                </a:solidFill>
              </a:rPr>
              <a:t>died on account of their fornication, and uncleanness, and mutual corruption</a:t>
            </a:r>
            <a:r>
              <a:rPr lang="en-US" sz="3100"/>
              <a:t> through fornication.</a:t>
            </a:r>
          </a:p>
        </p:txBody>
      </p:sp>
    </p:spTree>
    <p:extLst>
      <p:ext uri="{BB962C8B-B14F-4D97-AF65-F5344CB8AC3E}">
        <p14:creationId xmlns:p14="http://schemas.microsoft.com/office/powerpoint/2010/main" val="4832662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E74C7-3781-19D9-2317-E0FD6544A5E3}"/>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Spirits of dead giants remain on earth</a:t>
            </a:r>
          </a:p>
        </p:txBody>
      </p:sp>
      <p:sp>
        <p:nvSpPr>
          <p:cNvPr id="3" name="Subtitle 2">
            <a:extLst>
              <a:ext uri="{FF2B5EF4-FFF2-40B4-BE49-F238E27FC236}">
                <a16:creationId xmlns:a16="http://schemas.microsoft.com/office/drawing/2014/main" id="{DDF14ABC-1900-EAF2-343F-D402CA036CA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049084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1F499E-39CF-9A4E-4025-7FE5A12E3876}"/>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110EA730-9FCB-385B-47FE-4F139849576D}"/>
              </a:ext>
            </a:extLst>
          </p:cNvPr>
          <p:cNvSpPr txBox="1"/>
          <p:nvPr/>
        </p:nvSpPr>
        <p:spPr>
          <a:xfrm>
            <a:off x="0" y="762000"/>
            <a:ext cx="12192000" cy="646331"/>
          </a:xfrm>
          <a:prstGeom prst="rect">
            <a:avLst/>
          </a:prstGeom>
          <a:noFill/>
        </p:spPr>
        <p:txBody>
          <a:bodyPr vert="horz" rtlCol="0">
            <a:spAutoFit/>
          </a:bodyPr>
          <a:lstStyle/>
          <a:p>
            <a:pPr algn="ctr"/>
            <a:r>
              <a:rPr lang="en-US" sz="3600"/>
              <a:t>Antiquities of the Jews Book One 4:2</a:t>
            </a:r>
          </a:p>
        </p:txBody>
      </p:sp>
      <p:sp>
        <p:nvSpPr>
          <p:cNvPr id="4" name="TextBox 3">
            <a:extLst>
              <a:ext uri="{FF2B5EF4-FFF2-40B4-BE49-F238E27FC236}">
                <a16:creationId xmlns:a16="http://schemas.microsoft.com/office/drawing/2014/main" id="{33FF538F-898E-F2E3-A2D4-295AC1D93232}"/>
              </a:ext>
            </a:extLst>
          </p:cNvPr>
          <p:cNvSpPr txBox="1"/>
          <p:nvPr/>
        </p:nvSpPr>
        <p:spPr>
          <a:xfrm>
            <a:off x="0" y="1270000"/>
            <a:ext cx="12192000" cy="400110"/>
          </a:xfrm>
          <a:prstGeom prst="rect">
            <a:avLst/>
          </a:prstGeom>
          <a:noFill/>
        </p:spPr>
        <p:txBody>
          <a:bodyPr vert="horz" rtlCol="0">
            <a:spAutoFit/>
          </a:bodyPr>
          <a:lstStyle/>
          <a:p>
            <a:pPr algn="ctr"/>
            <a:r>
              <a:rPr lang="en-US" sz="2000"/>
              <a:t>(Whiston Translation)</a:t>
            </a:r>
          </a:p>
        </p:txBody>
      </p:sp>
      <p:sp>
        <p:nvSpPr>
          <p:cNvPr id="5" name="TextBox 4">
            <a:extLst>
              <a:ext uri="{FF2B5EF4-FFF2-40B4-BE49-F238E27FC236}">
                <a16:creationId xmlns:a16="http://schemas.microsoft.com/office/drawing/2014/main" id="{20868205-0BF4-7C47-2A7A-44B4CBB8CB5D}"/>
              </a:ext>
            </a:extLst>
          </p:cNvPr>
          <p:cNvSpPr txBox="1"/>
          <p:nvPr/>
        </p:nvSpPr>
        <p:spPr>
          <a:xfrm>
            <a:off x="1016000" y="1905000"/>
            <a:ext cx="10160000" cy="3431709"/>
          </a:xfrm>
          <a:prstGeom prst="rect">
            <a:avLst/>
          </a:prstGeom>
          <a:noFill/>
        </p:spPr>
        <p:txBody>
          <a:bodyPr vert="horz" rtlCol="0">
            <a:spAutoFit/>
          </a:bodyPr>
          <a:lstStyle/>
          <a:p>
            <a:pPr algn="ctr"/>
            <a:r>
              <a:rPr lang="en-US" sz="3100"/>
              <a:t>Now it was Nimrod who excited them to such an affront and contempt of God. He was the grandson of Ham, the son of Noah, a bold man, and of great strength of hand. He persuaded them not to ascribe it to God, as if it were through his means they were happy, but to believe that it was their own courage which procured that happiness. (Continued...)</a:t>
            </a:r>
          </a:p>
        </p:txBody>
      </p:sp>
    </p:spTree>
    <p:extLst>
      <p:ext uri="{BB962C8B-B14F-4D97-AF65-F5344CB8AC3E}">
        <p14:creationId xmlns:p14="http://schemas.microsoft.com/office/powerpoint/2010/main" val="3298721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283E0E-C373-28E5-ADF9-5E986D9D82D4}"/>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EF02109D-F4C0-AFC3-11B8-F65F9FDF10A1}"/>
              </a:ext>
            </a:extLst>
          </p:cNvPr>
          <p:cNvSpPr txBox="1"/>
          <p:nvPr/>
        </p:nvSpPr>
        <p:spPr>
          <a:xfrm>
            <a:off x="1016000" y="635000"/>
            <a:ext cx="10160000" cy="3908762"/>
          </a:xfrm>
          <a:prstGeom prst="rect">
            <a:avLst/>
          </a:prstGeom>
          <a:noFill/>
        </p:spPr>
        <p:txBody>
          <a:bodyPr vert="horz" rtlCol="0">
            <a:spAutoFit/>
          </a:bodyPr>
          <a:lstStyle/>
          <a:p>
            <a:pPr algn="ctr"/>
            <a:r>
              <a:rPr lang="en-US" sz="3100"/>
              <a:t>He also gradually changed the government into tyranny, seeing no other way of turning men from the fear of God, but to bring them into a constant dependence on his power. He also said he would be revenged on God, if he should have a mind to drown the world again; for that he would build a tower too high for the waters to reach. And that he would avenge himself on God for destroying their forefathers.</a:t>
            </a:r>
          </a:p>
        </p:txBody>
      </p:sp>
    </p:spTree>
    <p:extLst>
      <p:ext uri="{BB962C8B-B14F-4D97-AF65-F5344CB8AC3E}">
        <p14:creationId xmlns:p14="http://schemas.microsoft.com/office/powerpoint/2010/main" val="45878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4030CE-1DE5-5ECE-24DD-6F238F95200E}"/>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26179467-3F88-2FA0-B160-6F79495BE8CC}"/>
              </a:ext>
            </a:extLst>
          </p:cNvPr>
          <p:cNvSpPr txBox="1"/>
          <p:nvPr/>
        </p:nvSpPr>
        <p:spPr>
          <a:xfrm>
            <a:off x="0" y="762000"/>
            <a:ext cx="12192000" cy="646331"/>
          </a:xfrm>
          <a:prstGeom prst="rect">
            <a:avLst/>
          </a:prstGeom>
          <a:noFill/>
        </p:spPr>
        <p:txBody>
          <a:bodyPr vert="horz" rtlCol="0">
            <a:spAutoFit/>
          </a:bodyPr>
          <a:lstStyle/>
          <a:p>
            <a:pPr algn="ctr"/>
            <a:r>
              <a:rPr lang="en-US" sz="3600"/>
              <a:t>First Enoch 15:8-12</a:t>
            </a:r>
          </a:p>
        </p:txBody>
      </p:sp>
      <p:sp>
        <p:nvSpPr>
          <p:cNvPr id="4" name="TextBox 3">
            <a:extLst>
              <a:ext uri="{FF2B5EF4-FFF2-40B4-BE49-F238E27FC236}">
                <a16:creationId xmlns:a16="http://schemas.microsoft.com/office/drawing/2014/main" id="{4F26F061-446C-24BB-3825-78A0248D42E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A20C1E1-90A6-4431-D972-C18789D555C6}"/>
              </a:ext>
            </a:extLst>
          </p:cNvPr>
          <p:cNvSpPr txBox="1"/>
          <p:nvPr/>
        </p:nvSpPr>
        <p:spPr>
          <a:xfrm>
            <a:off x="1016000" y="1905000"/>
            <a:ext cx="10160000" cy="3431709"/>
          </a:xfrm>
          <a:prstGeom prst="rect">
            <a:avLst/>
          </a:prstGeom>
          <a:noFill/>
        </p:spPr>
        <p:txBody>
          <a:bodyPr vert="horz" rtlCol="0">
            <a:spAutoFit/>
          </a:bodyPr>
          <a:lstStyle/>
          <a:p>
            <a:pPr algn="ctr"/>
            <a:r>
              <a:rPr lang="en-US" sz="3100"/>
              <a:t>And now, </a:t>
            </a:r>
            <a:r>
              <a:rPr lang="en-US" sz="3100" b="1">
                <a:solidFill>
                  <a:srgbClr val="FF0000"/>
                </a:solidFill>
              </a:rPr>
              <a:t>the giants,</a:t>
            </a:r>
            <a:r>
              <a:rPr lang="en-US" sz="3100"/>
              <a:t> who are produced from the spirits and flesh, </a:t>
            </a:r>
            <a:r>
              <a:rPr lang="en-US" sz="3100" b="1">
                <a:solidFill>
                  <a:srgbClr val="FF0000"/>
                </a:solidFill>
              </a:rPr>
              <a:t>shall be called evil spirits upon the earth,</a:t>
            </a:r>
            <a:r>
              <a:rPr lang="en-US" sz="3100"/>
              <a:t> and on the earth shall be their dwelling. </a:t>
            </a:r>
            <a:r>
              <a:rPr lang="en-US" sz="3100" b="1">
                <a:solidFill>
                  <a:srgbClr val="FF0000"/>
                </a:solidFill>
              </a:rPr>
              <a:t>Evil spirits have proceeded from their bodies; because they are born from men and from the holy Watchers</a:t>
            </a:r>
            <a:r>
              <a:rPr lang="en-US" sz="3100"/>
              <a:t> is their beginning and primal origin; they shall be evil spirits on earth, and evil spirits shall they be called. (Continued...)</a:t>
            </a:r>
          </a:p>
        </p:txBody>
      </p:sp>
    </p:spTree>
    <p:extLst>
      <p:ext uri="{BB962C8B-B14F-4D97-AF65-F5344CB8AC3E}">
        <p14:creationId xmlns:p14="http://schemas.microsoft.com/office/powerpoint/2010/main" val="42922229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F7C39A-AE2F-BCE9-C6FB-FD566A2FF8F7}"/>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93E14BA9-5896-4E55-0818-EAD3DE96AE7B}"/>
              </a:ext>
            </a:extLst>
          </p:cNvPr>
          <p:cNvSpPr txBox="1"/>
          <p:nvPr/>
        </p:nvSpPr>
        <p:spPr>
          <a:xfrm>
            <a:off x="1016000" y="635000"/>
            <a:ext cx="10160000" cy="3431709"/>
          </a:xfrm>
          <a:prstGeom prst="rect">
            <a:avLst/>
          </a:prstGeom>
          <a:noFill/>
        </p:spPr>
        <p:txBody>
          <a:bodyPr vert="horz" rtlCol="0">
            <a:spAutoFit/>
          </a:bodyPr>
          <a:lstStyle/>
          <a:p>
            <a:pPr algn="ctr"/>
            <a:r>
              <a:rPr lang="en-US" sz="3100"/>
              <a:t>[As for the spirits of heaven, in heaven shall be their dwelling, but as for the spirits of the earth which were born upon the earth, on the earth shall be their dwelling.] And the spirits of the giants afflict, oppress, destroy, attack, do battle, and work destruction on the earth, and cause trouble: they take no food, but nevertheless hunger and thirst, and cause offences. (Continued...)</a:t>
            </a:r>
          </a:p>
        </p:txBody>
      </p:sp>
    </p:spTree>
    <p:extLst>
      <p:ext uri="{BB962C8B-B14F-4D97-AF65-F5344CB8AC3E}">
        <p14:creationId xmlns:p14="http://schemas.microsoft.com/office/powerpoint/2010/main" val="8024675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597DA6-1740-3314-CECF-73ED1A65ABF0}"/>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E908A948-C4E7-B4E5-6A55-1C151361FB3C}"/>
              </a:ext>
            </a:extLst>
          </p:cNvPr>
          <p:cNvSpPr txBox="1"/>
          <p:nvPr/>
        </p:nvSpPr>
        <p:spPr>
          <a:xfrm>
            <a:off x="1016000" y="635000"/>
            <a:ext cx="10160000" cy="1523494"/>
          </a:xfrm>
          <a:prstGeom prst="rect">
            <a:avLst/>
          </a:prstGeom>
          <a:noFill/>
        </p:spPr>
        <p:txBody>
          <a:bodyPr vert="horz" rtlCol="0">
            <a:spAutoFit/>
          </a:bodyPr>
          <a:lstStyle/>
          <a:p>
            <a:pPr algn="ctr"/>
            <a:r>
              <a:rPr lang="en-US" sz="3100"/>
              <a:t>And these spirits shall rise up against the children of men and against the women, because they have proceeded from them.</a:t>
            </a:r>
          </a:p>
        </p:txBody>
      </p:sp>
    </p:spTree>
    <p:extLst>
      <p:ext uri="{BB962C8B-B14F-4D97-AF65-F5344CB8AC3E}">
        <p14:creationId xmlns:p14="http://schemas.microsoft.com/office/powerpoint/2010/main" val="38184289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528B6B-BC4B-EB3E-435E-E1C2D740082A}"/>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D166F9D6-60DB-1A77-D194-85B871F874A4}"/>
              </a:ext>
            </a:extLst>
          </p:cNvPr>
          <p:cNvSpPr txBox="1"/>
          <p:nvPr/>
        </p:nvSpPr>
        <p:spPr>
          <a:xfrm>
            <a:off x="0" y="762000"/>
            <a:ext cx="12192000" cy="646331"/>
          </a:xfrm>
          <a:prstGeom prst="rect">
            <a:avLst/>
          </a:prstGeom>
          <a:noFill/>
        </p:spPr>
        <p:txBody>
          <a:bodyPr vert="horz" rtlCol="0">
            <a:spAutoFit/>
          </a:bodyPr>
          <a:lstStyle/>
          <a:p>
            <a:pPr algn="ctr"/>
            <a:r>
              <a:rPr lang="en-US" sz="3600"/>
              <a:t>First Enoch 16:1</a:t>
            </a:r>
          </a:p>
        </p:txBody>
      </p:sp>
      <p:sp>
        <p:nvSpPr>
          <p:cNvPr id="4" name="TextBox 3">
            <a:extLst>
              <a:ext uri="{FF2B5EF4-FFF2-40B4-BE49-F238E27FC236}">
                <a16:creationId xmlns:a16="http://schemas.microsoft.com/office/drawing/2014/main" id="{186A04AF-EC37-E1EF-2CEC-AF0492C36FA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B3139B2-9CAA-BEF3-5A45-5E8020EC9D5C}"/>
              </a:ext>
            </a:extLst>
          </p:cNvPr>
          <p:cNvSpPr txBox="1"/>
          <p:nvPr/>
        </p:nvSpPr>
        <p:spPr>
          <a:xfrm>
            <a:off x="1016000" y="1905000"/>
            <a:ext cx="10160000" cy="2954655"/>
          </a:xfrm>
          <a:prstGeom prst="rect">
            <a:avLst/>
          </a:prstGeom>
          <a:noFill/>
        </p:spPr>
        <p:txBody>
          <a:bodyPr vert="horz" rtlCol="0">
            <a:spAutoFit/>
          </a:bodyPr>
          <a:lstStyle/>
          <a:p>
            <a:pPr algn="ctr"/>
            <a:r>
              <a:rPr lang="en-US" sz="3100"/>
              <a:t>From the days of the slaughter and destruction and death of the giants, </a:t>
            </a:r>
            <a:r>
              <a:rPr lang="en-US" sz="3100" b="1">
                <a:solidFill>
                  <a:srgbClr val="FF0000"/>
                </a:solidFill>
              </a:rPr>
              <a:t>from the souls of whose flesh the spirits,</a:t>
            </a:r>
            <a:r>
              <a:rPr lang="en-US" sz="3100"/>
              <a:t> having gone forth, shall destroy without incurring judgement -</a:t>
            </a:r>
            <a:r>
              <a:rPr lang="en-US" sz="3100" b="1">
                <a:solidFill>
                  <a:srgbClr val="FF0000"/>
                </a:solidFill>
              </a:rPr>
              <a:t>thus shall they destroy until the day of the consummation,</a:t>
            </a:r>
            <a:r>
              <a:rPr lang="en-US" sz="3100"/>
              <a:t> the great judgement in which the age shall be</a:t>
            </a:r>
          </a:p>
        </p:txBody>
      </p:sp>
    </p:spTree>
    <p:extLst>
      <p:ext uri="{BB962C8B-B14F-4D97-AF65-F5344CB8AC3E}">
        <p14:creationId xmlns:p14="http://schemas.microsoft.com/office/powerpoint/2010/main" val="8895407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8A6CCB-61E0-309F-CC59-9461D0FA7AA0}"/>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D88CE8B8-CE98-2C46-8682-F2A288839053}"/>
              </a:ext>
            </a:extLst>
          </p:cNvPr>
          <p:cNvSpPr txBox="1"/>
          <p:nvPr/>
        </p:nvSpPr>
        <p:spPr>
          <a:xfrm>
            <a:off x="0" y="762000"/>
            <a:ext cx="12192000" cy="646331"/>
          </a:xfrm>
          <a:prstGeom prst="rect">
            <a:avLst/>
          </a:prstGeom>
          <a:noFill/>
        </p:spPr>
        <p:txBody>
          <a:bodyPr vert="horz" rtlCol="0">
            <a:spAutoFit/>
          </a:bodyPr>
          <a:lstStyle/>
          <a:p>
            <a:pPr algn="ctr"/>
            <a:r>
              <a:rPr lang="en-US" sz="3600"/>
              <a:t>First Enoch 19:1</a:t>
            </a:r>
          </a:p>
        </p:txBody>
      </p:sp>
      <p:sp>
        <p:nvSpPr>
          <p:cNvPr id="4" name="TextBox 3">
            <a:extLst>
              <a:ext uri="{FF2B5EF4-FFF2-40B4-BE49-F238E27FC236}">
                <a16:creationId xmlns:a16="http://schemas.microsoft.com/office/drawing/2014/main" id="{7D9AD812-6640-2414-35C8-9F617E3CEEC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DDFB0F7-13C6-7E76-B385-D4AC38A1B246}"/>
              </a:ext>
            </a:extLst>
          </p:cNvPr>
          <p:cNvSpPr txBox="1"/>
          <p:nvPr/>
        </p:nvSpPr>
        <p:spPr>
          <a:xfrm>
            <a:off x="1016000" y="1905000"/>
            <a:ext cx="10160000" cy="2954655"/>
          </a:xfrm>
          <a:prstGeom prst="rect">
            <a:avLst/>
          </a:prstGeom>
          <a:noFill/>
        </p:spPr>
        <p:txBody>
          <a:bodyPr vert="horz" rtlCol="0">
            <a:spAutoFit/>
          </a:bodyPr>
          <a:lstStyle/>
          <a:p>
            <a:pPr algn="ctr"/>
            <a:r>
              <a:rPr lang="en-US" sz="3100"/>
              <a:t>And Uriel said to me: 'Here shall stand the angels who have connected themselves with women, </a:t>
            </a:r>
            <a:r>
              <a:rPr lang="en-US" sz="3100" b="1">
                <a:solidFill>
                  <a:srgbClr val="FF0000"/>
                </a:solidFill>
              </a:rPr>
              <a:t>and their spirits assuming many different forms are defiling mankind and shall lead them astray into sacrificing to demons as gods,</a:t>
            </a:r>
            <a:r>
              <a:rPr lang="en-US" sz="3100"/>
              <a:t> (here shall they stand,) till the day of the great judgement in</a:t>
            </a:r>
          </a:p>
        </p:txBody>
      </p:sp>
    </p:spTree>
    <p:extLst>
      <p:ext uri="{BB962C8B-B14F-4D97-AF65-F5344CB8AC3E}">
        <p14:creationId xmlns:p14="http://schemas.microsoft.com/office/powerpoint/2010/main" val="24066148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8A2FDC-D691-B71A-6F03-10FDBED64A7A}"/>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6CBA7EE1-52EF-852A-C602-F65E188367BD}"/>
              </a:ext>
            </a:extLst>
          </p:cNvPr>
          <p:cNvSpPr txBox="1"/>
          <p:nvPr/>
        </p:nvSpPr>
        <p:spPr>
          <a:xfrm>
            <a:off x="0" y="762000"/>
            <a:ext cx="12192000" cy="646331"/>
          </a:xfrm>
          <a:prstGeom prst="rect">
            <a:avLst/>
          </a:prstGeom>
          <a:noFill/>
        </p:spPr>
        <p:txBody>
          <a:bodyPr vert="horz" rtlCol="0">
            <a:spAutoFit/>
          </a:bodyPr>
          <a:lstStyle/>
          <a:p>
            <a:pPr algn="ctr"/>
            <a:r>
              <a:rPr lang="en-US" sz="3600"/>
              <a:t>Jubilees 10:1-14</a:t>
            </a:r>
          </a:p>
        </p:txBody>
      </p:sp>
      <p:sp>
        <p:nvSpPr>
          <p:cNvPr id="4" name="TextBox 3">
            <a:extLst>
              <a:ext uri="{FF2B5EF4-FFF2-40B4-BE49-F238E27FC236}">
                <a16:creationId xmlns:a16="http://schemas.microsoft.com/office/drawing/2014/main" id="{E397E5B8-96CD-2C43-4E8F-68A51011CC6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E31A5DA-CF45-716F-5F37-523C4C141631}"/>
              </a:ext>
            </a:extLst>
          </p:cNvPr>
          <p:cNvSpPr txBox="1"/>
          <p:nvPr/>
        </p:nvSpPr>
        <p:spPr>
          <a:xfrm>
            <a:off x="1016000" y="1905000"/>
            <a:ext cx="10160000" cy="3431709"/>
          </a:xfrm>
          <a:prstGeom prst="rect">
            <a:avLst/>
          </a:prstGeom>
          <a:noFill/>
        </p:spPr>
        <p:txBody>
          <a:bodyPr vert="horz" rtlCol="0">
            <a:spAutoFit/>
          </a:bodyPr>
          <a:lstStyle/>
          <a:p>
            <a:pPr algn="ctr"/>
            <a:r>
              <a:rPr lang="en-US" sz="3100"/>
              <a:t>And in the third week of this jubilee the unclean demons began to lead astray the children of the sons of Noah, and to make to err and destroy them. And the sons of Noah came to Noah their father, and they told him concerning the demons which were leading astray and blinding and slaying his sons' sons. And he prayed before the Lord his God, and said: (Continued...)</a:t>
            </a:r>
          </a:p>
        </p:txBody>
      </p:sp>
    </p:spTree>
    <p:extLst>
      <p:ext uri="{BB962C8B-B14F-4D97-AF65-F5344CB8AC3E}">
        <p14:creationId xmlns:p14="http://schemas.microsoft.com/office/powerpoint/2010/main" val="33190751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585026-926E-78E9-6148-500B97F442AD}"/>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7EC0070C-06E0-8E4C-3362-1025530E06A5}"/>
              </a:ext>
            </a:extLst>
          </p:cNvPr>
          <p:cNvSpPr txBox="1"/>
          <p:nvPr/>
        </p:nvSpPr>
        <p:spPr>
          <a:xfrm>
            <a:off x="1016000" y="635000"/>
            <a:ext cx="10160000" cy="3908762"/>
          </a:xfrm>
          <a:prstGeom prst="rect">
            <a:avLst/>
          </a:prstGeom>
          <a:noFill/>
        </p:spPr>
        <p:txBody>
          <a:bodyPr vert="horz" rtlCol="0">
            <a:spAutoFit/>
          </a:bodyPr>
          <a:lstStyle/>
          <a:p>
            <a:pPr algn="ctr"/>
            <a:r>
              <a:rPr lang="en-US" sz="3100"/>
              <a:t>'God of the spirits of all flesh, who hast shown mercy unto me and hast saved me and my sons from the waters of the flood, And hast not caused me to perish as Thou didst the sons of perdition; For Thy grace has been great towards me, And great has been Thy mercy to my soul; Let Thy grace be lift up upon my sons, And let not wicked spirits rule over them lest they should destroy them from the earth. (Continued...)</a:t>
            </a:r>
          </a:p>
        </p:txBody>
      </p:sp>
    </p:spTree>
    <p:extLst>
      <p:ext uri="{BB962C8B-B14F-4D97-AF65-F5344CB8AC3E}">
        <p14:creationId xmlns:p14="http://schemas.microsoft.com/office/powerpoint/2010/main" val="35407341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7D055A-0CF2-570A-A4D9-0C3C073495C4}"/>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C4157AD9-B53A-BCED-5C4F-E6241B2CB725}"/>
              </a:ext>
            </a:extLst>
          </p:cNvPr>
          <p:cNvSpPr txBox="1"/>
          <p:nvPr/>
        </p:nvSpPr>
        <p:spPr>
          <a:xfrm>
            <a:off x="1016000" y="635000"/>
            <a:ext cx="10160000" cy="4385816"/>
          </a:xfrm>
          <a:prstGeom prst="rect">
            <a:avLst/>
          </a:prstGeom>
          <a:noFill/>
        </p:spPr>
        <p:txBody>
          <a:bodyPr vert="horz" rtlCol="0">
            <a:spAutoFit/>
          </a:bodyPr>
          <a:lstStyle/>
          <a:p>
            <a:pPr algn="ctr"/>
            <a:r>
              <a:rPr lang="en-US" sz="3100"/>
              <a:t>But do Thou bless me and my sons, that we may increase and Multiply and replenish the earth. A</a:t>
            </a:r>
            <a:r>
              <a:rPr lang="en-US" sz="3100" b="1">
                <a:solidFill>
                  <a:srgbClr val="FF0000"/>
                </a:solidFill>
              </a:rPr>
              <a:t>nd Thou knowest how Thy Watchers, the fathers of these spirits, acted in my day: and as for these spirits which are living, imprison them and hold them fast in the place of condemnation, and let them not bring destruction on the sons of thy servant, my God; for these are malignant, and created in order to destroy.</a:t>
            </a:r>
            <a:r>
              <a:rPr lang="en-US" sz="3100"/>
              <a:t> And let them not rule over the spirits of the living; (Continued...)</a:t>
            </a:r>
          </a:p>
        </p:txBody>
      </p:sp>
    </p:spTree>
    <p:extLst>
      <p:ext uri="{BB962C8B-B14F-4D97-AF65-F5344CB8AC3E}">
        <p14:creationId xmlns:p14="http://schemas.microsoft.com/office/powerpoint/2010/main" val="27612090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00B551-54F1-5C4A-47E9-1ADB76280D4D}"/>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5377D250-E6AB-E917-2842-104FA2371C08}"/>
              </a:ext>
            </a:extLst>
          </p:cNvPr>
          <p:cNvSpPr txBox="1"/>
          <p:nvPr/>
        </p:nvSpPr>
        <p:spPr>
          <a:xfrm>
            <a:off x="1016000" y="635000"/>
            <a:ext cx="10160000" cy="4385816"/>
          </a:xfrm>
          <a:prstGeom prst="rect">
            <a:avLst/>
          </a:prstGeom>
          <a:noFill/>
        </p:spPr>
        <p:txBody>
          <a:bodyPr vert="horz" rtlCol="0">
            <a:spAutoFit/>
          </a:bodyPr>
          <a:lstStyle/>
          <a:p>
            <a:pPr algn="ctr"/>
            <a:r>
              <a:rPr lang="en-US" sz="3100"/>
              <a:t>for Thou alone canst exercise dominion over them. And let them not have power over the sons of the righteous from henceforth and for evermore.' And the Lord our God bade us to bind all. And the chief of the spirits, Mastema, came and said: 'Lord, Creator, let some of them remain before me, and let them harken to my voice, and do all that I shall say unto them; for if some of them are not left to me, I shall not be able to execute the power of my will on the sons of men; (Continued...)</a:t>
            </a:r>
          </a:p>
        </p:txBody>
      </p:sp>
    </p:spTree>
    <p:extLst>
      <p:ext uri="{BB962C8B-B14F-4D97-AF65-F5344CB8AC3E}">
        <p14:creationId xmlns:p14="http://schemas.microsoft.com/office/powerpoint/2010/main" val="15700570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4A1616-2F2F-C2EE-0E2A-7D26AC8E0560}"/>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D879C8F5-C946-170F-6B88-DFC530D07CFD}"/>
              </a:ext>
            </a:extLst>
          </p:cNvPr>
          <p:cNvSpPr txBox="1"/>
          <p:nvPr/>
        </p:nvSpPr>
        <p:spPr>
          <a:xfrm>
            <a:off x="1016000" y="635000"/>
            <a:ext cx="10160000" cy="4385816"/>
          </a:xfrm>
          <a:prstGeom prst="rect">
            <a:avLst/>
          </a:prstGeom>
          <a:noFill/>
        </p:spPr>
        <p:txBody>
          <a:bodyPr vert="horz" rtlCol="0">
            <a:spAutoFit/>
          </a:bodyPr>
          <a:lstStyle/>
          <a:p>
            <a:pPr algn="ctr"/>
            <a:r>
              <a:rPr lang="en-US" sz="3100"/>
              <a:t>for these are for corruption and leading astray before my judgment, for great is the wickedness of the sons of men.' And He said: Let the tenth part of them remain before him, and let nine parts descend into the place of condemnation.' And one of us He commanded that we should teach Noah all their medicines; for He knew that they would not walk in uprightness, nor strive in righteousness. And we did according to all His words: (Continued...)</a:t>
            </a:r>
          </a:p>
        </p:txBody>
      </p:sp>
    </p:spTree>
    <p:extLst>
      <p:ext uri="{BB962C8B-B14F-4D97-AF65-F5344CB8AC3E}">
        <p14:creationId xmlns:p14="http://schemas.microsoft.com/office/powerpoint/2010/main" val="32095147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96E4CD-000B-8AD2-B455-51B73B997257}"/>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2BFF8C40-6EA0-8E82-485F-40E18E7516CE}"/>
              </a:ext>
            </a:extLst>
          </p:cNvPr>
          <p:cNvSpPr txBox="1"/>
          <p:nvPr/>
        </p:nvSpPr>
        <p:spPr>
          <a:xfrm>
            <a:off x="1016000" y="635000"/>
            <a:ext cx="10160000" cy="4385816"/>
          </a:xfrm>
          <a:prstGeom prst="rect">
            <a:avLst/>
          </a:prstGeom>
          <a:noFill/>
        </p:spPr>
        <p:txBody>
          <a:bodyPr vert="horz" rtlCol="0">
            <a:spAutoFit/>
          </a:bodyPr>
          <a:lstStyle/>
          <a:p>
            <a:pPr algn="ctr"/>
            <a:r>
              <a:rPr lang="en-US" sz="3100"/>
              <a:t>all </a:t>
            </a:r>
            <a:r>
              <a:rPr lang="en-US" sz="3100" b="1">
                <a:solidFill>
                  <a:srgbClr val="FF0000"/>
                </a:solidFill>
              </a:rPr>
              <a:t>the malignant evil ones we bound in the place of condemnation and a tenth part of them we left that they might be subject before Satan on the earth. An</a:t>
            </a:r>
            <a:r>
              <a:rPr lang="en-US" sz="3100"/>
              <a:t>d we explained to Noah all the medicines of their diseases, together with their seductions, how he might heal them with herbs of the earth. And Noah wrote down all things in a book as we instructed him concerning every kind of medicine. Thus the evil spirits were precluded from (hurting) the sons of Noah. (Continued...)</a:t>
            </a:r>
          </a:p>
        </p:txBody>
      </p:sp>
    </p:spTree>
    <p:extLst>
      <p:ext uri="{BB962C8B-B14F-4D97-AF65-F5344CB8AC3E}">
        <p14:creationId xmlns:p14="http://schemas.microsoft.com/office/powerpoint/2010/main" val="8602613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907F2C-5386-4613-2C1E-34153D2A7D6F}"/>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1592AB56-93E0-8148-D9FE-D4DCD23E95B6}"/>
              </a:ext>
            </a:extLst>
          </p:cNvPr>
          <p:cNvSpPr txBox="1"/>
          <p:nvPr/>
        </p:nvSpPr>
        <p:spPr>
          <a:xfrm>
            <a:off x="1016000" y="635000"/>
            <a:ext cx="10160000" cy="1046440"/>
          </a:xfrm>
          <a:prstGeom prst="rect">
            <a:avLst/>
          </a:prstGeom>
          <a:noFill/>
        </p:spPr>
        <p:txBody>
          <a:bodyPr vert="horz" rtlCol="0">
            <a:spAutoFit/>
          </a:bodyPr>
          <a:lstStyle/>
          <a:p>
            <a:pPr algn="ctr"/>
            <a:r>
              <a:rPr lang="en-US" sz="3100"/>
              <a:t>And he gave all that he had written to Shem, his eldest son; for he loved him exceedingly above all his sons.</a:t>
            </a:r>
          </a:p>
        </p:txBody>
      </p:sp>
    </p:spTree>
    <p:extLst>
      <p:ext uri="{BB962C8B-B14F-4D97-AF65-F5344CB8AC3E}">
        <p14:creationId xmlns:p14="http://schemas.microsoft.com/office/powerpoint/2010/main" val="38798769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0583C1-064D-74B8-6BDF-435F101E2BB2}"/>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F5AA803E-A91A-F64B-3745-03EE120D51E0}"/>
              </a:ext>
            </a:extLst>
          </p:cNvPr>
          <p:cNvSpPr txBox="1"/>
          <p:nvPr/>
        </p:nvSpPr>
        <p:spPr>
          <a:xfrm>
            <a:off x="0" y="762000"/>
            <a:ext cx="12192000" cy="646331"/>
          </a:xfrm>
          <a:prstGeom prst="rect">
            <a:avLst/>
          </a:prstGeom>
          <a:noFill/>
        </p:spPr>
        <p:txBody>
          <a:bodyPr vert="horz" rtlCol="0">
            <a:spAutoFit/>
          </a:bodyPr>
          <a:lstStyle/>
          <a:p>
            <a:pPr algn="ctr"/>
            <a:r>
              <a:rPr lang="en-US" sz="3600"/>
              <a:t>Jubilees 10:5</a:t>
            </a:r>
          </a:p>
        </p:txBody>
      </p:sp>
      <p:sp>
        <p:nvSpPr>
          <p:cNvPr id="4" name="TextBox 3">
            <a:extLst>
              <a:ext uri="{FF2B5EF4-FFF2-40B4-BE49-F238E27FC236}">
                <a16:creationId xmlns:a16="http://schemas.microsoft.com/office/drawing/2014/main" id="{D99A8367-AFA4-9FC6-78B2-C69F0D8A68F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80AB3AE-707C-C5E1-634A-A68904E3E44C}"/>
              </a:ext>
            </a:extLst>
          </p:cNvPr>
          <p:cNvSpPr txBox="1"/>
          <p:nvPr/>
        </p:nvSpPr>
        <p:spPr>
          <a:xfrm>
            <a:off x="1016000" y="1905000"/>
            <a:ext cx="10160000" cy="2954655"/>
          </a:xfrm>
          <a:prstGeom prst="rect">
            <a:avLst/>
          </a:prstGeom>
          <a:noFill/>
        </p:spPr>
        <p:txBody>
          <a:bodyPr vert="horz" rtlCol="0">
            <a:spAutoFit/>
          </a:bodyPr>
          <a:lstStyle/>
          <a:p>
            <a:pPr algn="ctr"/>
            <a:r>
              <a:rPr lang="en-US" sz="3100"/>
              <a:t>And Thou knowest how Thy Watchers, </a:t>
            </a:r>
            <a:r>
              <a:rPr lang="en-US" sz="3100" b="1">
                <a:solidFill>
                  <a:srgbClr val="FF0000"/>
                </a:solidFill>
              </a:rPr>
              <a:t>the fathers of these spirits,</a:t>
            </a:r>
            <a:r>
              <a:rPr lang="en-US" sz="3100"/>
              <a:t> acted in my day: and as for these spirits which are living, imprison them and hold them fast in the place of condemnation, and let them not bring destruction on the sons of thy servant, my God; for these are malignant, and created in order to destroy.</a:t>
            </a:r>
          </a:p>
        </p:txBody>
      </p:sp>
    </p:spTree>
    <p:extLst>
      <p:ext uri="{BB962C8B-B14F-4D97-AF65-F5344CB8AC3E}">
        <p14:creationId xmlns:p14="http://schemas.microsoft.com/office/powerpoint/2010/main" val="2007462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FD091C-C90E-C6E2-EC5D-7DBAA46D3158}"/>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7EBBB152-2098-4757-0ED0-3633D6F810AD}"/>
              </a:ext>
            </a:extLst>
          </p:cNvPr>
          <p:cNvSpPr txBox="1"/>
          <p:nvPr/>
        </p:nvSpPr>
        <p:spPr>
          <a:xfrm>
            <a:off x="0" y="762000"/>
            <a:ext cx="12192000" cy="646331"/>
          </a:xfrm>
          <a:prstGeom prst="rect">
            <a:avLst/>
          </a:prstGeom>
          <a:noFill/>
        </p:spPr>
        <p:txBody>
          <a:bodyPr vert="horz" rtlCol="0">
            <a:spAutoFit/>
          </a:bodyPr>
          <a:lstStyle/>
          <a:p>
            <a:pPr algn="ctr"/>
            <a:r>
              <a:rPr lang="en-US" sz="3600"/>
              <a:t>Testament of Reuben 5:1</a:t>
            </a:r>
          </a:p>
        </p:txBody>
      </p:sp>
      <p:sp>
        <p:nvSpPr>
          <p:cNvPr id="4" name="TextBox 3">
            <a:extLst>
              <a:ext uri="{FF2B5EF4-FFF2-40B4-BE49-F238E27FC236}">
                <a16:creationId xmlns:a16="http://schemas.microsoft.com/office/drawing/2014/main" id="{16982C35-EA96-1593-43FF-D2568F2A38D6}"/>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30368F51-F587-9F10-0703-F75948E60700}"/>
              </a:ext>
            </a:extLst>
          </p:cNvPr>
          <p:cNvSpPr txBox="1"/>
          <p:nvPr/>
        </p:nvSpPr>
        <p:spPr>
          <a:xfrm>
            <a:off x="1016000" y="1905000"/>
            <a:ext cx="10160000" cy="4385816"/>
          </a:xfrm>
          <a:prstGeom prst="rect">
            <a:avLst/>
          </a:prstGeom>
          <a:noFill/>
        </p:spPr>
        <p:txBody>
          <a:bodyPr vert="horz" rtlCol="0">
            <a:spAutoFit/>
          </a:bodyPr>
          <a:lstStyle/>
          <a:p>
            <a:pPr algn="ctr"/>
            <a:r>
              <a:rPr lang="en-US" sz="3100"/>
              <a:t>My children, ungodly women hurt you not by strength, but by subtle enticement. They hide who they really are and make you see what they want you to see. They cannot overcome you by strength, so they overcome you by craft. An Angel of God told me that fornication overcomes ungodly women more than men. They devised schemes to seduce men. They deceive the man's mind through their adornment and still poisoned by the glance of their eye, and capture him by their actions. (Continued...)</a:t>
            </a:r>
          </a:p>
        </p:txBody>
      </p:sp>
    </p:spTree>
    <p:extLst>
      <p:ext uri="{BB962C8B-B14F-4D97-AF65-F5344CB8AC3E}">
        <p14:creationId xmlns:p14="http://schemas.microsoft.com/office/powerpoint/2010/main" val="38271812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09C90F-0338-A0E3-245A-4CA400A60429}"/>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0362915F-6DA1-0162-BA56-F3ECDE5F9022}"/>
              </a:ext>
            </a:extLst>
          </p:cNvPr>
          <p:cNvSpPr txBox="1"/>
          <p:nvPr/>
        </p:nvSpPr>
        <p:spPr>
          <a:xfrm>
            <a:off x="1016000" y="635000"/>
            <a:ext cx="10160000" cy="3908762"/>
          </a:xfrm>
          <a:prstGeom prst="rect">
            <a:avLst/>
          </a:prstGeom>
          <a:noFill/>
        </p:spPr>
        <p:txBody>
          <a:bodyPr vert="horz" rtlCol="0">
            <a:spAutoFit/>
          </a:bodyPr>
          <a:lstStyle/>
          <a:p>
            <a:pPr algn="ctr"/>
            <a:r>
              <a:rPr lang="en-US" sz="3100"/>
              <a:t>Therefore, flee fortification, my children command your wives and daughters not to adorn their heads and faces. Because every woman who acts deceitfully in these things is destined for everlasting punishment. This is how they seduce the watchers before the flood. They appeared constantly in their presence this way until the watchers fell for them. They changed their form to that of men and came to the women. (Continued...)</a:t>
            </a:r>
          </a:p>
        </p:txBody>
      </p:sp>
    </p:spTree>
    <p:extLst>
      <p:ext uri="{BB962C8B-B14F-4D97-AF65-F5344CB8AC3E}">
        <p14:creationId xmlns:p14="http://schemas.microsoft.com/office/powerpoint/2010/main" val="38438849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3C254C-3913-53B1-3FA2-CEEF2218A098}"/>
              </a:ext>
            </a:extLst>
          </p:cNvPr>
          <p:cNvSpPr txBox="1"/>
          <p:nvPr/>
        </p:nvSpPr>
        <p:spPr>
          <a:xfrm>
            <a:off x="127000" y="127000"/>
            <a:ext cx="7315200" cy="276999"/>
          </a:xfrm>
          <a:prstGeom prst="rect">
            <a:avLst/>
          </a:prstGeom>
          <a:noFill/>
        </p:spPr>
        <p:txBody>
          <a:bodyPr vert="horz" lIns="0" tIns="0" rIns="0" bIns="0" rtlCol="0">
            <a:spAutoFit/>
          </a:bodyPr>
          <a:lstStyle/>
          <a:p>
            <a:r>
              <a:rPr lang="en-US"/>
              <a:t>SPIRITS OF DEAD GIANTS REMAIN ON EARTH</a:t>
            </a:r>
          </a:p>
        </p:txBody>
      </p:sp>
      <p:sp>
        <p:nvSpPr>
          <p:cNvPr id="3" name="TextBox 2">
            <a:extLst>
              <a:ext uri="{FF2B5EF4-FFF2-40B4-BE49-F238E27FC236}">
                <a16:creationId xmlns:a16="http://schemas.microsoft.com/office/drawing/2014/main" id="{01D3E699-C0C5-C16F-9857-D33B118A840E}"/>
              </a:ext>
            </a:extLst>
          </p:cNvPr>
          <p:cNvSpPr txBox="1"/>
          <p:nvPr/>
        </p:nvSpPr>
        <p:spPr>
          <a:xfrm>
            <a:off x="1016000" y="635000"/>
            <a:ext cx="10160000" cy="1523494"/>
          </a:xfrm>
          <a:prstGeom prst="rect">
            <a:avLst/>
          </a:prstGeom>
          <a:noFill/>
        </p:spPr>
        <p:txBody>
          <a:bodyPr vert="horz" rtlCol="0">
            <a:spAutoFit/>
          </a:bodyPr>
          <a:lstStyle/>
          <a:p>
            <a:pPr algn="ctr"/>
            <a:r>
              <a:rPr lang="en-US" sz="3100"/>
              <a:t>T</a:t>
            </a:r>
            <a:r>
              <a:rPr lang="en-US" sz="3100" b="1">
                <a:solidFill>
                  <a:srgbClr val="FF0000"/>
                </a:solidFill>
              </a:rPr>
              <a:t>he ungodly women planned for this to happen because they desired heavenly husbands. </a:t>
            </a:r>
            <a:r>
              <a:rPr lang="en-US" sz="3100"/>
              <a:t>Then they gave birth to Nephilim.</a:t>
            </a:r>
          </a:p>
        </p:txBody>
      </p:sp>
    </p:spTree>
    <p:extLst>
      <p:ext uri="{BB962C8B-B14F-4D97-AF65-F5344CB8AC3E}">
        <p14:creationId xmlns:p14="http://schemas.microsoft.com/office/powerpoint/2010/main" val="30217057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13</TotalTime>
  <Words>2508</Words>
  <Application>Microsoft Office PowerPoint</Application>
  <PresentationFormat>Widescreen</PresentationFormat>
  <Paragraphs>103</Paragraphs>
  <Slides>36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36</vt:i4>
      </vt:variant>
    </vt:vector>
  </HeadingPairs>
  <TitlesOfParts>
    <vt:vector size="40" baseType="lpstr">
      <vt:lpstr>Aptos</vt:lpstr>
      <vt:lpstr>Aptos Display</vt:lpstr>
      <vt:lpstr>Arial</vt:lpstr>
      <vt:lpstr>Office Theme</vt:lpstr>
      <vt:lpstr>Pre-Flood Giants</vt:lpstr>
      <vt:lpstr>How tall were the giants?</vt:lpstr>
      <vt:lpstr>PowerPoint Presentation</vt:lpstr>
      <vt:lpstr>PowerPoint Presentation</vt:lpstr>
      <vt:lpstr>Purpose for the Flood</vt:lpstr>
      <vt:lpstr>The giants hurt mankind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Spirits of dead giants remain on earth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2026-07-08T01:06:17Z</dcterms:modified>
</cp:coreProperties>
</file>