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 id="461" r:id="rId207"/>
    <p:sldId id="462" r:id="rId208"/>
    <p:sldId id="463" r:id="rId209"/>
    <p:sldId id="464" r:id="rId210"/>
    <p:sldId id="465" r:id="rId211"/>
    <p:sldId id="466" r:id="rId212"/>
    <p:sldId id="467" r:id="rId213"/>
    <p:sldId id="468" r:id="rId214"/>
    <p:sldId id="469" r:id="rId215"/>
    <p:sldId id="470" r:id="rId216"/>
    <p:sldId id="471" r:id="rId217"/>
    <p:sldId id="472" r:id="rId218"/>
    <p:sldId id="473" r:id="rId219"/>
    <p:sldId id="474" r:id="rId220"/>
    <p:sldId id="475" r:id="rId221"/>
    <p:sldId id="476" r:id="rId222"/>
    <p:sldId id="477" r:id="rId223"/>
    <p:sldId id="478" r:id="rId224"/>
    <p:sldId id="479" r:id="rId225"/>
    <p:sldId id="480" r:id="rId226"/>
    <p:sldId id="481" r:id="rId227"/>
    <p:sldId id="482" r:id="rId228"/>
    <p:sldId id="483" r:id="rId229"/>
    <p:sldId id="484" r:id="rId230"/>
    <p:sldId id="485" r:id="rId231"/>
    <p:sldId id="486" r:id="rId232"/>
    <p:sldId id="487" r:id="rId233"/>
    <p:sldId id="488" r:id="rId234"/>
    <p:sldId id="489" r:id="rId235"/>
    <p:sldId id="490" r:id="rId236"/>
    <p:sldId id="491" r:id="rId237"/>
    <p:sldId id="492" r:id="rId238"/>
    <p:sldId id="493" r:id="rId239"/>
    <p:sldId id="494" r:id="rId240"/>
    <p:sldId id="495" r:id="rId241"/>
    <p:sldId id="496" r:id="rId242"/>
    <p:sldId id="497" r:id="rId243"/>
    <p:sldId id="498" r:id="rId244"/>
    <p:sldId id="499" r:id="rId245"/>
    <p:sldId id="500" r:id="rId246"/>
    <p:sldId id="501" r:id="rId247"/>
    <p:sldId id="502" r:id="rId248"/>
    <p:sldId id="503" r:id="rId249"/>
    <p:sldId id="504" r:id="rId250"/>
    <p:sldId id="505" r:id="rId251"/>
    <p:sldId id="506" r:id="rId252"/>
    <p:sldId id="507" r:id="rId253"/>
    <p:sldId id="508" r:id="rId254"/>
    <p:sldId id="509" r:id="rId255"/>
    <p:sldId id="510" r:id="rId256"/>
    <p:sldId id="511" r:id="rId257"/>
    <p:sldId id="512" r:id="rId258"/>
    <p:sldId id="513" r:id="rId259"/>
    <p:sldId id="514" r:id="rId260"/>
    <p:sldId id="515" r:id="rId261"/>
    <p:sldId id="516" r:id="rId262"/>
    <p:sldId id="517" r:id="rId263"/>
    <p:sldId id="518" r:id="rId264"/>
    <p:sldId id="519" r:id="rId265"/>
    <p:sldId id="520" r:id="rId266"/>
    <p:sldId id="521" r:id="rId267"/>
    <p:sldId id="522" r:id="rId268"/>
    <p:sldId id="523" r:id="rId26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A4A50E2-D67D-4CBD-8251-1EFFE9021ED4}">
          <p14:sldIdLst>
            <p14:sldId id="256"/>
          </p14:sldIdLst>
        </p14:section>
        <p14:section name="WHAT IS THE JOB OF A PRIEST?" id="{F5EAF32C-E5D1-4747-BBFF-63DDF92B3EE4}">
          <p14:sldIdLst>
            <p14:sldId id="257"/>
          </p14:sldIdLst>
        </p14:section>
        <p14:section name="Priests are knowledgeable in the word and should teach others regarding it" id="{42C65106-0F05-44D9-8980-AB353F7ECA5D}">
          <p14:sldIdLst>
            <p14:sldId id="258"/>
            <p14:sldId id="259"/>
            <p14:sldId id="260"/>
          </p14:sldIdLst>
        </p14:section>
        <p14:section name="Priests are the ones who collect the tithe" id="{97BB13BA-5293-4ABA-BDE7-EDB0E0D7E9C1}">
          <p14:sldIdLst>
            <p14:sldId id="261"/>
            <p14:sldId id="262"/>
          </p14:sldIdLst>
        </p14:section>
        <p14:section name="Priests are judges" id="{FA50CCC0-4FAD-46BA-B0F1-713ACC2A66AA}">
          <p14:sldIdLst>
            <p14:sldId id="263"/>
            <p14:sldId id="264"/>
          </p14:sldIdLst>
        </p14:section>
        <p14:section name="Priests perform the duties of offerings and mediate for men to the Creator" id="{BA040EAA-92CA-464C-AC38-971AD076B652}">
          <p14:sldIdLst>
            <p14:sldId id="265"/>
            <p14:sldId id="266"/>
            <p14:sldId id="267"/>
            <p14:sldId id="268"/>
          </p14:sldIdLst>
        </p14:section>
        <p14:section name="HOW DOES A PRIEST MEDIATE FOR YOU?" id="{69C35054-DE2B-43DD-8069-C249460F3B5C}">
          <p14:sldIdLst>
            <p14:sldId id="269"/>
            <p14:sldId id="270"/>
            <p14:sldId id="271"/>
            <p14:sldId id="272"/>
            <p14:sldId id="273"/>
          </p14:sldIdLst>
        </p14:section>
        <p14:section name="THE FOOD OF YOUR GOD" id="{4DD65D95-DFF4-49FA-BD83-8BA96878D993}">
          <p14:sldIdLst>
            <p14:sldId id="274"/>
          </p14:sldIdLst>
        </p14:section>
        <p14:section name="Bread of Heaven" id="{C47A74D0-8224-4659-84C4-92FDD82E9320}">
          <p14:sldIdLst>
            <p14:sldId id="275"/>
            <p14:sldId id="276"/>
            <p14:sldId id="277"/>
            <p14:sldId id="278"/>
          </p14:sldIdLst>
        </p14:section>
        <p14:section name="Spiritual Bread" id="{F4A06930-2934-49CF-8D8D-91C08CD53FE8}">
          <p14:sldIdLst>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297"/>
            <p14:sldId id="298"/>
            <p14:sldId id="299"/>
            <p14:sldId id="300"/>
            <p14:sldId id="301"/>
          </p14:sldIdLst>
        </p14:section>
        <p14:section name="HOW MANY PRIESTHOODS ARE THERE?" id="{8CF72621-019E-48F9-9A91-257A0F83D1E4}">
          <p14:sldIdLst>
            <p14:sldId id="302"/>
          </p14:sldIdLst>
        </p14:section>
        <p14:section name="Levitical - The Priesthood of Men" id="{B78FF2E8-BCF1-4EDB-90FD-226B14191C9B}">
          <p14:sldIdLst>
            <p14:sldId id="303"/>
            <p14:sldId id="304"/>
          </p14:sldIdLst>
        </p14:section>
        <p14:section name="Heavenly - The priesthood of Angels" id="{826E357D-76DC-4265-95C7-BAE487ED7DAE}">
          <p14:sldIdLst>
            <p14:sldId id="305"/>
            <p14:sldId id="306"/>
            <p14:sldId id="307"/>
            <p14:sldId id="308"/>
            <p14:sldId id="309"/>
          </p14:sldIdLst>
        </p14:section>
        <p14:section name="Melchizedekian - The Highest Priesthood (The Priesthood Yeshua Earned)" id="{51B7B553-6772-4B9A-AB55-F714E2B54F86}">
          <p14:sldIdLst>
            <p14:sldId id="310"/>
            <p14:sldId id="311"/>
            <p14:sldId id="312"/>
            <p14:sldId id="313"/>
            <p14:sldId id="314"/>
          </p14:sldIdLst>
        </p14:section>
        <p14:section name="THE PRIESTHOOD PASSED DOWN" id="{5D9F943B-AF4D-4893-BC6A-93E8136FC47B}">
          <p14:sldIdLst>
            <p14:sldId id="315"/>
          </p14:sldIdLst>
        </p14:section>
        <p14:section name="Priests existed before the Levites" id="{6DA5358A-08E6-4E5C-AEE8-8652FCB53F76}">
          <p14:sldIdLst>
            <p14:sldId id="316"/>
            <p14:sldId id="317"/>
            <p14:sldId id="318"/>
            <p14:sldId id="319"/>
            <p14:sldId id="320"/>
            <p14:sldId id="321"/>
          </p14:sldIdLst>
        </p14:section>
        <p14:section name="Adam" id="{92B8CC6A-78B8-4006-8B79-D0D5CAE03088}">
          <p14:sldIdLst>
            <p14:sldId id="322"/>
            <p14:sldId id="323"/>
          </p14:sldIdLst>
        </p14:section>
        <p14:section name="Seth" id="{500F13C6-1F58-4BD7-8093-6F6FE72D09A6}">
          <p14:sldIdLst>
            <p14:sldId id="324"/>
            <p14:sldId id="325"/>
          </p14:sldIdLst>
        </p14:section>
        <p14:section name="Enoch" id="{D9BCB8B8-AF6D-4D4F-B1F0-ECEDAAE0B2C7}">
          <p14:sldIdLst>
            <p14:sldId id="326"/>
            <p14:sldId id="327"/>
            <p14:sldId id="328"/>
            <p14:sldId id="329"/>
          </p14:sldIdLst>
        </p14:section>
        <p14:section name="Enoch &gt; Methuselah &gt; Lamech &gt; Noah" id="{482F14CE-F3BC-4596-A134-71D2097F7084}">
          <p14:sldIdLst>
            <p14:sldId id="330"/>
            <p14:sldId id="331"/>
            <p14:sldId id="332"/>
            <p14:sldId id="333"/>
            <p14:sldId id="334"/>
            <p14:sldId id="335"/>
            <p14:sldId id="336"/>
            <p14:sldId id="337"/>
            <p14:sldId id="338"/>
            <p14:sldId id="339"/>
          </p14:sldIdLst>
        </p14:section>
        <p14:section name="Noah" id="{8DC2E82E-2AAF-4B35-A075-0C1B18E5C6CB}">
          <p14:sldIdLst>
            <p14:sldId id="340"/>
            <p14:sldId id="341"/>
            <p14:sldId id="342"/>
            <p14:sldId id="343"/>
            <p14:sldId id="344"/>
            <p14:sldId id="345"/>
            <p14:sldId id="346"/>
          </p14:sldIdLst>
        </p14:section>
        <p14:section name="Shem" id="{C1BCCB89-8AD7-4B1B-AB44-16BB5E1F4C42}">
          <p14:sldIdLst>
            <p14:sldId id="347"/>
            <p14:sldId id="348"/>
            <p14:sldId id="349"/>
            <p14:sldId id="350"/>
            <p14:sldId id="351"/>
          </p14:sldIdLst>
        </p14:section>
        <p14:section name="Abraham" id="{A4ADEDB1-503A-4137-ACFF-9CB4965DFDDD}">
          <p14:sldIdLst>
            <p14:sldId id="352"/>
            <p14:sldId id="353"/>
            <p14:sldId id="354"/>
            <p14:sldId id="355"/>
            <p14:sldId id="356"/>
            <p14:sldId id="357"/>
            <p14:sldId id="358"/>
            <p14:sldId id="359"/>
            <p14:sldId id="360"/>
            <p14:sldId id="361"/>
            <p14:sldId id="362"/>
            <p14:sldId id="363"/>
            <p14:sldId id="364"/>
          </p14:sldIdLst>
        </p14:section>
        <p14:section name="Isaac" id="{6E294CB3-FC51-41A7-9F07-F11CD06953FA}">
          <p14:sldIdLst>
            <p14:sldId id="365"/>
            <p14:sldId id="366"/>
            <p14:sldId id="367"/>
            <p14:sldId id="368"/>
            <p14:sldId id="369"/>
            <p14:sldId id="370"/>
          </p14:sldIdLst>
        </p14:section>
        <p14:section name="Jacob" id="{24FDAF8C-25E3-460D-818E-58225DBA212C}">
          <p14:sldIdLst>
            <p14:sldId id="371"/>
            <p14:sldId id="372"/>
            <p14:sldId id="373"/>
            <p14:sldId id="374"/>
            <p14:sldId id="375"/>
            <p14:sldId id="376"/>
            <p14:sldId id="377"/>
            <p14:sldId id="378"/>
            <p14:sldId id="379"/>
            <p14:sldId id="380"/>
            <p14:sldId id="381"/>
            <p14:sldId id="382"/>
            <p14:sldId id="383"/>
            <p14:sldId id="384"/>
            <p14:sldId id="385"/>
            <p14:sldId id="386"/>
            <p14:sldId id="387"/>
          </p14:sldIdLst>
        </p14:section>
        <p14:section name="Levi" id="{92B502D9-9D8E-4F5D-82B1-7C6108D07623}">
          <p14:sldIdLst>
            <p14:sldId id="388"/>
            <p14:sldId id="389"/>
            <p14:sldId id="390"/>
            <p14:sldId id="391"/>
            <p14:sldId id="392"/>
            <p14:sldId id="393"/>
            <p14:sldId id="394"/>
            <p14:sldId id="395"/>
            <p14:sldId id="396"/>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419"/>
            <p14:sldId id="420"/>
            <p14:sldId id="421"/>
            <p14:sldId id="422"/>
            <p14:sldId id="423"/>
            <p14:sldId id="424"/>
            <p14:sldId id="425"/>
            <p14:sldId id="426"/>
            <p14:sldId id="427"/>
            <p14:sldId id="428"/>
            <p14:sldId id="429"/>
            <p14:sldId id="430"/>
          </p14:sldIdLst>
        </p14:section>
        <p14:section name="Kohath" id="{1147A4BD-5B86-4AB1-96E1-4CC6E924CEBA}">
          <p14:sldIdLst>
            <p14:sldId id="431"/>
            <p14:sldId id="432"/>
            <p14:sldId id="433"/>
          </p14:sldIdLst>
        </p14:section>
        <p14:section name="Moses" id="{A69A1D9F-D075-4B9C-A8B9-C7C5B786E005}">
          <p14:sldIdLst>
            <p14:sldId id="434"/>
            <p14:sldId id="435"/>
            <p14:sldId id="436"/>
            <p14:sldId id="437"/>
            <p14:sldId id="438"/>
            <p14:sldId id="439"/>
          </p14:sldIdLst>
        </p14:section>
        <p14:section name="Aaron (1st High Priest of Israel)" id="{0BFD5D56-834C-4A37-80E1-4F9800A9584C}">
          <p14:sldIdLst>
            <p14:sldId id="440"/>
            <p14:sldId id="441"/>
            <p14:sldId id="442"/>
          </p14:sldIdLst>
        </p14:section>
        <p14:section name="Eleazar (2nd High Priest of Israel)" id="{CA718EEF-AD25-4681-B9F0-79E4ABED46D0}">
          <p14:sldIdLst>
            <p14:sldId id="443"/>
            <p14:sldId id="444"/>
            <p14:sldId id="445"/>
          </p14:sldIdLst>
        </p14:section>
        <p14:section name="Phinehas (Eleazar's son)-Abishua-Bukki-Uzzi-Eli- Zerahiah" id="{D0004257-843A-4F9F-94F6-76602864C580}">
          <p14:sldIdLst>
            <p14:sldId id="446"/>
            <p14:sldId id="447"/>
            <p14:sldId id="448"/>
            <p14:sldId id="449"/>
            <p14:sldId id="450"/>
            <p14:sldId id="451"/>
            <p14:sldId id="452"/>
          </p14:sldIdLst>
        </p14:section>
        <p14:section name="Ahitub-Ahijah-Ahimelech-Abiathar-Zadok" id="{67C11BD8-1A51-498F-B5AE-58B731A7907D}">
          <p14:sldIdLst>
            <p14:sldId id="453"/>
            <p14:sldId id="454"/>
            <p14:sldId id="455"/>
          </p14:sldIdLst>
        </p14:section>
        <p14:section name="The Sons of Zadok" id="{C585D07F-7C66-4DAF-A19A-24D98D14881C}">
          <p14:sldIdLst>
            <p14:sldId id="456"/>
            <p14:sldId id="457"/>
            <p14:sldId id="458"/>
          </p14:sldIdLst>
        </p14:section>
        <p14:section name="The Maccabees" id="{5C157243-38EF-4BBD-9F71-0D47FA4EE4C5}">
          <p14:sldIdLst>
            <p14:sldId id="459"/>
            <p14:sldId id="460"/>
            <p14:sldId id="461"/>
          </p14:sldIdLst>
        </p14:section>
        <p14:section name="John the Baptist" id="{CA73DF8A-4F1D-48E0-A140-D93CDA0B6822}">
          <p14:sldIdLst>
            <p14:sldId id="462"/>
            <p14:sldId id="463"/>
            <p14:sldId id="464"/>
            <p14:sldId id="465"/>
            <p14:sldId id="466"/>
            <p14:sldId id="467"/>
            <p14:sldId id="468"/>
            <p14:sldId id="469"/>
            <p14:sldId id="470"/>
            <p14:sldId id="471"/>
            <p14:sldId id="472"/>
            <p14:sldId id="473"/>
          </p14:sldIdLst>
        </p14:section>
        <p14:section name="ARE WE PRIESTS TODAY?" id="{B6BE52A5-9622-4AD9-A14A-732558483D04}">
          <p14:sldIdLst>
            <p14:sldId id="474"/>
            <p14:sldId id="475"/>
          </p14:sldIdLst>
        </p14:section>
        <p14:section name="HOLY NATION" id="{FF2B6635-BE8F-4288-BB16-C0ACD9F3B73B}">
          <p14:sldIdLst>
            <p14:sldId id="476"/>
          </p14:sldIdLst>
        </p14:section>
        <p14:section name="We are the priesthood" id="{D6715826-CB9C-4F14-BC97-0B1515EC93AA}">
          <p14:sldIdLst>
            <p14:sldId id="477"/>
            <p14:sldId id="478"/>
            <p14:sldId id="479"/>
            <p14:sldId id="480"/>
          </p14:sldIdLst>
        </p14:section>
        <p14:section name="DOES SACRIFICE FORGIVE SINS?" id="{736DBBAC-F623-4D0E-A72E-96D89AB61EEE}">
          <p14:sldIdLst>
            <p14:sldId id="481"/>
            <p14:sldId id="482"/>
            <p14:sldId id="483"/>
            <p14:sldId id="484"/>
            <p14:sldId id="485"/>
            <p14:sldId id="486"/>
            <p14:sldId id="487"/>
            <p14:sldId id="488"/>
            <p14:sldId id="489"/>
            <p14:sldId id="490"/>
            <p14:sldId id="491"/>
            <p14:sldId id="492"/>
            <p14:sldId id="493"/>
            <p14:sldId id="494"/>
            <p14:sldId id="495"/>
          </p14:sldIdLst>
        </p14:section>
        <p14:section name="FORGIVENESS FOR INTENTIONAL SINS" id="{7D127FFF-8F9A-4622-B756-1424D2F6B8FB}">
          <p14:sldIdLst>
            <p14:sldId id="496"/>
            <p14:sldId id="497"/>
            <p14:sldId id="498"/>
            <p14:sldId id="499"/>
            <p14:sldId id="500"/>
            <p14:sldId id="501"/>
            <p14:sldId id="502"/>
          </p14:sldIdLst>
        </p14:section>
        <p14:section name="FUTURE OF THE PRIESTHOOD" id="{A8FEDE4C-72A1-4C3A-9842-FC175E522B79}">
          <p14:sldIdLst>
            <p14:sldId id="503"/>
          </p14:sldIdLst>
        </p14:section>
        <p14:section name="We will become priests" id="{9777A0F2-BB9E-4603-BF9E-AEBE5801D24F}">
          <p14:sldIdLst>
            <p14:sldId id="504"/>
            <p14:sldId id="505"/>
          </p14:sldIdLst>
        </p14:section>
        <p14:section name="OFFERINGS OF YHVH" id="{5354C38D-2E2B-432D-862F-D3554E241121}">
          <p14:sldIdLst>
            <p14:sldId id="506"/>
            <p14:sldId id="507"/>
            <p14:sldId id="508"/>
            <p14:sldId id="509"/>
            <p14:sldId id="510"/>
            <p14:sldId id="511"/>
            <p14:sldId id="512"/>
            <p14:sldId id="513"/>
            <p14:sldId id="514"/>
            <p14:sldId id="515"/>
            <p14:sldId id="516"/>
            <p14:sldId id="517"/>
          </p14:sldIdLst>
        </p14:section>
        <p14:section name="MEAL OFFERINGS" id="{B78EF753-74C9-4B30-B8E9-9A6FE88C5160}">
          <p14:sldIdLst>
            <p14:sldId id="518"/>
            <p14:sldId id="519"/>
          </p14:sldIdLst>
        </p14:section>
        <p14:section name="MINISTRY" id="{104363CE-C32F-4B71-A351-2D779AA70116}">
          <p14:sldIdLst>
            <p14:sldId id="520"/>
          </p14:sldIdLst>
        </p14:section>
        <p14:section name="Ministry" id="{F47FF7A0-B2C8-4EB7-BF87-1793E166850F}">
          <p14:sldIdLst>
            <p14:sldId id="521"/>
            <p14:sldId id="522"/>
            <p14:sldId id="52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BC47293-AC20-4C65-9550-68836B173517}" v="83274" dt="2025-04-09T15:23:38.6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presProps" Target="presProps.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viewProps" Target="viewProps.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slide" Target="slides/slide260.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72" Type="http://schemas.openxmlformats.org/officeDocument/2006/relationships/theme" Target="theme/theme1.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tableStyles" Target="tableStyles.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microsoft.com/office/2015/10/relationships/revisionInfo" Target="revisionInfo.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7/7/2026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62618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7/7/2026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195997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7/7/2026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839098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7/7/2026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57239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7/7/2026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391496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7/7/2026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60659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7/7/2026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053095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7/7/2026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622559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7/7/2026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292268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7/7/2026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325282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7/7/2026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06910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7/7/2026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3157357"/>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0" r:id="rId6"/>
    <p:sldLayoutId id="2147483796" r:id="rId7"/>
    <p:sldLayoutId id="2147483797" r:id="rId8"/>
    <p:sldLayoutId id="2147483798" r:id="rId9"/>
    <p:sldLayoutId id="2147483799" r:id="rId10"/>
    <p:sldLayoutId id="2147483801" r:id="rId11"/>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21875" b="21875"/>
          <a:stretch/>
        </p:blipFill>
        <p:spPr>
          <a:xfrm>
            <a:off x="1" y="10"/>
            <a:ext cx="12192000" cy="6857989"/>
          </a:xfrm>
          <a:prstGeom prst="rect">
            <a:avLst/>
          </a:prstGeom>
        </p:spPr>
      </p:pic>
      <p:sp>
        <p:nvSpPr>
          <p:cNvPr id="92" name="Rectangle 91">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1833541" y="990599"/>
            <a:ext cx="5619054" cy="4849091"/>
          </a:xfrm>
        </p:spPr>
        <p:txBody>
          <a:bodyPr anchor="ctr">
            <a:normAutofit/>
          </a:bodyPr>
          <a:lstStyle/>
          <a:p>
            <a:pPr algn="r"/>
            <a:r>
              <a:rPr lang="en-US" dirty="0">
                <a:solidFill>
                  <a:srgbClr val="FFFFFF"/>
                </a:solidFill>
              </a:rPr>
              <a:t>The Priesthood of YHVH</a:t>
            </a:r>
          </a:p>
        </p:txBody>
      </p:sp>
      <p:cxnSp>
        <p:nvCxnSpPr>
          <p:cNvPr id="94" name="Straight Connector 93">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B0586-8C92-F94C-6FC0-37DF89E20C7A}"/>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What is the job of a priest?</a:t>
            </a:r>
          </a:p>
        </p:txBody>
      </p:sp>
      <p:sp>
        <p:nvSpPr>
          <p:cNvPr id="3" name="Subtitle 2">
            <a:extLst>
              <a:ext uri="{FF2B5EF4-FFF2-40B4-BE49-F238E27FC236}">
                <a16:creationId xmlns:a16="http://schemas.microsoft.com/office/drawing/2014/main" id="{06998A83-3362-F1AB-B102-0582A89BC18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36915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F75F2-69B6-218E-FA6F-FC5D030A05C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Priests are knowledgeable in the word and should teach others regarding it</a:t>
            </a:r>
          </a:p>
        </p:txBody>
      </p:sp>
      <p:sp>
        <p:nvSpPr>
          <p:cNvPr id="3" name="Subtitle 2">
            <a:extLst>
              <a:ext uri="{FF2B5EF4-FFF2-40B4-BE49-F238E27FC236}">
                <a16:creationId xmlns:a16="http://schemas.microsoft.com/office/drawing/2014/main" id="{01F3487B-115D-991E-8F34-CB865CB1C4A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59691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475515-45B4-5979-B9AF-D4DC87CB4873}"/>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are knowledgeable in the word and should teach others regarding it</a:t>
            </a:r>
          </a:p>
        </p:txBody>
      </p:sp>
      <p:sp>
        <p:nvSpPr>
          <p:cNvPr id="3" name="TextBox 2">
            <a:extLst>
              <a:ext uri="{FF2B5EF4-FFF2-40B4-BE49-F238E27FC236}">
                <a16:creationId xmlns:a16="http://schemas.microsoft.com/office/drawing/2014/main" id="{61176AD2-F023-7FF0-758F-56583DCE9BF4}"/>
              </a:ext>
            </a:extLst>
          </p:cNvPr>
          <p:cNvSpPr txBox="1"/>
          <p:nvPr/>
        </p:nvSpPr>
        <p:spPr>
          <a:xfrm>
            <a:off x="0" y="762000"/>
            <a:ext cx="12192000" cy="646331"/>
          </a:xfrm>
          <a:prstGeom prst="rect">
            <a:avLst/>
          </a:prstGeom>
          <a:noFill/>
        </p:spPr>
        <p:txBody>
          <a:bodyPr vert="horz" rtlCol="0">
            <a:spAutoFit/>
          </a:bodyPr>
          <a:lstStyle/>
          <a:p>
            <a:pPr algn="ctr"/>
            <a:r>
              <a:rPr lang="en-US" sz="3600"/>
              <a:t>First Samuel 2:35</a:t>
            </a:r>
          </a:p>
        </p:txBody>
      </p:sp>
      <p:sp>
        <p:nvSpPr>
          <p:cNvPr id="4" name="TextBox 3">
            <a:extLst>
              <a:ext uri="{FF2B5EF4-FFF2-40B4-BE49-F238E27FC236}">
                <a16:creationId xmlns:a16="http://schemas.microsoft.com/office/drawing/2014/main" id="{71C9806D-8E69-6992-F586-EE4717AF613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3BDB36-32A9-368A-73B8-FF5E56D1AE06}"/>
              </a:ext>
            </a:extLst>
          </p:cNvPr>
          <p:cNvSpPr txBox="1"/>
          <p:nvPr/>
        </p:nvSpPr>
        <p:spPr>
          <a:xfrm>
            <a:off x="1016000" y="1905000"/>
            <a:ext cx="10160000" cy="2000548"/>
          </a:xfrm>
          <a:prstGeom prst="rect">
            <a:avLst/>
          </a:prstGeom>
          <a:noFill/>
        </p:spPr>
        <p:txBody>
          <a:bodyPr vert="horz" rtlCol="0">
            <a:spAutoFit/>
          </a:bodyPr>
          <a:lstStyle/>
          <a:p>
            <a:pPr algn="ctr"/>
            <a:r>
              <a:rPr lang="en-US" sz="3100"/>
              <a:t>But I will raise up for Myself </a:t>
            </a:r>
            <a:r>
              <a:rPr lang="en-US" sz="3100" b="1">
                <a:solidFill>
                  <a:srgbClr val="FF0000"/>
                </a:solidFill>
              </a:rPr>
              <a:t>a faithful priest who will do according to what is in My heart and in My soul</a:t>
            </a:r>
            <a:r>
              <a:rPr lang="en-US" sz="3100"/>
              <a:t>; and I will build him an enduring house, and he will walk before My anointed always.</a:t>
            </a:r>
          </a:p>
        </p:txBody>
      </p:sp>
    </p:spTree>
    <p:extLst>
      <p:ext uri="{BB962C8B-B14F-4D97-AF65-F5344CB8AC3E}">
        <p14:creationId xmlns:p14="http://schemas.microsoft.com/office/powerpoint/2010/main" val="3178527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72B899-77DA-B2B8-0105-06296F3AF433}"/>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are knowledgeable in the word and should teach others regarding it</a:t>
            </a:r>
          </a:p>
        </p:txBody>
      </p:sp>
      <p:sp>
        <p:nvSpPr>
          <p:cNvPr id="3" name="TextBox 2">
            <a:extLst>
              <a:ext uri="{FF2B5EF4-FFF2-40B4-BE49-F238E27FC236}">
                <a16:creationId xmlns:a16="http://schemas.microsoft.com/office/drawing/2014/main" id="{8D137F29-DD16-0106-4A32-DF1182D82E80}"/>
              </a:ext>
            </a:extLst>
          </p:cNvPr>
          <p:cNvSpPr txBox="1"/>
          <p:nvPr/>
        </p:nvSpPr>
        <p:spPr>
          <a:xfrm>
            <a:off x="0" y="762000"/>
            <a:ext cx="12192000" cy="646331"/>
          </a:xfrm>
          <a:prstGeom prst="rect">
            <a:avLst/>
          </a:prstGeom>
          <a:noFill/>
        </p:spPr>
        <p:txBody>
          <a:bodyPr vert="horz" rtlCol="0">
            <a:spAutoFit/>
          </a:bodyPr>
          <a:lstStyle/>
          <a:p>
            <a:pPr algn="ctr"/>
            <a:r>
              <a:rPr lang="en-US" sz="3600"/>
              <a:t>Malachi 2:6-7</a:t>
            </a:r>
          </a:p>
        </p:txBody>
      </p:sp>
      <p:sp>
        <p:nvSpPr>
          <p:cNvPr id="4" name="TextBox 3">
            <a:extLst>
              <a:ext uri="{FF2B5EF4-FFF2-40B4-BE49-F238E27FC236}">
                <a16:creationId xmlns:a16="http://schemas.microsoft.com/office/drawing/2014/main" id="{269D07E4-9518-70D0-3689-8E46E83A89F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3ACE61-E455-12A7-E785-43887B3E2407}"/>
              </a:ext>
            </a:extLst>
          </p:cNvPr>
          <p:cNvSpPr txBox="1"/>
          <p:nvPr/>
        </p:nvSpPr>
        <p:spPr>
          <a:xfrm>
            <a:off x="1016000" y="1905000"/>
            <a:ext cx="10160000" cy="2954655"/>
          </a:xfrm>
          <a:prstGeom prst="rect">
            <a:avLst/>
          </a:prstGeom>
          <a:noFill/>
        </p:spPr>
        <p:txBody>
          <a:bodyPr vert="horz" rtlCol="0">
            <a:spAutoFit/>
          </a:bodyPr>
          <a:lstStyle/>
          <a:p>
            <a:pPr algn="ctr"/>
            <a:r>
              <a:rPr lang="en-US" sz="3100"/>
              <a:t>"True instruction was in his mouth and unrighteousness was not found on his lips; he walked with Me in peace and uprightness, and he turned many back from iniquity. "</a:t>
            </a:r>
            <a:r>
              <a:rPr lang="en-US" sz="3100" b="1">
                <a:solidFill>
                  <a:srgbClr val="FF0000"/>
                </a:solidFill>
              </a:rPr>
              <a:t>For the lips of a priest should preserve knowledge, and men should seek instruction from his mouth;</a:t>
            </a:r>
            <a:r>
              <a:rPr lang="en-US" sz="3100"/>
              <a:t> for he is the messenger of the LORD of hosts.</a:t>
            </a:r>
          </a:p>
        </p:txBody>
      </p:sp>
    </p:spTree>
    <p:extLst>
      <p:ext uri="{BB962C8B-B14F-4D97-AF65-F5344CB8AC3E}">
        <p14:creationId xmlns:p14="http://schemas.microsoft.com/office/powerpoint/2010/main" val="3194297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49AF1-090D-B7B3-086F-AA25F2F7531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Priests are the ones who collect the tithe</a:t>
            </a:r>
          </a:p>
        </p:txBody>
      </p:sp>
      <p:sp>
        <p:nvSpPr>
          <p:cNvPr id="3" name="Subtitle 2">
            <a:extLst>
              <a:ext uri="{FF2B5EF4-FFF2-40B4-BE49-F238E27FC236}">
                <a16:creationId xmlns:a16="http://schemas.microsoft.com/office/drawing/2014/main" id="{71C5EAE7-BF26-D7A0-9C4B-CD290294EBD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872888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82B366-CFC1-79A8-7E0F-4596BD5300A9}"/>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are the ones who collect the tithe</a:t>
            </a:r>
          </a:p>
        </p:txBody>
      </p:sp>
      <p:sp>
        <p:nvSpPr>
          <p:cNvPr id="3" name="TextBox 2">
            <a:extLst>
              <a:ext uri="{FF2B5EF4-FFF2-40B4-BE49-F238E27FC236}">
                <a16:creationId xmlns:a16="http://schemas.microsoft.com/office/drawing/2014/main" id="{DE801D92-877F-6CD0-E1D5-01D876EBEE3D}"/>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34:9</a:t>
            </a:r>
          </a:p>
        </p:txBody>
      </p:sp>
      <p:sp>
        <p:nvSpPr>
          <p:cNvPr id="4" name="TextBox 3">
            <a:extLst>
              <a:ext uri="{FF2B5EF4-FFF2-40B4-BE49-F238E27FC236}">
                <a16:creationId xmlns:a16="http://schemas.microsoft.com/office/drawing/2014/main" id="{E3F860F3-5A85-EC05-E8B1-6D512C634D9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63D639E-0987-110E-EE68-68E662A66F58}"/>
              </a:ext>
            </a:extLst>
          </p:cNvPr>
          <p:cNvSpPr txBox="1"/>
          <p:nvPr/>
        </p:nvSpPr>
        <p:spPr>
          <a:xfrm>
            <a:off x="1016000" y="1905000"/>
            <a:ext cx="10160000" cy="2477601"/>
          </a:xfrm>
          <a:prstGeom prst="rect">
            <a:avLst/>
          </a:prstGeom>
          <a:noFill/>
        </p:spPr>
        <p:txBody>
          <a:bodyPr vert="horz" rtlCol="0">
            <a:spAutoFit/>
          </a:bodyPr>
          <a:lstStyle/>
          <a:p>
            <a:pPr algn="ctr"/>
            <a:r>
              <a:rPr lang="en-US" sz="3100"/>
              <a:t>They came to Hilkiah the high priest and delivered the money that was brought into the house of God, </a:t>
            </a:r>
            <a:r>
              <a:rPr lang="en-US" sz="3100" b="1">
                <a:solidFill>
                  <a:srgbClr val="FF0000"/>
                </a:solidFill>
              </a:rPr>
              <a:t>which the Levites, the doorkeepers, had collected</a:t>
            </a:r>
            <a:r>
              <a:rPr lang="en-US" sz="3100"/>
              <a:t> from Manasseh and Ephraim, and from all the remnant of Israel, and from all Judah and Benjamin and the inhabitants of Jerusalem.</a:t>
            </a:r>
          </a:p>
        </p:txBody>
      </p:sp>
    </p:spTree>
    <p:extLst>
      <p:ext uri="{BB962C8B-B14F-4D97-AF65-F5344CB8AC3E}">
        <p14:creationId xmlns:p14="http://schemas.microsoft.com/office/powerpoint/2010/main" val="2652445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DBD22-614E-4A77-0DCF-DEF1C7264A7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Priests are judges</a:t>
            </a:r>
          </a:p>
        </p:txBody>
      </p:sp>
      <p:sp>
        <p:nvSpPr>
          <p:cNvPr id="3" name="Subtitle 2">
            <a:extLst>
              <a:ext uri="{FF2B5EF4-FFF2-40B4-BE49-F238E27FC236}">
                <a16:creationId xmlns:a16="http://schemas.microsoft.com/office/drawing/2014/main" id="{7EFFA789-2E82-DEB7-415B-FFFC0268336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637129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64058D-0A35-27E3-0827-92D5A246A548}"/>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are judges</a:t>
            </a:r>
          </a:p>
        </p:txBody>
      </p:sp>
      <p:sp>
        <p:nvSpPr>
          <p:cNvPr id="3" name="TextBox 2">
            <a:extLst>
              <a:ext uri="{FF2B5EF4-FFF2-40B4-BE49-F238E27FC236}">
                <a16:creationId xmlns:a16="http://schemas.microsoft.com/office/drawing/2014/main" id="{555299BF-B059-8191-05D9-8C00CDB0D061}"/>
              </a:ext>
            </a:extLst>
          </p:cNvPr>
          <p:cNvSpPr txBox="1"/>
          <p:nvPr/>
        </p:nvSpPr>
        <p:spPr>
          <a:xfrm>
            <a:off x="0" y="762000"/>
            <a:ext cx="12192000" cy="646331"/>
          </a:xfrm>
          <a:prstGeom prst="rect">
            <a:avLst/>
          </a:prstGeom>
          <a:noFill/>
        </p:spPr>
        <p:txBody>
          <a:bodyPr vert="horz" rtlCol="0">
            <a:spAutoFit/>
          </a:bodyPr>
          <a:lstStyle/>
          <a:p>
            <a:pPr algn="ctr"/>
            <a:r>
              <a:rPr lang="en-US" sz="3600"/>
              <a:t>Deuteronomy 21:5</a:t>
            </a:r>
          </a:p>
        </p:txBody>
      </p:sp>
      <p:sp>
        <p:nvSpPr>
          <p:cNvPr id="4" name="TextBox 3">
            <a:extLst>
              <a:ext uri="{FF2B5EF4-FFF2-40B4-BE49-F238E27FC236}">
                <a16:creationId xmlns:a16="http://schemas.microsoft.com/office/drawing/2014/main" id="{E0A947A2-3BDF-D228-B666-11813539E01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71240F6-B6FE-1B94-D38F-084D4870E638}"/>
              </a:ext>
            </a:extLst>
          </p:cNvPr>
          <p:cNvSpPr txBox="1"/>
          <p:nvPr/>
        </p:nvSpPr>
        <p:spPr>
          <a:xfrm>
            <a:off x="1016000" y="1905000"/>
            <a:ext cx="10160000" cy="2000548"/>
          </a:xfrm>
          <a:prstGeom prst="rect">
            <a:avLst/>
          </a:prstGeom>
          <a:noFill/>
        </p:spPr>
        <p:txBody>
          <a:bodyPr vert="horz" rtlCol="0">
            <a:spAutoFit/>
          </a:bodyPr>
          <a:lstStyle/>
          <a:p>
            <a:pPr algn="ctr"/>
            <a:r>
              <a:rPr lang="en-US" sz="3100"/>
              <a:t>"Then the priests, the sons of Levi, shall come near, for the LORD your God has chosen them to serve Him and to bless in the name of the LORD; </a:t>
            </a:r>
            <a:r>
              <a:rPr lang="en-US" sz="3100" b="1">
                <a:solidFill>
                  <a:srgbClr val="FF0000"/>
                </a:solidFill>
              </a:rPr>
              <a:t>and every dispute and every assault shall be settled by them</a:t>
            </a:r>
            <a:r>
              <a:rPr lang="en-US" sz="3100"/>
              <a:t>.</a:t>
            </a:r>
          </a:p>
        </p:txBody>
      </p:sp>
    </p:spTree>
    <p:extLst>
      <p:ext uri="{BB962C8B-B14F-4D97-AF65-F5344CB8AC3E}">
        <p14:creationId xmlns:p14="http://schemas.microsoft.com/office/powerpoint/2010/main" val="3373797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E9FF2-AA96-C34F-6FA1-CA0F81410C4B}"/>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Priests perform the duties of offerings and mediate for men to the Creator</a:t>
            </a:r>
          </a:p>
        </p:txBody>
      </p:sp>
      <p:sp>
        <p:nvSpPr>
          <p:cNvPr id="3" name="Subtitle 2">
            <a:extLst>
              <a:ext uri="{FF2B5EF4-FFF2-40B4-BE49-F238E27FC236}">
                <a16:creationId xmlns:a16="http://schemas.microsoft.com/office/drawing/2014/main" id="{5F88A253-A489-F477-CD46-8E8509A2BA7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409374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93E179-8D3E-ECCB-FF22-7172131B60C9}"/>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perform the duties of offerings and mediate for men to the Creator</a:t>
            </a:r>
          </a:p>
        </p:txBody>
      </p:sp>
      <p:sp>
        <p:nvSpPr>
          <p:cNvPr id="3" name="TextBox 2">
            <a:extLst>
              <a:ext uri="{FF2B5EF4-FFF2-40B4-BE49-F238E27FC236}">
                <a16:creationId xmlns:a16="http://schemas.microsoft.com/office/drawing/2014/main" id="{297D0DEA-770D-DE58-6CEA-EAB06488A4C7}"/>
              </a:ext>
            </a:extLst>
          </p:cNvPr>
          <p:cNvSpPr txBox="1"/>
          <p:nvPr/>
        </p:nvSpPr>
        <p:spPr>
          <a:xfrm>
            <a:off x="0" y="762000"/>
            <a:ext cx="12192000" cy="646331"/>
          </a:xfrm>
          <a:prstGeom prst="rect">
            <a:avLst/>
          </a:prstGeom>
          <a:noFill/>
        </p:spPr>
        <p:txBody>
          <a:bodyPr vert="horz" rtlCol="0">
            <a:spAutoFit/>
          </a:bodyPr>
          <a:lstStyle/>
          <a:p>
            <a:pPr algn="ctr"/>
            <a:r>
              <a:rPr lang="en-US" sz="3600"/>
              <a:t>Deuteronomy 18:6-7</a:t>
            </a:r>
          </a:p>
        </p:txBody>
      </p:sp>
      <p:sp>
        <p:nvSpPr>
          <p:cNvPr id="4" name="TextBox 3">
            <a:extLst>
              <a:ext uri="{FF2B5EF4-FFF2-40B4-BE49-F238E27FC236}">
                <a16:creationId xmlns:a16="http://schemas.microsoft.com/office/drawing/2014/main" id="{E9758CDD-B5D5-8D82-630E-658CBCF6E4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65EDBE8-18A9-DF1F-620A-67069BD8EBFD}"/>
              </a:ext>
            </a:extLst>
          </p:cNvPr>
          <p:cNvSpPr txBox="1"/>
          <p:nvPr/>
        </p:nvSpPr>
        <p:spPr>
          <a:xfrm>
            <a:off x="1016000" y="1905000"/>
            <a:ext cx="10160000" cy="2477601"/>
          </a:xfrm>
          <a:prstGeom prst="rect">
            <a:avLst/>
          </a:prstGeom>
          <a:noFill/>
        </p:spPr>
        <p:txBody>
          <a:bodyPr vert="horz" rtlCol="0">
            <a:spAutoFit/>
          </a:bodyPr>
          <a:lstStyle/>
          <a:p>
            <a:pPr algn="ctr"/>
            <a:r>
              <a:rPr lang="en-US" sz="3100"/>
              <a:t>"Now if a Levite comes from any of your towns throughout Israel where he resides, and comes whenever he desires to the place which the LORD chooses, </a:t>
            </a:r>
            <a:r>
              <a:rPr lang="en-US" sz="3100" b="1">
                <a:solidFill>
                  <a:srgbClr val="FF0000"/>
                </a:solidFill>
              </a:rPr>
              <a:t>then he shall serve in the name of the LORD</a:t>
            </a:r>
            <a:r>
              <a:rPr lang="en-US" sz="3100"/>
              <a:t> his God, like all his fellow Levites who stand there before the LORD.</a:t>
            </a:r>
          </a:p>
        </p:txBody>
      </p:sp>
    </p:spTree>
    <p:extLst>
      <p:ext uri="{BB962C8B-B14F-4D97-AF65-F5344CB8AC3E}">
        <p14:creationId xmlns:p14="http://schemas.microsoft.com/office/powerpoint/2010/main" val="3984782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E001D1-2C2A-DC29-C47D-A96CCDE35A31}"/>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perform the duties of offerings and mediate for men to the Creator</a:t>
            </a:r>
          </a:p>
        </p:txBody>
      </p:sp>
      <p:sp>
        <p:nvSpPr>
          <p:cNvPr id="3" name="TextBox 2">
            <a:extLst>
              <a:ext uri="{FF2B5EF4-FFF2-40B4-BE49-F238E27FC236}">
                <a16:creationId xmlns:a16="http://schemas.microsoft.com/office/drawing/2014/main" id="{F6C6100D-8E9D-6C36-406A-B0555555F2C8}"/>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9:13</a:t>
            </a:r>
          </a:p>
        </p:txBody>
      </p:sp>
      <p:sp>
        <p:nvSpPr>
          <p:cNvPr id="4" name="TextBox 3">
            <a:extLst>
              <a:ext uri="{FF2B5EF4-FFF2-40B4-BE49-F238E27FC236}">
                <a16:creationId xmlns:a16="http://schemas.microsoft.com/office/drawing/2014/main" id="{457E9212-623E-87C7-CB2B-22D2A748C8B4}"/>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F3C11A97-B5C7-C3C6-E7A6-826AFEB76AD0}"/>
              </a:ext>
            </a:extLst>
          </p:cNvPr>
          <p:cNvSpPr txBox="1"/>
          <p:nvPr/>
        </p:nvSpPr>
        <p:spPr>
          <a:xfrm>
            <a:off x="1016000" y="1905000"/>
            <a:ext cx="10160000" cy="1523494"/>
          </a:xfrm>
          <a:prstGeom prst="rect">
            <a:avLst/>
          </a:prstGeom>
          <a:noFill/>
        </p:spPr>
        <p:txBody>
          <a:bodyPr vert="horz" rtlCol="0">
            <a:spAutoFit/>
          </a:bodyPr>
          <a:lstStyle/>
          <a:p>
            <a:pPr algn="ctr"/>
            <a:r>
              <a:rPr lang="en-US" sz="3100"/>
              <a:t>Know ye not that they that </a:t>
            </a:r>
            <a:r>
              <a:rPr lang="en-US" sz="3100" b="1">
                <a:solidFill>
                  <a:srgbClr val="FF0000"/>
                </a:solidFill>
              </a:rPr>
              <a:t>minister about sacred things eat of the things of the temple</a:t>
            </a:r>
            <a:r>
              <a:rPr lang="en-US" sz="3100"/>
              <a:t>, and they that wait upon the altar have their portion with the altar?</a:t>
            </a:r>
          </a:p>
        </p:txBody>
      </p:sp>
    </p:spTree>
    <p:extLst>
      <p:ext uri="{BB962C8B-B14F-4D97-AF65-F5344CB8AC3E}">
        <p14:creationId xmlns:p14="http://schemas.microsoft.com/office/powerpoint/2010/main" val="3659691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4708B9-69FF-B81D-1728-BC2ED9482056}"/>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perform the duties of offerings and mediate for men to the Creator</a:t>
            </a:r>
          </a:p>
        </p:txBody>
      </p:sp>
      <p:sp>
        <p:nvSpPr>
          <p:cNvPr id="3" name="TextBox 2">
            <a:extLst>
              <a:ext uri="{FF2B5EF4-FFF2-40B4-BE49-F238E27FC236}">
                <a16:creationId xmlns:a16="http://schemas.microsoft.com/office/drawing/2014/main" id="{AAF8A3AE-3FE9-8164-84A3-7A41F0263238}"/>
              </a:ext>
            </a:extLst>
          </p:cNvPr>
          <p:cNvSpPr txBox="1"/>
          <p:nvPr/>
        </p:nvSpPr>
        <p:spPr>
          <a:xfrm>
            <a:off x="0" y="762000"/>
            <a:ext cx="12192000" cy="646331"/>
          </a:xfrm>
          <a:prstGeom prst="rect">
            <a:avLst/>
          </a:prstGeom>
          <a:noFill/>
        </p:spPr>
        <p:txBody>
          <a:bodyPr vert="horz" rtlCol="0">
            <a:spAutoFit/>
          </a:bodyPr>
          <a:lstStyle/>
          <a:p>
            <a:pPr algn="ctr"/>
            <a:r>
              <a:rPr lang="en-US" sz="3600"/>
              <a:t>Hebrews 5:1-2</a:t>
            </a:r>
          </a:p>
        </p:txBody>
      </p:sp>
      <p:sp>
        <p:nvSpPr>
          <p:cNvPr id="4" name="TextBox 3">
            <a:extLst>
              <a:ext uri="{FF2B5EF4-FFF2-40B4-BE49-F238E27FC236}">
                <a16:creationId xmlns:a16="http://schemas.microsoft.com/office/drawing/2014/main" id="{A4EDB5CD-1F72-CFAC-CED5-27E0B587147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218C9CD-595A-0244-EAEC-9C4E2E5D182B}"/>
              </a:ext>
            </a:extLst>
          </p:cNvPr>
          <p:cNvSpPr txBox="1"/>
          <p:nvPr/>
        </p:nvSpPr>
        <p:spPr>
          <a:xfrm>
            <a:off x="1016000" y="1905000"/>
            <a:ext cx="10160000" cy="2477601"/>
          </a:xfrm>
          <a:prstGeom prst="rect">
            <a:avLst/>
          </a:prstGeom>
          <a:noFill/>
        </p:spPr>
        <p:txBody>
          <a:bodyPr vert="horz" rtlCol="0">
            <a:spAutoFit/>
          </a:bodyPr>
          <a:lstStyle/>
          <a:p>
            <a:pPr algn="ctr"/>
            <a:r>
              <a:rPr lang="en-US" sz="3100"/>
              <a:t>For every high priest taken from among men is appointed on behalf of men in things pertaining to God, </a:t>
            </a:r>
            <a:r>
              <a:rPr lang="en-US" sz="3100" b="1">
                <a:solidFill>
                  <a:srgbClr val="FF0000"/>
                </a:solidFill>
              </a:rPr>
              <a:t>in order to offer both gifts and sacrifices for sins</a:t>
            </a:r>
            <a:r>
              <a:rPr lang="en-US" sz="3100"/>
              <a:t>; he can deal gently with the ignorant and misguided, since he himself also is beset with weakness;</a:t>
            </a:r>
          </a:p>
        </p:txBody>
      </p:sp>
    </p:spTree>
    <p:extLst>
      <p:ext uri="{BB962C8B-B14F-4D97-AF65-F5344CB8AC3E}">
        <p14:creationId xmlns:p14="http://schemas.microsoft.com/office/powerpoint/2010/main" val="32816194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E526B-12B0-24BC-AF5F-AAF918F8D0A1}"/>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How does a priest mediate for you?</a:t>
            </a:r>
          </a:p>
        </p:txBody>
      </p:sp>
      <p:sp>
        <p:nvSpPr>
          <p:cNvPr id="3" name="Subtitle 2">
            <a:extLst>
              <a:ext uri="{FF2B5EF4-FFF2-40B4-BE49-F238E27FC236}">
                <a16:creationId xmlns:a16="http://schemas.microsoft.com/office/drawing/2014/main" id="{6CB4F0CC-06A5-2057-E15D-1ACE8038343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71750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B27918-8430-257B-FFF4-E957F827B8EC}"/>
              </a:ext>
            </a:extLst>
          </p:cNvPr>
          <p:cNvSpPr txBox="1"/>
          <p:nvPr/>
        </p:nvSpPr>
        <p:spPr>
          <a:xfrm>
            <a:off x="127000" y="127000"/>
            <a:ext cx="7315200" cy="276999"/>
          </a:xfrm>
          <a:prstGeom prst="rect">
            <a:avLst/>
          </a:prstGeom>
          <a:noFill/>
        </p:spPr>
        <p:txBody>
          <a:bodyPr vert="horz" lIns="0" tIns="0" rIns="0" bIns="0" rtlCol="0">
            <a:spAutoFit/>
          </a:bodyPr>
          <a:lstStyle/>
          <a:p>
            <a:r>
              <a:rPr lang="en-US"/>
              <a:t>HOW DOES A PRIEST MEDIATE FOR YOU?</a:t>
            </a:r>
          </a:p>
        </p:txBody>
      </p:sp>
      <p:sp>
        <p:nvSpPr>
          <p:cNvPr id="3" name="TextBox 2">
            <a:extLst>
              <a:ext uri="{FF2B5EF4-FFF2-40B4-BE49-F238E27FC236}">
                <a16:creationId xmlns:a16="http://schemas.microsoft.com/office/drawing/2014/main" id="{5E4B738A-0495-D20E-3B6A-63B38942984C}"/>
              </a:ext>
            </a:extLst>
          </p:cNvPr>
          <p:cNvSpPr txBox="1"/>
          <p:nvPr/>
        </p:nvSpPr>
        <p:spPr>
          <a:xfrm>
            <a:off x="0" y="762000"/>
            <a:ext cx="12192000" cy="646331"/>
          </a:xfrm>
          <a:prstGeom prst="rect">
            <a:avLst/>
          </a:prstGeom>
          <a:noFill/>
        </p:spPr>
        <p:txBody>
          <a:bodyPr vert="horz" rtlCol="0">
            <a:spAutoFit/>
          </a:bodyPr>
          <a:lstStyle/>
          <a:p>
            <a:pPr algn="ctr"/>
            <a:r>
              <a:rPr lang="en-US" sz="3600"/>
              <a:t>Exodus 28:29-30</a:t>
            </a:r>
          </a:p>
        </p:txBody>
      </p:sp>
      <p:sp>
        <p:nvSpPr>
          <p:cNvPr id="4" name="TextBox 3">
            <a:extLst>
              <a:ext uri="{FF2B5EF4-FFF2-40B4-BE49-F238E27FC236}">
                <a16:creationId xmlns:a16="http://schemas.microsoft.com/office/drawing/2014/main" id="{16B807AB-2732-859A-C530-E8AF219DA55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3E077C-7AB3-2BCF-BD60-11EDBC53E05C}"/>
              </a:ext>
            </a:extLst>
          </p:cNvPr>
          <p:cNvSpPr txBox="1"/>
          <p:nvPr/>
        </p:nvSpPr>
        <p:spPr>
          <a:xfrm>
            <a:off x="1016000" y="1905000"/>
            <a:ext cx="10160000" cy="3908762"/>
          </a:xfrm>
          <a:prstGeom prst="rect">
            <a:avLst/>
          </a:prstGeom>
          <a:noFill/>
        </p:spPr>
        <p:txBody>
          <a:bodyPr vert="horz" rtlCol="0">
            <a:spAutoFit/>
          </a:bodyPr>
          <a:lstStyle/>
          <a:p>
            <a:pPr algn="ctr"/>
            <a:r>
              <a:rPr lang="en-US" sz="3100"/>
              <a:t>"Aaron shall carry the names of the sons of Israel in the breastpiece of judgment over his heart when he enters the holy place, for a memorial before the LORD continually. "You shall put in the breastpiece of judgment the Urim and the Thummim, and they shall be over Aaron's heart when he goes in before the LORD; </a:t>
            </a:r>
            <a:r>
              <a:rPr lang="en-US" sz="3100" b="1">
                <a:solidFill>
                  <a:srgbClr val="FF0000"/>
                </a:solidFill>
              </a:rPr>
              <a:t>and Aaron shall carry the judgment of the sons of Israel over his heart before the LORD continually</a:t>
            </a:r>
            <a:r>
              <a:rPr lang="en-US" sz="3100"/>
              <a:t>.</a:t>
            </a:r>
          </a:p>
        </p:txBody>
      </p:sp>
    </p:spTree>
    <p:extLst>
      <p:ext uri="{BB962C8B-B14F-4D97-AF65-F5344CB8AC3E}">
        <p14:creationId xmlns:p14="http://schemas.microsoft.com/office/powerpoint/2010/main" val="556124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86C4CD-05E8-057B-4690-CBF88617B339}"/>
              </a:ext>
            </a:extLst>
          </p:cNvPr>
          <p:cNvSpPr txBox="1"/>
          <p:nvPr/>
        </p:nvSpPr>
        <p:spPr>
          <a:xfrm>
            <a:off x="127000" y="127000"/>
            <a:ext cx="7315200" cy="276999"/>
          </a:xfrm>
          <a:prstGeom prst="rect">
            <a:avLst/>
          </a:prstGeom>
          <a:noFill/>
        </p:spPr>
        <p:txBody>
          <a:bodyPr vert="horz" lIns="0" tIns="0" rIns="0" bIns="0" rtlCol="0">
            <a:spAutoFit/>
          </a:bodyPr>
          <a:lstStyle/>
          <a:p>
            <a:r>
              <a:rPr lang="en-US"/>
              <a:t>HOW DOES A PRIEST MEDIATE FOR YOU?</a:t>
            </a:r>
          </a:p>
        </p:txBody>
      </p:sp>
      <p:sp>
        <p:nvSpPr>
          <p:cNvPr id="3" name="TextBox 2">
            <a:extLst>
              <a:ext uri="{FF2B5EF4-FFF2-40B4-BE49-F238E27FC236}">
                <a16:creationId xmlns:a16="http://schemas.microsoft.com/office/drawing/2014/main" id="{9D902A77-DFBE-7B92-74A3-B7300723DBA8}"/>
              </a:ext>
            </a:extLst>
          </p:cNvPr>
          <p:cNvSpPr txBox="1"/>
          <p:nvPr/>
        </p:nvSpPr>
        <p:spPr>
          <a:xfrm>
            <a:off x="0" y="762000"/>
            <a:ext cx="12192000" cy="646331"/>
          </a:xfrm>
          <a:prstGeom prst="rect">
            <a:avLst/>
          </a:prstGeom>
          <a:noFill/>
        </p:spPr>
        <p:txBody>
          <a:bodyPr vert="horz" rtlCol="0">
            <a:spAutoFit/>
          </a:bodyPr>
          <a:lstStyle/>
          <a:p>
            <a:pPr algn="ctr"/>
            <a:r>
              <a:rPr lang="en-US" sz="3600"/>
              <a:t>Exodus 29:32-33</a:t>
            </a:r>
          </a:p>
        </p:txBody>
      </p:sp>
      <p:sp>
        <p:nvSpPr>
          <p:cNvPr id="4" name="TextBox 3">
            <a:extLst>
              <a:ext uri="{FF2B5EF4-FFF2-40B4-BE49-F238E27FC236}">
                <a16:creationId xmlns:a16="http://schemas.microsoft.com/office/drawing/2014/main" id="{B10A668E-A442-2639-95A6-1C15DDD48CD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C38FCC-E4CD-AA07-D7CB-E1BA12605EAB}"/>
              </a:ext>
            </a:extLst>
          </p:cNvPr>
          <p:cNvSpPr txBox="1"/>
          <p:nvPr/>
        </p:nvSpPr>
        <p:spPr>
          <a:xfrm>
            <a:off x="1016000" y="1905000"/>
            <a:ext cx="10160000" cy="2477601"/>
          </a:xfrm>
          <a:prstGeom prst="rect">
            <a:avLst/>
          </a:prstGeom>
          <a:noFill/>
        </p:spPr>
        <p:txBody>
          <a:bodyPr vert="horz" rtlCol="0">
            <a:spAutoFit/>
          </a:bodyPr>
          <a:lstStyle/>
          <a:p>
            <a:pPr algn="ctr"/>
            <a:r>
              <a:rPr lang="en-US" sz="3100"/>
              <a:t>"Aaron and his sons shall eat the flesh of the ram and the bread that is in the basket, at the doorway of the tent of meeting. "</a:t>
            </a:r>
            <a:r>
              <a:rPr lang="en-US" sz="3100" b="1">
                <a:solidFill>
                  <a:srgbClr val="FF0000"/>
                </a:solidFill>
              </a:rPr>
              <a:t>Thus they shall eat those things by which atonement was made</a:t>
            </a:r>
            <a:r>
              <a:rPr lang="en-US" sz="3100"/>
              <a:t> at their ordination and consecration; but a layman shall not eat them, because they are holy.</a:t>
            </a:r>
          </a:p>
        </p:txBody>
      </p:sp>
    </p:spTree>
    <p:extLst>
      <p:ext uri="{BB962C8B-B14F-4D97-AF65-F5344CB8AC3E}">
        <p14:creationId xmlns:p14="http://schemas.microsoft.com/office/powerpoint/2010/main" val="3927550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CD8581-DEED-AEC1-08C8-E62780B0C188}"/>
              </a:ext>
            </a:extLst>
          </p:cNvPr>
          <p:cNvSpPr txBox="1"/>
          <p:nvPr/>
        </p:nvSpPr>
        <p:spPr>
          <a:xfrm>
            <a:off x="127000" y="127000"/>
            <a:ext cx="7315200" cy="276999"/>
          </a:xfrm>
          <a:prstGeom prst="rect">
            <a:avLst/>
          </a:prstGeom>
          <a:noFill/>
        </p:spPr>
        <p:txBody>
          <a:bodyPr vert="horz" lIns="0" tIns="0" rIns="0" bIns="0" rtlCol="0">
            <a:spAutoFit/>
          </a:bodyPr>
          <a:lstStyle/>
          <a:p>
            <a:r>
              <a:rPr lang="en-US"/>
              <a:t>HOW DOES A PRIEST MEDIATE FOR YOU?</a:t>
            </a:r>
          </a:p>
        </p:txBody>
      </p:sp>
      <p:sp>
        <p:nvSpPr>
          <p:cNvPr id="3" name="TextBox 2">
            <a:extLst>
              <a:ext uri="{FF2B5EF4-FFF2-40B4-BE49-F238E27FC236}">
                <a16:creationId xmlns:a16="http://schemas.microsoft.com/office/drawing/2014/main" id="{A0F9FB69-977D-3186-6A03-A94CD6B6A334}"/>
              </a:ext>
            </a:extLst>
          </p:cNvPr>
          <p:cNvSpPr txBox="1"/>
          <p:nvPr/>
        </p:nvSpPr>
        <p:spPr>
          <a:xfrm>
            <a:off x="0" y="762000"/>
            <a:ext cx="12192000" cy="646331"/>
          </a:xfrm>
          <a:prstGeom prst="rect">
            <a:avLst/>
          </a:prstGeom>
          <a:noFill/>
        </p:spPr>
        <p:txBody>
          <a:bodyPr vert="horz" rtlCol="0">
            <a:spAutoFit/>
          </a:bodyPr>
          <a:lstStyle/>
          <a:p>
            <a:pPr algn="ctr"/>
            <a:r>
              <a:rPr lang="en-US" sz="3600"/>
              <a:t>Hebrews 5:1</a:t>
            </a:r>
          </a:p>
        </p:txBody>
      </p:sp>
      <p:sp>
        <p:nvSpPr>
          <p:cNvPr id="4" name="TextBox 3">
            <a:extLst>
              <a:ext uri="{FF2B5EF4-FFF2-40B4-BE49-F238E27FC236}">
                <a16:creationId xmlns:a16="http://schemas.microsoft.com/office/drawing/2014/main" id="{719A144E-3882-4A00-0753-B9E7502F8B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14D9FA-DA69-A2B5-3DC7-09DDEC117BF4}"/>
              </a:ext>
            </a:extLst>
          </p:cNvPr>
          <p:cNvSpPr txBox="1"/>
          <p:nvPr/>
        </p:nvSpPr>
        <p:spPr>
          <a:xfrm>
            <a:off x="1016000" y="1905000"/>
            <a:ext cx="10160000" cy="1523494"/>
          </a:xfrm>
          <a:prstGeom prst="rect">
            <a:avLst/>
          </a:prstGeom>
          <a:noFill/>
        </p:spPr>
        <p:txBody>
          <a:bodyPr vert="horz" rtlCol="0">
            <a:spAutoFit/>
          </a:bodyPr>
          <a:lstStyle/>
          <a:p>
            <a:pPr algn="ctr"/>
            <a:r>
              <a:rPr lang="en-US" sz="3100"/>
              <a:t>For every high priest taken from among men is appointed on behalf of men in things pertaining to God, in order </a:t>
            </a:r>
            <a:r>
              <a:rPr lang="en-US" sz="3100" b="1">
                <a:solidFill>
                  <a:srgbClr val="FF0000"/>
                </a:solidFill>
              </a:rPr>
              <a:t>to offer both gifts and sacrifices for sins</a:t>
            </a:r>
            <a:r>
              <a:rPr lang="en-US" sz="3100"/>
              <a:t>;</a:t>
            </a:r>
          </a:p>
        </p:txBody>
      </p:sp>
    </p:spTree>
    <p:extLst>
      <p:ext uri="{BB962C8B-B14F-4D97-AF65-F5344CB8AC3E}">
        <p14:creationId xmlns:p14="http://schemas.microsoft.com/office/powerpoint/2010/main" val="755295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E69FDF-AADF-0812-0689-E940F1884870}"/>
              </a:ext>
            </a:extLst>
          </p:cNvPr>
          <p:cNvSpPr txBox="1"/>
          <p:nvPr/>
        </p:nvSpPr>
        <p:spPr>
          <a:xfrm>
            <a:off x="127000" y="127000"/>
            <a:ext cx="7315200" cy="276999"/>
          </a:xfrm>
          <a:prstGeom prst="rect">
            <a:avLst/>
          </a:prstGeom>
          <a:noFill/>
        </p:spPr>
        <p:txBody>
          <a:bodyPr vert="horz" lIns="0" tIns="0" rIns="0" bIns="0" rtlCol="0">
            <a:spAutoFit/>
          </a:bodyPr>
          <a:lstStyle/>
          <a:p>
            <a:r>
              <a:rPr lang="en-US"/>
              <a:t>HOW DOES A PRIEST MEDIATE FOR YOU?</a:t>
            </a:r>
          </a:p>
        </p:txBody>
      </p:sp>
      <p:sp>
        <p:nvSpPr>
          <p:cNvPr id="3" name="TextBox 2">
            <a:extLst>
              <a:ext uri="{FF2B5EF4-FFF2-40B4-BE49-F238E27FC236}">
                <a16:creationId xmlns:a16="http://schemas.microsoft.com/office/drawing/2014/main" id="{577E720F-43E5-EC4A-C346-C7E4AA9382E9}"/>
              </a:ext>
            </a:extLst>
          </p:cNvPr>
          <p:cNvSpPr txBox="1"/>
          <p:nvPr/>
        </p:nvSpPr>
        <p:spPr>
          <a:xfrm>
            <a:off x="0" y="762000"/>
            <a:ext cx="12192000" cy="646331"/>
          </a:xfrm>
          <a:prstGeom prst="rect">
            <a:avLst/>
          </a:prstGeom>
          <a:noFill/>
        </p:spPr>
        <p:txBody>
          <a:bodyPr vert="horz" rtlCol="0">
            <a:spAutoFit/>
          </a:bodyPr>
          <a:lstStyle/>
          <a:p>
            <a:pPr algn="ctr"/>
            <a:r>
              <a:rPr lang="en-US" sz="3600"/>
              <a:t>Leviticus 17:11</a:t>
            </a:r>
          </a:p>
        </p:txBody>
      </p:sp>
      <p:sp>
        <p:nvSpPr>
          <p:cNvPr id="4" name="TextBox 3">
            <a:extLst>
              <a:ext uri="{FF2B5EF4-FFF2-40B4-BE49-F238E27FC236}">
                <a16:creationId xmlns:a16="http://schemas.microsoft.com/office/drawing/2014/main" id="{B21954A8-5453-3CCE-A45B-21E071D28D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71C24CF-DB96-844E-CCB4-A5CAE385AB6E}"/>
              </a:ext>
            </a:extLst>
          </p:cNvPr>
          <p:cNvSpPr txBox="1"/>
          <p:nvPr/>
        </p:nvSpPr>
        <p:spPr>
          <a:xfrm>
            <a:off x="1016000" y="1905000"/>
            <a:ext cx="10160000" cy="1523494"/>
          </a:xfrm>
          <a:prstGeom prst="rect">
            <a:avLst/>
          </a:prstGeom>
          <a:noFill/>
        </p:spPr>
        <p:txBody>
          <a:bodyPr vert="horz" rtlCol="0">
            <a:spAutoFit/>
          </a:bodyPr>
          <a:lstStyle/>
          <a:p>
            <a:pPr algn="ctr"/>
            <a:r>
              <a:rPr lang="en-US" sz="3100"/>
              <a:t>For the life of the flesh is in the blood, </a:t>
            </a:r>
            <a:r>
              <a:rPr lang="en-US" sz="3100" b="1">
                <a:solidFill>
                  <a:srgbClr val="FF0000"/>
                </a:solidFill>
              </a:rPr>
              <a:t>and I have given it to you on the altar to make atonement for your souls</a:t>
            </a:r>
            <a:r>
              <a:rPr lang="en-US" sz="3100"/>
              <a:t>; for it is the blood by reason of the life that makes atonement.'</a:t>
            </a:r>
          </a:p>
        </p:txBody>
      </p:sp>
    </p:spTree>
    <p:extLst>
      <p:ext uri="{BB962C8B-B14F-4D97-AF65-F5344CB8AC3E}">
        <p14:creationId xmlns:p14="http://schemas.microsoft.com/office/powerpoint/2010/main" val="11610244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2254F-24B8-B37E-D2D4-A797250C727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Food of Your God</a:t>
            </a:r>
          </a:p>
        </p:txBody>
      </p:sp>
      <p:sp>
        <p:nvSpPr>
          <p:cNvPr id="3" name="Subtitle 2">
            <a:extLst>
              <a:ext uri="{FF2B5EF4-FFF2-40B4-BE49-F238E27FC236}">
                <a16:creationId xmlns:a16="http://schemas.microsoft.com/office/drawing/2014/main" id="{741D9FAC-58C5-B768-143E-41EEE7303BF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07326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1A852-926B-B236-1DB3-6039DDA5DD5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Bread of Heaven</a:t>
            </a:r>
          </a:p>
        </p:txBody>
      </p:sp>
      <p:sp>
        <p:nvSpPr>
          <p:cNvPr id="3" name="Subtitle 2">
            <a:extLst>
              <a:ext uri="{FF2B5EF4-FFF2-40B4-BE49-F238E27FC236}">
                <a16:creationId xmlns:a16="http://schemas.microsoft.com/office/drawing/2014/main" id="{486137EA-D7E5-C0AD-3768-C5A23B1237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768579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159DF9-B08F-E3F9-2176-CE118D2E5BA5}"/>
              </a:ext>
            </a:extLst>
          </p:cNvPr>
          <p:cNvSpPr txBox="1"/>
          <p:nvPr/>
        </p:nvSpPr>
        <p:spPr>
          <a:xfrm>
            <a:off x="127000" y="127000"/>
            <a:ext cx="7315200" cy="276999"/>
          </a:xfrm>
          <a:prstGeom prst="rect">
            <a:avLst/>
          </a:prstGeom>
          <a:noFill/>
        </p:spPr>
        <p:txBody>
          <a:bodyPr vert="horz" lIns="0" tIns="0" rIns="0" bIns="0" rtlCol="0">
            <a:spAutoFit/>
          </a:bodyPr>
          <a:lstStyle/>
          <a:p>
            <a:r>
              <a:rPr lang="en-US"/>
              <a:t>Bread of Heaven</a:t>
            </a:r>
          </a:p>
        </p:txBody>
      </p:sp>
      <p:sp>
        <p:nvSpPr>
          <p:cNvPr id="3" name="TextBox 2">
            <a:extLst>
              <a:ext uri="{FF2B5EF4-FFF2-40B4-BE49-F238E27FC236}">
                <a16:creationId xmlns:a16="http://schemas.microsoft.com/office/drawing/2014/main" id="{62827766-7DF0-AA34-4B7D-1D3F3C6A3654}"/>
              </a:ext>
            </a:extLst>
          </p:cNvPr>
          <p:cNvSpPr txBox="1"/>
          <p:nvPr/>
        </p:nvSpPr>
        <p:spPr>
          <a:xfrm>
            <a:off x="0" y="762000"/>
            <a:ext cx="12192000" cy="646331"/>
          </a:xfrm>
          <a:prstGeom prst="rect">
            <a:avLst/>
          </a:prstGeom>
          <a:noFill/>
        </p:spPr>
        <p:txBody>
          <a:bodyPr vert="horz" rtlCol="0">
            <a:spAutoFit/>
          </a:bodyPr>
          <a:lstStyle/>
          <a:p>
            <a:pPr algn="ctr"/>
            <a:r>
              <a:rPr lang="en-US" sz="3600"/>
              <a:t>Exodus 16:4</a:t>
            </a:r>
          </a:p>
        </p:txBody>
      </p:sp>
      <p:sp>
        <p:nvSpPr>
          <p:cNvPr id="4" name="TextBox 3">
            <a:extLst>
              <a:ext uri="{FF2B5EF4-FFF2-40B4-BE49-F238E27FC236}">
                <a16:creationId xmlns:a16="http://schemas.microsoft.com/office/drawing/2014/main" id="{4B1D7D2A-206B-1C1B-F354-2899B56C7F0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A2963AA-DAAB-066B-5AF0-670209AAEAAE}"/>
              </a:ext>
            </a:extLst>
          </p:cNvPr>
          <p:cNvSpPr txBox="1"/>
          <p:nvPr/>
        </p:nvSpPr>
        <p:spPr>
          <a:xfrm>
            <a:off x="1016000" y="1905000"/>
            <a:ext cx="10160000" cy="2000548"/>
          </a:xfrm>
          <a:prstGeom prst="rect">
            <a:avLst/>
          </a:prstGeom>
          <a:noFill/>
        </p:spPr>
        <p:txBody>
          <a:bodyPr vert="horz" rtlCol="0">
            <a:spAutoFit/>
          </a:bodyPr>
          <a:lstStyle/>
          <a:p>
            <a:pPr algn="ctr"/>
            <a:r>
              <a:rPr lang="en-US" sz="3100"/>
              <a:t>Then the LORD said to Moses, "Behold, I will rain </a:t>
            </a:r>
            <a:r>
              <a:rPr lang="en-US" sz="3100" b="1">
                <a:solidFill>
                  <a:srgbClr val="FF0000"/>
                </a:solidFill>
              </a:rPr>
              <a:t>bread from heaven</a:t>
            </a:r>
            <a:r>
              <a:rPr lang="en-US" sz="3100"/>
              <a:t> for you; and the people shall go out and gather a day's portion every day, that I may test them, whether or not they will walk in My instruction.</a:t>
            </a:r>
          </a:p>
        </p:txBody>
      </p:sp>
    </p:spTree>
    <p:extLst>
      <p:ext uri="{BB962C8B-B14F-4D97-AF65-F5344CB8AC3E}">
        <p14:creationId xmlns:p14="http://schemas.microsoft.com/office/powerpoint/2010/main" val="27115796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C09D92-FFE7-AA57-C4A5-220348E43A47}"/>
              </a:ext>
            </a:extLst>
          </p:cNvPr>
          <p:cNvSpPr txBox="1"/>
          <p:nvPr/>
        </p:nvSpPr>
        <p:spPr>
          <a:xfrm>
            <a:off x="127000" y="127000"/>
            <a:ext cx="7315200" cy="276999"/>
          </a:xfrm>
          <a:prstGeom prst="rect">
            <a:avLst/>
          </a:prstGeom>
          <a:noFill/>
        </p:spPr>
        <p:txBody>
          <a:bodyPr vert="horz" lIns="0" tIns="0" rIns="0" bIns="0" rtlCol="0">
            <a:spAutoFit/>
          </a:bodyPr>
          <a:lstStyle/>
          <a:p>
            <a:r>
              <a:rPr lang="en-US"/>
              <a:t>Bread of Heaven</a:t>
            </a:r>
          </a:p>
        </p:txBody>
      </p:sp>
      <p:sp>
        <p:nvSpPr>
          <p:cNvPr id="3" name="TextBox 2">
            <a:extLst>
              <a:ext uri="{FF2B5EF4-FFF2-40B4-BE49-F238E27FC236}">
                <a16:creationId xmlns:a16="http://schemas.microsoft.com/office/drawing/2014/main" id="{BF97340B-6D31-D8B9-084D-0EBB8D048D79}"/>
              </a:ext>
            </a:extLst>
          </p:cNvPr>
          <p:cNvSpPr txBox="1"/>
          <p:nvPr/>
        </p:nvSpPr>
        <p:spPr>
          <a:xfrm>
            <a:off x="0" y="762000"/>
            <a:ext cx="12192000" cy="646331"/>
          </a:xfrm>
          <a:prstGeom prst="rect">
            <a:avLst/>
          </a:prstGeom>
          <a:noFill/>
        </p:spPr>
        <p:txBody>
          <a:bodyPr vert="horz" rtlCol="0">
            <a:spAutoFit/>
          </a:bodyPr>
          <a:lstStyle/>
          <a:p>
            <a:pPr algn="ctr"/>
            <a:r>
              <a:rPr lang="en-US" sz="3600"/>
              <a:t>Nehemiah 9:15</a:t>
            </a:r>
          </a:p>
        </p:txBody>
      </p:sp>
      <p:sp>
        <p:nvSpPr>
          <p:cNvPr id="4" name="TextBox 3">
            <a:extLst>
              <a:ext uri="{FF2B5EF4-FFF2-40B4-BE49-F238E27FC236}">
                <a16:creationId xmlns:a16="http://schemas.microsoft.com/office/drawing/2014/main" id="{CE0F53A6-3467-1D37-8B65-3F8E9DDAD9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0DF7D0C-1170-577A-11F6-A79C65621E0D}"/>
              </a:ext>
            </a:extLst>
          </p:cNvPr>
          <p:cNvSpPr txBox="1"/>
          <p:nvPr/>
        </p:nvSpPr>
        <p:spPr>
          <a:xfrm>
            <a:off x="1016000" y="1905000"/>
            <a:ext cx="10160000" cy="2000548"/>
          </a:xfrm>
          <a:prstGeom prst="rect">
            <a:avLst/>
          </a:prstGeom>
          <a:noFill/>
        </p:spPr>
        <p:txBody>
          <a:bodyPr vert="horz" rtlCol="0">
            <a:spAutoFit/>
          </a:bodyPr>
          <a:lstStyle/>
          <a:p>
            <a:pPr algn="ctr"/>
            <a:r>
              <a:rPr lang="en-US" sz="3100"/>
              <a:t>"You provided </a:t>
            </a:r>
            <a:r>
              <a:rPr lang="en-US" sz="3100" b="1">
                <a:solidFill>
                  <a:srgbClr val="FF0000"/>
                </a:solidFill>
              </a:rPr>
              <a:t>bread from heaven</a:t>
            </a:r>
            <a:r>
              <a:rPr lang="en-US" sz="3100"/>
              <a:t> for them for their hunger, You brought forth water from a rock for them for their thirst, And You told them to enter in order to possess The land which You swore to give them.</a:t>
            </a:r>
          </a:p>
        </p:txBody>
      </p:sp>
    </p:spTree>
    <p:extLst>
      <p:ext uri="{BB962C8B-B14F-4D97-AF65-F5344CB8AC3E}">
        <p14:creationId xmlns:p14="http://schemas.microsoft.com/office/powerpoint/2010/main" val="7076468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1CEC88-FD18-79C1-0142-41A7AE6112B2}"/>
              </a:ext>
            </a:extLst>
          </p:cNvPr>
          <p:cNvSpPr txBox="1"/>
          <p:nvPr/>
        </p:nvSpPr>
        <p:spPr>
          <a:xfrm>
            <a:off x="127000" y="127000"/>
            <a:ext cx="7315200" cy="276999"/>
          </a:xfrm>
          <a:prstGeom prst="rect">
            <a:avLst/>
          </a:prstGeom>
          <a:noFill/>
        </p:spPr>
        <p:txBody>
          <a:bodyPr vert="horz" lIns="0" tIns="0" rIns="0" bIns="0" rtlCol="0">
            <a:spAutoFit/>
          </a:bodyPr>
          <a:lstStyle/>
          <a:p>
            <a:r>
              <a:rPr lang="en-US"/>
              <a:t>Bread of Heaven</a:t>
            </a:r>
          </a:p>
        </p:txBody>
      </p:sp>
      <p:sp>
        <p:nvSpPr>
          <p:cNvPr id="3" name="TextBox 2">
            <a:extLst>
              <a:ext uri="{FF2B5EF4-FFF2-40B4-BE49-F238E27FC236}">
                <a16:creationId xmlns:a16="http://schemas.microsoft.com/office/drawing/2014/main" id="{1CE50F45-C25D-8638-93A8-E4C48AB9672F}"/>
              </a:ext>
            </a:extLst>
          </p:cNvPr>
          <p:cNvSpPr txBox="1"/>
          <p:nvPr/>
        </p:nvSpPr>
        <p:spPr>
          <a:xfrm>
            <a:off x="0" y="762000"/>
            <a:ext cx="12192000" cy="646331"/>
          </a:xfrm>
          <a:prstGeom prst="rect">
            <a:avLst/>
          </a:prstGeom>
          <a:noFill/>
        </p:spPr>
        <p:txBody>
          <a:bodyPr vert="horz" rtlCol="0">
            <a:spAutoFit/>
          </a:bodyPr>
          <a:lstStyle/>
          <a:p>
            <a:pPr algn="ctr"/>
            <a:r>
              <a:rPr lang="en-US" sz="3600"/>
              <a:t>Psalm 78:23-25</a:t>
            </a:r>
          </a:p>
        </p:txBody>
      </p:sp>
      <p:sp>
        <p:nvSpPr>
          <p:cNvPr id="4" name="TextBox 3">
            <a:extLst>
              <a:ext uri="{FF2B5EF4-FFF2-40B4-BE49-F238E27FC236}">
                <a16:creationId xmlns:a16="http://schemas.microsoft.com/office/drawing/2014/main" id="{42789333-E32E-CE59-C2AF-0CA9016CD57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D2F0C60-AF7C-8D10-E6FC-42FC4632C11C}"/>
              </a:ext>
            </a:extLst>
          </p:cNvPr>
          <p:cNvSpPr txBox="1"/>
          <p:nvPr/>
        </p:nvSpPr>
        <p:spPr>
          <a:xfrm>
            <a:off x="1016000" y="1905000"/>
            <a:ext cx="10160000" cy="2000548"/>
          </a:xfrm>
          <a:prstGeom prst="rect">
            <a:avLst/>
          </a:prstGeom>
          <a:noFill/>
        </p:spPr>
        <p:txBody>
          <a:bodyPr vert="horz" rtlCol="0">
            <a:spAutoFit/>
          </a:bodyPr>
          <a:lstStyle/>
          <a:p>
            <a:pPr algn="ctr"/>
            <a:r>
              <a:rPr lang="en-US" sz="3100"/>
              <a:t>Yet He commanded the clouds above And opened the doors of heaven; He rained down manna upon them to eat And gave them </a:t>
            </a:r>
            <a:r>
              <a:rPr lang="en-US" sz="3100" b="1">
                <a:solidFill>
                  <a:srgbClr val="FF0000"/>
                </a:solidFill>
              </a:rPr>
              <a:t>food from heaven</a:t>
            </a:r>
            <a:r>
              <a:rPr lang="en-US" sz="3100"/>
              <a:t>. Man did eat the bread of angels; He sent them food in abundance.</a:t>
            </a:r>
          </a:p>
        </p:txBody>
      </p:sp>
    </p:spTree>
    <p:extLst>
      <p:ext uri="{BB962C8B-B14F-4D97-AF65-F5344CB8AC3E}">
        <p14:creationId xmlns:p14="http://schemas.microsoft.com/office/powerpoint/2010/main" val="17596045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01E47-50EA-7548-9164-CFE78E0E289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Spiritual Bread</a:t>
            </a:r>
          </a:p>
        </p:txBody>
      </p:sp>
      <p:sp>
        <p:nvSpPr>
          <p:cNvPr id="3" name="Subtitle 2">
            <a:extLst>
              <a:ext uri="{FF2B5EF4-FFF2-40B4-BE49-F238E27FC236}">
                <a16:creationId xmlns:a16="http://schemas.microsoft.com/office/drawing/2014/main" id="{0EF9F3CF-A547-38D8-1839-9D521F01CA8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097044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4A220E-5252-1D01-7D88-42C72278F1F3}"/>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D9ABC38B-AAB0-4DD3-D823-CC1BAD749F99}"/>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10:3-4</a:t>
            </a:r>
          </a:p>
        </p:txBody>
      </p:sp>
      <p:sp>
        <p:nvSpPr>
          <p:cNvPr id="4" name="TextBox 3">
            <a:extLst>
              <a:ext uri="{FF2B5EF4-FFF2-40B4-BE49-F238E27FC236}">
                <a16:creationId xmlns:a16="http://schemas.microsoft.com/office/drawing/2014/main" id="{0A5E8008-8DB2-6CE8-E1D6-8D727D7E610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39C52B-9BB0-905B-E66E-DAEE98C62A0B}"/>
              </a:ext>
            </a:extLst>
          </p:cNvPr>
          <p:cNvSpPr txBox="1"/>
          <p:nvPr/>
        </p:nvSpPr>
        <p:spPr>
          <a:xfrm>
            <a:off x="1016000" y="1905000"/>
            <a:ext cx="10160000" cy="1523494"/>
          </a:xfrm>
          <a:prstGeom prst="rect">
            <a:avLst/>
          </a:prstGeom>
          <a:noFill/>
        </p:spPr>
        <p:txBody>
          <a:bodyPr vert="horz" rtlCol="0">
            <a:spAutoFit/>
          </a:bodyPr>
          <a:lstStyle/>
          <a:p>
            <a:pPr algn="ctr"/>
            <a:r>
              <a:rPr lang="en-US" sz="3100"/>
              <a:t>and all </a:t>
            </a:r>
            <a:r>
              <a:rPr lang="en-US" sz="3100" b="1">
                <a:solidFill>
                  <a:srgbClr val="FF0000"/>
                </a:solidFill>
              </a:rPr>
              <a:t>ate the same spiritual food; and all drank the same spiritual drink</a:t>
            </a:r>
            <a:r>
              <a:rPr lang="en-US" sz="3100"/>
              <a:t>, for they were drinking from a spiritual rock which followed them; and the rock was Christ.</a:t>
            </a:r>
          </a:p>
        </p:txBody>
      </p:sp>
    </p:spTree>
    <p:extLst>
      <p:ext uri="{BB962C8B-B14F-4D97-AF65-F5344CB8AC3E}">
        <p14:creationId xmlns:p14="http://schemas.microsoft.com/office/powerpoint/2010/main" val="679835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6EBDFD-60A2-1288-400D-CEC01E4A4E91}"/>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C4FF2187-E449-5634-A7E6-78B8F8DDDAED}"/>
              </a:ext>
            </a:extLst>
          </p:cNvPr>
          <p:cNvSpPr txBox="1"/>
          <p:nvPr/>
        </p:nvSpPr>
        <p:spPr>
          <a:xfrm>
            <a:off x="0" y="762000"/>
            <a:ext cx="12192000" cy="646331"/>
          </a:xfrm>
          <a:prstGeom prst="rect">
            <a:avLst/>
          </a:prstGeom>
          <a:noFill/>
        </p:spPr>
        <p:txBody>
          <a:bodyPr vert="horz" rtlCol="0">
            <a:spAutoFit/>
          </a:bodyPr>
          <a:lstStyle/>
          <a:p>
            <a:pPr algn="ctr"/>
            <a:r>
              <a:rPr lang="en-US" sz="3600"/>
              <a:t>John 6:30-35</a:t>
            </a:r>
          </a:p>
        </p:txBody>
      </p:sp>
      <p:sp>
        <p:nvSpPr>
          <p:cNvPr id="4" name="TextBox 3">
            <a:extLst>
              <a:ext uri="{FF2B5EF4-FFF2-40B4-BE49-F238E27FC236}">
                <a16:creationId xmlns:a16="http://schemas.microsoft.com/office/drawing/2014/main" id="{940AFFDA-904E-28DE-BC46-1ECEA58E192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E1A557B-3FCE-F4ED-4451-BC3722DD9207}"/>
              </a:ext>
            </a:extLst>
          </p:cNvPr>
          <p:cNvSpPr txBox="1"/>
          <p:nvPr/>
        </p:nvSpPr>
        <p:spPr>
          <a:xfrm>
            <a:off x="1016000" y="1905000"/>
            <a:ext cx="10160000" cy="3908762"/>
          </a:xfrm>
          <a:prstGeom prst="rect">
            <a:avLst/>
          </a:prstGeom>
          <a:noFill/>
        </p:spPr>
        <p:txBody>
          <a:bodyPr vert="horz" rtlCol="0">
            <a:spAutoFit/>
          </a:bodyPr>
          <a:lstStyle/>
          <a:p>
            <a:pPr algn="ctr"/>
            <a:r>
              <a:rPr lang="en-US" sz="3100"/>
              <a:t>So they said to Him, "What then do You do for a sign, so that we may see, and believe You? What work do You perform? "Our fathers ate the manna in the wilderness; as it is written, 'HE GAVE THEM </a:t>
            </a:r>
            <a:r>
              <a:rPr lang="en-US" sz="3100" b="1">
                <a:solidFill>
                  <a:srgbClr val="FF0000"/>
                </a:solidFill>
              </a:rPr>
              <a:t>BREAD OUT OF HEAVEN TO EAT</a:t>
            </a:r>
            <a:r>
              <a:rPr lang="en-US" sz="3100"/>
              <a:t>.'" Jesus then said to them, "Truly, truly, I say to you, it is not Moses who has given you the </a:t>
            </a:r>
            <a:r>
              <a:rPr lang="en-US" sz="3100" b="1">
                <a:solidFill>
                  <a:srgbClr val="FF0000"/>
                </a:solidFill>
              </a:rPr>
              <a:t>bread out of heaven</a:t>
            </a:r>
            <a:r>
              <a:rPr lang="en-US" sz="3100"/>
              <a:t>, but it is My Father who gives you the </a:t>
            </a:r>
            <a:r>
              <a:rPr lang="en-US" sz="3100" b="1">
                <a:solidFill>
                  <a:srgbClr val="FF0000"/>
                </a:solidFill>
              </a:rPr>
              <a:t>true bread out of heaven</a:t>
            </a:r>
            <a:r>
              <a:rPr lang="en-US" sz="3100"/>
              <a:t>. (Continued...)</a:t>
            </a:r>
          </a:p>
        </p:txBody>
      </p:sp>
    </p:spTree>
    <p:extLst>
      <p:ext uri="{BB962C8B-B14F-4D97-AF65-F5344CB8AC3E}">
        <p14:creationId xmlns:p14="http://schemas.microsoft.com/office/powerpoint/2010/main" val="27385450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591F7A-FF82-93E1-A339-306ED876D957}"/>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B2160159-E938-0421-74C4-7420925B6C36}"/>
              </a:ext>
            </a:extLst>
          </p:cNvPr>
          <p:cNvSpPr txBox="1"/>
          <p:nvPr/>
        </p:nvSpPr>
        <p:spPr>
          <a:xfrm>
            <a:off x="1016000" y="635000"/>
            <a:ext cx="10160000" cy="2477601"/>
          </a:xfrm>
          <a:prstGeom prst="rect">
            <a:avLst/>
          </a:prstGeom>
          <a:noFill/>
        </p:spPr>
        <p:txBody>
          <a:bodyPr vert="horz" rtlCol="0">
            <a:spAutoFit/>
          </a:bodyPr>
          <a:lstStyle/>
          <a:p>
            <a:pPr algn="ctr"/>
            <a:r>
              <a:rPr lang="en-US" sz="3100"/>
              <a:t>"For the bread of God is that which comes down out of heaven, and gives life to the world." Then they said to Him, "Lord, always give us this bread." Jesus said to them, "</a:t>
            </a:r>
            <a:r>
              <a:rPr lang="en-US" sz="3100" b="1">
                <a:solidFill>
                  <a:srgbClr val="FF0000"/>
                </a:solidFill>
              </a:rPr>
              <a:t>I am the bread of life</a:t>
            </a:r>
            <a:r>
              <a:rPr lang="en-US" sz="3100"/>
              <a:t>; he who comes to Me will not hunger, and he who believes in Me will never thirst.</a:t>
            </a:r>
          </a:p>
        </p:txBody>
      </p:sp>
    </p:spTree>
    <p:extLst>
      <p:ext uri="{BB962C8B-B14F-4D97-AF65-F5344CB8AC3E}">
        <p14:creationId xmlns:p14="http://schemas.microsoft.com/office/powerpoint/2010/main" val="3731884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012D9A-B94F-9552-C277-75855C521EA7}"/>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3BF8F30D-9A46-EFEA-BDE4-6E0C8C01F2C7}"/>
              </a:ext>
            </a:extLst>
          </p:cNvPr>
          <p:cNvSpPr txBox="1"/>
          <p:nvPr/>
        </p:nvSpPr>
        <p:spPr>
          <a:xfrm>
            <a:off x="0" y="762000"/>
            <a:ext cx="12192000" cy="646331"/>
          </a:xfrm>
          <a:prstGeom prst="rect">
            <a:avLst/>
          </a:prstGeom>
          <a:noFill/>
        </p:spPr>
        <p:txBody>
          <a:bodyPr vert="horz" rtlCol="0">
            <a:spAutoFit/>
          </a:bodyPr>
          <a:lstStyle/>
          <a:p>
            <a:pPr algn="ctr"/>
            <a:r>
              <a:rPr lang="en-US" sz="3600"/>
              <a:t>John 6:48-51</a:t>
            </a:r>
          </a:p>
        </p:txBody>
      </p:sp>
      <p:sp>
        <p:nvSpPr>
          <p:cNvPr id="4" name="TextBox 3">
            <a:extLst>
              <a:ext uri="{FF2B5EF4-FFF2-40B4-BE49-F238E27FC236}">
                <a16:creationId xmlns:a16="http://schemas.microsoft.com/office/drawing/2014/main" id="{A444EEAD-89C0-6837-CFC9-8DAC80A8D97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3279FEC-CBB7-30FA-B857-59118466EA9E}"/>
              </a:ext>
            </a:extLst>
          </p:cNvPr>
          <p:cNvSpPr txBox="1"/>
          <p:nvPr/>
        </p:nvSpPr>
        <p:spPr>
          <a:xfrm>
            <a:off x="1016000" y="1905000"/>
            <a:ext cx="10160000" cy="2954655"/>
          </a:xfrm>
          <a:prstGeom prst="rect">
            <a:avLst/>
          </a:prstGeom>
          <a:noFill/>
        </p:spPr>
        <p:txBody>
          <a:bodyPr vert="horz" rtlCol="0">
            <a:spAutoFit/>
          </a:bodyPr>
          <a:lstStyle/>
          <a:p>
            <a:pPr algn="ctr"/>
            <a:r>
              <a:rPr lang="en-US" sz="3100"/>
              <a:t>"</a:t>
            </a:r>
            <a:r>
              <a:rPr lang="en-US" sz="3100" b="1">
                <a:solidFill>
                  <a:srgbClr val="FF0000"/>
                </a:solidFill>
              </a:rPr>
              <a:t>I am the bread of life.</a:t>
            </a:r>
            <a:r>
              <a:rPr lang="en-US" sz="3100"/>
              <a:t> "Your fathers ate the manna in the wilderness, and they died. "This is the bread which comes down out of heaven, so that one may eat of it and not die. "</a:t>
            </a:r>
            <a:r>
              <a:rPr lang="en-US" sz="3100" b="1">
                <a:solidFill>
                  <a:srgbClr val="FF0000"/>
                </a:solidFill>
              </a:rPr>
              <a:t>I am the living bread</a:t>
            </a:r>
            <a:r>
              <a:rPr lang="en-US" sz="3100"/>
              <a:t> that came down out of heaven; if anyone eats of this bread, he will live forever; and the bread also which I will give for the life of the world is My flesh."</a:t>
            </a:r>
          </a:p>
        </p:txBody>
      </p:sp>
    </p:spTree>
    <p:extLst>
      <p:ext uri="{BB962C8B-B14F-4D97-AF65-F5344CB8AC3E}">
        <p14:creationId xmlns:p14="http://schemas.microsoft.com/office/powerpoint/2010/main" val="29892485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336A39-0B29-73B5-9D14-D0860472B922}"/>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5F2599C5-2ED7-9DDA-5248-4E7CEAC23D35}"/>
              </a:ext>
            </a:extLst>
          </p:cNvPr>
          <p:cNvSpPr txBox="1"/>
          <p:nvPr/>
        </p:nvSpPr>
        <p:spPr>
          <a:xfrm>
            <a:off x="0" y="762000"/>
            <a:ext cx="12192000" cy="646331"/>
          </a:xfrm>
          <a:prstGeom prst="rect">
            <a:avLst/>
          </a:prstGeom>
          <a:noFill/>
        </p:spPr>
        <p:txBody>
          <a:bodyPr vert="horz" rtlCol="0">
            <a:spAutoFit/>
          </a:bodyPr>
          <a:lstStyle/>
          <a:p>
            <a:pPr algn="ctr"/>
            <a:r>
              <a:rPr lang="en-US" sz="3600"/>
              <a:t>Exodus 29:1-9</a:t>
            </a:r>
          </a:p>
        </p:txBody>
      </p:sp>
      <p:sp>
        <p:nvSpPr>
          <p:cNvPr id="4" name="TextBox 3">
            <a:extLst>
              <a:ext uri="{FF2B5EF4-FFF2-40B4-BE49-F238E27FC236}">
                <a16:creationId xmlns:a16="http://schemas.microsoft.com/office/drawing/2014/main" id="{847425DC-D45C-EA67-F736-F2B14794589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6490838-61F6-27E1-2CB6-71C99F4964FC}"/>
              </a:ext>
            </a:extLst>
          </p:cNvPr>
          <p:cNvSpPr txBox="1"/>
          <p:nvPr/>
        </p:nvSpPr>
        <p:spPr>
          <a:xfrm>
            <a:off x="1016000" y="1905000"/>
            <a:ext cx="10160000" cy="3431709"/>
          </a:xfrm>
          <a:prstGeom prst="rect">
            <a:avLst/>
          </a:prstGeom>
          <a:noFill/>
        </p:spPr>
        <p:txBody>
          <a:bodyPr vert="horz" rtlCol="0">
            <a:spAutoFit/>
          </a:bodyPr>
          <a:lstStyle/>
          <a:p>
            <a:pPr algn="ctr"/>
            <a:r>
              <a:rPr lang="en-US" sz="3100"/>
              <a:t>"Now this is what you shall do to them to consecrate them to minister as priests to Me: </a:t>
            </a:r>
            <a:r>
              <a:rPr lang="en-US" sz="3100" b="1">
                <a:solidFill>
                  <a:srgbClr val="FF0000"/>
                </a:solidFill>
              </a:rPr>
              <a:t>take one young bull and two rams without blemish</a:t>
            </a:r>
            <a:r>
              <a:rPr lang="en-US" sz="3100"/>
              <a:t>, and </a:t>
            </a:r>
            <a:r>
              <a:rPr lang="en-US" sz="3100" b="1">
                <a:solidFill>
                  <a:srgbClr val="FF0000"/>
                </a:solidFill>
              </a:rPr>
              <a:t>unleavened bread and unleavened cakes mixed with oil</a:t>
            </a:r>
            <a:r>
              <a:rPr lang="en-US" sz="3100"/>
              <a:t>, and unleavened wafers spread with oil; you shall make them of fine wheat flour. "You shall put them in one basket, and </a:t>
            </a:r>
            <a:r>
              <a:rPr lang="en-US" sz="3100" b="1">
                <a:solidFill>
                  <a:srgbClr val="FF0000"/>
                </a:solidFill>
              </a:rPr>
              <a:t>present them</a:t>
            </a:r>
            <a:r>
              <a:rPr lang="en-US" sz="3100"/>
              <a:t> in the basket along with the bull and the two rams. (Continued...)</a:t>
            </a:r>
          </a:p>
        </p:txBody>
      </p:sp>
    </p:spTree>
    <p:extLst>
      <p:ext uri="{BB962C8B-B14F-4D97-AF65-F5344CB8AC3E}">
        <p14:creationId xmlns:p14="http://schemas.microsoft.com/office/powerpoint/2010/main" val="16119357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6AD7D7-CF4C-FDA8-EC78-C1F59A385625}"/>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00F27C92-6AFB-2D58-F806-4B78382FE071}"/>
              </a:ext>
            </a:extLst>
          </p:cNvPr>
          <p:cNvSpPr txBox="1"/>
          <p:nvPr/>
        </p:nvSpPr>
        <p:spPr>
          <a:xfrm>
            <a:off x="1016000" y="635000"/>
            <a:ext cx="10160000" cy="3908762"/>
          </a:xfrm>
          <a:prstGeom prst="rect">
            <a:avLst/>
          </a:prstGeom>
          <a:noFill/>
        </p:spPr>
        <p:txBody>
          <a:bodyPr vert="horz" rtlCol="0">
            <a:spAutoFit/>
          </a:bodyPr>
          <a:lstStyle/>
          <a:p>
            <a:pPr algn="ctr"/>
            <a:r>
              <a:rPr lang="en-US" sz="3100"/>
              <a:t>"Then you shall bring Aaron and his sons to the doorway of the tent of meeting and wash them with water. "You shall take the garments, and put on Aaron the tunic and the robe of the ephod and the ephod and the breastpiece, and gird him with the skillfully woven band of the ephod; and you shall set the turban on his head and put the holy crown on the turban. "Then you shall take the anointing oil and pour it on his head and anoint him. (Continued...)</a:t>
            </a:r>
          </a:p>
        </p:txBody>
      </p:sp>
    </p:spTree>
    <p:extLst>
      <p:ext uri="{BB962C8B-B14F-4D97-AF65-F5344CB8AC3E}">
        <p14:creationId xmlns:p14="http://schemas.microsoft.com/office/powerpoint/2010/main" val="78599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A428EC-47E4-1D2C-1D90-8EB5D730A971}"/>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9B32D929-4BEB-0A87-6646-46F59BC9B5A1}"/>
              </a:ext>
            </a:extLst>
          </p:cNvPr>
          <p:cNvSpPr txBox="1"/>
          <p:nvPr/>
        </p:nvSpPr>
        <p:spPr>
          <a:xfrm>
            <a:off x="1016000" y="635000"/>
            <a:ext cx="10160000" cy="2000548"/>
          </a:xfrm>
          <a:prstGeom prst="rect">
            <a:avLst/>
          </a:prstGeom>
          <a:noFill/>
        </p:spPr>
        <p:txBody>
          <a:bodyPr vert="horz" rtlCol="0">
            <a:spAutoFit/>
          </a:bodyPr>
          <a:lstStyle/>
          <a:p>
            <a:pPr algn="ctr"/>
            <a:r>
              <a:rPr lang="en-US" sz="3100"/>
              <a:t>"You shall bring his sons and put tunics on them. "You shall gird them with sashes, Aaron and his sons, and bind caps on them, and they shall have the priesthood by a perpetual statute. So you shall ordain Aaron and his sons.</a:t>
            </a:r>
          </a:p>
        </p:txBody>
      </p:sp>
    </p:spTree>
    <p:extLst>
      <p:ext uri="{BB962C8B-B14F-4D97-AF65-F5344CB8AC3E}">
        <p14:creationId xmlns:p14="http://schemas.microsoft.com/office/powerpoint/2010/main" val="17517471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EE042E-3583-8098-3242-3E2362C160AF}"/>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B45C1A05-5BA3-D951-FA5B-25CE53557F61}"/>
              </a:ext>
            </a:extLst>
          </p:cNvPr>
          <p:cNvSpPr txBox="1"/>
          <p:nvPr/>
        </p:nvSpPr>
        <p:spPr>
          <a:xfrm>
            <a:off x="0" y="762000"/>
            <a:ext cx="12192000" cy="646331"/>
          </a:xfrm>
          <a:prstGeom prst="rect">
            <a:avLst/>
          </a:prstGeom>
          <a:noFill/>
        </p:spPr>
        <p:txBody>
          <a:bodyPr vert="horz" rtlCol="0">
            <a:spAutoFit/>
          </a:bodyPr>
          <a:lstStyle/>
          <a:p>
            <a:pPr algn="ctr"/>
            <a:r>
              <a:rPr lang="en-US" sz="3600"/>
              <a:t>Exodus 29:31-34</a:t>
            </a:r>
          </a:p>
        </p:txBody>
      </p:sp>
      <p:sp>
        <p:nvSpPr>
          <p:cNvPr id="4" name="TextBox 3">
            <a:extLst>
              <a:ext uri="{FF2B5EF4-FFF2-40B4-BE49-F238E27FC236}">
                <a16:creationId xmlns:a16="http://schemas.microsoft.com/office/drawing/2014/main" id="{D94864F1-A722-D608-6DED-58EC567D2DC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712E11-EC43-B13A-4F36-FFE17AA5F112}"/>
              </a:ext>
            </a:extLst>
          </p:cNvPr>
          <p:cNvSpPr txBox="1"/>
          <p:nvPr/>
        </p:nvSpPr>
        <p:spPr>
          <a:xfrm>
            <a:off x="1016000" y="1905000"/>
            <a:ext cx="10160000" cy="4385816"/>
          </a:xfrm>
          <a:prstGeom prst="rect">
            <a:avLst/>
          </a:prstGeom>
          <a:noFill/>
        </p:spPr>
        <p:txBody>
          <a:bodyPr vert="horz" rtlCol="0">
            <a:spAutoFit/>
          </a:bodyPr>
          <a:lstStyle/>
          <a:p>
            <a:pPr algn="ctr"/>
            <a:r>
              <a:rPr lang="en-US" sz="3100"/>
              <a:t>"You shall take the ram of ordination and boil its flesh in a holy place. "Aaron and his sons shall </a:t>
            </a:r>
            <a:r>
              <a:rPr lang="en-US" sz="3100" b="1">
                <a:solidFill>
                  <a:srgbClr val="FF0000"/>
                </a:solidFill>
              </a:rPr>
              <a:t>eat the flesh of the ram and the bread that is in the basket</a:t>
            </a:r>
            <a:r>
              <a:rPr lang="en-US" sz="3100"/>
              <a:t>, at the doorway of the tent of meeting. "Thus they shall eat those things by which atonement was made at their ordination and consecration; but a layman shall not eat them, because they are holy. "If any of the flesh of ordination or any of the bread remains until morning, then you shall burn the remainder with fire; (Continued...)</a:t>
            </a:r>
          </a:p>
        </p:txBody>
      </p:sp>
    </p:spTree>
    <p:extLst>
      <p:ext uri="{BB962C8B-B14F-4D97-AF65-F5344CB8AC3E}">
        <p14:creationId xmlns:p14="http://schemas.microsoft.com/office/powerpoint/2010/main" val="13429086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946274-8A82-EC03-485B-56C37EACBA78}"/>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103F6328-1666-77E1-CB2E-6190E8EB5432}"/>
              </a:ext>
            </a:extLst>
          </p:cNvPr>
          <p:cNvSpPr txBox="1"/>
          <p:nvPr/>
        </p:nvSpPr>
        <p:spPr>
          <a:xfrm>
            <a:off x="1016000" y="635000"/>
            <a:ext cx="10160000" cy="569387"/>
          </a:xfrm>
          <a:prstGeom prst="rect">
            <a:avLst/>
          </a:prstGeom>
          <a:noFill/>
        </p:spPr>
        <p:txBody>
          <a:bodyPr vert="horz" rtlCol="0">
            <a:spAutoFit/>
          </a:bodyPr>
          <a:lstStyle/>
          <a:p>
            <a:pPr algn="ctr"/>
            <a:r>
              <a:rPr lang="en-US" sz="3100"/>
              <a:t>it shall not be eaten, because it is holy.</a:t>
            </a:r>
          </a:p>
        </p:txBody>
      </p:sp>
    </p:spTree>
    <p:extLst>
      <p:ext uri="{BB962C8B-B14F-4D97-AF65-F5344CB8AC3E}">
        <p14:creationId xmlns:p14="http://schemas.microsoft.com/office/powerpoint/2010/main" val="39225461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4FE87A-21FD-13CA-8F5C-97630CCF55E2}"/>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5F137EEB-5F1C-63E9-867D-726038E5F3F9}"/>
              </a:ext>
            </a:extLst>
          </p:cNvPr>
          <p:cNvSpPr txBox="1"/>
          <p:nvPr/>
        </p:nvSpPr>
        <p:spPr>
          <a:xfrm>
            <a:off x="0" y="762000"/>
            <a:ext cx="12192000" cy="646331"/>
          </a:xfrm>
          <a:prstGeom prst="rect">
            <a:avLst/>
          </a:prstGeom>
          <a:noFill/>
        </p:spPr>
        <p:txBody>
          <a:bodyPr vert="horz" rtlCol="0">
            <a:spAutoFit/>
          </a:bodyPr>
          <a:lstStyle/>
          <a:p>
            <a:pPr algn="ctr"/>
            <a:r>
              <a:rPr lang="en-US" sz="3600"/>
              <a:t>Exodus 30:1-5</a:t>
            </a:r>
          </a:p>
        </p:txBody>
      </p:sp>
      <p:sp>
        <p:nvSpPr>
          <p:cNvPr id="4" name="TextBox 3">
            <a:extLst>
              <a:ext uri="{FF2B5EF4-FFF2-40B4-BE49-F238E27FC236}">
                <a16:creationId xmlns:a16="http://schemas.microsoft.com/office/drawing/2014/main" id="{CE75E1A4-21CE-0360-61B8-C08EF0E24A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E167550-2F9A-82A4-B692-D666A1B271CB}"/>
              </a:ext>
            </a:extLst>
          </p:cNvPr>
          <p:cNvSpPr txBox="1"/>
          <p:nvPr/>
        </p:nvSpPr>
        <p:spPr>
          <a:xfrm>
            <a:off x="1016000" y="1905000"/>
            <a:ext cx="10160000" cy="3908762"/>
          </a:xfrm>
          <a:prstGeom prst="rect">
            <a:avLst/>
          </a:prstGeom>
          <a:noFill/>
        </p:spPr>
        <p:txBody>
          <a:bodyPr vert="horz" rtlCol="0">
            <a:spAutoFit/>
          </a:bodyPr>
          <a:lstStyle/>
          <a:p>
            <a:pPr algn="ctr"/>
            <a:r>
              <a:rPr lang="en-US" sz="3100"/>
              <a:t>"Moreover, you shall make an altar as a place for </a:t>
            </a:r>
            <a:r>
              <a:rPr lang="en-US" sz="3100" b="1">
                <a:solidFill>
                  <a:srgbClr val="FF0000"/>
                </a:solidFill>
              </a:rPr>
              <a:t>burning incense</a:t>
            </a:r>
            <a:r>
              <a:rPr lang="en-US" sz="3100"/>
              <a:t>; you shall make it of acacia wood. "Its length shall be a cubit, and its width a cubit, it shall be square, and its height shall be two cubits; its horns shall be of one piece with it. "You shall overlay it with pure gold, its top and its sides all around, and its horns; and you shall make a gold molding all around for it. "You shall make two gold rings for it under its molding; (Continued...)</a:t>
            </a:r>
          </a:p>
        </p:txBody>
      </p:sp>
    </p:spTree>
    <p:extLst>
      <p:ext uri="{BB962C8B-B14F-4D97-AF65-F5344CB8AC3E}">
        <p14:creationId xmlns:p14="http://schemas.microsoft.com/office/powerpoint/2010/main" val="5817336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7F4009-3269-0CEC-31BB-59CFD0D338BB}"/>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674D47C0-D23C-C90F-6885-F2664202551B}"/>
              </a:ext>
            </a:extLst>
          </p:cNvPr>
          <p:cNvSpPr txBox="1"/>
          <p:nvPr/>
        </p:nvSpPr>
        <p:spPr>
          <a:xfrm>
            <a:off x="1016000" y="635000"/>
            <a:ext cx="10160000" cy="2000548"/>
          </a:xfrm>
          <a:prstGeom prst="rect">
            <a:avLst/>
          </a:prstGeom>
          <a:noFill/>
        </p:spPr>
        <p:txBody>
          <a:bodyPr vert="horz" rtlCol="0">
            <a:spAutoFit/>
          </a:bodyPr>
          <a:lstStyle/>
          <a:p>
            <a:pPr algn="ctr"/>
            <a:r>
              <a:rPr lang="en-US" sz="3100"/>
              <a:t>you shall make them on its two side walls--on opposite sides--and they shall be holders for poles with which to carry it. "You shall make the poles of acacia wood and overlay them with gold.</a:t>
            </a:r>
          </a:p>
        </p:txBody>
      </p:sp>
    </p:spTree>
    <p:extLst>
      <p:ext uri="{BB962C8B-B14F-4D97-AF65-F5344CB8AC3E}">
        <p14:creationId xmlns:p14="http://schemas.microsoft.com/office/powerpoint/2010/main" val="3772133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7FAA6C-4681-499F-7202-F245F6A3E8FD}"/>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1A202024-0BEA-E9B8-EF5F-BA43E9A2E4B9}"/>
              </a:ext>
            </a:extLst>
          </p:cNvPr>
          <p:cNvSpPr txBox="1"/>
          <p:nvPr/>
        </p:nvSpPr>
        <p:spPr>
          <a:xfrm>
            <a:off x="0" y="762000"/>
            <a:ext cx="12192000" cy="646331"/>
          </a:xfrm>
          <a:prstGeom prst="rect">
            <a:avLst/>
          </a:prstGeom>
          <a:noFill/>
        </p:spPr>
        <p:txBody>
          <a:bodyPr vert="horz" rtlCol="0">
            <a:spAutoFit/>
          </a:bodyPr>
          <a:lstStyle/>
          <a:p>
            <a:pPr algn="ctr"/>
            <a:r>
              <a:rPr lang="en-US" sz="3600"/>
              <a:t>Hebrews 9:6-10</a:t>
            </a:r>
          </a:p>
        </p:txBody>
      </p:sp>
      <p:sp>
        <p:nvSpPr>
          <p:cNvPr id="4" name="TextBox 3">
            <a:extLst>
              <a:ext uri="{FF2B5EF4-FFF2-40B4-BE49-F238E27FC236}">
                <a16:creationId xmlns:a16="http://schemas.microsoft.com/office/drawing/2014/main" id="{C20BF528-FCD5-D350-2682-0A7728F994B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CEAEADD-0148-E4A3-549D-07570FB86758}"/>
              </a:ext>
            </a:extLst>
          </p:cNvPr>
          <p:cNvSpPr txBox="1"/>
          <p:nvPr/>
        </p:nvSpPr>
        <p:spPr>
          <a:xfrm>
            <a:off x="1016000" y="1905000"/>
            <a:ext cx="10160000" cy="2954655"/>
          </a:xfrm>
          <a:prstGeom prst="rect">
            <a:avLst/>
          </a:prstGeom>
          <a:noFill/>
        </p:spPr>
        <p:txBody>
          <a:bodyPr vert="horz" rtlCol="0">
            <a:spAutoFit/>
          </a:bodyPr>
          <a:lstStyle/>
          <a:p>
            <a:pPr algn="ctr"/>
            <a:r>
              <a:rPr lang="en-US" sz="3100"/>
              <a:t>Now when these things have been so prepared, the priests are continually entering the outer tabernacle </a:t>
            </a:r>
            <a:r>
              <a:rPr lang="en-US" sz="3100" b="1">
                <a:solidFill>
                  <a:srgbClr val="FF0000"/>
                </a:solidFill>
              </a:rPr>
              <a:t>performing the divine worship</a:t>
            </a:r>
            <a:r>
              <a:rPr lang="en-US" sz="3100"/>
              <a:t>, but into the second, only the high priest enters once a year, not without taking blood, which he offers for himself and for the sins of the people committed in ignorance. (Continued...)</a:t>
            </a:r>
          </a:p>
        </p:txBody>
      </p:sp>
    </p:spTree>
    <p:extLst>
      <p:ext uri="{BB962C8B-B14F-4D97-AF65-F5344CB8AC3E}">
        <p14:creationId xmlns:p14="http://schemas.microsoft.com/office/powerpoint/2010/main" val="16173593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94F37E-574A-6BC6-9E9F-D33E4C55C912}"/>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49ADC523-0523-D3E8-0963-E043CC2DED09}"/>
              </a:ext>
            </a:extLst>
          </p:cNvPr>
          <p:cNvSpPr txBox="1"/>
          <p:nvPr/>
        </p:nvSpPr>
        <p:spPr>
          <a:xfrm>
            <a:off x="1016000" y="635000"/>
            <a:ext cx="10160000" cy="3908762"/>
          </a:xfrm>
          <a:prstGeom prst="rect">
            <a:avLst/>
          </a:prstGeom>
          <a:noFill/>
        </p:spPr>
        <p:txBody>
          <a:bodyPr vert="horz" rtlCol="0">
            <a:spAutoFit/>
          </a:bodyPr>
          <a:lstStyle/>
          <a:p>
            <a:pPr algn="ctr"/>
            <a:r>
              <a:rPr lang="en-US" sz="3100"/>
              <a:t>The Holy Spirit is signifying this, that the way into the holy place has not yet been disclosed while the outer tabernacle is still standing, which is a symbol for the present time. Accordingly both </a:t>
            </a:r>
            <a:r>
              <a:rPr lang="en-US" sz="3100" b="1">
                <a:solidFill>
                  <a:srgbClr val="FF0000"/>
                </a:solidFill>
              </a:rPr>
              <a:t>gifts and sacrifices are offered</a:t>
            </a:r>
            <a:r>
              <a:rPr lang="en-US" sz="3100"/>
              <a:t> which cannot make the worshiper perfect in conscience, since </a:t>
            </a:r>
            <a:r>
              <a:rPr lang="en-US" sz="3100" b="1">
                <a:solidFill>
                  <a:srgbClr val="FF0000"/>
                </a:solidFill>
              </a:rPr>
              <a:t>they relate only to food and drink and various washings</a:t>
            </a:r>
            <a:r>
              <a:rPr lang="en-US" sz="3100"/>
              <a:t>, regulations for the body imposed until a time of reformation.</a:t>
            </a:r>
          </a:p>
        </p:txBody>
      </p:sp>
    </p:spTree>
    <p:extLst>
      <p:ext uri="{BB962C8B-B14F-4D97-AF65-F5344CB8AC3E}">
        <p14:creationId xmlns:p14="http://schemas.microsoft.com/office/powerpoint/2010/main" val="26651652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186EB1-F833-7909-78BD-6D4A7620439C}"/>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259A7EC9-DE21-7D9C-E5EE-19858AD639DF}"/>
              </a:ext>
            </a:extLst>
          </p:cNvPr>
          <p:cNvSpPr txBox="1"/>
          <p:nvPr/>
        </p:nvSpPr>
        <p:spPr>
          <a:xfrm>
            <a:off x="0" y="762000"/>
            <a:ext cx="12192000" cy="646331"/>
          </a:xfrm>
          <a:prstGeom prst="rect">
            <a:avLst/>
          </a:prstGeom>
          <a:noFill/>
        </p:spPr>
        <p:txBody>
          <a:bodyPr vert="horz" rtlCol="0">
            <a:spAutoFit/>
          </a:bodyPr>
          <a:lstStyle/>
          <a:p>
            <a:pPr algn="ctr"/>
            <a:r>
              <a:rPr lang="en-US" sz="3600"/>
              <a:t>Leviticus 21:17</a:t>
            </a:r>
          </a:p>
        </p:txBody>
      </p:sp>
      <p:sp>
        <p:nvSpPr>
          <p:cNvPr id="4" name="TextBox 3">
            <a:extLst>
              <a:ext uri="{FF2B5EF4-FFF2-40B4-BE49-F238E27FC236}">
                <a16:creationId xmlns:a16="http://schemas.microsoft.com/office/drawing/2014/main" id="{DE3887F1-DF38-E6A9-B7ED-87788F3EB8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9A0600-2FE4-AEB1-60CE-215BDA1C5408}"/>
              </a:ext>
            </a:extLst>
          </p:cNvPr>
          <p:cNvSpPr txBox="1"/>
          <p:nvPr/>
        </p:nvSpPr>
        <p:spPr>
          <a:xfrm>
            <a:off x="1016000" y="1905000"/>
            <a:ext cx="10160000" cy="1523494"/>
          </a:xfrm>
          <a:prstGeom prst="rect">
            <a:avLst/>
          </a:prstGeom>
          <a:noFill/>
        </p:spPr>
        <p:txBody>
          <a:bodyPr vert="horz" rtlCol="0">
            <a:spAutoFit/>
          </a:bodyPr>
          <a:lstStyle/>
          <a:p>
            <a:pPr algn="ctr"/>
            <a:r>
              <a:rPr lang="en-US" sz="3100"/>
              <a:t>"Speak to Aaron, saying, 'No man of your offspring throughout their generations who has a defect shall approach to offer </a:t>
            </a:r>
            <a:r>
              <a:rPr lang="en-US" sz="3100" b="1">
                <a:solidFill>
                  <a:srgbClr val="FF0000"/>
                </a:solidFill>
              </a:rPr>
              <a:t>the food of his God</a:t>
            </a:r>
            <a:r>
              <a:rPr lang="en-US" sz="3100"/>
              <a:t>.</a:t>
            </a:r>
          </a:p>
        </p:txBody>
      </p:sp>
    </p:spTree>
    <p:extLst>
      <p:ext uri="{BB962C8B-B14F-4D97-AF65-F5344CB8AC3E}">
        <p14:creationId xmlns:p14="http://schemas.microsoft.com/office/powerpoint/2010/main" val="32448722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5B2581-BB38-B2C0-F12D-015AE32CEC21}"/>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6E2030D0-A81A-4AFD-44DD-6F72EEC2F91A}"/>
              </a:ext>
            </a:extLst>
          </p:cNvPr>
          <p:cNvSpPr txBox="1"/>
          <p:nvPr/>
        </p:nvSpPr>
        <p:spPr>
          <a:xfrm>
            <a:off x="0" y="762000"/>
            <a:ext cx="12192000" cy="646331"/>
          </a:xfrm>
          <a:prstGeom prst="rect">
            <a:avLst/>
          </a:prstGeom>
          <a:noFill/>
        </p:spPr>
        <p:txBody>
          <a:bodyPr vert="horz" rtlCol="0">
            <a:spAutoFit/>
          </a:bodyPr>
          <a:lstStyle/>
          <a:p>
            <a:pPr algn="ctr"/>
            <a:r>
              <a:rPr lang="en-US" sz="3600"/>
              <a:t>Leviticus 21:8</a:t>
            </a:r>
          </a:p>
        </p:txBody>
      </p:sp>
      <p:sp>
        <p:nvSpPr>
          <p:cNvPr id="4" name="TextBox 3">
            <a:extLst>
              <a:ext uri="{FF2B5EF4-FFF2-40B4-BE49-F238E27FC236}">
                <a16:creationId xmlns:a16="http://schemas.microsoft.com/office/drawing/2014/main" id="{13BA0A2C-2DBF-05F9-A002-7CEC901435A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36A5B68-59BD-D2F4-3276-B0D226E4A2DA}"/>
              </a:ext>
            </a:extLst>
          </p:cNvPr>
          <p:cNvSpPr txBox="1"/>
          <p:nvPr/>
        </p:nvSpPr>
        <p:spPr>
          <a:xfrm>
            <a:off x="1016000" y="1905000"/>
            <a:ext cx="10160000" cy="1523494"/>
          </a:xfrm>
          <a:prstGeom prst="rect">
            <a:avLst/>
          </a:prstGeom>
          <a:noFill/>
        </p:spPr>
        <p:txBody>
          <a:bodyPr vert="horz" rtlCol="0">
            <a:spAutoFit/>
          </a:bodyPr>
          <a:lstStyle/>
          <a:p>
            <a:pPr algn="ctr"/>
            <a:r>
              <a:rPr lang="en-US" sz="3100"/>
              <a:t>You shall consecrate him, therefore, for he offers </a:t>
            </a:r>
            <a:r>
              <a:rPr lang="en-US" sz="3100" b="1">
                <a:solidFill>
                  <a:srgbClr val="FF0000"/>
                </a:solidFill>
              </a:rPr>
              <a:t>the food of your God</a:t>
            </a:r>
            <a:r>
              <a:rPr lang="en-US" sz="3100"/>
              <a:t>; he shall be holy to you; for I the LORD, who sanctifies you, am holy.</a:t>
            </a:r>
          </a:p>
        </p:txBody>
      </p:sp>
    </p:spTree>
    <p:extLst>
      <p:ext uri="{BB962C8B-B14F-4D97-AF65-F5344CB8AC3E}">
        <p14:creationId xmlns:p14="http://schemas.microsoft.com/office/powerpoint/2010/main" val="36100755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0F9E49-28F3-4E17-BF09-6CB47473F09C}"/>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FF1D6281-ABED-F98D-543F-0CD299292420}"/>
              </a:ext>
            </a:extLst>
          </p:cNvPr>
          <p:cNvSpPr txBox="1"/>
          <p:nvPr/>
        </p:nvSpPr>
        <p:spPr>
          <a:xfrm>
            <a:off x="0" y="762000"/>
            <a:ext cx="12192000" cy="646331"/>
          </a:xfrm>
          <a:prstGeom prst="rect">
            <a:avLst/>
          </a:prstGeom>
          <a:noFill/>
        </p:spPr>
        <p:txBody>
          <a:bodyPr vert="horz" rtlCol="0">
            <a:spAutoFit/>
          </a:bodyPr>
          <a:lstStyle/>
          <a:p>
            <a:pPr algn="ctr"/>
            <a:r>
              <a:rPr lang="en-US" sz="3600"/>
              <a:t>Leviticus 22:25</a:t>
            </a:r>
          </a:p>
        </p:txBody>
      </p:sp>
      <p:sp>
        <p:nvSpPr>
          <p:cNvPr id="4" name="TextBox 3">
            <a:extLst>
              <a:ext uri="{FF2B5EF4-FFF2-40B4-BE49-F238E27FC236}">
                <a16:creationId xmlns:a16="http://schemas.microsoft.com/office/drawing/2014/main" id="{D4859776-588E-3AE8-758C-E22645F3E52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01B93A-132C-AF85-4F0A-FF4084485A6F}"/>
              </a:ext>
            </a:extLst>
          </p:cNvPr>
          <p:cNvSpPr txBox="1"/>
          <p:nvPr/>
        </p:nvSpPr>
        <p:spPr>
          <a:xfrm>
            <a:off x="1016000" y="1905000"/>
            <a:ext cx="10160000" cy="2000548"/>
          </a:xfrm>
          <a:prstGeom prst="rect">
            <a:avLst/>
          </a:prstGeom>
          <a:noFill/>
        </p:spPr>
        <p:txBody>
          <a:bodyPr vert="horz" rtlCol="0">
            <a:spAutoFit/>
          </a:bodyPr>
          <a:lstStyle/>
          <a:p>
            <a:pPr algn="ctr"/>
            <a:r>
              <a:rPr lang="en-US" sz="3100"/>
              <a:t>nor shall you accept any such from the hand of a foreigner for offering as </a:t>
            </a:r>
            <a:r>
              <a:rPr lang="en-US" sz="3100" b="1">
                <a:solidFill>
                  <a:srgbClr val="FF0000"/>
                </a:solidFill>
              </a:rPr>
              <a:t>the food of your God</a:t>
            </a:r>
            <a:r>
              <a:rPr lang="en-US" sz="3100"/>
              <a:t>; for their corruption is in them, they have a defect, they shall not be accepted for you.'"</a:t>
            </a:r>
          </a:p>
        </p:txBody>
      </p:sp>
    </p:spTree>
    <p:extLst>
      <p:ext uri="{BB962C8B-B14F-4D97-AF65-F5344CB8AC3E}">
        <p14:creationId xmlns:p14="http://schemas.microsoft.com/office/powerpoint/2010/main" val="23570543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10DD40-7103-9B5E-4D1C-F9C98B5E8C61}"/>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952E3E86-77C4-8C77-C8A8-8F42BA6BC448}"/>
              </a:ext>
            </a:extLst>
          </p:cNvPr>
          <p:cNvSpPr txBox="1"/>
          <p:nvPr/>
        </p:nvSpPr>
        <p:spPr>
          <a:xfrm>
            <a:off x="0" y="762000"/>
            <a:ext cx="12192000" cy="646331"/>
          </a:xfrm>
          <a:prstGeom prst="rect">
            <a:avLst/>
          </a:prstGeom>
          <a:noFill/>
        </p:spPr>
        <p:txBody>
          <a:bodyPr vert="horz" rtlCol="0">
            <a:spAutoFit/>
          </a:bodyPr>
          <a:lstStyle/>
          <a:p>
            <a:pPr algn="ctr"/>
            <a:r>
              <a:rPr lang="en-US" sz="3600"/>
              <a:t>Exodus 29:38-42</a:t>
            </a:r>
          </a:p>
        </p:txBody>
      </p:sp>
      <p:sp>
        <p:nvSpPr>
          <p:cNvPr id="4" name="TextBox 3">
            <a:extLst>
              <a:ext uri="{FF2B5EF4-FFF2-40B4-BE49-F238E27FC236}">
                <a16:creationId xmlns:a16="http://schemas.microsoft.com/office/drawing/2014/main" id="{2DBC478E-8D57-B346-7B69-22CC97DB3B6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80FDAF-891E-37DB-4644-F82A2DB14E44}"/>
              </a:ext>
            </a:extLst>
          </p:cNvPr>
          <p:cNvSpPr txBox="1"/>
          <p:nvPr/>
        </p:nvSpPr>
        <p:spPr>
          <a:xfrm>
            <a:off x="1016000" y="1905000"/>
            <a:ext cx="10160000" cy="3431709"/>
          </a:xfrm>
          <a:prstGeom prst="rect">
            <a:avLst/>
          </a:prstGeom>
          <a:noFill/>
        </p:spPr>
        <p:txBody>
          <a:bodyPr vert="horz" rtlCol="0">
            <a:spAutoFit/>
          </a:bodyPr>
          <a:lstStyle/>
          <a:p>
            <a:pPr algn="ctr"/>
            <a:r>
              <a:rPr lang="en-US" sz="3100"/>
              <a:t>"Now this is what you shall offer on the altar: </a:t>
            </a:r>
            <a:r>
              <a:rPr lang="en-US" sz="3100" b="1">
                <a:solidFill>
                  <a:srgbClr val="FF0000"/>
                </a:solidFill>
              </a:rPr>
              <a:t>two one year old lambs each day, continuously</a:t>
            </a:r>
            <a:r>
              <a:rPr lang="en-US" sz="3100"/>
              <a:t>. "The </a:t>
            </a:r>
            <a:r>
              <a:rPr lang="en-US" sz="3100" b="1">
                <a:solidFill>
                  <a:srgbClr val="FF0000"/>
                </a:solidFill>
              </a:rPr>
              <a:t>one lamb you shall offer in the morning</a:t>
            </a:r>
            <a:r>
              <a:rPr lang="en-US" sz="3100"/>
              <a:t> and </a:t>
            </a:r>
            <a:r>
              <a:rPr lang="en-US" sz="3100" b="1">
                <a:solidFill>
                  <a:srgbClr val="FF0000"/>
                </a:solidFill>
              </a:rPr>
              <a:t>the other lamb you shall offer at twilight</a:t>
            </a:r>
            <a:r>
              <a:rPr lang="en-US" sz="3100"/>
              <a:t>; and there shall be one-tenth of an ephah of fine flour mixed with one-fourth of a hin of beaten oil, and one-fourth of a hin of wine for a drink offering with one lamb. (Continued...)</a:t>
            </a:r>
          </a:p>
        </p:txBody>
      </p:sp>
    </p:spTree>
    <p:extLst>
      <p:ext uri="{BB962C8B-B14F-4D97-AF65-F5344CB8AC3E}">
        <p14:creationId xmlns:p14="http://schemas.microsoft.com/office/powerpoint/2010/main" val="12893905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4774CA-479D-E9D7-F3CA-9DCFAA3B18DD}"/>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06F5D8FC-3B53-7F3C-E3FE-ACB25FD77173}"/>
              </a:ext>
            </a:extLst>
          </p:cNvPr>
          <p:cNvSpPr txBox="1"/>
          <p:nvPr/>
        </p:nvSpPr>
        <p:spPr>
          <a:xfrm>
            <a:off x="1016000" y="635000"/>
            <a:ext cx="10160000" cy="3431709"/>
          </a:xfrm>
          <a:prstGeom prst="rect">
            <a:avLst/>
          </a:prstGeom>
          <a:noFill/>
        </p:spPr>
        <p:txBody>
          <a:bodyPr vert="horz" rtlCol="0">
            <a:spAutoFit/>
          </a:bodyPr>
          <a:lstStyle/>
          <a:p>
            <a:pPr algn="ctr"/>
            <a:r>
              <a:rPr lang="en-US" sz="3100"/>
              <a:t>"</a:t>
            </a:r>
            <a:r>
              <a:rPr lang="en-US" sz="3100" b="1">
                <a:solidFill>
                  <a:srgbClr val="FF0000"/>
                </a:solidFill>
              </a:rPr>
              <a:t>The other lamb you shall offer at twilight</a:t>
            </a:r>
            <a:r>
              <a:rPr lang="en-US" sz="3100"/>
              <a:t>, and shall offer with it the same grain offering and the same drink offering as in the morning, for a soothing aroma, an offering by fire to the LORD. "It shall be a continual burnt offering throughout your generations at the doorway of the tent of meeting before the LORD, where I will meet with you, to speak to you there.</a:t>
            </a:r>
          </a:p>
        </p:txBody>
      </p:sp>
    </p:spTree>
    <p:extLst>
      <p:ext uri="{BB962C8B-B14F-4D97-AF65-F5344CB8AC3E}">
        <p14:creationId xmlns:p14="http://schemas.microsoft.com/office/powerpoint/2010/main" val="38321324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FDFACB-88F2-F697-B700-63AF53F7FF47}"/>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B504CED3-10AE-208D-A248-703AC517EC4E}"/>
              </a:ext>
            </a:extLst>
          </p:cNvPr>
          <p:cNvSpPr txBox="1"/>
          <p:nvPr/>
        </p:nvSpPr>
        <p:spPr>
          <a:xfrm>
            <a:off x="0" y="762000"/>
            <a:ext cx="12192000" cy="646331"/>
          </a:xfrm>
          <a:prstGeom prst="rect">
            <a:avLst/>
          </a:prstGeom>
          <a:noFill/>
        </p:spPr>
        <p:txBody>
          <a:bodyPr vert="horz" rtlCol="0">
            <a:spAutoFit/>
          </a:bodyPr>
          <a:lstStyle/>
          <a:p>
            <a:pPr algn="ctr"/>
            <a:r>
              <a:rPr lang="en-US" sz="3600"/>
              <a:t>Exodus 30:17-29</a:t>
            </a:r>
          </a:p>
        </p:txBody>
      </p:sp>
      <p:sp>
        <p:nvSpPr>
          <p:cNvPr id="4" name="TextBox 3">
            <a:extLst>
              <a:ext uri="{FF2B5EF4-FFF2-40B4-BE49-F238E27FC236}">
                <a16:creationId xmlns:a16="http://schemas.microsoft.com/office/drawing/2014/main" id="{6B5F53D9-8B1A-2095-4122-27A0FD34F2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32A927-E877-9801-2615-B092F34B1E6B}"/>
              </a:ext>
            </a:extLst>
          </p:cNvPr>
          <p:cNvSpPr txBox="1"/>
          <p:nvPr/>
        </p:nvSpPr>
        <p:spPr>
          <a:xfrm>
            <a:off x="1016000" y="1905000"/>
            <a:ext cx="10160000" cy="4385816"/>
          </a:xfrm>
          <a:prstGeom prst="rect">
            <a:avLst/>
          </a:prstGeom>
          <a:noFill/>
        </p:spPr>
        <p:txBody>
          <a:bodyPr vert="horz" rtlCol="0">
            <a:spAutoFit/>
          </a:bodyPr>
          <a:lstStyle/>
          <a:p>
            <a:pPr algn="ctr"/>
            <a:r>
              <a:rPr lang="en-US" sz="3100"/>
              <a:t>The LORD spoke to Moses, saying, "You shall also make a laver of bronze, with its base of bronze, for washing; and you shall put it between the tent of meeting and the altar, and you shall put water in it. "Aaron and his sons shall wash their hands and their feet from it; when they enter the tent of meeting, they shall wash with water, so that they will not die; or when they approach the altar to minister, by offering up in smoke a fire sacrifice to the LORD. (Continued...)</a:t>
            </a:r>
          </a:p>
        </p:txBody>
      </p:sp>
    </p:spTree>
    <p:extLst>
      <p:ext uri="{BB962C8B-B14F-4D97-AF65-F5344CB8AC3E}">
        <p14:creationId xmlns:p14="http://schemas.microsoft.com/office/powerpoint/2010/main" val="5259753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C5F242-59A0-75A2-85B4-1E09780A999F}"/>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5E2D2D71-0555-589C-1F13-31E262A4BF9F}"/>
              </a:ext>
            </a:extLst>
          </p:cNvPr>
          <p:cNvSpPr txBox="1"/>
          <p:nvPr/>
        </p:nvSpPr>
        <p:spPr>
          <a:xfrm>
            <a:off x="1016000" y="635000"/>
            <a:ext cx="10160000" cy="2477601"/>
          </a:xfrm>
          <a:prstGeom prst="rect">
            <a:avLst/>
          </a:prstGeom>
          <a:noFill/>
        </p:spPr>
        <p:txBody>
          <a:bodyPr vert="horz" rtlCol="0">
            <a:spAutoFit/>
          </a:bodyPr>
          <a:lstStyle/>
          <a:p>
            <a:pPr algn="ctr"/>
            <a:r>
              <a:rPr lang="en-US" sz="3100"/>
              <a:t>"So they shall wash their hands and their feet, so that they will not die; and it shall be a perpetual statute for them, for Aaron and his descendants throughout their generations." Moreover, the LORD spoke to Moses, saying, "Take also for yourself the </a:t>
            </a:r>
            <a:r>
              <a:rPr lang="en-US" sz="3100" b="1">
                <a:solidFill>
                  <a:srgbClr val="FF0000"/>
                </a:solidFill>
              </a:rPr>
              <a:t>finest of spices</a:t>
            </a:r>
            <a:r>
              <a:rPr lang="en-US" sz="3100"/>
              <a:t>: (Continued...)</a:t>
            </a:r>
          </a:p>
        </p:txBody>
      </p:sp>
    </p:spTree>
    <p:extLst>
      <p:ext uri="{BB962C8B-B14F-4D97-AF65-F5344CB8AC3E}">
        <p14:creationId xmlns:p14="http://schemas.microsoft.com/office/powerpoint/2010/main" val="77812642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421F82-9F4C-9E72-9F41-01782381CD6D}"/>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C3891225-19E2-EAD0-3FC2-E552CDEAF2E4}"/>
              </a:ext>
            </a:extLst>
          </p:cNvPr>
          <p:cNvSpPr txBox="1"/>
          <p:nvPr/>
        </p:nvSpPr>
        <p:spPr>
          <a:xfrm>
            <a:off x="1016000" y="635000"/>
            <a:ext cx="10160000" cy="3431709"/>
          </a:xfrm>
          <a:prstGeom prst="rect">
            <a:avLst/>
          </a:prstGeom>
          <a:noFill/>
        </p:spPr>
        <p:txBody>
          <a:bodyPr vert="horz" rtlCol="0">
            <a:spAutoFit/>
          </a:bodyPr>
          <a:lstStyle/>
          <a:p>
            <a:pPr algn="ctr"/>
            <a:r>
              <a:rPr lang="en-US" sz="3100"/>
              <a:t>of flowing myrrh five hundred shekels, and of fragrant cinnamon half as much, two hundred and fifty, and of fragrant cane two hundred and fifty, and of cassia five hundred, according to the shekel of the sanctuary, and of olive oil a hin. "You shall make of these a holy anointing oil, a perfume mixture, the work of a perfumer; it shall be a holy anointing oil. (Continued...)</a:t>
            </a:r>
          </a:p>
        </p:txBody>
      </p:sp>
    </p:spTree>
    <p:extLst>
      <p:ext uri="{BB962C8B-B14F-4D97-AF65-F5344CB8AC3E}">
        <p14:creationId xmlns:p14="http://schemas.microsoft.com/office/powerpoint/2010/main" val="16380768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50753E-6EC1-9906-CEA0-65808E666B95}"/>
              </a:ext>
            </a:extLst>
          </p:cNvPr>
          <p:cNvSpPr txBox="1"/>
          <p:nvPr/>
        </p:nvSpPr>
        <p:spPr>
          <a:xfrm>
            <a:off x="127000" y="127000"/>
            <a:ext cx="7315200" cy="276999"/>
          </a:xfrm>
          <a:prstGeom prst="rect">
            <a:avLst/>
          </a:prstGeom>
          <a:noFill/>
        </p:spPr>
        <p:txBody>
          <a:bodyPr vert="horz" lIns="0" tIns="0" rIns="0" bIns="0" rtlCol="0">
            <a:spAutoFit/>
          </a:bodyPr>
          <a:lstStyle/>
          <a:p>
            <a:r>
              <a:rPr lang="en-US"/>
              <a:t>Spiritual Bread</a:t>
            </a:r>
          </a:p>
        </p:txBody>
      </p:sp>
      <p:sp>
        <p:nvSpPr>
          <p:cNvPr id="3" name="TextBox 2">
            <a:extLst>
              <a:ext uri="{FF2B5EF4-FFF2-40B4-BE49-F238E27FC236}">
                <a16:creationId xmlns:a16="http://schemas.microsoft.com/office/drawing/2014/main" id="{650B55B2-3A17-50EF-7B57-E7E53BFD7195}"/>
              </a:ext>
            </a:extLst>
          </p:cNvPr>
          <p:cNvSpPr txBox="1"/>
          <p:nvPr/>
        </p:nvSpPr>
        <p:spPr>
          <a:xfrm>
            <a:off x="1016000" y="635000"/>
            <a:ext cx="10160000" cy="2954655"/>
          </a:xfrm>
          <a:prstGeom prst="rect">
            <a:avLst/>
          </a:prstGeom>
          <a:noFill/>
        </p:spPr>
        <p:txBody>
          <a:bodyPr vert="horz" rtlCol="0">
            <a:spAutoFit/>
          </a:bodyPr>
          <a:lstStyle/>
          <a:p>
            <a:pPr algn="ctr"/>
            <a:r>
              <a:rPr lang="en-US" sz="3100"/>
              <a:t>"With it you shall anoint the tent of meeting and the ark of the testimony, and the ta</a:t>
            </a:r>
            <a:r>
              <a:rPr lang="en-US" sz="3100" b="1">
                <a:solidFill>
                  <a:srgbClr val="FF0000"/>
                </a:solidFill>
              </a:rPr>
              <a:t>ble and all its utensils, </a:t>
            </a:r>
            <a:r>
              <a:rPr lang="en-US" sz="3100"/>
              <a:t>and the lampstand and its utensils, and the altar of incense, and the altar of burnt offering and all its utensils, and the laver and its stand. "You shall also consecrate them, that they may be most holy; whatever touches them shall be holy.</a:t>
            </a:r>
          </a:p>
        </p:txBody>
      </p:sp>
    </p:spTree>
    <p:extLst>
      <p:ext uri="{BB962C8B-B14F-4D97-AF65-F5344CB8AC3E}">
        <p14:creationId xmlns:p14="http://schemas.microsoft.com/office/powerpoint/2010/main" val="344144043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C05CDA-D47C-487F-FE00-AFF84BADB94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How many priesthoods are there?</a:t>
            </a:r>
          </a:p>
        </p:txBody>
      </p:sp>
      <p:sp>
        <p:nvSpPr>
          <p:cNvPr id="3" name="Subtitle 2">
            <a:extLst>
              <a:ext uri="{FF2B5EF4-FFF2-40B4-BE49-F238E27FC236}">
                <a16:creationId xmlns:a16="http://schemas.microsoft.com/office/drawing/2014/main" id="{120AB384-3FC8-ECB5-504C-ADD6DF5D35A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479437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A9AC5-CF45-070E-42CD-5A3BE6619732}"/>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Levitical - The Priesthood of Men</a:t>
            </a:r>
          </a:p>
        </p:txBody>
      </p:sp>
      <p:sp>
        <p:nvSpPr>
          <p:cNvPr id="3" name="Subtitle 2">
            <a:extLst>
              <a:ext uri="{FF2B5EF4-FFF2-40B4-BE49-F238E27FC236}">
                <a16:creationId xmlns:a16="http://schemas.microsoft.com/office/drawing/2014/main" id="{87D9A397-2FEC-F281-C5BA-04C336A22F2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1312492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255C90-0675-0B34-7709-26602FFF5FE2}"/>
              </a:ext>
            </a:extLst>
          </p:cNvPr>
          <p:cNvSpPr txBox="1"/>
          <p:nvPr/>
        </p:nvSpPr>
        <p:spPr>
          <a:xfrm>
            <a:off x="127000" y="127000"/>
            <a:ext cx="7315200" cy="276999"/>
          </a:xfrm>
          <a:prstGeom prst="rect">
            <a:avLst/>
          </a:prstGeom>
          <a:noFill/>
        </p:spPr>
        <p:txBody>
          <a:bodyPr vert="horz" lIns="0" tIns="0" rIns="0" bIns="0" rtlCol="0">
            <a:spAutoFit/>
          </a:bodyPr>
          <a:lstStyle/>
          <a:p>
            <a:r>
              <a:rPr lang="en-US"/>
              <a:t>Levitical - The Priesthood of Men</a:t>
            </a:r>
          </a:p>
        </p:txBody>
      </p:sp>
      <p:sp>
        <p:nvSpPr>
          <p:cNvPr id="3" name="TextBox 2">
            <a:extLst>
              <a:ext uri="{FF2B5EF4-FFF2-40B4-BE49-F238E27FC236}">
                <a16:creationId xmlns:a16="http://schemas.microsoft.com/office/drawing/2014/main" id="{283AE626-D066-9DD4-6F10-AB562FABA423}"/>
              </a:ext>
            </a:extLst>
          </p:cNvPr>
          <p:cNvSpPr txBox="1"/>
          <p:nvPr/>
        </p:nvSpPr>
        <p:spPr>
          <a:xfrm>
            <a:off x="0" y="762000"/>
            <a:ext cx="12192000" cy="646331"/>
          </a:xfrm>
          <a:prstGeom prst="rect">
            <a:avLst/>
          </a:prstGeom>
          <a:noFill/>
        </p:spPr>
        <p:txBody>
          <a:bodyPr vert="horz" rtlCol="0">
            <a:spAutoFit/>
          </a:bodyPr>
          <a:lstStyle/>
          <a:p>
            <a:pPr algn="ctr"/>
            <a:r>
              <a:rPr lang="en-US" sz="3600"/>
              <a:t>Jubilees 30:18</a:t>
            </a:r>
          </a:p>
        </p:txBody>
      </p:sp>
      <p:sp>
        <p:nvSpPr>
          <p:cNvPr id="4" name="TextBox 3">
            <a:extLst>
              <a:ext uri="{FF2B5EF4-FFF2-40B4-BE49-F238E27FC236}">
                <a16:creationId xmlns:a16="http://schemas.microsoft.com/office/drawing/2014/main" id="{1F2EE20F-CECA-8BD3-6532-E8E88DF4529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2EB0C2D-2B92-186D-20FD-52A9D1BA72DD}"/>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And the seed of Levi was chosen for the priesthood</a:t>
            </a:r>
            <a:r>
              <a:rPr lang="en-US" sz="3100"/>
              <a:t>, and to be Levites, that they might minister before the Lord, as we, continually, and that Levi and his sons may be blessed for ever; for he was zealous to execute righteousness and judgment and vengeance on all those who arose against Israel.</a:t>
            </a:r>
          </a:p>
        </p:txBody>
      </p:sp>
    </p:spTree>
    <p:extLst>
      <p:ext uri="{BB962C8B-B14F-4D97-AF65-F5344CB8AC3E}">
        <p14:creationId xmlns:p14="http://schemas.microsoft.com/office/powerpoint/2010/main" val="358513114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69445-E143-B089-C9C1-236DCBD0AF95}"/>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Heavenly - The priesthood of Angels</a:t>
            </a:r>
          </a:p>
        </p:txBody>
      </p:sp>
      <p:sp>
        <p:nvSpPr>
          <p:cNvPr id="3" name="Subtitle 2">
            <a:extLst>
              <a:ext uri="{FF2B5EF4-FFF2-40B4-BE49-F238E27FC236}">
                <a16:creationId xmlns:a16="http://schemas.microsoft.com/office/drawing/2014/main" id="{2A861911-7CF7-1B3C-6855-33874577435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910052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746F8E-39CE-6D84-CE17-675D81D48779}"/>
              </a:ext>
            </a:extLst>
          </p:cNvPr>
          <p:cNvSpPr txBox="1"/>
          <p:nvPr/>
        </p:nvSpPr>
        <p:spPr>
          <a:xfrm>
            <a:off x="127000" y="127000"/>
            <a:ext cx="7315200" cy="276999"/>
          </a:xfrm>
          <a:prstGeom prst="rect">
            <a:avLst/>
          </a:prstGeom>
          <a:noFill/>
        </p:spPr>
        <p:txBody>
          <a:bodyPr vert="horz" lIns="0" tIns="0" rIns="0" bIns="0" rtlCol="0">
            <a:spAutoFit/>
          </a:bodyPr>
          <a:lstStyle/>
          <a:p>
            <a:r>
              <a:rPr lang="en-US"/>
              <a:t>Heavenly - The priesthood of Angels</a:t>
            </a:r>
          </a:p>
        </p:txBody>
      </p:sp>
      <p:sp>
        <p:nvSpPr>
          <p:cNvPr id="3" name="TextBox 2">
            <a:extLst>
              <a:ext uri="{FF2B5EF4-FFF2-40B4-BE49-F238E27FC236}">
                <a16:creationId xmlns:a16="http://schemas.microsoft.com/office/drawing/2014/main" id="{C062D838-EEF7-D5C1-A4DC-90BD7D1B4721}"/>
              </a:ext>
            </a:extLst>
          </p:cNvPr>
          <p:cNvSpPr txBox="1"/>
          <p:nvPr/>
        </p:nvSpPr>
        <p:spPr>
          <a:xfrm>
            <a:off x="0" y="762000"/>
            <a:ext cx="12192000" cy="646331"/>
          </a:xfrm>
          <a:prstGeom prst="rect">
            <a:avLst/>
          </a:prstGeom>
          <a:noFill/>
        </p:spPr>
        <p:txBody>
          <a:bodyPr vert="horz" rtlCol="0">
            <a:spAutoFit/>
          </a:bodyPr>
          <a:lstStyle/>
          <a:p>
            <a:pPr algn="ctr"/>
            <a:r>
              <a:rPr lang="en-US" sz="3600"/>
              <a:t>Matthew 4:10-11</a:t>
            </a:r>
          </a:p>
        </p:txBody>
      </p:sp>
      <p:sp>
        <p:nvSpPr>
          <p:cNvPr id="4" name="TextBox 3">
            <a:extLst>
              <a:ext uri="{FF2B5EF4-FFF2-40B4-BE49-F238E27FC236}">
                <a16:creationId xmlns:a16="http://schemas.microsoft.com/office/drawing/2014/main" id="{063AFFF9-5505-9FBF-5ABE-A0B42491007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6EBF5C-643D-A2AC-737F-8EAC6C8CDC61}"/>
              </a:ext>
            </a:extLst>
          </p:cNvPr>
          <p:cNvSpPr txBox="1"/>
          <p:nvPr/>
        </p:nvSpPr>
        <p:spPr>
          <a:xfrm>
            <a:off x="1016000" y="1905000"/>
            <a:ext cx="10160000" cy="2000548"/>
          </a:xfrm>
          <a:prstGeom prst="rect">
            <a:avLst/>
          </a:prstGeom>
          <a:noFill/>
        </p:spPr>
        <p:txBody>
          <a:bodyPr vert="horz" rtlCol="0">
            <a:spAutoFit/>
          </a:bodyPr>
          <a:lstStyle/>
          <a:p>
            <a:pPr algn="ctr"/>
            <a:r>
              <a:rPr lang="en-US" sz="3100"/>
              <a:t>Then Jesus said to him, "Go, Satan! For it is written, 'YOU SHALL WORSHIP THE LORD YOUR GOD, AND SERVE HIM ONLY.'" Then the devil left Him; and behold, </a:t>
            </a:r>
            <a:r>
              <a:rPr lang="en-US" sz="3100" b="1">
                <a:solidFill>
                  <a:srgbClr val="FF0000"/>
                </a:solidFill>
              </a:rPr>
              <a:t>angels came and began to minister to Him.</a:t>
            </a:r>
          </a:p>
        </p:txBody>
      </p:sp>
    </p:spTree>
    <p:extLst>
      <p:ext uri="{BB962C8B-B14F-4D97-AF65-F5344CB8AC3E}">
        <p14:creationId xmlns:p14="http://schemas.microsoft.com/office/powerpoint/2010/main" val="32081188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F48B5C-8C47-2DFB-47BD-23AFF304713B}"/>
              </a:ext>
            </a:extLst>
          </p:cNvPr>
          <p:cNvSpPr txBox="1"/>
          <p:nvPr/>
        </p:nvSpPr>
        <p:spPr>
          <a:xfrm>
            <a:off x="127000" y="127000"/>
            <a:ext cx="7315200" cy="276999"/>
          </a:xfrm>
          <a:prstGeom prst="rect">
            <a:avLst/>
          </a:prstGeom>
          <a:noFill/>
        </p:spPr>
        <p:txBody>
          <a:bodyPr vert="horz" lIns="0" tIns="0" rIns="0" bIns="0" rtlCol="0">
            <a:spAutoFit/>
          </a:bodyPr>
          <a:lstStyle/>
          <a:p>
            <a:r>
              <a:rPr lang="en-US"/>
              <a:t>Heavenly - The priesthood of Angels</a:t>
            </a:r>
          </a:p>
        </p:txBody>
      </p:sp>
      <p:sp>
        <p:nvSpPr>
          <p:cNvPr id="3" name="TextBox 2">
            <a:extLst>
              <a:ext uri="{FF2B5EF4-FFF2-40B4-BE49-F238E27FC236}">
                <a16:creationId xmlns:a16="http://schemas.microsoft.com/office/drawing/2014/main" id="{6A53AA75-FDBA-CE61-71D8-B4B50BC9B2F0}"/>
              </a:ext>
            </a:extLst>
          </p:cNvPr>
          <p:cNvSpPr txBox="1"/>
          <p:nvPr/>
        </p:nvSpPr>
        <p:spPr>
          <a:xfrm>
            <a:off x="0" y="762000"/>
            <a:ext cx="12192000" cy="646331"/>
          </a:xfrm>
          <a:prstGeom prst="rect">
            <a:avLst/>
          </a:prstGeom>
          <a:noFill/>
        </p:spPr>
        <p:txBody>
          <a:bodyPr vert="horz" rtlCol="0">
            <a:spAutoFit/>
          </a:bodyPr>
          <a:lstStyle/>
          <a:p>
            <a:pPr algn="ctr"/>
            <a:r>
              <a:rPr lang="en-US" sz="3600"/>
              <a:t>Psalm 103:19-21</a:t>
            </a:r>
          </a:p>
        </p:txBody>
      </p:sp>
      <p:sp>
        <p:nvSpPr>
          <p:cNvPr id="4" name="TextBox 3">
            <a:extLst>
              <a:ext uri="{FF2B5EF4-FFF2-40B4-BE49-F238E27FC236}">
                <a16:creationId xmlns:a16="http://schemas.microsoft.com/office/drawing/2014/main" id="{42A3B1C4-40D8-CAC9-AAED-2CA8F0DB7F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AD1272-C13D-A529-5D3C-673620B042E2}"/>
              </a:ext>
            </a:extLst>
          </p:cNvPr>
          <p:cNvSpPr txBox="1"/>
          <p:nvPr/>
        </p:nvSpPr>
        <p:spPr>
          <a:xfrm>
            <a:off x="1016000" y="1905000"/>
            <a:ext cx="10160000" cy="2477601"/>
          </a:xfrm>
          <a:prstGeom prst="rect">
            <a:avLst/>
          </a:prstGeom>
          <a:noFill/>
        </p:spPr>
        <p:txBody>
          <a:bodyPr vert="horz" rtlCol="0">
            <a:spAutoFit/>
          </a:bodyPr>
          <a:lstStyle/>
          <a:p>
            <a:pPr algn="ctr"/>
            <a:r>
              <a:rPr lang="en-US" sz="3100"/>
              <a:t>The LORD has established His throne in the heavens, And His sovereignty rules over all. Bless the LORD, you His angels, Mighty in strength, who perform His word, Obeying the voice of His word! Bless the LORD, </a:t>
            </a:r>
            <a:r>
              <a:rPr lang="en-US" sz="3100" b="1">
                <a:solidFill>
                  <a:srgbClr val="FF0000"/>
                </a:solidFill>
              </a:rPr>
              <a:t>all you His hosts, You who serve Him, doing His will.</a:t>
            </a:r>
          </a:p>
        </p:txBody>
      </p:sp>
    </p:spTree>
    <p:extLst>
      <p:ext uri="{BB962C8B-B14F-4D97-AF65-F5344CB8AC3E}">
        <p14:creationId xmlns:p14="http://schemas.microsoft.com/office/powerpoint/2010/main" val="300424352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344D26-89E4-8DC6-69B8-89291003526F}"/>
              </a:ext>
            </a:extLst>
          </p:cNvPr>
          <p:cNvSpPr txBox="1"/>
          <p:nvPr/>
        </p:nvSpPr>
        <p:spPr>
          <a:xfrm>
            <a:off x="127000" y="127000"/>
            <a:ext cx="7315200" cy="276999"/>
          </a:xfrm>
          <a:prstGeom prst="rect">
            <a:avLst/>
          </a:prstGeom>
          <a:noFill/>
        </p:spPr>
        <p:txBody>
          <a:bodyPr vert="horz" lIns="0" tIns="0" rIns="0" bIns="0" rtlCol="0">
            <a:spAutoFit/>
          </a:bodyPr>
          <a:lstStyle/>
          <a:p>
            <a:r>
              <a:rPr lang="en-US"/>
              <a:t>Heavenly - The priesthood of Angels</a:t>
            </a:r>
          </a:p>
        </p:txBody>
      </p:sp>
      <p:sp>
        <p:nvSpPr>
          <p:cNvPr id="3" name="TextBox 2">
            <a:extLst>
              <a:ext uri="{FF2B5EF4-FFF2-40B4-BE49-F238E27FC236}">
                <a16:creationId xmlns:a16="http://schemas.microsoft.com/office/drawing/2014/main" id="{51509FD9-2194-592A-520E-932BAA381870}"/>
              </a:ext>
            </a:extLst>
          </p:cNvPr>
          <p:cNvSpPr txBox="1"/>
          <p:nvPr/>
        </p:nvSpPr>
        <p:spPr>
          <a:xfrm>
            <a:off x="0" y="762000"/>
            <a:ext cx="12192000" cy="646331"/>
          </a:xfrm>
          <a:prstGeom prst="rect">
            <a:avLst/>
          </a:prstGeom>
          <a:noFill/>
        </p:spPr>
        <p:txBody>
          <a:bodyPr vert="horz" rtlCol="0">
            <a:spAutoFit/>
          </a:bodyPr>
          <a:lstStyle/>
          <a:p>
            <a:pPr algn="ctr"/>
            <a:r>
              <a:rPr lang="en-US" sz="3600"/>
              <a:t>Psalm 104:4</a:t>
            </a:r>
          </a:p>
        </p:txBody>
      </p:sp>
      <p:sp>
        <p:nvSpPr>
          <p:cNvPr id="4" name="TextBox 3">
            <a:extLst>
              <a:ext uri="{FF2B5EF4-FFF2-40B4-BE49-F238E27FC236}">
                <a16:creationId xmlns:a16="http://schemas.microsoft.com/office/drawing/2014/main" id="{0725C0FE-840B-78C2-EBC0-F30154BF26E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EBB3CA9-8C4A-F431-A408-80B6FD214139}"/>
              </a:ext>
            </a:extLst>
          </p:cNvPr>
          <p:cNvSpPr txBox="1"/>
          <p:nvPr/>
        </p:nvSpPr>
        <p:spPr>
          <a:xfrm>
            <a:off x="1016000" y="1905000"/>
            <a:ext cx="10160000" cy="1046440"/>
          </a:xfrm>
          <a:prstGeom prst="rect">
            <a:avLst/>
          </a:prstGeom>
          <a:noFill/>
        </p:spPr>
        <p:txBody>
          <a:bodyPr vert="horz" rtlCol="0">
            <a:spAutoFit/>
          </a:bodyPr>
          <a:lstStyle/>
          <a:p>
            <a:pPr algn="ctr"/>
            <a:r>
              <a:rPr lang="en-US" sz="3100"/>
              <a:t>He makes the winds His messengers, Flaming fire </a:t>
            </a:r>
            <a:r>
              <a:rPr lang="en-US" sz="3100" b="1">
                <a:solidFill>
                  <a:srgbClr val="FF0000"/>
                </a:solidFill>
              </a:rPr>
              <a:t>His ministers</a:t>
            </a:r>
            <a:r>
              <a:rPr lang="en-US" sz="3100"/>
              <a:t>.</a:t>
            </a:r>
          </a:p>
        </p:txBody>
      </p:sp>
    </p:spTree>
    <p:extLst>
      <p:ext uri="{BB962C8B-B14F-4D97-AF65-F5344CB8AC3E}">
        <p14:creationId xmlns:p14="http://schemas.microsoft.com/office/powerpoint/2010/main" val="9274913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D437B-2728-1DAA-72E3-2A2690670650}"/>
              </a:ext>
            </a:extLst>
          </p:cNvPr>
          <p:cNvSpPr txBox="1"/>
          <p:nvPr/>
        </p:nvSpPr>
        <p:spPr>
          <a:xfrm>
            <a:off x="127000" y="127000"/>
            <a:ext cx="7315200" cy="276999"/>
          </a:xfrm>
          <a:prstGeom prst="rect">
            <a:avLst/>
          </a:prstGeom>
          <a:noFill/>
        </p:spPr>
        <p:txBody>
          <a:bodyPr vert="horz" lIns="0" tIns="0" rIns="0" bIns="0" rtlCol="0">
            <a:spAutoFit/>
          </a:bodyPr>
          <a:lstStyle/>
          <a:p>
            <a:r>
              <a:rPr lang="en-US"/>
              <a:t>Heavenly - The priesthood of Angels</a:t>
            </a:r>
          </a:p>
        </p:txBody>
      </p:sp>
      <p:sp>
        <p:nvSpPr>
          <p:cNvPr id="3" name="TextBox 2">
            <a:extLst>
              <a:ext uri="{FF2B5EF4-FFF2-40B4-BE49-F238E27FC236}">
                <a16:creationId xmlns:a16="http://schemas.microsoft.com/office/drawing/2014/main" id="{E3D43821-4914-D845-B326-A5A44C757320}"/>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3:1</a:t>
            </a:r>
          </a:p>
        </p:txBody>
      </p:sp>
      <p:sp>
        <p:nvSpPr>
          <p:cNvPr id="4" name="TextBox 3">
            <a:extLst>
              <a:ext uri="{FF2B5EF4-FFF2-40B4-BE49-F238E27FC236}">
                <a16:creationId xmlns:a16="http://schemas.microsoft.com/office/drawing/2014/main" id="{676129AC-9800-AB8B-3D2E-C464A918981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C3B4431-0899-B741-8506-97D5A2C11EBD}"/>
              </a:ext>
            </a:extLst>
          </p:cNvPr>
          <p:cNvSpPr txBox="1"/>
          <p:nvPr/>
        </p:nvSpPr>
        <p:spPr>
          <a:xfrm>
            <a:off x="1016000" y="1905000"/>
            <a:ext cx="10160000" cy="2477601"/>
          </a:xfrm>
          <a:prstGeom prst="rect">
            <a:avLst/>
          </a:prstGeom>
          <a:noFill/>
        </p:spPr>
        <p:txBody>
          <a:bodyPr vert="horz" rtlCol="0">
            <a:spAutoFit/>
          </a:bodyPr>
          <a:lstStyle/>
          <a:p>
            <a:pPr algn="ctr"/>
            <a:r>
              <a:rPr lang="en-US" sz="3100"/>
              <a:t>In the sixth are the angels of the presence of the Lord, </a:t>
            </a:r>
            <a:r>
              <a:rPr lang="en-US" sz="3100" b="1">
                <a:solidFill>
                  <a:srgbClr val="FF0000"/>
                </a:solidFill>
              </a:rPr>
              <a:t>who minister and make propitiation to the Lord</a:t>
            </a:r>
            <a:r>
              <a:rPr lang="en-US" sz="3100"/>
              <a:t> for all the sins the righteous committed in ignorance; and </a:t>
            </a:r>
            <a:r>
              <a:rPr lang="en-US" sz="3100" b="1">
                <a:solidFill>
                  <a:srgbClr val="FF0000"/>
                </a:solidFill>
              </a:rPr>
              <a:t>they offer to the Lord a reasonable sweet-smelling savor, and a bloodless offering.</a:t>
            </a:r>
          </a:p>
        </p:txBody>
      </p:sp>
    </p:spTree>
    <p:extLst>
      <p:ext uri="{BB962C8B-B14F-4D97-AF65-F5344CB8AC3E}">
        <p14:creationId xmlns:p14="http://schemas.microsoft.com/office/powerpoint/2010/main" val="40715818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93DB4-631C-063A-6485-452FD4277FC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Melchizedekian - The Highest Priesthood (The Priesthood Yeshua Earned)</a:t>
            </a:r>
          </a:p>
        </p:txBody>
      </p:sp>
      <p:sp>
        <p:nvSpPr>
          <p:cNvPr id="3" name="Subtitle 2">
            <a:extLst>
              <a:ext uri="{FF2B5EF4-FFF2-40B4-BE49-F238E27FC236}">
                <a16:creationId xmlns:a16="http://schemas.microsoft.com/office/drawing/2014/main" id="{5C9D1784-BC71-49B2-8115-B94E9A25BDC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949539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3EB29E-6894-5E37-56C2-4067BDE31479}"/>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Melchizedekian - The Highest Priesthood (The Priesthood Yeshua Earned)</a:t>
            </a:r>
          </a:p>
        </p:txBody>
      </p:sp>
      <p:sp>
        <p:nvSpPr>
          <p:cNvPr id="3" name="TextBox 2">
            <a:extLst>
              <a:ext uri="{FF2B5EF4-FFF2-40B4-BE49-F238E27FC236}">
                <a16:creationId xmlns:a16="http://schemas.microsoft.com/office/drawing/2014/main" id="{4DE5422F-982C-E81E-1038-AA9E04AA6B7E}"/>
              </a:ext>
            </a:extLst>
          </p:cNvPr>
          <p:cNvSpPr txBox="1"/>
          <p:nvPr/>
        </p:nvSpPr>
        <p:spPr>
          <a:xfrm>
            <a:off x="0" y="762000"/>
            <a:ext cx="12192000" cy="646331"/>
          </a:xfrm>
          <a:prstGeom prst="rect">
            <a:avLst/>
          </a:prstGeom>
          <a:noFill/>
        </p:spPr>
        <p:txBody>
          <a:bodyPr vert="horz" rtlCol="0">
            <a:spAutoFit/>
          </a:bodyPr>
          <a:lstStyle/>
          <a:p>
            <a:pPr algn="ctr"/>
            <a:r>
              <a:rPr lang="en-US" sz="3600"/>
              <a:t>Hebrews 1:3-4</a:t>
            </a:r>
          </a:p>
        </p:txBody>
      </p:sp>
      <p:sp>
        <p:nvSpPr>
          <p:cNvPr id="4" name="TextBox 3">
            <a:extLst>
              <a:ext uri="{FF2B5EF4-FFF2-40B4-BE49-F238E27FC236}">
                <a16:creationId xmlns:a16="http://schemas.microsoft.com/office/drawing/2014/main" id="{7E9037CB-C74F-FDF1-AAC2-2C639151CDB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A0AA873-735A-7967-D02D-512E12834F8A}"/>
              </a:ext>
            </a:extLst>
          </p:cNvPr>
          <p:cNvSpPr txBox="1"/>
          <p:nvPr/>
        </p:nvSpPr>
        <p:spPr>
          <a:xfrm>
            <a:off x="1016000" y="1905000"/>
            <a:ext cx="10160000" cy="2954655"/>
          </a:xfrm>
          <a:prstGeom prst="rect">
            <a:avLst/>
          </a:prstGeom>
          <a:noFill/>
        </p:spPr>
        <p:txBody>
          <a:bodyPr vert="horz" rtlCol="0">
            <a:spAutoFit/>
          </a:bodyPr>
          <a:lstStyle/>
          <a:p>
            <a:pPr algn="ctr"/>
            <a:r>
              <a:rPr lang="en-US" sz="3100"/>
              <a:t>And He is the radiance of His glory and the exact representation of His nature, and upholds all things by the word of His power. When He had made purification of sins, He sat down at the right hand of the Majesty on high, having become as much better than the angels, as </a:t>
            </a:r>
            <a:r>
              <a:rPr lang="en-US" sz="3100" b="1">
                <a:solidFill>
                  <a:srgbClr val="FF0000"/>
                </a:solidFill>
              </a:rPr>
              <a:t>He has inherited a more excellent name than they.</a:t>
            </a:r>
          </a:p>
        </p:txBody>
      </p:sp>
    </p:spTree>
    <p:extLst>
      <p:ext uri="{BB962C8B-B14F-4D97-AF65-F5344CB8AC3E}">
        <p14:creationId xmlns:p14="http://schemas.microsoft.com/office/powerpoint/2010/main" val="11445773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AAD335-F5B3-C08B-498B-6D3A1D9DD9F5}"/>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Melchizedekian - The Highest Priesthood (The Priesthood Yeshua Earned)</a:t>
            </a:r>
          </a:p>
        </p:txBody>
      </p:sp>
      <p:sp>
        <p:nvSpPr>
          <p:cNvPr id="3" name="TextBox 2">
            <a:extLst>
              <a:ext uri="{FF2B5EF4-FFF2-40B4-BE49-F238E27FC236}">
                <a16:creationId xmlns:a16="http://schemas.microsoft.com/office/drawing/2014/main" id="{1E7C94CD-325E-367E-0A01-67D06EA44681}"/>
              </a:ext>
            </a:extLst>
          </p:cNvPr>
          <p:cNvSpPr txBox="1"/>
          <p:nvPr/>
        </p:nvSpPr>
        <p:spPr>
          <a:xfrm>
            <a:off x="0" y="762000"/>
            <a:ext cx="12192000" cy="646331"/>
          </a:xfrm>
          <a:prstGeom prst="rect">
            <a:avLst/>
          </a:prstGeom>
          <a:noFill/>
        </p:spPr>
        <p:txBody>
          <a:bodyPr vert="horz" rtlCol="0">
            <a:spAutoFit/>
          </a:bodyPr>
          <a:lstStyle/>
          <a:p>
            <a:pPr algn="ctr"/>
            <a:r>
              <a:rPr lang="en-US" sz="3600"/>
              <a:t>Hebrews 5:1-10</a:t>
            </a:r>
          </a:p>
        </p:txBody>
      </p:sp>
      <p:sp>
        <p:nvSpPr>
          <p:cNvPr id="4" name="TextBox 3">
            <a:extLst>
              <a:ext uri="{FF2B5EF4-FFF2-40B4-BE49-F238E27FC236}">
                <a16:creationId xmlns:a16="http://schemas.microsoft.com/office/drawing/2014/main" id="{F8341DDD-8A47-5DB5-7907-D18642655E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F379BA8-E702-6133-C9DD-936CD120AE08}"/>
              </a:ext>
            </a:extLst>
          </p:cNvPr>
          <p:cNvSpPr txBox="1"/>
          <p:nvPr/>
        </p:nvSpPr>
        <p:spPr>
          <a:xfrm>
            <a:off x="1016000" y="1905000"/>
            <a:ext cx="10160000" cy="3908762"/>
          </a:xfrm>
          <a:prstGeom prst="rect">
            <a:avLst/>
          </a:prstGeom>
          <a:noFill/>
        </p:spPr>
        <p:txBody>
          <a:bodyPr vert="horz" rtlCol="0">
            <a:spAutoFit/>
          </a:bodyPr>
          <a:lstStyle/>
          <a:p>
            <a:pPr algn="ctr"/>
            <a:r>
              <a:rPr lang="en-US" sz="3100"/>
              <a:t>For every high priest taken from among men is appointed on behalf of men in things pertaining to God, in order to offer both gifts and sacrifices for sins; he can deal gently with the ignorant and misguided, since he himself also is beset with weakness; and because of it he is obligated to offer sacrifices for sins, as for the people, so also for himself. And no one takes the honor to himself, but receives it when he is called by God, even as Aaron was. (Continued...)</a:t>
            </a:r>
          </a:p>
        </p:txBody>
      </p:sp>
    </p:spTree>
    <p:extLst>
      <p:ext uri="{BB962C8B-B14F-4D97-AF65-F5344CB8AC3E}">
        <p14:creationId xmlns:p14="http://schemas.microsoft.com/office/powerpoint/2010/main" val="62140126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92BA1A-D3FF-67DC-EF0B-6BAA1B2DD86A}"/>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Melchizedekian - The Highest Priesthood (The Priesthood Yeshua Earned)</a:t>
            </a:r>
          </a:p>
        </p:txBody>
      </p:sp>
      <p:sp>
        <p:nvSpPr>
          <p:cNvPr id="3" name="TextBox 2">
            <a:extLst>
              <a:ext uri="{FF2B5EF4-FFF2-40B4-BE49-F238E27FC236}">
                <a16:creationId xmlns:a16="http://schemas.microsoft.com/office/drawing/2014/main" id="{CD1F0245-F0C3-AD80-4F8B-6FE3F4F668A0}"/>
              </a:ext>
            </a:extLst>
          </p:cNvPr>
          <p:cNvSpPr txBox="1"/>
          <p:nvPr/>
        </p:nvSpPr>
        <p:spPr>
          <a:xfrm>
            <a:off x="1016000" y="635000"/>
            <a:ext cx="10160000" cy="4385816"/>
          </a:xfrm>
          <a:prstGeom prst="rect">
            <a:avLst/>
          </a:prstGeom>
          <a:noFill/>
        </p:spPr>
        <p:txBody>
          <a:bodyPr vert="horz" rtlCol="0">
            <a:spAutoFit/>
          </a:bodyPr>
          <a:lstStyle/>
          <a:p>
            <a:pPr algn="ctr"/>
            <a:r>
              <a:rPr lang="en-US" sz="3100"/>
              <a:t>So also Christ did not glorify Himself so as to become a high priest, but He who said to Him, "YOU ARE MY SON, TODAY I HAVE BEGOTTEN YOU"; just as He says also in another passage, "YOU ARE A PRIEST FOREVER ACCORDING TO THE ORDER OF MELCHIZEDEK." In the days of His flesh, He offered up both prayers and supplications with loud crying and tears to the One able to save Him from death, and He was heard because of His piety. (Continued...)</a:t>
            </a:r>
          </a:p>
        </p:txBody>
      </p:sp>
    </p:spTree>
    <p:extLst>
      <p:ext uri="{BB962C8B-B14F-4D97-AF65-F5344CB8AC3E}">
        <p14:creationId xmlns:p14="http://schemas.microsoft.com/office/powerpoint/2010/main" val="132516283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45F488-2807-C82F-FD1F-93BD7A7E799D}"/>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Melchizedekian - The Highest Priesthood (The Priesthood Yeshua Earned)</a:t>
            </a:r>
          </a:p>
        </p:txBody>
      </p:sp>
      <p:sp>
        <p:nvSpPr>
          <p:cNvPr id="3" name="TextBox 2">
            <a:extLst>
              <a:ext uri="{FF2B5EF4-FFF2-40B4-BE49-F238E27FC236}">
                <a16:creationId xmlns:a16="http://schemas.microsoft.com/office/drawing/2014/main" id="{6EFDF60E-A06C-A528-9025-99731DC271D6}"/>
              </a:ext>
            </a:extLst>
          </p:cNvPr>
          <p:cNvSpPr txBox="1"/>
          <p:nvPr/>
        </p:nvSpPr>
        <p:spPr>
          <a:xfrm>
            <a:off x="1016000" y="635000"/>
            <a:ext cx="10160000" cy="2477601"/>
          </a:xfrm>
          <a:prstGeom prst="rect">
            <a:avLst/>
          </a:prstGeom>
          <a:noFill/>
        </p:spPr>
        <p:txBody>
          <a:bodyPr vert="horz" rtlCol="0">
            <a:spAutoFit/>
          </a:bodyPr>
          <a:lstStyle/>
          <a:p>
            <a:pPr algn="ctr"/>
            <a:r>
              <a:rPr lang="en-US" sz="3100"/>
              <a:t>Although He was a Son, He learned obedience from the things which He suffered. And having been made perfect, He became to all those who obey Him the source of eternal salvation, being designated by God as a high priest according to the order of Melchizedek.</a:t>
            </a:r>
          </a:p>
        </p:txBody>
      </p:sp>
    </p:spTree>
    <p:extLst>
      <p:ext uri="{BB962C8B-B14F-4D97-AF65-F5344CB8AC3E}">
        <p14:creationId xmlns:p14="http://schemas.microsoft.com/office/powerpoint/2010/main" val="15449501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1E33C-ADE5-2FBD-62AD-2D65B43A8582}"/>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priesthood passed down</a:t>
            </a:r>
          </a:p>
        </p:txBody>
      </p:sp>
      <p:sp>
        <p:nvSpPr>
          <p:cNvPr id="3" name="Subtitle 2">
            <a:extLst>
              <a:ext uri="{FF2B5EF4-FFF2-40B4-BE49-F238E27FC236}">
                <a16:creationId xmlns:a16="http://schemas.microsoft.com/office/drawing/2014/main" id="{607DB90A-1A7D-113D-1E2F-4CBFA5D0D6C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9809593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D458B-0454-6AE7-8574-49EBBF31C9D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Priests existed before the Levites</a:t>
            </a:r>
          </a:p>
        </p:txBody>
      </p:sp>
      <p:sp>
        <p:nvSpPr>
          <p:cNvPr id="3" name="Subtitle 2">
            <a:extLst>
              <a:ext uri="{FF2B5EF4-FFF2-40B4-BE49-F238E27FC236}">
                <a16:creationId xmlns:a16="http://schemas.microsoft.com/office/drawing/2014/main" id="{F7821506-F56C-3F96-207F-0C3F226EB1E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731295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B8F29D-071D-AACC-0629-D110A757B6E3}"/>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existed before the Levites</a:t>
            </a:r>
          </a:p>
        </p:txBody>
      </p:sp>
      <p:sp>
        <p:nvSpPr>
          <p:cNvPr id="3" name="TextBox 2">
            <a:extLst>
              <a:ext uri="{FF2B5EF4-FFF2-40B4-BE49-F238E27FC236}">
                <a16:creationId xmlns:a16="http://schemas.microsoft.com/office/drawing/2014/main" id="{E2F023FC-636C-B95B-F198-BC2C2EA7AF29}"/>
              </a:ext>
            </a:extLst>
          </p:cNvPr>
          <p:cNvSpPr txBox="1"/>
          <p:nvPr/>
        </p:nvSpPr>
        <p:spPr>
          <a:xfrm>
            <a:off x="0" y="762000"/>
            <a:ext cx="12192000" cy="646331"/>
          </a:xfrm>
          <a:prstGeom prst="rect">
            <a:avLst/>
          </a:prstGeom>
          <a:noFill/>
        </p:spPr>
        <p:txBody>
          <a:bodyPr vert="horz" rtlCol="0">
            <a:spAutoFit/>
          </a:bodyPr>
          <a:lstStyle/>
          <a:p>
            <a:pPr algn="ctr"/>
            <a:r>
              <a:rPr lang="en-US" sz="3600"/>
              <a:t>Exodus 19:18-24</a:t>
            </a:r>
          </a:p>
        </p:txBody>
      </p:sp>
      <p:sp>
        <p:nvSpPr>
          <p:cNvPr id="4" name="TextBox 3">
            <a:extLst>
              <a:ext uri="{FF2B5EF4-FFF2-40B4-BE49-F238E27FC236}">
                <a16:creationId xmlns:a16="http://schemas.microsoft.com/office/drawing/2014/main" id="{80E6D4AE-F92E-8BA9-CB3A-85E84ACCF19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D662348-8ABE-FA90-820C-144992CECE38}"/>
              </a:ext>
            </a:extLst>
          </p:cNvPr>
          <p:cNvSpPr txBox="1"/>
          <p:nvPr/>
        </p:nvSpPr>
        <p:spPr>
          <a:xfrm>
            <a:off x="1016000" y="1905000"/>
            <a:ext cx="10160000" cy="3908762"/>
          </a:xfrm>
          <a:prstGeom prst="rect">
            <a:avLst/>
          </a:prstGeom>
          <a:noFill/>
        </p:spPr>
        <p:txBody>
          <a:bodyPr vert="horz" rtlCol="0">
            <a:spAutoFit/>
          </a:bodyPr>
          <a:lstStyle/>
          <a:p>
            <a:pPr algn="ctr"/>
            <a:r>
              <a:rPr lang="en-US" sz="3100"/>
              <a:t>Now Mount Sinai was all in smoke because the LORD descended upon it in fire; and its smoke ascended like the smoke of a furnace, and the whole mountain quaked violently. When the sound of the trumpet grew louder and louder, Moses spoke and God answered him with thunder. The LORD came down on Mount Sinai, to the top of the mountain; and the LORD called Moses to the top of the mountain, and Moses went up. (Continued...)</a:t>
            </a:r>
          </a:p>
        </p:txBody>
      </p:sp>
    </p:spTree>
    <p:extLst>
      <p:ext uri="{BB962C8B-B14F-4D97-AF65-F5344CB8AC3E}">
        <p14:creationId xmlns:p14="http://schemas.microsoft.com/office/powerpoint/2010/main" val="10194173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4433D8-CA76-F2CE-5EA4-9734426C9FF1}"/>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existed before the Levites</a:t>
            </a:r>
          </a:p>
        </p:txBody>
      </p:sp>
      <p:sp>
        <p:nvSpPr>
          <p:cNvPr id="3" name="TextBox 2">
            <a:extLst>
              <a:ext uri="{FF2B5EF4-FFF2-40B4-BE49-F238E27FC236}">
                <a16:creationId xmlns:a16="http://schemas.microsoft.com/office/drawing/2014/main" id="{29B81B38-2B83-23B7-31D3-CB96310DAA79}"/>
              </a:ext>
            </a:extLst>
          </p:cNvPr>
          <p:cNvSpPr txBox="1"/>
          <p:nvPr/>
        </p:nvSpPr>
        <p:spPr>
          <a:xfrm>
            <a:off x="1016000" y="635000"/>
            <a:ext cx="10160000" cy="4385816"/>
          </a:xfrm>
          <a:prstGeom prst="rect">
            <a:avLst/>
          </a:prstGeom>
          <a:noFill/>
        </p:spPr>
        <p:txBody>
          <a:bodyPr vert="horz" rtlCol="0">
            <a:spAutoFit/>
          </a:bodyPr>
          <a:lstStyle/>
          <a:p>
            <a:pPr algn="ctr"/>
            <a:r>
              <a:rPr lang="en-US" sz="3100"/>
              <a:t>Then the LORD spoke to Moses, "Go down, warn the people, so that they do not break through to the LORD to gaze, and many of them perish. "Also let the priests who come near to the LORD consecrate themselves, or else the LORD will break out against them." Moses said to the LORD, "The people cannot come up to Mount Sinai, for You warned us, saying, 'Set bounds about the mountain and consecrate it.'" Then the LORD said to him, "Go down and come up again, you and Aaron with you; (Continued...)</a:t>
            </a:r>
          </a:p>
        </p:txBody>
      </p:sp>
    </p:spTree>
    <p:extLst>
      <p:ext uri="{BB962C8B-B14F-4D97-AF65-F5344CB8AC3E}">
        <p14:creationId xmlns:p14="http://schemas.microsoft.com/office/powerpoint/2010/main" val="14116896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67B9E0-6718-7482-BEC2-A64DB373A053}"/>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existed before the Levites</a:t>
            </a:r>
          </a:p>
        </p:txBody>
      </p:sp>
      <p:sp>
        <p:nvSpPr>
          <p:cNvPr id="3" name="TextBox 2">
            <a:extLst>
              <a:ext uri="{FF2B5EF4-FFF2-40B4-BE49-F238E27FC236}">
                <a16:creationId xmlns:a16="http://schemas.microsoft.com/office/drawing/2014/main" id="{44CCD241-FF50-30EE-C362-6828978A61E5}"/>
              </a:ext>
            </a:extLst>
          </p:cNvPr>
          <p:cNvSpPr txBox="1"/>
          <p:nvPr/>
        </p:nvSpPr>
        <p:spPr>
          <a:xfrm>
            <a:off x="1016000" y="635000"/>
            <a:ext cx="10160000" cy="1046440"/>
          </a:xfrm>
          <a:prstGeom prst="rect">
            <a:avLst/>
          </a:prstGeom>
          <a:noFill/>
        </p:spPr>
        <p:txBody>
          <a:bodyPr vert="horz" rtlCol="0">
            <a:spAutoFit/>
          </a:bodyPr>
          <a:lstStyle/>
          <a:p>
            <a:pPr algn="ctr"/>
            <a:r>
              <a:rPr lang="en-US" sz="3100"/>
              <a:t>b</a:t>
            </a:r>
            <a:r>
              <a:rPr lang="en-US" sz="3100" b="1">
                <a:solidFill>
                  <a:srgbClr val="FF0000"/>
                </a:solidFill>
              </a:rPr>
              <a:t>ut do not let the priests and the people break through to come up to the LORD, </a:t>
            </a:r>
            <a:r>
              <a:rPr lang="en-US" sz="3100"/>
              <a:t>or He will break forth upon them."</a:t>
            </a:r>
          </a:p>
        </p:txBody>
      </p:sp>
    </p:spTree>
    <p:extLst>
      <p:ext uri="{BB962C8B-B14F-4D97-AF65-F5344CB8AC3E}">
        <p14:creationId xmlns:p14="http://schemas.microsoft.com/office/powerpoint/2010/main" val="134574208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4BA6A6-2F21-D268-3B77-A8FCC510247B}"/>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existed before the Levites</a:t>
            </a:r>
          </a:p>
        </p:txBody>
      </p:sp>
      <p:sp>
        <p:nvSpPr>
          <p:cNvPr id="3" name="TextBox 2">
            <a:extLst>
              <a:ext uri="{FF2B5EF4-FFF2-40B4-BE49-F238E27FC236}">
                <a16:creationId xmlns:a16="http://schemas.microsoft.com/office/drawing/2014/main" id="{14980855-F840-3955-10B4-7278FD626187}"/>
              </a:ext>
            </a:extLst>
          </p:cNvPr>
          <p:cNvSpPr txBox="1"/>
          <p:nvPr/>
        </p:nvSpPr>
        <p:spPr>
          <a:xfrm>
            <a:off x="0" y="762000"/>
            <a:ext cx="12192000" cy="646331"/>
          </a:xfrm>
          <a:prstGeom prst="rect">
            <a:avLst/>
          </a:prstGeom>
          <a:noFill/>
        </p:spPr>
        <p:txBody>
          <a:bodyPr vert="horz" rtlCol="0">
            <a:spAutoFit/>
          </a:bodyPr>
          <a:lstStyle/>
          <a:p>
            <a:pPr algn="ctr"/>
            <a:r>
              <a:rPr lang="en-US" sz="3600"/>
              <a:t>Genesis 14:18-20</a:t>
            </a:r>
          </a:p>
        </p:txBody>
      </p:sp>
      <p:sp>
        <p:nvSpPr>
          <p:cNvPr id="4" name="TextBox 3">
            <a:extLst>
              <a:ext uri="{FF2B5EF4-FFF2-40B4-BE49-F238E27FC236}">
                <a16:creationId xmlns:a16="http://schemas.microsoft.com/office/drawing/2014/main" id="{24564193-8638-2FC9-6EEA-CD84D3A0833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F1B540F-2AD7-C9F0-714A-1224FF892E19}"/>
              </a:ext>
            </a:extLst>
          </p:cNvPr>
          <p:cNvSpPr txBox="1"/>
          <p:nvPr/>
        </p:nvSpPr>
        <p:spPr>
          <a:xfrm>
            <a:off x="1016000" y="1905000"/>
            <a:ext cx="10160000" cy="2954655"/>
          </a:xfrm>
          <a:prstGeom prst="rect">
            <a:avLst/>
          </a:prstGeom>
          <a:noFill/>
        </p:spPr>
        <p:txBody>
          <a:bodyPr vert="horz" rtlCol="0">
            <a:spAutoFit/>
          </a:bodyPr>
          <a:lstStyle/>
          <a:p>
            <a:pPr algn="ctr"/>
            <a:r>
              <a:rPr lang="en-US" sz="3100"/>
              <a:t>And Melchizedek king of Salem brought out bread and wine; now </a:t>
            </a:r>
            <a:r>
              <a:rPr lang="en-US" sz="3100" b="1">
                <a:solidFill>
                  <a:srgbClr val="FF0000"/>
                </a:solidFill>
              </a:rPr>
              <a:t>he was a priest of God Most High</a:t>
            </a:r>
            <a:r>
              <a:rPr lang="en-US" sz="3100"/>
              <a:t>. He blessed him and said, "Blessed be Abram of God Most High, Possessor of heaven and earth; And blessed be God Most High, Who has delivered your enemies into your hand." He gave him a tenth of all.</a:t>
            </a:r>
          </a:p>
        </p:txBody>
      </p:sp>
    </p:spTree>
    <p:extLst>
      <p:ext uri="{BB962C8B-B14F-4D97-AF65-F5344CB8AC3E}">
        <p14:creationId xmlns:p14="http://schemas.microsoft.com/office/powerpoint/2010/main" val="283164555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6B6847-9A52-21FE-57D8-B81612345970}"/>
              </a:ext>
            </a:extLst>
          </p:cNvPr>
          <p:cNvSpPr txBox="1"/>
          <p:nvPr/>
        </p:nvSpPr>
        <p:spPr>
          <a:xfrm>
            <a:off x="127000" y="127000"/>
            <a:ext cx="7315200" cy="276999"/>
          </a:xfrm>
          <a:prstGeom prst="rect">
            <a:avLst/>
          </a:prstGeom>
          <a:noFill/>
        </p:spPr>
        <p:txBody>
          <a:bodyPr vert="horz" lIns="0" tIns="0" rIns="0" bIns="0" rtlCol="0">
            <a:spAutoFit/>
          </a:bodyPr>
          <a:lstStyle/>
          <a:p>
            <a:r>
              <a:rPr lang="en-US"/>
              <a:t>Priests existed before the Levites</a:t>
            </a:r>
          </a:p>
        </p:txBody>
      </p:sp>
      <p:sp>
        <p:nvSpPr>
          <p:cNvPr id="3" name="TextBox 2">
            <a:extLst>
              <a:ext uri="{FF2B5EF4-FFF2-40B4-BE49-F238E27FC236}">
                <a16:creationId xmlns:a16="http://schemas.microsoft.com/office/drawing/2014/main" id="{F19D3970-4950-7AC6-0739-823F76797C63}"/>
              </a:ext>
            </a:extLst>
          </p:cNvPr>
          <p:cNvSpPr txBox="1"/>
          <p:nvPr/>
        </p:nvSpPr>
        <p:spPr>
          <a:xfrm>
            <a:off x="0" y="762000"/>
            <a:ext cx="12192000" cy="646331"/>
          </a:xfrm>
          <a:prstGeom prst="rect">
            <a:avLst/>
          </a:prstGeom>
          <a:noFill/>
        </p:spPr>
        <p:txBody>
          <a:bodyPr vert="horz" rtlCol="0">
            <a:spAutoFit/>
          </a:bodyPr>
          <a:lstStyle/>
          <a:p>
            <a:pPr algn="ctr"/>
            <a:r>
              <a:rPr lang="en-US" sz="3600"/>
              <a:t>Testament of Issachar 3:1</a:t>
            </a:r>
          </a:p>
        </p:txBody>
      </p:sp>
      <p:sp>
        <p:nvSpPr>
          <p:cNvPr id="4" name="TextBox 3">
            <a:extLst>
              <a:ext uri="{FF2B5EF4-FFF2-40B4-BE49-F238E27FC236}">
                <a16:creationId xmlns:a16="http://schemas.microsoft.com/office/drawing/2014/main" id="{08185931-01D7-9730-8CC8-5D7962CF3211}"/>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B954A0F9-2AAA-7616-98FD-A9F958566A2C}"/>
              </a:ext>
            </a:extLst>
          </p:cNvPr>
          <p:cNvSpPr txBox="1"/>
          <p:nvPr/>
        </p:nvSpPr>
        <p:spPr>
          <a:xfrm>
            <a:off x="1016000" y="1905000"/>
            <a:ext cx="10160000" cy="1046440"/>
          </a:xfrm>
          <a:prstGeom prst="rect">
            <a:avLst/>
          </a:prstGeom>
          <a:noFill/>
        </p:spPr>
        <p:txBody>
          <a:bodyPr vert="horz" rtlCol="0">
            <a:spAutoFit/>
          </a:bodyPr>
          <a:lstStyle/>
          <a:p>
            <a:pPr algn="ctr"/>
            <a:r>
              <a:rPr lang="en-US" sz="3100"/>
              <a:t>Out of my produce I offered first fruits to the Lord </a:t>
            </a:r>
            <a:r>
              <a:rPr lang="en-US" sz="3100" b="1">
                <a:solidFill>
                  <a:srgbClr val="FF0000"/>
                </a:solidFill>
              </a:rPr>
              <a:t>by the hands of the priests</a:t>
            </a:r>
            <a:r>
              <a:rPr lang="en-US" sz="3100"/>
              <a:t>.</a:t>
            </a:r>
          </a:p>
        </p:txBody>
      </p:sp>
    </p:spTree>
    <p:extLst>
      <p:ext uri="{BB962C8B-B14F-4D97-AF65-F5344CB8AC3E}">
        <p14:creationId xmlns:p14="http://schemas.microsoft.com/office/powerpoint/2010/main" val="37234408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36B48-6F6D-2E73-4F1C-284D3E648FE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Adam</a:t>
            </a:r>
          </a:p>
        </p:txBody>
      </p:sp>
      <p:sp>
        <p:nvSpPr>
          <p:cNvPr id="3" name="Subtitle 2">
            <a:extLst>
              <a:ext uri="{FF2B5EF4-FFF2-40B4-BE49-F238E27FC236}">
                <a16:creationId xmlns:a16="http://schemas.microsoft.com/office/drawing/2014/main" id="{320556B3-993E-9528-DB72-F4232305F0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9577475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5375CC-C463-873E-6058-D95D6AE03AE2}"/>
              </a:ext>
            </a:extLst>
          </p:cNvPr>
          <p:cNvSpPr txBox="1"/>
          <p:nvPr/>
        </p:nvSpPr>
        <p:spPr>
          <a:xfrm>
            <a:off x="127000" y="127000"/>
            <a:ext cx="7315200" cy="276999"/>
          </a:xfrm>
          <a:prstGeom prst="rect">
            <a:avLst/>
          </a:prstGeom>
          <a:noFill/>
        </p:spPr>
        <p:txBody>
          <a:bodyPr vert="horz" lIns="0" tIns="0" rIns="0" bIns="0" rtlCol="0">
            <a:spAutoFit/>
          </a:bodyPr>
          <a:lstStyle/>
          <a:p>
            <a:r>
              <a:rPr lang="en-US"/>
              <a:t>Adam</a:t>
            </a:r>
          </a:p>
        </p:txBody>
      </p:sp>
      <p:sp>
        <p:nvSpPr>
          <p:cNvPr id="3" name="TextBox 2">
            <a:extLst>
              <a:ext uri="{FF2B5EF4-FFF2-40B4-BE49-F238E27FC236}">
                <a16:creationId xmlns:a16="http://schemas.microsoft.com/office/drawing/2014/main" id="{6862A305-FD32-C8D6-1E6F-2ECE35D607B5}"/>
              </a:ext>
            </a:extLst>
          </p:cNvPr>
          <p:cNvSpPr txBox="1"/>
          <p:nvPr/>
        </p:nvSpPr>
        <p:spPr>
          <a:xfrm>
            <a:off x="0" y="762000"/>
            <a:ext cx="12192000" cy="646331"/>
          </a:xfrm>
          <a:prstGeom prst="rect">
            <a:avLst/>
          </a:prstGeom>
          <a:noFill/>
        </p:spPr>
        <p:txBody>
          <a:bodyPr vert="horz" rtlCol="0">
            <a:spAutoFit/>
          </a:bodyPr>
          <a:lstStyle/>
          <a:p>
            <a:pPr algn="ctr"/>
            <a:r>
              <a:rPr lang="en-US" sz="3600"/>
              <a:t>Jubilees 3:27</a:t>
            </a:r>
          </a:p>
        </p:txBody>
      </p:sp>
      <p:sp>
        <p:nvSpPr>
          <p:cNvPr id="4" name="TextBox 3">
            <a:extLst>
              <a:ext uri="{FF2B5EF4-FFF2-40B4-BE49-F238E27FC236}">
                <a16:creationId xmlns:a16="http://schemas.microsoft.com/office/drawing/2014/main" id="{E3C3E0F7-D609-9858-774A-EF9C95AFD33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3FA75D8-3ED7-CEA6-0816-20C1F73CC11F}"/>
              </a:ext>
            </a:extLst>
          </p:cNvPr>
          <p:cNvSpPr txBox="1"/>
          <p:nvPr/>
        </p:nvSpPr>
        <p:spPr>
          <a:xfrm>
            <a:off x="1016000" y="1905000"/>
            <a:ext cx="10160000" cy="2477601"/>
          </a:xfrm>
          <a:prstGeom prst="rect">
            <a:avLst/>
          </a:prstGeom>
          <a:noFill/>
        </p:spPr>
        <p:txBody>
          <a:bodyPr vert="horz" rtlCol="0">
            <a:spAutoFit/>
          </a:bodyPr>
          <a:lstStyle/>
          <a:p>
            <a:pPr algn="ctr"/>
            <a:r>
              <a:rPr lang="en-US" sz="3100"/>
              <a:t>And on that day on which </a:t>
            </a:r>
            <a:r>
              <a:rPr lang="en-US" sz="3100" b="1">
                <a:solidFill>
                  <a:srgbClr val="FF0000"/>
                </a:solidFill>
              </a:rPr>
              <a:t>Adam went forth from the Garden, he offered as a sweet savour an offering,</a:t>
            </a:r>
            <a:r>
              <a:rPr lang="en-US" sz="3100"/>
              <a:t> frankincense, galbanum, and stacte, and spices in the morning with the rising of the sun from the day when he covered his shame.</a:t>
            </a:r>
          </a:p>
        </p:txBody>
      </p:sp>
    </p:spTree>
    <p:extLst>
      <p:ext uri="{BB962C8B-B14F-4D97-AF65-F5344CB8AC3E}">
        <p14:creationId xmlns:p14="http://schemas.microsoft.com/office/powerpoint/2010/main" val="265466835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7B579-65D0-EB1E-E6F3-444BC6EEB5E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Seth</a:t>
            </a:r>
          </a:p>
        </p:txBody>
      </p:sp>
      <p:sp>
        <p:nvSpPr>
          <p:cNvPr id="3" name="Subtitle 2">
            <a:extLst>
              <a:ext uri="{FF2B5EF4-FFF2-40B4-BE49-F238E27FC236}">
                <a16:creationId xmlns:a16="http://schemas.microsoft.com/office/drawing/2014/main" id="{3E254DC5-ED98-B2D5-5E75-26746822779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564747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28E803-84A4-B1AE-426B-52106E46B755}"/>
              </a:ext>
            </a:extLst>
          </p:cNvPr>
          <p:cNvSpPr txBox="1"/>
          <p:nvPr/>
        </p:nvSpPr>
        <p:spPr>
          <a:xfrm>
            <a:off x="127000" y="127000"/>
            <a:ext cx="7315200" cy="276999"/>
          </a:xfrm>
          <a:prstGeom prst="rect">
            <a:avLst/>
          </a:prstGeom>
          <a:noFill/>
        </p:spPr>
        <p:txBody>
          <a:bodyPr vert="horz" lIns="0" tIns="0" rIns="0" bIns="0" rtlCol="0">
            <a:spAutoFit/>
          </a:bodyPr>
          <a:lstStyle/>
          <a:p>
            <a:r>
              <a:rPr lang="en-US"/>
              <a:t>Seth</a:t>
            </a:r>
          </a:p>
        </p:txBody>
      </p:sp>
      <p:sp>
        <p:nvSpPr>
          <p:cNvPr id="3" name="TextBox 2">
            <a:extLst>
              <a:ext uri="{FF2B5EF4-FFF2-40B4-BE49-F238E27FC236}">
                <a16:creationId xmlns:a16="http://schemas.microsoft.com/office/drawing/2014/main" id="{69DEC34B-DA15-2A02-9619-8D1DF10E90D1}"/>
              </a:ext>
            </a:extLst>
          </p:cNvPr>
          <p:cNvSpPr txBox="1"/>
          <p:nvPr/>
        </p:nvSpPr>
        <p:spPr>
          <a:xfrm>
            <a:off x="0" y="762000"/>
            <a:ext cx="12192000" cy="646331"/>
          </a:xfrm>
          <a:prstGeom prst="rect">
            <a:avLst/>
          </a:prstGeom>
          <a:noFill/>
        </p:spPr>
        <p:txBody>
          <a:bodyPr vert="horz" rtlCol="0">
            <a:spAutoFit/>
          </a:bodyPr>
          <a:lstStyle/>
          <a:p>
            <a:pPr algn="ctr"/>
            <a:r>
              <a:rPr lang="en-US" sz="3600"/>
              <a:t>Jubilees 4:11-12</a:t>
            </a:r>
          </a:p>
        </p:txBody>
      </p:sp>
      <p:sp>
        <p:nvSpPr>
          <p:cNvPr id="4" name="TextBox 3">
            <a:extLst>
              <a:ext uri="{FF2B5EF4-FFF2-40B4-BE49-F238E27FC236}">
                <a16:creationId xmlns:a16="http://schemas.microsoft.com/office/drawing/2014/main" id="{694448B0-0E3B-9327-732C-7AF2616143F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D00E5C0-0F10-062A-B10D-C855C6EDB2DB}"/>
              </a:ext>
            </a:extLst>
          </p:cNvPr>
          <p:cNvSpPr txBox="1"/>
          <p:nvPr/>
        </p:nvSpPr>
        <p:spPr>
          <a:xfrm>
            <a:off x="1016000" y="1905000"/>
            <a:ext cx="10160000" cy="2000548"/>
          </a:xfrm>
          <a:prstGeom prst="rect">
            <a:avLst/>
          </a:prstGeom>
          <a:noFill/>
        </p:spPr>
        <p:txBody>
          <a:bodyPr vert="horz" rtlCol="0">
            <a:spAutoFit/>
          </a:bodyPr>
          <a:lstStyle/>
          <a:p>
            <a:pPr algn="ctr"/>
            <a:r>
              <a:rPr lang="en-US" sz="3100"/>
              <a:t>And in the fifth week of the fifth jubilee [225-31 A.M.] Seth took Az r  his sister to be his wife, and in the fourth (year of the sixth week) [235 A.M.] she bare him Enos. </a:t>
            </a:r>
            <a:r>
              <a:rPr lang="en-US" sz="3100" b="1">
                <a:solidFill>
                  <a:srgbClr val="FF0000"/>
                </a:solidFill>
              </a:rPr>
              <a:t>He began to call on the name of the Lord on the earth.</a:t>
            </a:r>
          </a:p>
        </p:txBody>
      </p:sp>
    </p:spTree>
    <p:extLst>
      <p:ext uri="{BB962C8B-B14F-4D97-AF65-F5344CB8AC3E}">
        <p14:creationId xmlns:p14="http://schemas.microsoft.com/office/powerpoint/2010/main" val="6369563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48069-3D83-542D-12D8-02FD4C0C4017}"/>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Enoch</a:t>
            </a:r>
          </a:p>
        </p:txBody>
      </p:sp>
      <p:sp>
        <p:nvSpPr>
          <p:cNvPr id="3" name="Subtitle 2">
            <a:extLst>
              <a:ext uri="{FF2B5EF4-FFF2-40B4-BE49-F238E27FC236}">
                <a16:creationId xmlns:a16="http://schemas.microsoft.com/office/drawing/2014/main" id="{C7734C8D-A717-DC13-BEE5-A5E72F44802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4371495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10850E-628F-D488-F85C-041EBD69C269}"/>
              </a:ext>
            </a:extLst>
          </p:cNvPr>
          <p:cNvSpPr txBox="1"/>
          <p:nvPr/>
        </p:nvSpPr>
        <p:spPr>
          <a:xfrm>
            <a:off x="127000" y="127000"/>
            <a:ext cx="7315200" cy="276999"/>
          </a:xfrm>
          <a:prstGeom prst="rect">
            <a:avLst/>
          </a:prstGeom>
          <a:noFill/>
        </p:spPr>
        <p:txBody>
          <a:bodyPr vert="horz" lIns="0" tIns="0" rIns="0" bIns="0" rtlCol="0">
            <a:spAutoFit/>
          </a:bodyPr>
          <a:lstStyle/>
          <a:p>
            <a:r>
              <a:rPr lang="en-US"/>
              <a:t>Enoch</a:t>
            </a:r>
          </a:p>
        </p:txBody>
      </p:sp>
      <p:sp>
        <p:nvSpPr>
          <p:cNvPr id="3" name="TextBox 2">
            <a:extLst>
              <a:ext uri="{FF2B5EF4-FFF2-40B4-BE49-F238E27FC236}">
                <a16:creationId xmlns:a16="http://schemas.microsoft.com/office/drawing/2014/main" id="{080D024E-292F-508F-F958-CD95D2842684}"/>
              </a:ext>
            </a:extLst>
          </p:cNvPr>
          <p:cNvSpPr txBox="1"/>
          <p:nvPr/>
        </p:nvSpPr>
        <p:spPr>
          <a:xfrm>
            <a:off x="0" y="762000"/>
            <a:ext cx="12192000" cy="646331"/>
          </a:xfrm>
          <a:prstGeom prst="rect">
            <a:avLst/>
          </a:prstGeom>
          <a:noFill/>
        </p:spPr>
        <p:txBody>
          <a:bodyPr vert="horz" rtlCol="0">
            <a:spAutoFit/>
          </a:bodyPr>
          <a:lstStyle/>
          <a:p>
            <a:pPr algn="ctr"/>
            <a:r>
              <a:rPr lang="en-US" sz="3600"/>
              <a:t>First Enoch 15:1-2</a:t>
            </a:r>
          </a:p>
        </p:txBody>
      </p:sp>
      <p:sp>
        <p:nvSpPr>
          <p:cNvPr id="4" name="TextBox 3">
            <a:extLst>
              <a:ext uri="{FF2B5EF4-FFF2-40B4-BE49-F238E27FC236}">
                <a16:creationId xmlns:a16="http://schemas.microsoft.com/office/drawing/2014/main" id="{273095D5-D4DF-6FE2-6D59-A7D89AEE4A3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D010082-FEFB-8E3F-7697-60DBA8C80374}"/>
              </a:ext>
            </a:extLst>
          </p:cNvPr>
          <p:cNvSpPr txBox="1"/>
          <p:nvPr/>
        </p:nvSpPr>
        <p:spPr>
          <a:xfrm>
            <a:off x="1016000" y="1905000"/>
            <a:ext cx="10160000" cy="2954655"/>
          </a:xfrm>
          <a:prstGeom prst="rect">
            <a:avLst/>
          </a:prstGeom>
          <a:noFill/>
        </p:spPr>
        <p:txBody>
          <a:bodyPr vert="horz" rtlCol="0">
            <a:spAutoFit/>
          </a:bodyPr>
          <a:lstStyle/>
          <a:p>
            <a:pPr algn="ctr"/>
            <a:r>
              <a:rPr lang="en-US" sz="3100"/>
              <a:t>And He answered and said to me, and I heard His voice: 'Fear not, Enoch, thou righteous man and </a:t>
            </a:r>
            <a:r>
              <a:rPr lang="en-US" sz="3100" b="1">
                <a:solidFill>
                  <a:srgbClr val="FF0000"/>
                </a:solidFill>
              </a:rPr>
              <a:t>scribe of righteousness</a:t>
            </a:r>
            <a:r>
              <a:rPr lang="en-US" sz="3100"/>
              <a:t>: approach hither and hear my voice. And go, say to the Watchers of heaven, who have sent thee to intercede for them: "You should intercede" for men, and not men</a:t>
            </a:r>
          </a:p>
        </p:txBody>
      </p:sp>
    </p:spTree>
    <p:extLst>
      <p:ext uri="{BB962C8B-B14F-4D97-AF65-F5344CB8AC3E}">
        <p14:creationId xmlns:p14="http://schemas.microsoft.com/office/powerpoint/2010/main" val="272570119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9C06D2-CA6E-C624-E0F8-BB4CA48B072C}"/>
              </a:ext>
            </a:extLst>
          </p:cNvPr>
          <p:cNvSpPr txBox="1"/>
          <p:nvPr/>
        </p:nvSpPr>
        <p:spPr>
          <a:xfrm>
            <a:off x="127000" y="127000"/>
            <a:ext cx="7315200" cy="276999"/>
          </a:xfrm>
          <a:prstGeom prst="rect">
            <a:avLst/>
          </a:prstGeom>
          <a:noFill/>
        </p:spPr>
        <p:txBody>
          <a:bodyPr vert="horz" lIns="0" tIns="0" rIns="0" bIns="0" rtlCol="0">
            <a:spAutoFit/>
          </a:bodyPr>
          <a:lstStyle/>
          <a:p>
            <a:r>
              <a:rPr lang="en-US"/>
              <a:t>Enoch</a:t>
            </a:r>
          </a:p>
        </p:txBody>
      </p:sp>
      <p:sp>
        <p:nvSpPr>
          <p:cNvPr id="3" name="TextBox 2">
            <a:extLst>
              <a:ext uri="{FF2B5EF4-FFF2-40B4-BE49-F238E27FC236}">
                <a16:creationId xmlns:a16="http://schemas.microsoft.com/office/drawing/2014/main" id="{FF6E9413-CCA7-3E04-76CE-53F6844D632D}"/>
              </a:ext>
            </a:extLst>
          </p:cNvPr>
          <p:cNvSpPr txBox="1"/>
          <p:nvPr/>
        </p:nvSpPr>
        <p:spPr>
          <a:xfrm>
            <a:off x="0" y="762000"/>
            <a:ext cx="12192000" cy="646331"/>
          </a:xfrm>
          <a:prstGeom prst="rect">
            <a:avLst/>
          </a:prstGeom>
          <a:noFill/>
        </p:spPr>
        <p:txBody>
          <a:bodyPr vert="horz" rtlCol="0">
            <a:spAutoFit/>
          </a:bodyPr>
          <a:lstStyle/>
          <a:p>
            <a:pPr algn="ctr"/>
            <a:r>
              <a:rPr lang="en-US" sz="3600"/>
              <a:t>Genesis 5:21-22</a:t>
            </a:r>
          </a:p>
        </p:txBody>
      </p:sp>
      <p:sp>
        <p:nvSpPr>
          <p:cNvPr id="4" name="TextBox 3">
            <a:extLst>
              <a:ext uri="{FF2B5EF4-FFF2-40B4-BE49-F238E27FC236}">
                <a16:creationId xmlns:a16="http://schemas.microsoft.com/office/drawing/2014/main" id="{3BB573B3-C6DE-3629-5D95-AD2CC41690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E8E9785-2955-F150-3265-CE8A736A513B}"/>
              </a:ext>
            </a:extLst>
          </p:cNvPr>
          <p:cNvSpPr txBox="1"/>
          <p:nvPr/>
        </p:nvSpPr>
        <p:spPr>
          <a:xfrm>
            <a:off x="1016000" y="1905000"/>
            <a:ext cx="10160000" cy="2000548"/>
          </a:xfrm>
          <a:prstGeom prst="rect">
            <a:avLst/>
          </a:prstGeom>
          <a:noFill/>
        </p:spPr>
        <p:txBody>
          <a:bodyPr vert="horz" rtlCol="0">
            <a:spAutoFit/>
          </a:bodyPr>
          <a:lstStyle/>
          <a:p>
            <a:pPr algn="ctr"/>
            <a:r>
              <a:rPr lang="en-US" sz="3100"/>
              <a:t>Enoch lived sixty-five years, and became the father of Methuselah. Then </a:t>
            </a:r>
            <a:r>
              <a:rPr lang="en-US" sz="3100" b="1">
                <a:solidFill>
                  <a:srgbClr val="FF0000"/>
                </a:solidFill>
              </a:rPr>
              <a:t>Enoch walked with God</a:t>
            </a:r>
            <a:r>
              <a:rPr lang="en-US" sz="3100"/>
              <a:t> three hundred years after he became the father of Methuselah, and he had other sons and daughters.</a:t>
            </a:r>
          </a:p>
        </p:txBody>
      </p:sp>
    </p:spTree>
    <p:extLst>
      <p:ext uri="{BB962C8B-B14F-4D97-AF65-F5344CB8AC3E}">
        <p14:creationId xmlns:p14="http://schemas.microsoft.com/office/powerpoint/2010/main" val="19183213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A7DED01-B797-271F-A97E-09AF136B2F01}"/>
              </a:ext>
            </a:extLst>
          </p:cNvPr>
          <p:cNvSpPr txBox="1"/>
          <p:nvPr/>
        </p:nvSpPr>
        <p:spPr>
          <a:xfrm>
            <a:off x="127000" y="127000"/>
            <a:ext cx="7315200" cy="276999"/>
          </a:xfrm>
          <a:prstGeom prst="rect">
            <a:avLst/>
          </a:prstGeom>
          <a:noFill/>
        </p:spPr>
        <p:txBody>
          <a:bodyPr vert="horz" lIns="0" tIns="0" rIns="0" bIns="0" rtlCol="0">
            <a:spAutoFit/>
          </a:bodyPr>
          <a:lstStyle/>
          <a:p>
            <a:r>
              <a:rPr lang="en-US"/>
              <a:t>Enoch</a:t>
            </a:r>
          </a:p>
        </p:txBody>
      </p:sp>
      <p:sp>
        <p:nvSpPr>
          <p:cNvPr id="3" name="TextBox 2">
            <a:extLst>
              <a:ext uri="{FF2B5EF4-FFF2-40B4-BE49-F238E27FC236}">
                <a16:creationId xmlns:a16="http://schemas.microsoft.com/office/drawing/2014/main" id="{3260F099-0D25-801C-76DC-B5A4B9933500}"/>
              </a:ext>
            </a:extLst>
          </p:cNvPr>
          <p:cNvSpPr txBox="1"/>
          <p:nvPr/>
        </p:nvSpPr>
        <p:spPr>
          <a:xfrm>
            <a:off x="0" y="762000"/>
            <a:ext cx="12192000" cy="646331"/>
          </a:xfrm>
          <a:prstGeom prst="rect">
            <a:avLst/>
          </a:prstGeom>
          <a:noFill/>
        </p:spPr>
        <p:txBody>
          <a:bodyPr vert="horz" rtlCol="0">
            <a:spAutoFit/>
          </a:bodyPr>
          <a:lstStyle/>
          <a:p>
            <a:pPr algn="ctr"/>
            <a:r>
              <a:rPr lang="en-US" sz="3600"/>
              <a:t>Jubilees 19:27</a:t>
            </a:r>
          </a:p>
        </p:txBody>
      </p:sp>
      <p:sp>
        <p:nvSpPr>
          <p:cNvPr id="4" name="TextBox 3">
            <a:extLst>
              <a:ext uri="{FF2B5EF4-FFF2-40B4-BE49-F238E27FC236}">
                <a16:creationId xmlns:a16="http://schemas.microsoft.com/office/drawing/2014/main" id="{A3E1649F-9738-4817-EFA1-89E3FC4F507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E265314-3645-289B-3389-AEF1096BCA79}"/>
              </a:ext>
            </a:extLst>
          </p:cNvPr>
          <p:cNvSpPr txBox="1"/>
          <p:nvPr/>
        </p:nvSpPr>
        <p:spPr>
          <a:xfrm>
            <a:off x="1016000" y="1905000"/>
            <a:ext cx="10160000" cy="3431709"/>
          </a:xfrm>
          <a:prstGeom prst="rect">
            <a:avLst/>
          </a:prstGeom>
          <a:noFill/>
        </p:spPr>
        <p:txBody>
          <a:bodyPr vert="horz" rtlCol="0">
            <a:spAutoFit/>
          </a:bodyPr>
          <a:lstStyle/>
          <a:p>
            <a:pPr algn="ctr"/>
            <a:r>
              <a:rPr lang="en-US" sz="3100"/>
              <a:t>Jacob, my beloved son, whom my soul loveth, may God bless thee from above the firmament, and may He give thee all the blessings wherewith He blessed Adam, and Enoch, and Noah, and Shem; and all the things of which He told me, and all the things which He promised to give me, may he cause to cleave to thee and to thy seed for ever, according to the days of heaven above the earth.</a:t>
            </a:r>
          </a:p>
        </p:txBody>
      </p:sp>
    </p:spTree>
    <p:extLst>
      <p:ext uri="{BB962C8B-B14F-4D97-AF65-F5344CB8AC3E}">
        <p14:creationId xmlns:p14="http://schemas.microsoft.com/office/powerpoint/2010/main" val="376245038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5A91E-C3C5-0721-2E87-9CEA7D782FDE}"/>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Enoch &gt; Methuselah &gt; Lamech &gt; Noah</a:t>
            </a:r>
          </a:p>
        </p:txBody>
      </p:sp>
      <p:sp>
        <p:nvSpPr>
          <p:cNvPr id="3" name="Subtitle 2">
            <a:extLst>
              <a:ext uri="{FF2B5EF4-FFF2-40B4-BE49-F238E27FC236}">
                <a16:creationId xmlns:a16="http://schemas.microsoft.com/office/drawing/2014/main" id="{0E9F1E93-3EC3-4FF6-AC05-CD04095197A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463956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12DE3E-436E-D007-7D05-EB2075D993AF}"/>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F9DEBEDA-F1B7-B02D-8B5E-845A14E98AC6}"/>
              </a:ext>
            </a:extLst>
          </p:cNvPr>
          <p:cNvSpPr txBox="1"/>
          <p:nvPr/>
        </p:nvSpPr>
        <p:spPr>
          <a:xfrm>
            <a:off x="0" y="762000"/>
            <a:ext cx="12192000" cy="646331"/>
          </a:xfrm>
          <a:prstGeom prst="rect">
            <a:avLst/>
          </a:prstGeom>
          <a:noFill/>
        </p:spPr>
        <p:txBody>
          <a:bodyPr vert="horz" rtlCol="0">
            <a:spAutoFit/>
          </a:bodyPr>
          <a:lstStyle/>
          <a:p>
            <a:pPr algn="ctr"/>
            <a:r>
              <a:rPr lang="en-US" sz="3600"/>
              <a:t>First Enoch 108:1</a:t>
            </a:r>
          </a:p>
        </p:txBody>
      </p:sp>
      <p:sp>
        <p:nvSpPr>
          <p:cNvPr id="4" name="TextBox 3">
            <a:extLst>
              <a:ext uri="{FF2B5EF4-FFF2-40B4-BE49-F238E27FC236}">
                <a16:creationId xmlns:a16="http://schemas.microsoft.com/office/drawing/2014/main" id="{5F28E6BB-22BB-3C90-7075-30811817448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38A4718-3225-68B0-DD83-CEA79BA9FDF2}"/>
              </a:ext>
            </a:extLst>
          </p:cNvPr>
          <p:cNvSpPr txBox="1"/>
          <p:nvPr/>
        </p:nvSpPr>
        <p:spPr>
          <a:xfrm>
            <a:off x="1016000" y="1905000"/>
            <a:ext cx="10160000" cy="1523494"/>
          </a:xfrm>
          <a:prstGeom prst="rect">
            <a:avLst/>
          </a:prstGeom>
          <a:noFill/>
        </p:spPr>
        <p:txBody>
          <a:bodyPr vert="horz" rtlCol="0">
            <a:spAutoFit/>
          </a:bodyPr>
          <a:lstStyle/>
          <a:p>
            <a:pPr algn="ctr"/>
            <a:r>
              <a:rPr lang="en-US" sz="3100"/>
              <a:t>Another book which </a:t>
            </a:r>
            <a:r>
              <a:rPr lang="en-US" sz="3100" b="1">
                <a:solidFill>
                  <a:srgbClr val="FF0000"/>
                </a:solidFill>
              </a:rPr>
              <a:t>Enoch wrote for his son Methuselah</a:t>
            </a:r>
            <a:r>
              <a:rPr lang="en-US" sz="3100"/>
              <a:t> and for those who will come after him, and keep the law in the last days.</a:t>
            </a:r>
          </a:p>
        </p:txBody>
      </p:sp>
    </p:spTree>
    <p:extLst>
      <p:ext uri="{BB962C8B-B14F-4D97-AF65-F5344CB8AC3E}">
        <p14:creationId xmlns:p14="http://schemas.microsoft.com/office/powerpoint/2010/main" val="9622491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DAEF3D-92D2-EF6E-3F74-5D1864B38025}"/>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DC76BA49-AF4E-37A6-3B5A-472B58BFE292}"/>
              </a:ext>
            </a:extLst>
          </p:cNvPr>
          <p:cNvSpPr txBox="1"/>
          <p:nvPr/>
        </p:nvSpPr>
        <p:spPr>
          <a:xfrm>
            <a:off x="0" y="762000"/>
            <a:ext cx="12192000" cy="646331"/>
          </a:xfrm>
          <a:prstGeom prst="rect">
            <a:avLst/>
          </a:prstGeom>
          <a:noFill/>
        </p:spPr>
        <p:txBody>
          <a:bodyPr vert="horz" rtlCol="0">
            <a:spAutoFit/>
          </a:bodyPr>
          <a:lstStyle/>
          <a:p>
            <a:pPr algn="ctr"/>
            <a:r>
              <a:rPr lang="en-US" sz="3600"/>
              <a:t>First Enoch 76:12</a:t>
            </a:r>
          </a:p>
        </p:txBody>
      </p:sp>
      <p:sp>
        <p:nvSpPr>
          <p:cNvPr id="4" name="TextBox 3">
            <a:extLst>
              <a:ext uri="{FF2B5EF4-FFF2-40B4-BE49-F238E27FC236}">
                <a16:creationId xmlns:a16="http://schemas.microsoft.com/office/drawing/2014/main" id="{DA937562-2E6D-3252-2B97-0D0D3EA080F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D8D43B2-C2E5-684F-4544-1AFC6D56BFF6}"/>
              </a:ext>
            </a:extLst>
          </p:cNvPr>
          <p:cNvSpPr txBox="1"/>
          <p:nvPr/>
        </p:nvSpPr>
        <p:spPr>
          <a:xfrm>
            <a:off x="1016000" y="1905000"/>
            <a:ext cx="10160000" cy="3431709"/>
          </a:xfrm>
          <a:prstGeom prst="rect">
            <a:avLst/>
          </a:prstGeom>
          <a:noFill/>
        </p:spPr>
        <p:txBody>
          <a:bodyPr vert="horz" rtlCol="0">
            <a:spAutoFit/>
          </a:bodyPr>
          <a:lstStyle/>
          <a:p>
            <a:pPr algn="ctr"/>
            <a:r>
              <a:rPr lang="en-US" sz="3100"/>
              <a:t>And after these [four] are the west winds: through the first portal adjoining the north come forth dew and hoar-frost, and cold and snow and frost. And from the middle portal come forth dew and rain, and prosperity and blessing; and through the last portal which adjoins the south come forth drought and desolation, and burning and destruction. (Continued...)</a:t>
            </a:r>
          </a:p>
        </p:txBody>
      </p:sp>
    </p:spTree>
    <p:extLst>
      <p:ext uri="{BB962C8B-B14F-4D97-AF65-F5344CB8AC3E}">
        <p14:creationId xmlns:p14="http://schemas.microsoft.com/office/powerpoint/2010/main" val="357213456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BA06C0-8C53-26F1-D069-1B68CC631AD5}"/>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C37022BB-1CFF-A926-03A4-389728AEDC7C}"/>
              </a:ext>
            </a:extLst>
          </p:cNvPr>
          <p:cNvSpPr txBox="1"/>
          <p:nvPr/>
        </p:nvSpPr>
        <p:spPr>
          <a:xfrm>
            <a:off x="1016000" y="635000"/>
            <a:ext cx="10160000" cy="2000548"/>
          </a:xfrm>
          <a:prstGeom prst="rect">
            <a:avLst/>
          </a:prstGeom>
          <a:noFill/>
        </p:spPr>
        <p:txBody>
          <a:bodyPr vert="horz" rtlCol="0">
            <a:spAutoFit/>
          </a:bodyPr>
          <a:lstStyle/>
          <a:p>
            <a:pPr algn="ctr"/>
            <a:r>
              <a:rPr lang="en-US" sz="3100"/>
              <a:t>And the twelve portals of the four quarters of the heaven are therewith completed, and all their laws and all their plagues and all their benefactions </a:t>
            </a:r>
            <a:r>
              <a:rPr lang="en-US" sz="3100" b="1">
                <a:solidFill>
                  <a:srgbClr val="FF0000"/>
                </a:solidFill>
              </a:rPr>
              <a:t>have I shown to thee, my son Methuselah</a:t>
            </a:r>
            <a:r>
              <a:rPr lang="en-US" sz="3100"/>
              <a:t>.</a:t>
            </a:r>
          </a:p>
        </p:txBody>
      </p:sp>
    </p:spTree>
    <p:extLst>
      <p:ext uri="{BB962C8B-B14F-4D97-AF65-F5344CB8AC3E}">
        <p14:creationId xmlns:p14="http://schemas.microsoft.com/office/powerpoint/2010/main" val="107180896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6731D6-98F3-EBA9-9013-DB0A281F7FCB}"/>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CF601FC8-5D9A-20D0-BEF2-8828856A870B}"/>
              </a:ext>
            </a:extLst>
          </p:cNvPr>
          <p:cNvSpPr txBox="1"/>
          <p:nvPr/>
        </p:nvSpPr>
        <p:spPr>
          <a:xfrm>
            <a:off x="0" y="762000"/>
            <a:ext cx="12192000" cy="646331"/>
          </a:xfrm>
          <a:prstGeom prst="rect">
            <a:avLst/>
          </a:prstGeom>
          <a:noFill/>
        </p:spPr>
        <p:txBody>
          <a:bodyPr vert="horz" rtlCol="0">
            <a:spAutoFit/>
          </a:bodyPr>
          <a:lstStyle/>
          <a:p>
            <a:pPr algn="ctr"/>
            <a:r>
              <a:rPr lang="en-US" sz="3600"/>
              <a:t>First Enoch 81:5-6</a:t>
            </a:r>
          </a:p>
        </p:txBody>
      </p:sp>
      <p:sp>
        <p:nvSpPr>
          <p:cNvPr id="4" name="TextBox 3">
            <a:extLst>
              <a:ext uri="{FF2B5EF4-FFF2-40B4-BE49-F238E27FC236}">
                <a16:creationId xmlns:a16="http://schemas.microsoft.com/office/drawing/2014/main" id="{5E0B2D8E-6ACB-6496-7F63-A6B5FB04B16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4587C11-9A09-DF42-4F3F-3DDC476B77B9}"/>
              </a:ext>
            </a:extLst>
          </p:cNvPr>
          <p:cNvSpPr txBox="1"/>
          <p:nvPr/>
        </p:nvSpPr>
        <p:spPr>
          <a:xfrm>
            <a:off x="1016000" y="1905000"/>
            <a:ext cx="10160000" cy="3908762"/>
          </a:xfrm>
          <a:prstGeom prst="rect">
            <a:avLst/>
          </a:prstGeom>
          <a:noFill/>
        </p:spPr>
        <p:txBody>
          <a:bodyPr vert="horz" rtlCol="0">
            <a:spAutoFit/>
          </a:bodyPr>
          <a:lstStyle/>
          <a:p>
            <a:pPr algn="ctr"/>
            <a:r>
              <a:rPr lang="en-US" sz="3100"/>
              <a:t>And those seven holy ones brought me and placed me on the earth before the door of my house, and said to me: ' </a:t>
            </a:r>
            <a:r>
              <a:rPr lang="en-US" sz="3100" b="1">
                <a:solidFill>
                  <a:srgbClr val="FF0000"/>
                </a:solidFill>
              </a:rPr>
              <a:t>Declare everything to thy son Methuselah,</a:t>
            </a:r>
            <a:r>
              <a:rPr lang="en-US" sz="3100"/>
              <a:t> and show to all thy children that no flesh is righteous in the sight of the Lord, for He is their Creator. One year we will leave thee with thy son, till thou givest thy (last) commands, that thou mayest </a:t>
            </a:r>
            <a:r>
              <a:rPr lang="en-US" sz="3100" b="1">
                <a:solidFill>
                  <a:srgbClr val="FF0000"/>
                </a:solidFill>
              </a:rPr>
              <a:t>teach thy children and record (it) for them</a:t>
            </a:r>
            <a:r>
              <a:rPr lang="en-US" sz="3100"/>
              <a:t>, and testify to all thy children; (Continued...)</a:t>
            </a:r>
          </a:p>
        </p:txBody>
      </p:sp>
    </p:spTree>
    <p:extLst>
      <p:ext uri="{BB962C8B-B14F-4D97-AF65-F5344CB8AC3E}">
        <p14:creationId xmlns:p14="http://schemas.microsoft.com/office/powerpoint/2010/main" val="55430843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5564AD-400D-B162-50EF-74B057B1C851}"/>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793C30AC-C3D0-A21B-9EC7-A2E045498275}"/>
              </a:ext>
            </a:extLst>
          </p:cNvPr>
          <p:cNvSpPr txBox="1"/>
          <p:nvPr/>
        </p:nvSpPr>
        <p:spPr>
          <a:xfrm>
            <a:off x="1016000" y="635000"/>
            <a:ext cx="10160000" cy="569387"/>
          </a:xfrm>
          <a:prstGeom prst="rect">
            <a:avLst/>
          </a:prstGeom>
          <a:noFill/>
        </p:spPr>
        <p:txBody>
          <a:bodyPr vert="horz" rtlCol="0">
            <a:spAutoFit/>
          </a:bodyPr>
          <a:lstStyle/>
          <a:p>
            <a:pPr algn="ctr"/>
            <a:r>
              <a:rPr lang="en-US" sz="3100"/>
              <a:t>and in the second year they shall take thee from their midst.</a:t>
            </a:r>
          </a:p>
        </p:txBody>
      </p:sp>
    </p:spTree>
    <p:extLst>
      <p:ext uri="{BB962C8B-B14F-4D97-AF65-F5344CB8AC3E}">
        <p14:creationId xmlns:p14="http://schemas.microsoft.com/office/powerpoint/2010/main" val="83023422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2C9121-7A65-1BE6-AA62-C3E66991F145}"/>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AD15F063-31A2-3356-754C-068457863410}"/>
              </a:ext>
            </a:extLst>
          </p:cNvPr>
          <p:cNvSpPr txBox="1"/>
          <p:nvPr/>
        </p:nvSpPr>
        <p:spPr>
          <a:xfrm>
            <a:off x="0" y="762000"/>
            <a:ext cx="12192000" cy="646331"/>
          </a:xfrm>
          <a:prstGeom prst="rect">
            <a:avLst/>
          </a:prstGeom>
          <a:noFill/>
        </p:spPr>
        <p:txBody>
          <a:bodyPr vert="horz" rtlCol="0">
            <a:spAutoFit/>
          </a:bodyPr>
          <a:lstStyle/>
          <a:p>
            <a:pPr algn="ctr"/>
            <a:r>
              <a:rPr lang="en-US" sz="3600"/>
              <a:t>First Enoch 82:1-2</a:t>
            </a:r>
          </a:p>
        </p:txBody>
      </p:sp>
      <p:sp>
        <p:nvSpPr>
          <p:cNvPr id="4" name="TextBox 3">
            <a:extLst>
              <a:ext uri="{FF2B5EF4-FFF2-40B4-BE49-F238E27FC236}">
                <a16:creationId xmlns:a16="http://schemas.microsoft.com/office/drawing/2014/main" id="{F7F33808-3E1D-F348-5414-1BEBC9D0645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35FFB29-A402-38C8-E134-79203D529395}"/>
              </a:ext>
            </a:extLst>
          </p:cNvPr>
          <p:cNvSpPr txBox="1"/>
          <p:nvPr/>
        </p:nvSpPr>
        <p:spPr>
          <a:xfrm>
            <a:off x="1016000" y="1905000"/>
            <a:ext cx="10160000" cy="3431709"/>
          </a:xfrm>
          <a:prstGeom prst="rect">
            <a:avLst/>
          </a:prstGeom>
          <a:noFill/>
        </p:spPr>
        <p:txBody>
          <a:bodyPr vert="horz" rtlCol="0">
            <a:spAutoFit/>
          </a:bodyPr>
          <a:lstStyle/>
          <a:p>
            <a:pPr algn="ctr"/>
            <a:r>
              <a:rPr lang="en-US" sz="3100"/>
              <a:t>And now, my son Methuselah, all these things I am recounting to thee and writing down for thee! and I have revealed to thee everything, and </a:t>
            </a:r>
            <a:r>
              <a:rPr lang="en-US" sz="3100" b="1">
                <a:solidFill>
                  <a:srgbClr val="FF0000"/>
                </a:solidFill>
              </a:rPr>
              <a:t>given thee books concerning all these: so preserve, my son Methuselah, the books from thy father's hand</a:t>
            </a:r>
            <a:r>
              <a:rPr lang="en-US" sz="3100"/>
              <a:t>, and (see) that thou deliver them to the generations of the world. I have given Wisdom to thee and to thy children,</a:t>
            </a:r>
          </a:p>
        </p:txBody>
      </p:sp>
    </p:spTree>
    <p:extLst>
      <p:ext uri="{BB962C8B-B14F-4D97-AF65-F5344CB8AC3E}">
        <p14:creationId xmlns:p14="http://schemas.microsoft.com/office/powerpoint/2010/main" val="98056789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634554B-487E-B54A-F20C-3B1A20844F5D}"/>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95938869-7D2E-2BB2-AA50-1DECD3B57E99}"/>
              </a:ext>
            </a:extLst>
          </p:cNvPr>
          <p:cNvSpPr txBox="1"/>
          <p:nvPr/>
        </p:nvSpPr>
        <p:spPr>
          <a:xfrm>
            <a:off x="0" y="762000"/>
            <a:ext cx="12192000" cy="646331"/>
          </a:xfrm>
          <a:prstGeom prst="rect">
            <a:avLst/>
          </a:prstGeom>
          <a:noFill/>
        </p:spPr>
        <p:txBody>
          <a:bodyPr vert="horz" rtlCol="0">
            <a:spAutoFit/>
          </a:bodyPr>
          <a:lstStyle/>
          <a:p>
            <a:pPr algn="ctr"/>
            <a:r>
              <a:rPr lang="en-US" sz="3600"/>
              <a:t>Jubilees 4:25</a:t>
            </a:r>
          </a:p>
        </p:txBody>
      </p:sp>
      <p:sp>
        <p:nvSpPr>
          <p:cNvPr id="4" name="TextBox 3">
            <a:extLst>
              <a:ext uri="{FF2B5EF4-FFF2-40B4-BE49-F238E27FC236}">
                <a16:creationId xmlns:a16="http://schemas.microsoft.com/office/drawing/2014/main" id="{5AFF378F-B690-684C-0B1C-39F3AC6AD4B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169A438-02B1-32D2-0806-0F651DB0D396}"/>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he burnt the incense of the sanctuary</a:t>
            </a:r>
            <a:r>
              <a:rPr lang="en-US" sz="3100"/>
              <a:t>, (even) sweet spices acceptable before the Lord on the Mount.</a:t>
            </a:r>
          </a:p>
        </p:txBody>
      </p:sp>
    </p:spTree>
    <p:extLst>
      <p:ext uri="{BB962C8B-B14F-4D97-AF65-F5344CB8AC3E}">
        <p14:creationId xmlns:p14="http://schemas.microsoft.com/office/powerpoint/2010/main" val="48651967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3562E8-C126-3727-D26F-263C5A8E15E4}"/>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F4B40057-3E43-08C9-762A-77B83B559D80}"/>
              </a:ext>
            </a:extLst>
          </p:cNvPr>
          <p:cNvSpPr txBox="1"/>
          <p:nvPr/>
        </p:nvSpPr>
        <p:spPr>
          <a:xfrm>
            <a:off x="0" y="762000"/>
            <a:ext cx="12192000" cy="646331"/>
          </a:xfrm>
          <a:prstGeom prst="rect">
            <a:avLst/>
          </a:prstGeom>
          <a:noFill/>
        </p:spPr>
        <p:txBody>
          <a:bodyPr vert="horz" rtlCol="0">
            <a:spAutoFit/>
          </a:bodyPr>
          <a:lstStyle/>
          <a:p>
            <a:pPr algn="ctr"/>
            <a:r>
              <a:rPr lang="en-US" sz="3600"/>
              <a:t>Jubilees 7:38</a:t>
            </a:r>
          </a:p>
        </p:txBody>
      </p:sp>
      <p:sp>
        <p:nvSpPr>
          <p:cNvPr id="4" name="TextBox 3">
            <a:extLst>
              <a:ext uri="{FF2B5EF4-FFF2-40B4-BE49-F238E27FC236}">
                <a16:creationId xmlns:a16="http://schemas.microsoft.com/office/drawing/2014/main" id="{D015D93A-AE07-691B-0118-6F9698275B3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A8E0EC1-8D18-9ACA-F7A2-43314EAFA300}"/>
              </a:ext>
            </a:extLst>
          </p:cNvPr>
          <p:cNvSpPr txBox="1"/>
          <p:nvPr/>
        </p:nvSpPr>
        <p:spPr>
          <a:xfrm>
            <a:off x="1016000" y="1905000"/>
            <a:ext cx="10160000" cy="2000548"/>
          </a:xfrm>
          <a:prstGeom prst="rect">
            <a:avLst/>
          </a:prstGeom>
          <a:noFill/>
        </p:spPr>
        <p:txBody>
          <a:bodyPr vert="horz" rtlCol="0">
            <a:spAutoFit/>
          </a:bodyPr>
          <a:lstStyle/>
          <a:p>
            <a:pPr algn="ctr"/>
            <a:r>
              <a:rPr lang="en-US" sz="3100"/>
              <a:t>For thus did Enoch, the father of your father command Methuselah, his son, and Methuselah his son Lamech, and Lamech </a:t>
            </a:r>
            <a:r>
              <a:rPr lang="en-US" sz="3100" b="1">
                <a:solidFill>
                  <a:srgbClr val="FF0000"/>
                </a:solidFill>
              </a:rPr>
              <a:t>commanded me all the things which his fathers commanded him</a:t>
            </a:r>
            <a:r>
              <a:rPr lang="en-US" sz="3100"/>
              <a:t>.</a:t>
            </a:r>
          </a:p>
        </p:txBody>
      </p:sp>
    </p:spTree>
    <p:extLst>
      <p:ext uri="{BB962C8B-B14F-4D97-AF65-F5344CB8AC3E}">
        <p14:creationId xmlns:p14="http://schemas.microsoft.com/office/powerpoint/2010/main" val="34466067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42757F-A902-7D3D-9F61-CD98B663E20E}"/>
              </a:ext>
            </a:extLst>
          </p:cNvPr>
          <p:cNvSpPr txBox="1"/>
          <p:nvPr/>
        </p:nvSpPr>
        <p:spPr>
          <a:xfrm>
            <a:off x="127000" y="127000"/>
            <a:ext cx="7315200" cy="276999"/>
          </a:xfrm>
          <a:prstGeom prst="rect">
            <a:avLst/>
          </a:prstGeom>
          <a:noFill/>
        </p:spPr>
        <p:txBody>
          <a:bodyPr vert="horz" lIns="0" tIns="0" rIns="0" bIns="0" rtlCol="0">
            <a:spAutoFit/>
          </a:bodyPr>
          <a:lstStyle/>
          <a:p>
            <a:r>
              <a:rPr lang="en-US"/>
              <a:t>Enoch &gt; Methuselah &gt; Lamech &gt; Noah</a:t>
            </a:r>
          </a:p>
        </p:txBody>
      </p:sp>
      <p:sp>
        <p:nvSpPr>
          <p:cNvPr id="3" name="TextBox 2">
            <a:extLst>
              <a:ext uri="{FF2B5EF4-FFF2-40B4-BE49-F238E27FC236}">
                <a16:creationId xmlns:a16="http://schemas.microsoft.com/office/drawing/2014/main" id="{840C9D7E-DEDE-82E5-C3EF-9375CAB387C6}"/>
              </a:ext>
            </a:extLst>
          </p:cNvPr>
          <p:cNvSpPr txBox="1"/>
          <p:nvPr/>
        </p:nvSpPr>
        <p:spPr>
          <a:xfrm>
            <a:off x="0" y="762000"/>
            <a:ext cx="12192000" cy="646331"/>
          </a:xfrm>
          <a:prstGeom prst="rect">
            <a:avLst/>
          </a:prstGeom>
          <a:noFill/>
        </p:spPr>
        <p:txBody>
          <a:bodyPr vert="horz" rtlCol="0">
            <a:spAutoFit/>
          </a:bodyPr>
          <a:lstStyle/>
          <a:p>
            <a:pPr algn="ctr"/>
            <a:r>
              <a:rPr lang="en-US" sz="3600"/>
              <a:t>Leviticus 16:32-33</a:t>
            </a:r>
          </a:p>
        </p:txBody>
      </p:sp>
      <p:sp>
        <p:nvSpPr>
          <p:cNvPr id="4" name="TextBox 3">
            <a:extLst>
              <a:ext uri="{FF2B5EF4-FFF2-40B4-BE49-F238E27FC236}">
                <a16:creationId xmlns:a16="http://schemas.microsoft.com/office/drawing/2014/main" id="{18CA3EF2-37A8-65D2-7954-B21F53CA0F2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2F0612-C264-F082-CF8F-A21A61A9C0D9}"/>
              </a:ext>
            </a:extLst>
          </p:cNvPr>
          <p:cNvSpPr txBox="1"/>
          <p:nvPr/>
        </p:nvSpPr>
        <p:spPr>
          <a:xfrm>
            <a:off x="1016000" y="1905000"/>
            <a:ext cx="10160000" cy="3431709"/>
          </a:xfrm>
          <a:prstGeom prst="rect">
            <a:avLst/>
          </a:prstGeom>
          <a:noFill/>
        </p:spPr>
        <p:txBody>
          <a:bodyPr vert="horz" rtlCol="0">
            <a:spAutoFit/>
          </a:bodyPr>
          <a:lstStyle/>
          <a:p>
            <a:pPr algn="ctr"/>
            <a:r>
              <a:rPr lang="en-US" sz="3100"/>
              <a:t>"So the priest who is anointed and </a:t>
            </a:r>
            <a:r>
              <a:rPr lang="en-US" sz="3100" b="1">
                <a:solidFill>
                  <a:srgbClr val="FF0000"/>
                </a:solidFill>
              </a:rPr>
              <a:t>ordained to serve as priest in his father's place shall make atonement</a:t>
            </a:r>
            <a:r>
              <a:rPr lang="en-US" sz="3100"/>
              <a:t>: he shall thus put on the linen garments, the holy garments, and make atonement for the holy sanctuary, and he shall make atonement for the tent of meeting and for the altar. He shall also make atonement for the priests and for all the people of the assembly.</a:t>
            </a:r>
          </a:p>
        </p:txBody>
      </p:sp>
    </p:spTree>
    <p:extLst>
      <p:ext uri="{BB962C8B-B14F-4D97-AF65-F5344CB8AC3E}">
        <p14:creationId xmlns:p14="http://schemas.microsoft.com/office/powerpoint/2010/main" val="149319693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7AE39-3F71-BE87-E644-17A15B5F299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Noah</a:t>
            </a:r>
          </a:p>
        </p:txBody>
      </p:sp>
      <p:sp>
        <p:nvSpPr>
          <p:cNvPr id="3" name="Subtitle 2">
            <a:extLst>
              <a:ext uri="{FF2B5EF4-FFF2-40B4-BE49-F238E27FC236}">
                <a16:creationId xmlns:a16="http://schemas.microsoft.com/office/drawing/2014/main" id="{1A287EFF-291F-8974-7FB2-4AFCB7557C3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8763505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82AB16-C805-49A7-ECAF-0ED430B8CE80}"/>
              </a:ext>
            </a:extLst>
          </p:cNvPr>
          <p:cNvSpPr txBox="1"/>
          <p:nvPr/>
        </p:nvSpPr>
        <p:spPr>
          <a:xfrm>
            <a:off x="127000" y="127000"/>
            <a:ext cx="7315200" cy="276999"/>
          </a:xfrm>
          <a:prstGeom prst="rect">
            <a:avLst/>
          </a:prstGeom>
          <a:noFill/>
        </p:spPr>
        <p:txBody>
          <a:bodyPr vert="horz" lIns="0" tIns="0" rIns="0" bIns="0" rtlCol="0">
            <a:spAutoFit/>
          </a:bodyPr>
          <a:lstStyle/>
          <a:p>
            <a:r>
              <a:rPr lang="en-US"/>
              <a:t>Noah</a:t>
            </a:r>
          </a:p>
        </p:txBody>
      </p:sp>
      <p:sp>
        <p:nvSpPr>
          <p:cNvPr id="3" name="TextBox 2">
            <a:extLst>
              <a:ext uri="{FF2B5EF4-FFF2-40B4-BE49-F238E27FC236}">
                <a16:creationId xmlns:a16="http://schemas.microsoft.com/office/drawing/2014/main" id="{8DFC77E2-A384-82FC-B382-DC0142AB0D18}"/>
              </a:ext>
            </a:extLst>
          </p:cNvPr>
          <p:cNvSpPr txBox="1"/>
          <p:nvPr/>
        </p:nvSpPr>
        <p:spPr>
          <a:xfrm>
            <a:off x="0" y="762000"/>
            <a:ext cx="12192000" cy="646331"/>
          </a:xfrm>
          <a:prstGeom prst="rect">
            <a:avLst/>
          </a:prstGeom>
          <a:noFill/>
        </p:spPr>
        <p:txBody>
          <a:bodyPr vert="horz" rtlCol="0">
            <a:spAutoFit/>
          </a:bodyPr>
          <a:lstStyle/>
          <a:p>
            <a:pPr algn="ctr"/>
            <a:r>
              <a:rPr lang="en-US" sz="3600"/>
              <a:t>Genesis 8:20</a:t>
            </a:r>
          </a:p>
        </p:txBody>
      </p:sp>
      <p:sp>
        <p:nvSpPr>
          <p:cNvPr id="4" name="TextBox 3">
            <a:extLst>
              <a:ext uri="{FF2B5EF4-FFF2-40B4-BE49-F238E27FC236}">
                <a16:creationId xmlns:a16="http://schemas.microsoft.com/office/drawing/2014/main" id="{BC79A489-0E69-7CFC-1ED1-CA63871B95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3A43ED9-077B-8D40-F9F3-9599A610C94D}"/>
              </a:ext>
            </a:extLst>
          </p:cNvPr>
          <p:cNvSpPr txBox="1"/>
          <p:nvPr/>
        </p:nvSpPr>
        <p:spPr>
          <a:xfrm>
            <a:off x="1016000" y="1905000"/>
            <a:ext cx="10160000" cy="1523494"/>
          </a:xfrm>
          <a:prstGeom prst="rect">
            <a:avLst/>
          </a:prstGeom>
          <a:noFill/>
        </p:spPr>
        <p:txBody>
          <a:bodyPr vert="horz" rtlCol="0">
            <a:spAutoFit/>
          </a:bodyPr>
          <a:lstStyle/>
          <a:p>
            <a:pPr algn="ctr"/>
            <a:r>
              <a:rPr lang="en-US" sz="3100"/>
              <a:t>Then </a:t>
            </a:r>
            <a:r>
              <a:rPr lang="en-US" sz="3100" b="1">
                <a:solidFill>
                  <a:srgbClr val="FF0000"/>
                </a:solidFill>
              </a:rPr>
              <a:t>Noah built an altar</a:t>
            </a:r>
            <a:r>
              <a:rPr lang="en-US" sz="3100"/>
              <a:t> to the LORD, and took of every clean animal and of every clean bird </a:t>
            </a:r>
            <a:r>
              <a:rPr lang="en-US" sz="3100" b="1">
                <a:solidFill>
                  <a:srgbClr val="FF0000"/>
                </a:solidFill>
              </a:rPr>
              <a:t>and offered burnt offerings on the altar.</a:t>
            </a:r>
          </a:p>
        </p:txBody>
      </p:sp>
    </p:spTree>
    <p:extLst>
      <p:ext uri="{BB962C8B-B14F-4D97-AF65-F5344CB8AC3E}">
        <p14:creationId xmlns:p14="http://schemas.microsoft.com/office/powerpoint/2010/main" val="249547129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9116F1-88AE-C936-0C48-85353609FB88}"/>
              </a:ext>
            </a:extLst>
          </p:cNvPr>
          <p:cNvSpPr txBox="1"/>
          <p:nvPr/>
        </p:nvSpPr>
        <p:spPr>
          <a:xfrm>
            <a:off x="127000" y="127000"/>
            <a:ext cx="7315200" cy="276999"/>
          </a:xfrm>
          <a:prstGeom prst="rect">
            <a:avLst/>
          </a:prstGeom>
          <a:noFill/>
        </p:spPr>
        <p:txBody>
          <a:bodyPr vert="horz" lIns="0" tIns="0" rIns="0" bIns="0" rtlCol="0">
            <a:spAutoFit/>
          </a:bodyPr>
          <a:lstStyle/>
          <a:p>
            <a:r>
              <a:rPr lang="en-US"/>
              <a:t>Noah</a:t>
            </a:r>
          </a:p>
        </p:txBody>
      </p:sp>
      <p:sp>
        <p:nvSpPr>
          <p:cNvPr id="3" name="TextBox 2">
            <a:extLst>
              <a:ext uri="{FF2B5EF4-FFF2-40B4-BE49-F238E27FC236}">
                <a16:creationId xmlns:a16="http://schemas.microsoft.com/office/drawing/2014/main" id="{9EC6CEAE-45FC-F6B3-D29D-DE442735D328}"/>
              </a:ext>
            </a:extLst>
          </p:cNvPr>
          <p:cNvSpPr txBox="1"/>
          <p:nvPr/>
        </p:nvSpPr>
        <p:spPr>
          <a:xfrm>
            <a:off x="0" y="762000"/>
            <a:ext cx="12192000" cy="646331"/>
          </a:xfrm>
          <a:prstGeom prst="rect">
            <a:avLst/>
          </a:prstGeom>
          <a:noFill/>
        </p:spPr>
        <p:txBody>
          <a:bodyPr vert="horz" rtlCol="0">
            <a:spAutoFit/>
          </a:bodyPr>
          <a:lstStyle/>
          <a:p>
            <a:pPr algn="ctr"/>
            <a:r>
              <a:rPr lang="en-US" sz="3600"/>
              <a:t>Jubilees 7:20</a:t>
            </a:r>
          </a:p>
        </p:txBody>
      </p:sp>
      <p:sp>
        <p:nvSpPr>
          <p:cNvPr id="4" name="TextBox 3">
            <a:extLst>
              <a:ext uri="{FF2B5EF4-FFF2-40B4-BE49-F238E27FC236}">
                <a16:creationId xmlns:a16="http://schemas.microsoft.com/office/drawing/2014/main" id="{EB905C66-CFA4-9B2F-C8BB-1D587DA8E58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173AA34-AFC1-CECE-64B1-1BDEEE5254FA}"/>
              </a:ext>
            </a:extLst>
          </p:cNvPr>
          <p:cNvSpPr txBox="1"/>
          <p:nvPr/>
        </p:nvSpPr>
        <p:spPr>
          <a:xfrm>
            <a:off x="1016000" y="1905000"/>
            <a:ext cx="10160000" cy="3908762"/>
          </a:xfrm>
          <a:prstGeom prst="rect">
            <a:avLst/>
          </a:prstGeom>
          <a:noFill/>
        </p:spPr>
        <p:txBody>
          <a:bodyPr vert="horz" rtlCol="0">
            <a:spAutoFit/>
          </a:bodyPr>
          <a:lstStyle/>
          <a:p>
            <a:pPr algn="ctr"/>
            <a:r>
              <a:rPr lang="en-US" sz="3100"/>
              <a:t>And in the twenty-eighth jubilee [1324-1372 A.M.] </a:t>
            </a:r>
            <a:r>
              <a:rPr lang="en-US" sz="3100" b="1">
                <a:solidFill>
                  <a:srgbClr val="FF0000"/>
                </a:solidFill>
              </a:rPr>
              <a:t>Noah began to enjoin upon his sons' sons the ordinances and commandments</a:t>
            </a:r>
            <a:r>
              <a:rPr lang="en-US" sz="3100"/>
              <a:t>, and all the judgments that he knew, and he exhorted his sons to observe righteousness, and to cover the shame of their flesh, and to bless their Creator, and honour father and mother, and love their neighbour, and guard their souls from fornication and uncleanness and all iniquity.</a:t>
            </a:r>
          </a:p>
        </p:txBody>
      </p:sp>
    </p:spTree>
    <p:extLst>
      <p:ext uri="{BB962C8B-B14F-4D97-AF65-F5344CB8AC3E}">
        <p14:creationId xmlns:p14="http://schemas.microsoft.com/office/powerpoint/2010/main" val="165178194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694CEA-1C6C-800D-F5C9-7CCAD5E4771E}"/>
              </a:ext>
            </a:extLst>
          </p:cNvPr>
          <p:cNvSpPr txBox="1"/>
          <p:nvPr/>
        </p:nvSpPr>
        <p:spPr>
          <a:xfrm>
            <a:off x="127000" y="127000"/>
            <a:ext cx="7315200" cy="276999"/>
          </a:xfrm>
          <a:prstGeom prst="rect">
            <a:avLst/>
          </a:prstGeom>
          <a:noFill/>
        </p:spPr>
        <p:txBody>
          <a:bodyPr vert="horz" lIns="0" tIns="0" rIns="0" bIns="0" rtlCol="0">
            <a:spAutoFit/>
          </a:bodyPr>
          <a:lstStyle/>
          <a:p>
            <a:r>
              <a:rPr lang="en-US"/>
              <a:t>Noah</a:t>
            </a:r>
          </a:p>
        </p:txBody>
      </p:sp>
      <p:sp>
        <p:nvSpPr>
          <p:cNvPr id="3" name="TextBox 2">
            <a:extLst>
              <a:ext uri="{FF2B5EF4-FFF2-40B4-BE49-F238E27FC236}">
                <a16:creationId xmlns:a16="http://schemas.microsoft.com/office/drawing/2014/main" id="{A33916B2-BF39-468D-6467-6B01C1FBC3A3}"/>
              </a:ext>
            </a:extLst>
          </p:cNvPr>
          <p:cNvSpPr txBox="1"/>
          <p:nvPr/>
        </p:nvSpPr>
        <p:spPr>
          <a:xfrm>
            <a:off x="0" y="762000"/>
            <a:ext cx="12192000" cy="646331"/>
          </a:xfrm>
          <a:prstGeom prst="rect">
            <a:avLst/>
          </a:prstGeom>
          <a:noFill/>
        </p:spPr>
        <p:txBody>
          <a:bodyPr vert="horz" rtlCol="0">
            <a:spAutoFit/>
          </a:bodyPr>
          <a:lstStyle/>
          <a:p>
            <a:pPr algn="ctr"/>
            <a:r>
              <a:rPr lang="en-US" sz="3600"/>
              <a:t>Jubilees 7:3</a:t>
            </a:r>
          </a:p>
        </p:txBody>
      </p:sp>
      <p:sp>
        <p:nvSpPr>
          <p:cNvPr id="4" name="TextBox 3">
            <a:extLst>
              <a:ext uri="{FF2B5EF4-FFF2-40B4-BE49-F238E27FC236}">
                <a16:creationId xmlns:a16="http://schemas.microsoft.com/office/drawing/2014/main" id="{0A2E4D0F-6AB6-DD26-5DC5-297CC707E32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2D8A69C-1AC8-4A1B-84B0-0BE3A38D1FC8}"/>
              </a:ext>
            </a:extLst>
          </p:cNvPr>
          <p:cNvSpPr txBox="1"/>
          <p:nvPr/>
        </p:nvSpPr>
        <p:spPr>
          <a:xfrm>
            <a:off x="1016000" y="1905000"/>
            <a:ext cx="10160000" cy="2477601"/>
          </a:xfrm>
          <a:prstGeom prst="rect">
            <a:avLst/>
          </a:prstGeom>
          <a:noFill/>
        </p:spPr>
        <p:txBody>
          <a:bodyPr vert="horz" rtlCol="0">
            <a:spAutoFit/>
          </a:bodyPr>
          <a:lstStyle/>
          <a:p>
            <a:pPr algn="ctr"/>
            <a:r>
              <a:rPr lang="en-US" sz="3100"/>
              <a:t>And he celebrated with joy the day of this feast, and </a:t>
            </a:r>
            <a:r>
              <a:rPr lang="en-US" sz="3100" b="1">
                <a:solidFill>
                  <a:srgbClr val="FF0000"/>
                </a:solidFill>
              </a:rPr>
              <a:t>he made a burnt sacrifice unto the Lord</a:t>
            </a:r>
            <a:r>
              <a:rPr lang="en-US" sz="3100"/>
              <a:t>, one young ox and one ram, and seven sheep, each a year old, and a kid of the goats, that he </a:t>
            </a:r>
            <a:r>
              <a:rPr lang="en-US" sz="3100" b="1">
                <a:solidFill>
                  <a:srgbClr val="FF0000"/>
                </a:solidFill>
              </a:rPr>
              <a:t>might make atonement thereby for himself and his sons</a:t>
            </a:r>
            <a:r>
              <a:rPr lang="en-US" sz="3100"/>
              <a:t>.</a:t>
            </a:r>
          </a:p>
        </p:txBody>
      </p:sp>
    </p:spTree>
    <p:extLst>
      <p:ext uri="{BB962C8B-B14F-4D97-AF65-F5344CB8AC3E}">
        <p14:creationId xmlns:p14="http://schemas.microsoft.com/office/powerpoint/2010/main" val="1301210780"/>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4C96D3-6A35-96FF-DFB6-C3EC8DD1D6F3}"/>
              </a:ext>
            </a:extLst>
          </p:cNvPr>
          <p:cNvSpPr txBox="1"/>
          <p:nvPr/>
        </p:nvSpPr>
        <p:spPr>
          <a:xfrm>
            <a:off x="127000" y="127000"/>
            <a:ext cx="7315200" cy="276999"/>
          </a:xfrm>
          <a:prstGeom prst="rect">
            <a:avLst/>
          </a:prstGeom>
          <a:noFill/>
        </p:spPr>
        <p:txBody>
          <a:bodyPr vert="horz" lIns="0" tIns="0" rIns="0" bIns="0" rtlCol="0">
            <a:spAutoFit/>
          </a:bodyPr>
          <a:lstStyle/>
          <a:p>
            <a:r>
              <a:rPr lang="en-US"/>
              <a:t>Noah</a:t>
            </a:r>
          </a:p>
        </p:txBody>
      </p:sp>
      <p:sp>
        <p:nvSpPr>
          <p:cNvPr id="3" name="TextBox 2">
            <a:extLst>
              <a:ext uri="{FF2B5EF4-FFF2-40B4-BE49-F238E27FC236}">
                <a16:creationId xmlns:a16="http://schemas.microsoft.com/office/drawing/2014/main" id="{2A2AC7A5-65F0-8203-D7A0-4106A422C296}"/>
              </a:ext>
            </a:extLst>
          </p:cNvPr>
          <p:cNvSpPr txBox="1"/>
          <p:nvPr/>
        </p:nvSpPr>
        <p:spPr>
          <a:xfrm>
            <a:off x="0" y="762000"/>
            <a:ext cx="12192000" cy="646331"/>
          </a:xfrm>
          <a:prstGeom prst="rect">
            <a:avLst/>
          </a:prstGeom>
          <a:noFill/>
        </p:spPr>
        <p:txBody>
          <a:bodyPr vert="horz" rtlCol="0">
            <a:spAutoFit/>
          </a:bodyPr>
          <a:lstStyle/>
          <a:p>
            <a:pPr algn="ctr"/>
            <a:r>
              <a:rPr lang="en-US" sz="3600"/>
              <a:t>Testament of Noah [1Q20, Column 10] 1:1</a:t>
            </a:r>
          </a:p>
        </p:txBody>
      </p:sp>
      <p:sp>
        <p:nvSpPr>
          <p:cNvPr id="4" name="TextBox 3">
            <a:extLst>
              <a:ext uri="{FF2B5EF4-FFF2-40B4-BE49-F238E27FC236}">
                <a16:creationId xmlns:a16="http://schemas.microsoft.com/office/drawing/2014/main" id="{EE379A9F-A8F2-678B-6643-BA4BF3E5C1A1}"/>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E6BDE41B-65A3-A8F4-D10A-1A0ECFDA14C2}"/>
              </a:ext>
            </a:extLst>
          </p:cNvPr>
          <p:cNvSpPr txBox="1"/>
          <p:nvPr/>
        </p:nvSpPr>
        <p:spPr>
          <a:xfrm>
            <a:off x="1016000" y="1905000"/>
            <a:ext cx="10160000" cy="3908762"/>
          </a:xfrm>
          <a:prstGeom prst="rect">
            <a:avLst/>
          </a:prstGeom>
          <a:noFill/>
        </p:spPr>
        <p:txBody>
          <a:bodyPr vert="horz" rtlCol="0">
            <a:spAutoFit/>
          </a:bodyPr>
          <a:lstStyle/>
          <a:p>
            <a:pPr algn="ctr"/>
            <a:r>
              <a:rPr lang="en-US" sz="3100"/>
              <a:t>The Ark rested on one of the mountains of Ararat and the eternal fire... </a:t>
            </a:r>
            <a:r>
              <a:rPr lang="en-US" sz="3100" b="1">
                <a:solidFill>
                  <a:srgbClr val="FF0000"/>
                </a:solidFill>
              </a:rPr>
              <a:t>I atoned for the whole earth</a:t>
            </a:r>
            <a:r>
              <a:rPr lang="en-US" sz="3100"/>
              <a:t>. First I offered a male goat... Afterward, I burned the fat upon the fire. Second, </a:t>
            </a:r>
            <a:r>
              <a:rPr lang="en-US" sz="3100" b="1">
                <a:solidFill>
                  <a:srgbClr val="FF0000"/>
                </a:solidFill>
              </a:rPr>
              <a:t>I offered a thank offering</a:t>
            </a:r>
            <a:r>
              <a:rPr lang="en-US" sz="3100"/>
              <a:t> consisting of aux, ram and sheep. Then I poured out all their blood on the base of the altar and burned all their flesh on the altar. </a:t>
            </a:r>
            <a:r>
              <a:rPr lang="en-US" sz="3100" b="1">
                <a:solidFill>
                  <a:srgbClr val="FF0000"/>
                </a:solidFill>
              </a:rPr>
              <a:t>Third, I offered up the young turtle doves</a:t>
            </a:r>
            <a:r>
              <a:rPr lang="en-US" sz="3100"/>
              <a:t>, flesh and blood with them upon the altar. (Continued...)</a:t>
            </a:r>
          </a:p>
        </p:txBody>
      </p:sp>
    </p:spTree>
    <p:extLst>
      <p:ext uri="{BB962C8B-B14F-4D97-AF65-F5344CB8AC3E}">
        <p14:creationId xmlns:p14="http://schemas.microsoft.com/office/powerpoint/2010/main" val="19275343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7A02BE-04ED-D5AD-8B9A-1283478875C9}"/>
              </a:ext>
            </a:extLst>
          </p:cNvPr>
          <p:cNvSpPr txBox="1"/>
          <p:nvPr/>
        </p:nvSpPr>
        <p:spPr>
          <a:xfrm>
            <a:off x="127000" y="127000"/>
            <a:ext cx="7315200" cy="276999"/>
          </a:xfrm>
          <a:prstGeom prst="rect">
            <a:avLst/>
          </a:prstGeom>
          <a:noFill/>
        </p:spPr>
        <p:txBody>
          <a:bodyPr vert="horz" lIns="0" tIns="0" rIns="0" bIns="0" rtlCol="0">
            <a:spAutoFit/>
          </a:bodyPr>
          <a:lstStyle/>
          <a:p>
            <a:r>
              <a:rPr lang="en-US"/>
              <a:t>Noah</a:t>
            </a:r>
          </a:p>
        </p:txBody>
      </p:sp>
      <p:sp>
        <p:nvSpPr>
          <p:cNvPr id="3" name="TextBox 2">
            <a:extLst>
              <a:ext uri="{FF2B5EF4-FFF2-40B4-BE49-F238E27FC236}">
                <a16:creationId xmlns:a16="http://schemas.microsoft.com/office/drawing/2014/main" id="{E4DFBA45-4C95-BD82-9844-30D2671FFDC0}"/>
              </a:ext>
            </a:extLst>
          </p:cNvPr>
          <p:cNvSpPr txBox="1"/>
          <p:nvPr/>
        </p:nvSpPr>
        <p:spPr>
          <a:xfrm>
            <a:off x="1016000" y="635000"/>
            <a:ext cx="10160000" cy="2477601"/>
          </a:xfrm>
          <a:prstGeom prst="rect">
            <a:avLst/>
          </a:prstGeom>
          <a:noFill/>
        </p:spPr>
        <p:txBody>
          <a:bodyPr vert="horz" rtlCol="0">
            <a:spAutoFit/>
          </a:bodyPr>
          <a:lstStyle/>
          <a:p>
            <a:pPr algn="ctr"/>
            <a:r>
              <a:rPr lang="en-US" sz="3100" b="1">
                <a:solidFill>
                  <a:srgbClr val="FF0000"/>
                </a:solidFill>
              </a:rPr>
              <a:t>Then I offered fine wheat flour</a:t>
            </a:r>
            <a:r>
              <a:rPr lang="en-US" sz="3100"/>
              <a:t> mixed together with oil containing incense for their meal offerings. I set a blessing. It was putting salt on all of them. </a:t>
            </a:r>
            <a:r>
              <a:rPr lang="en-US" sz="3100" b="1">
                <a:solidFill>
                  <a:srgbClr val="FF0000"/>
                </a:solidFill>
              </a:rPr>
              <a:t>And the sin of my offering rose up to the heavens</a:t>
            </a:r>
            <a:r>
              <a:rPr lang="en-US" sz="3100"/>
              <a:t>, Then the Most High Blessed.</a:t>
            </a:r>
          </a:p>
        </p:txBody>
      </p:sp>
    </p:spTree>
    <p:extLst>
      <p:ext uri="{BB962C8B-B14F-4D97-AF65-F5344CB8AC3E}">
        <p14:creationId xmlns:p14="http://schemas.microsoft.com/office/powerpoint/2010/main" val="152545883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79BE1E-1F7D-D737-A61E-3D58B7BA973F}"/>
              </a:ext>
            </a:extLst>
          </p:cNvPr>
          <p:cNvSpPr txBox="1"/>
          <p:nvPr/>
        </p:nvSpPr>
        <p:spPr>
          <a:xfrm>
            <a:off x="127000" y="127000"/>
            <a:ext cx="7315200" cy="276999"/>
          </a:xfrm>
          <a:prstGeom prst="rect">
            <a:avLst/>
          </a:prstGeom>
          <a:noFill/>
        </p:spPr>
        <p:txBody>
          <a:bodyPr vert="horz" lIns="0" tIns="0" rIns="0" bIns="0" rtlCol="0">
            <a:spAutoFit/>
          </a:bodyPr>
          <a:lstStyle/>
          <a:p>
            <a:r>
              <a:rPr lang="en-US"/>
              <a:t>Noah</a:t>
            </a:r>
          </a:p>
        </p:txBody>
      </p:sp>
      <p:sp>
        <p:nvSpPr>
          <p:cNvPr id="3" name="TextBox 2">
            <a:extLst>
              <a:ext uri="{FF2B5EF4-FFF2-40B4-BE49-F238E27FC236}">
                <a16:creationId xmlns:a16="http://schemas.microsoft.com/office/drawing/2014/main" id="{C40AA5A5-393A-CE8C-0AEA-7E886985D2C0}"/>
              </a:ext>
            </a:extLst>
          </p:cNvPr>
          <p:cNvSpPr txBox="1"/>
          <p:nvPr/>
        </p:nvSpPr>
        <p:spPr>
          <a:xfrm>
            <a:off x="0" y="762000"/>
            <a:ext cx="12192000" cy="646331"/>
          </a:xfrm>
          <a:prstGeom prst="rect">
            <a:avLst/>
          </a:prstGeom>
          <a:noFill/>
        </p:spPr>
        <p:txBody>
          <a:bodyPr vert="horz" rtlCol="0">
            <a:spAutoFit/>
          </a:bodyPr>
          <a:lstStyle/>
          <a:p>
            <a:pPr algn="ctr"/>
            <a:r>
              <a:rPr lang="en-US" sz="3600"/>
              <a:t>Testament of Noah [1Q20, Column 12] 1:1</a:t>
            </a:r>
          </a:p>
        </p:txBody>
      </p:sp>
      <p:sp>
        <p:nvSpPr>
          <p:cNvPr id="4" name="TextBox 3">
            <a:extLst>
              <a:ext uri="{FF2B5EF4-FFF2-40B4-BE49-F238E27FC236}">
                <a16:creationId xmlns:a16="http://schemas.microsoft.com/office/drawing/2014/main" id="{458FEF1C-4B63-BC4B-EB78-0FE0D4B4659F}"/>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65852CD-D95C-15C2-CFDD-CB073EEB09CF}"/>
              </a:ext>
            </a:extLst>
          </p:cNvPr>
          <p:cNvSpPr txBox="1"/>
          <p:nvPr/>
        </p:nvSpPr>
        <p:spPr>
          <a:xfrm>
            <a:off x="1016000" y="1905000"/>
            <a:ext cx="10160000" cy="1046440"/>
          </a:xfrm>
          <a:prstGeom prst="rect">
            <a:avLst/>
          </a:prstGeom>
          <a:noFill/>
        </p:spPr>
        <p:txBody>
          <a:bodyPr vert="horz" rtlCol="0">
            <a:spAutoFit/>
          </a:bodyPr>
          <a:lstStyle/>
          <a:p>
            <a:pPr algn="ctr"/>
            <a:r>
              <a:rPr lang="en-US" sz="3100"/>
              <a:t>On that day I, my sons and my grandsons, with all our wives and daughters, </a:t>
            </a:r>
            <a:r>
              <a:rPr lang="en-US" sz="3100" b="1">
                <a:solidFill>
                  <a:srgbClr val="FF0000"/>
                </a:solidFill>
              </a:rPr>
              <a:t>gathered together at the altar</a:t>
            </a:r>
            <a:r>
              <a:rPr lang="en-US" sz="3100"/>
              <a:t>.</a:t>
            </a:r>
          </a:p>
        </p:txBody>
      </p:sp>
    </p:spTree>
    <p:extLst>
      <p:ext uri="{BB962C8B-B14F-4D97-AF65-F5344CB8AC3E}">
        <p14:creationId xmlns:p14="http://schemas.microsoft.com/office/powerpoint/2010/main" val="3301736149"/>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6A560-D35E-69A0-D4E1-5E6BF65FD165}"/>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Shem</a:t>
            </a:r>
          </a:p>
        </p:txBody>
      </p:sp>
      <p:sp>
        <p:nvSpPr>
          <p:cNvPr id="3" name="Subtitle 2">
            <a:extLst>
              <a:ext uri="{FF2B5EF4-FFF2-40B4-BE49-F238E27FC236}">
                <a16:creationId xmlns:a16="http://schemas.microsoft.com/office/drawing/2014/main" id="{B455BC9D-8454-5878-176E-7185C8A6017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5593964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B15671-E250-AA92-DEC6-F45C11142B24}"/>
              </a:ext>
            </a:extLst>
          </p:cNvPr>
          <p:cNvSpPr txBox="1"/>
          <p:nvPr/>
        </p:nvSpPr>
        <p:spPr>
          <a:xfrm>
            <a:off x="127000" y="127000"/>
            <a:ext cx="7315200" cy="276999"/>
          </a:xfrm>
          <a:prstGeom prst="rect">
            <a:avLst/>
          </a:prstGeom>
          <a:noFill/>
        </p:spPr>
        <p:txBody>
          <a:bodyPr vert="horz" lIns="0" tIns="0" rIns="0" bIns="0" rtlCol="0">
            <a:spAutoFit/>
          </a:bodyPr>
          <a:lstStyle/>
          <a:p>
            <a:r>
              <a:rPr lang="en-US"/>
              <a:t>Shem</a:t>
            </a:r>
          </a:p>
        </p:txBody>
      </p:sp>
      <p:sp>
        <p:nvSpPr>
          <p:cNvPr id="3" name="TextBox 2">
            <a:extLst>
              <a:ext uri="{FF2B5EF4-FFF2-40B4-BE49-F238E27FC236}">
                <a16:creationId xmlns:a16="http://schemas.microsoft.com/office/drawing/2014/main" id="{32CBAD6E-5AB9-C511-89C1-1F070EBD5568}"/>
              </a:ext>
            </a:extLst>
          </p:cNvPr>
          <p:cNvSpPr txBox="1"/>
          <p:nvPr/>
        </p:nvSpPr>
        <p:spPr>
          <a:xfrm>
            <a:off x="0" y="762000"/>
            <a:ext cx="12192000" cy="646331"/>
          </a:xfrm>
          <a:prstGeom prst="rect">
            <a:avLst/>
          </a:prstGeom>
          <a:noFill/>
        </p:spPr>
        <p:txBody>
          <a:bodyPr vert="horz" rtlCol="0">
            <a:spAutoFit/>
          </a:bodyPr>
          <a:lstStyle/>
          <a:p>
            <a:pPr algn="ctr"/>
            <a:r>
              <a:rPr lang="en-US" sz="3600"/>
              <a:t>Jubilees 19:16-17</a:t>
            </a:r>
          </a:p>
        </p:txBody>
      </p:sp>
      <p:sp>
        <p:nvSpPr>
          <p:cNvPr id="4" name="TextBox 3">
            <a:extLst>
              <a:ext uri="{FF2B5EF4-FFF2-40B4-BE49-F238E27FC236}">
                <a16:creationId xmlns:a16="http://schemas.microsoft.com/office/drawing/2014/main" id="{B1A7111D-D7CC-6F0D-D245-7811DFD6A9A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4A089CC-055B-169E-50BC-9A4AE23846D9}"/>
              </a:ext>
            </a:extLst>
          </p:cNvPr>
          <p:cNvSpPr txBox="1"/>
          <p:nvPr/>
        </p:nvSpPr>
        <p:spPr>
          <a:xfrm>
            <a:off x="1016000" y="1905000"/>
            <a:ext cx="10160000" cy="3908762"/>
          </a:xfrm>
          <a:prstGeom prst="rect">
            <a:avLst/>
          </a:prstGeom>
          <a:noFill/>
        </p:spPr>
        <p:txBody>
          <a:bodyPr vert="horz" rtlCol="0">
            <a:spAutoFit/>
          </a:bodyPr>
          <a:lstStyle/>
          <a:p>
            <a:pPr algn="ctr"/>
            <a:r>
              <a:rPr lang="en-US" sz="3100"/>
              <a:t>And Abraham saw the deeds of Esau, and he knew that in Jacob should his name and seed be called; and he called Rebecca and gave commandment regarding Jacob, for he knew that she (too) loved Jacob much more than Esau. And he said unto her: My daughter, watch over my son Jacob, For he shall be in my stead on the earth, And for a blessing in the midst of the children of men, </a:t>
            </a:r>
            <a:r>
              <a:rPr lang="en-US" sz="3100" b="1">
                <a:solidFill>
                  <a:srgbClr val="FF0000"/>
                </a:solidFill>
              </a:rPr>
              <a:t>And for the glory of the whole seed of Shem</a:t>
            </a:r>
            <a:r>
              <a:rPr lang="en-US" sz="3100"/>
              <a:t>.</a:t>
            </a:r>
          </a:p>
        </p:txBody>
      </p:sp>
    </p:spTree>
    <p:extLst>
      <p:ext uri="{BB962C8B-B14F-4D97-AF65-F5344CB8AC3E}">
        <p14:creationId xmlns:p14="http://schemas.microsoft.com/office/powerpoint/2010/main" val="289833781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9BDFA9-8AE9-7340-2E6F-DB08FC7C2143}"/>
              </a:ext>
            </a:extLst>
          </p:cNvPr>
          <p:cNvSpPr txBox="1"/>
          <p:nvPr/>
        </p:nvSpPr>
        <p:spPr>
          <a:xfrm>
            <a:off x="127000" y="127000"/>
            <a:ext cx="7315200" cy="276999"/>
          </a:xfrm>
          <a:prstGeom prst="rect">
            <a:avLst/>
          </a:prstGeom>
          <a:noFill/>
        </p:spPr>
        <p:txBody>
          <a:bodyPr vert="horz" lIns="0" tIns="0" rIns="0" bIns="0" rtlCol="0">
            <a:spAutoFit/>
          </a:bodyPr>
          <a:lstStyle/>
          <a:p>
            <a:r>
              <a:rPr lang="en-US"/>
              <a:t>Shem</a:t>
            </a:r>
          </a:p>
        </p:txBody>
      </p:sp>
      <p:sp>
        <p:nvSpPr>
          <p:cNvPr id="3" name="TextBox 2">
            <a:extLst>
              <a:ext uri="{FF2B5EF4-FFF2-40B4-BE49-F238E27FC236}">
                <a16:creationId xmlns:a16="http://schemas.microsoft.com/office/drawing/2014/main" id="{1E0FA3FE-4EDE-7BDA-098D-1531B0B32D86}"/>
              </a:ext>
            </a:extLst>
          </p:cNvPr>
          <p:cNvSpPr txBox="1"/>
          <p:nvPr/>
        </p:nvSpPr>
        <p:spPr>
          <a:xfrm>
            <a:off x="0" y="762000"/>
            <a:ext cx="12192000" cy="646331"/>
          </a:xfrm>
          <a:prstGeom prst="rect">
            <a:avLst/>
          </a:prstGeom>
          <a:noFill/>
        </p:spPr>
        <p:txBody>
          <a:bodyPr vert="horz" rtlCol="0">
            <a:spAutoFit/>
          </a:bodyPr>
          <a:lstStyle/>
          <a:p>
            <a:pPr algn="ctr"/>
            <a:r>
              <a:rPr lang="en-US" sz="3600"/>
              <a:t>Jubilees 19:24-25</a:t>
            </a:r>
          </a:p>
        </p:txBody>
      </p:sp>
      <p:sp>
        <p:nvSpPr>
          <p:cNvPr id="4" name="TextBox 3">
            <a:extLst>
              <a:ext uri="{FF2B5EF4-FFF2-40B4-BE49-F238E27FC236}">
                <a16:creationId xmlns:a16="http://schemas.microsoft.com/office/drawing/2014/main" id="{BE14DCA8-D605-0164-1EA0-5F47124E286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A63DFEC-79A7-E21D-7870-0C467E6D5B17}"/>
              </a:ext>
            </a:extLst>
          </p:cNvPr>
          <p:cNvSpPr txBox="1"/>
          <p:nvPr/>
        </p:nvSpPr>
        <p:spPr>
          <a:xfrm>
            <a:off x="1016000" y="1905000"/>
            <a:ext cx="10160000" cy="2954655"/>
          </a:xfrm>
          <a:prstGeom prst="rect">
            <a:avLst/>
          </a:prstGeom>
          <a:noFill/>
        </p:spPr>
        <p:txBody>
          <a:bodyPr vert="horz" rtlCol="0">
            <a:spAutoFit/>
          </a:bodyPr>
          <a:lstStyle/>
          <a:p>
            <a:pPr algn="ctr"/>
            <a:r>
              <a:rPr lang="en-US" sz="3100"/>
              <a:t>And in his seed shall my name be blessed, and the name of my fathers, </a:t>
            </a:r>
            <a:r>
              <a:rPr lang="en-US" sz="3100" b="1">
                <a:solidFill>
                  <a:srgbClr val="FF0000"/>
                </a:solidFill>
              </a:rPr>
              <a:t>Shem,</a:t>
            </a:r>
            <a:r>
              <a:rPr lang="en-US" sz="3100"/>
              <a:t> and Noab, and Enoch, and Mahalalel, and Enos, and Seth, and Adam. And these shall serve To lay the foundations of the heaven, And to strengthen the earth, And to renew all the luminaries which are in the firmament.</a:t>
            </a:r>
          </a:p>
        </p:txBody>
      </p:sp>
    </p:spTree>
    <p:extLst>
      <p:ext uri="{BB962C8B-B14F-4D97-AF65-F5344CB8AC3E}">
        <p14:creationId xmlns:p14="http://schemas.microsoft.com/office/powerpoint/2010/main" val="299293494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F2D0D8-AF5B-41E2-6A1E-0DC08184285A}"/>
              </a:ext>
            </a:extLst>
          </p:cNvPr>
          <p:cNvSpPr txBox="1"/>
          <p:nvPr/>
        </p:nvSpPr>
        <p:spPr>
          <a:xfrm>
            <a:off x="127000" y="127000"/>
            <a:ext cx="7315200" cy="276999"/>
          </a:xfrm>
          <a:prstGeom prst="rect">
            <a:avLst/>
          </a:prstGeom>
          <a:noFill/>
        </p:spPr>
        <p:txBody>
          <a:bodyPr vert="horz" lIns="0" tIns="0" rIns="0" bIns="0" rtlCol="0">
            <a:spAutoFit/>
          </a:bodyPr>
          <a:lstStyle/>
          <a:p>
            <a:r>
              <a:rPr lang="en-US"/>
              <a:t>Shem</a:t>
            </a:r>
          </a:p>
        </p:txBody>
      </p:sp>
      <p:sp>
        <p:nvSpPr>
          <p:cNvPr id="3" name="TextBox 2">
            <a:extLst>
              <a:ext uri="{FF2B5EF4-FFF2-40B4-BE49-F238E27FC236}">
                <a16:creationId xmlns:a16="http://schemas.microsoft.com/office/drawing/2014/main" id="{76FCF550-4812-B527-4A65-997AA5C71CEF}"/>
              </a:ext>
            </a:extLst>
          </p:cNvPr>
          <p:cNvSpPr txBox="1"/>
          <p:nvPr/>
        </p:nvSpPr>
        <p:spPr>
          <a:xfrm>
            <a:off x="0" y="762000"/>
            <a:ext cx="12192000" cy="646331"/>
          </a:xfrm>
          <a:prstGeom prst="rect">
            <a:avLst/>
          </a:prstGeom>
          <a:noFill/>
        </p:spPr>
        <p:txBody>
          <a:bodyPr vert="horz" rtlCol="0">
            <a:spAutoFit/>
          </a:bodyPr>
          <a:lstStyle/>
          <a:p>
            <a:pPr algn="ctr"/>
            <a:r>
              <a:rPr lang="en-US" sz="3600"/>
              <a:t>Testament of Noah [1Q20, Column 15] 1:1</a:t>
            </a:r>
          </a:p>
        </p:txBody>
      </p:sp>
      <p:sp>
        <p:nvSpPr>
          <p:cNvPr id="4" name="TextBox 3">
            <a:extLst>
              <a:ext uri="{FF2B5EF4-FFF2-40B4-BE49-F238E27FC236}">
                <a16:creationId xmlns:a16="http://schemas.microsoft.com/office/drawing/2014/main" id="{E11E4B27-0272-83B2-2C90-F0B8ACE0A91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0CA155E-368F-E788-D50B-CB02C065D071}"/>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I quickly went to Shem</a:t>
            </a:r>
            <a:r>
              <a:rPr lang="en-US" sz="3100"/>
              <a:t>, my son and told him everything, that through him the righteous one would come. And that he had to preserve the knowledge </a:t>
            </a:r>
            <a:r>
              <a:rPr lang="en-US" sz="3100" b="1">
                <a:solidFill>
                  <a:srgbClr val="FF0000"/>
                </a:solidFill>
              </a:rPr>
              <a:t>and become the next priest of the Most High God</a:t>
            </a:r>
            <a:r>
              <a:rPr lang="en-US" sz="3100"/>
              <a:t>.</a:t>
            </a:r>
          </a:p>
        </p:txBody>
      </p:sp>
    </p:spTree>
    <p:extLst>
      <p:ext uri="{BB962C8B-B14F-4D97-AF65-F5344CB8AC3E}">
        <p14:creationId xmlns:p14="http://schemas.microsoft.com/office/powerpoint/2010/main" val="183868295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AA0C8E-76C3-14CE-7319-1AAF6071413B}"/>
              </a:ext>
            </a:extLst>
          </p:cNvPr>
          <p:cNvSpPr txBox="1"/>
          <p:nvPr/>
        </p:nvSpPr>
        <p:spPr>
          <a:xfrm>
            <a:off x="127000" y="127000"/>
            <a:ext cx="7315200" cy="276999"/>
          </a:xfrm>
          <a:prstGeom prst="rect">
            <a:avLst/>
          </a:prstGeom>
          <a:noFill/>
        </p:spPr>
        <p:txBody>
          <a:bodyPr vert="horz" lIns="0" tIns="0" rIns="0" bIns="0" rtlCol="0">
            <a:spAutoFit/>
          </a:bodyPr>
          <a:lstStyle/>
          <a:p>
            <a:r>
              <a:rPr lang="en-US"/>
              <a:t>Shem</a:t>
            </a:r>
          </a:p>
        </p:txBody>
      </p:sp>
      <p:sp>
        <p:nvSpPr>
          <p:cNvPr id="3" name="TextBox 2">
            <a:extLst>
              <a:ext uri="{FF2B5EF4-FFF2-40B4-BE49-F238E27FC236}">
                <a16:creationId xmlns:a16="http://schemas.microsoft.com/office/drawing/2014/main" id="{6ED5EE11-D33E-9D3A-F16F-35E1B743DCD2}"/>
              </a:ext>
            </a:extLst>
          </p:cNvPr>
          <p:cNvSpPr txBox="1"/>
          <p:nvPr/>
        </p:nvSpPr>
        <p:spPr>
          <a:xfrm>
            <a:off x="0" y="762000"/>
            <a:ext cx="12192000" cy="646331"/>
          </a:xfrm>
          <a:prstGeom prst="rect">
            <a:avLst/>
          </a:prstGeom>
          <a:noFill/>
        </p:spPr>
        <p:txBody>
          <a:bodyPr vert="horz" rtlCol="0">
            <a:spAutoFit/>
          </a:bodyPr>
          <a:lstStyle/>
          <a:p>
            <a:pPr algn="ctr"/>
            <a:r>
              <a:rPr lang="en-US" sz="3600"/>
              <a:t>Jubilees 19:17</a:t>
            </a:r>
          </a:p>
        </p:txBody>
      </p:sp>
      <p:sp>
        <p:nvSpPr>
          <p:cNvPr id="4" name="TextBox 3">
            <a:extLst>
              <a:ext uri="{FF2B5EF4-FFF2-40B4-BE49-F238E27FC236}">
                <a16:creationId xmlns:a16="http://schemas.microsoft.com/office/drawing/2014/main" id="{7BC74D8C-B49F-26B3-A4A7-519AAA066F6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4661630-5EBA-8A4C-5D3B-F1BBED6F948A}"/>
              </a:ext>
            </a:extLst>
          </p:cNvPr>
          <p:cNvSpPr txBox="1"/>
          <p:nvPr/>
        </p:nvSpPr>
        <p:spPr>
          <a:xfrm>
            <a:off x="1016000" y="1905000"/>
            <a:ext cx="10160000" cy="2000548"/>
          </a:xfrm>
          <a:prstGeom prst="rect">
            <a:avLst/>
          </a:prstGeom>
          <a:noFill/>
        </p:spPr>
        <p:txBody>
          <a:bodyPr vert="horz" rtlCol="0">
            <a:spAutoFit/>
          </a:bodyPr>
          <a:lstStyle/>
          <a:p>
            <a:pPr algn="ctr"/>
            <a:r>
              <a:rPr lang="en-US" sz="3100"/>
              <a:t>And he said unto her: My daughter, watch over my son Jacob, For he shall be in my stead on the earth, And for a blessing in the midst of the children of men, And for the glory of the whole </a:t>
            </a:r>
            <a:r>
              <a:rPr lang="en-US" sz="3100" b="1">
                <a:solidFill>
                  <a:srgbClr val="FF0000"/>
                </a:solidFill>
              </a:rPr>
              <a:t>seed of Shem</a:t>
            </a:r>
            <a:r>
              <a:rPr lang="en-US" sz="3100"/>
              <a:t>.</a:t>
            </a:r>
          </a:p>
        </p:txBody>
      </p:sp>
    </p:spTree>
    <p:extLst>
      <p:ext uri="{BB962C8B-B14F-4D97-AF65-F5344CB8AC3E}">
        <p14:creationId xmlns:p14="http://schemas.microsoft.com/office/powerpoint/2010/main" val="4017900935"/>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1A374-4478-393A-C8C0-80AD896CA80E}"/>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Abraham</a:t>
            </a:r>
          </a:p>
        </p:txBody>
      </p:sp>
      <p:sp>
        <p:nvSpPr>
          <p:cNvPr id="3" name="Subtitle 2">
            <a:extLst>
              <a:ext uri="{FF2B5EF4-FFF2-40B4-BE49-F238E27FC236}">
                <a16:creationId xmlns:a16="http://schemas.microsoft.com/office/drawing/2014/main" id="{F677C257-DAB9-A5FF-C77D-F6903AFD573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9105716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9050D1C-D235-268C-1CBE-67BDD74A3D5A}"/>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171CA532-5126-861F-1639-E7610756C536}"/>
              </a:ext>
            </a:extLst>
          </p:cNvPr>
          <p:cNvSpPr txBox="1"/>
          <p:nvPr/>
        </p:nvSpPr>
        <p:spPr>
          <a:xfrm>
            <a:off x="0" y="762000"/>
            <a:ext cx="12192000" cy="646331"/>
          </a:xfrm>
          <a:prstGeom prst="rect">
            <a:avLst/>
          </a:prstGeom>
          <a:noFill/>
        </p:spPr>
        <p:txBody>
          <a:bodyPr vert="horz" rtlCol="0">
            <a:spAutoFit/>
          </a:bodyPr>
          <a:lstStyle/>
          <a:p>
            <a:pPr algn="ctr"/>
            <a:r>
              <a:rPr lang="en-US" sz="3600"/>
              <a:t>Genesis 15:10</a:t>
            </a:r>
          </a:p>
        </p:txBody>
      </p:sp>
      <p:sp>
        <p:nvSpPr>
          <p:cNvPr id="4" name="TextBox 3">
            <a:extLst>
              <a:ext uri="{FF2B5EF4-FFF2-40B4-BE49-F238E27FC236}">
                <a16:creationId xmlns:a16="http://schemas.microsoft.com/office/drawing/2014/main" id="{F5163265-F5F0-DC04-4EE9-052A61FF6FE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CBC0B2C-26EF-34F1-1F10-05B39650F379}"/>
              </a:ext>
            </a:extLst>
          </p:cNvPr>
          <p:cNvSpPr txBox="1"/>
          <p:nvPr/>
        </p:nvSpPr>
        <p:spPr>
          <a:xfrm>
            <a:off x="1016000" y="1905000"/>
            <a:ext cx="10160000" cy="1523494"/>
          </a:xfrm>
          <a:prstGeom prst="rect">
            <a:avLst/>
          </a:prstGeom>
          <a:noFill/>
        </p:spPr>
        <p:txBody>
          <a:bodyPr vert="horz" rtlCol="0">
            <a:spAutoFit/>
          </a:bodyPr>
          <a:lstStyle/>
          <a:p>
            <a:pPr algn="ctr"/>
            <a:r>
              <a:rPr lang="en-US" sz="3100"/>
              <a:t>Then he brought all these to Him and cut them in two, and laid each half opposite the other; but </a:t>
            </a:r>
            <a:r>
              <a:rPr lang="en-US" sz="3100" b="1">
                <a:solidFill>
                  <a:srgbClr val="FF0000"/>
                </a:solidFill>
              </a:rPr>
              <a:t>he did not cut the birds</a:t>
            </a:r>
            <a:r>
              <a:rPr lang="en-US" sz="3100"/>
              <a:t>.</a:t>
            </a:r>
          </a:p>
        </p:txBody>
      </p:sp>
    </p:spTree>
    <p:extLst>
      <p:ext uri="{BB962C8B-B14F-4D97-AF65-F5344CB8AC3E}">
        <p14:creationId xmlns:p14="http://schemas.microsoft.com/office/powerpoint/2010/main" val="269719619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DF51AC-BF77-0750-3381-C339FC8903F3}"/>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524F12E0-A343-4DBA-1F2C-A52BEACE1D8E}"/>
              </a:ext>
            </a:extLst>
          </p:cNvPr>
          <p:cNvSpPr txBox="1"/>
          <p:nvPr/>
        </p:nvSpPr>
        <p:spPr>
          <a:xfrm>
            <a:off x="0" y="762000"/>
            <a:ext cx="12192000" cy="646331"/>
          </a:xfrm>
          <a:prstGeom prst="rect">
            <a:avLst/>
          </a:prstGeom>
          <a:noFill/>
        </p:spPr>
        <p:txBody>
          <a:bodyPr vert="horz" rtlCol="0">
            <a:spAutoFit/>
          </a:bodyPr>
          <a:lstStyle/>
          <a:p>
            <a:pPr algn="ctr"/>
            <a:r>
              <a:rPr lang="en-US" sz="3600"/>
              <a:t>Jubilees 16:20-31</a:t>
            </a:r>
          </a:p>
        </p:txBody>
      </p:sp>
      <p:sp>
        <p:nvSpPr>
          <p:cNvPr id="4" name="TextBox 3">
            <a:extLst>
              <a:ext uri="{FF2B5EF4-FFF2-40B4-BE49-F238E27FC236}">
                <a16:creationId xmlns:a16="http://schemas.microsoft.com/office/drawing/2014/main" id="{2B0965A2-88B9-8F0F-05EA-59917B67598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D029149-E6D9-45C5-C516-4CADB909740D}"/>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And he built there an altar to the Lord</a:t>
            </a:r>
            <a:r>
              <a:rPr lang="en-US" sz="3100"/>
              <a:t> who had delivered him, and who was making him rejoice in the land of his sojourning, and he celebrated a festival of joy in this month seven days, near the altar which he had built at the Well of the Oath. </a:t>
            </a:r>
            <a:r>
              <a:rPr lang="en-US" sz="3100" b="1">
                <a:solidFill>
                  <a:srgbClr val="FF0000"/>
                </a:solidFill>
              </a:rPr>
              <a:t>And he built booths for himself and for his servants on this festival, and he was the first to celebrate the feast of tabernacles on the earth</a:t>
            </a:r>
            <a:r>
              <a:rPr lang="en-US" sz="3100"/>
              <a:t>. (Continued...)</a:t>
            </a:r>
          </a:p>
        </p:txBody>
      </p:sp>
    </p:spTree>
    <p:extLst>
      <p:ext uri="{BB962C8B-B14F-4D97-AF65-F5344CB8AC3E}">
        <p14:creationId xmlns:p14="http://schemas.microsoft.com/office/powerpoint/2010/main" val="233675499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E7CD94-6599-5E3B-7FD1-57917CDA8BDB}"/>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39F64923-D9AE-4CAC-C6E8-87922B93CF74}"/>
              </a:ext>
            </a:extLst>
          </p:cNvPr>
          <p:cNvSpPr txBox="1"/>
          <p:nvPr/>
        </p:nvSpPr>
        <p:spPr>
          <a:xfrm>
            <a:off x="1016000" y="635000"/>
            <a:ext cx="10160000" cy="3908762"/>
          </a:xfrm>
          <a:prstGeom prst="rect">
            <a:avLst/>
          </a:prstGeom>
          <a:noFill/>
        </p:spPr>
        <p:txBody>
          <a:bodyPr vert="horz" rtlCol="0">
            <a:spAutoFit/>
          </a:bodyPr>
          <a:lstStyle/>
          <a:p>
            <a:pPr algn="ctr"/>
            <a:r>
              <a:rPr lang="en-US" sz="3100"/>
              <a:t>And during these seven days he brought each day to the altar a burnt offering to the Lord, two oxen, two rams, seven sheep, one he-goat, for a sin offering, that he might atone thereby for himself and for his seed. And, as a thank-offering, seven rams, seven kids, seven sheep, and seven he-goats, and their fruit offerings and their drink offerings; and he burnt all the fat thereof on the altar, a chosen offering unto the Lord for a sweet smelling savour. (Continued...)</a:t>
            </a:r>
          </a:p>
        </p:txBody>
      </p:sp>
    </p:spTree>
    <p:extLst>
      <p:ext uri="{BB962C8B-B14F-4D97-AF65-F5344CB8AC3E}">
        <p14:creationId xmlns:p14="http://schemas.microsoft.com/office/powerpoint/2010/main" val="53575714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7E44F0-A9D3-D93D-8E8A-6B976A1AFE77}"/>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23E2A606-6BC0-C88F-9456-651B5062B199}"/>
              </a:ext>
            </a:extLst>
          </p:cNvPr>
          <p:cNvSpPr txBox="1"/>
          <p:nvPr/>
        </p:nvSpPr>
        <p:spPr>
          <a:xfrm>
            <a:off x="1016000" y="635000"/>
            <a:ext cx="10160000" cy="3908762"/>
          </a:xfrm>
          <a:prstGeom prst="rect">
            <a:avLst/>
          </a:prstGeom>
          <a:noFill/>
        </p:spPr>
        <p:txBody>
          <a:bodyPr vert="horz" rtlCol="0">
            <a:spAutoFit/>
          </a:bodyPr>
          <a:lstStyle/>
          <a:p>
            <a:pPr algn="ctr"/>
            <a:r>
              <a:rPr lang="en-US" sz="3100"/>
              <a:t>And morning and evening he burnt fragrant substances, frankincense and galbanum, and stackte, and nard, and myrrh, and spice, and costum; all these seven he offered, crushed, mixed together in equal parts (and) pure. A</a:t>
            </a:r>
            <a:r>
              <a:rPr lang="en-US" sz="3100" b="1">
                <a:solidFill>
                  <a:srgbClr val="FF0000"/>
                </a:solidFill>
              </a:rPr>
              <a:t>nd he celebrated this feast during seven days,</a:t>
            </a:r>
            <a:r>
              <a:rPr lang="en-US" sz="3100"/>
              <a:t> rejoicing with all his heart and with all his soul, he and all those who were in his house, and there was no stranger with him, nor any that was uncircumcised. (Continued...)</a:t>
            </a:r>
          </a:p>
        </p:txBody>
      </p:sp>
    </p:spTree>
    <p:extLst>
      <p:ext uri="{BB962C8B-B14F-4D97-AF65-F5344CB8AC3E}">
        <p14:creationId xmlns:p14="http://schemas.microsoft.com/office/powerpoint/2010/main" val="318137529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36167D7-8BE4-B0A9-D1D0-B19A6E8A9EB5}"/>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9C0DEE0C-DA0F-9E36-C3B1-C4FF99A63A2C}"/>
              </a:ext>
            </a:extLst>
          </p:cNvPr>
          <p:cNvSpPr txBox="1"/>
          <p:nvPr/>
        </p:nvSpPr>
        <p:spPr>
          <a:xfrm>
            <a:off x="1016000" y="635000"/>
            <a:ext cx="10160000" cy="4385816"/>
          </a:xfrm>
          <a:prstGeom prst="rect">
            <a:avLst/>
          </a:prstGeom>
          <a:noFill/>
        </p:spPr>
        <p:txBody>
          <a:bodyPr vert="horz" rtlCol="0">
            <a:spAutoFit/>
          </a:bodyPr>
          <a:lstStyle/>
          <a:p>
            <a:pPr algn="ctr"/>
            <a:r>
              <a:rPr lang="en-US" sz="3100"/>
              <a:t>And he blessed his Creator who had created him in his generation, for He had created him according to His good pleasure; for He knew and perceived that from him would arise the plant of righteousness for the eternal generations, and from him a holy seed, so that it should become like Him who had made all things. And he blessed and rejoiced, an</a:t>
            </a:r>
            <a:r>
              <a:rPr lang="en-US" sz="3100" b="1">
                <a:solidFill>
                  <a:srgbClr val="FF0000"/>
                </a:solidFill>
              </a:rPr>
              <a:t>d he called the name of this festival the festival of the Lord, </a:t>
            </a:r>
            <a:r>
              <a:rPr lang="en-US" sz="3100"/>
              <a:t>a joy acceptable to the Most High God. (Continued...)</a:t>
            </a:r>
          </a:p>
        </p:txBody>
      </p:sp>
    </p:spTree>
    <p:extLst>
      <p:ext uri="{BB962C8B-B14F-4D97-AF65-F5344CB8AC3E}">
        <p14:creationId xmlns:p14="http://schemas.microsoft.com/office/powerpoint/2010/main" val="250657838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F6995F-4B07-E829-C923-F6963AD26649}"/>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FEFCB69E-F22E-0477-0F6C-2385ED30D25E}"/>
              </a:ext>
            </a:extLst>
          </p:cNvPr>
          <p:cNvSpPr txBox="1"/>
          <p:nvPr/>
        </p:nvSpPr>
        <p:spPr>
          <a:xfrm>
            <a:off x="1016000" y="635000"/>
            <a:ext cx="10160000" cy="4385816"/>
          </a:xfrm>
          <a:prstGeom prst="rect">
            <a:avLst/>
          </a:prstGeom>
          <a:noFill/>
        </p:spPr>
        <p:txBody>
          <a:bodyPr vert="horz" rtlCol="0">
            <a:spAutoFit/>
          </a:bodyPr>
          <a:lstStyle/>
          <a:p>
            <a:pPr algn="ctr"/>
            <a:r>
              <a:rPr lang="en-US" sz="3100"/>
              <a:t>And we blessed him for ever, and all his seed after him throughout all the generations of the earth, because he celebrated this festival in its season, according to the testimony of the heavenly tablets. For this reason it is ordained on the heavenly tablets concerning Israel, that they shall celebrate the feast of tabernacles seven days with joy, in the seventh month, acceptable before the Lord -a statute for ever throughout their generations every year. (Continued...)</a:t>
            </a:r>
          </a:p>
        </p:txBody>
      </p:sp>
    </p:spTree>
    <p:extLst>
      <p:ext uri="{BB962C8B-B14F-4D97-AF65-F5344CB8AC3E}">
        <p14:creationId xmlns:p14="http://schemas.microsoft.com/office/powerpoint/2010/main" val="207058052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31FD62-BFF8-B263-5968-03C371432ABD}"/>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5A1DF9D5-6B83-3CB0-4C54-8D4C082E300E}"/>
              </a:ext>
            </a:extLst>
          </p:cNvPr>
          <p:cNvSpPr txBox="1"/>
          <p:nvPr/>
        </p:nvSpPr>
        <p:spPr>
          <a:xfrm>
            <a:off x="1016000" y="635000"/>
            <a:ext cx="10160000" cy="3908762"/>
          </a:xfrm>
          <a:prstGeom prst="rect">
            <a:avLst/>
          </a:prstGeom>
          <a:noFill/>
        </p:spPr>
        <p:txBody>
          <a:bodyPr vert="horz" rtlCol="0">
            <a:spAutoFit/>
          </a:bodyPr>
          <a:lstStyle/>
          <a:p>
            <a:pPr algn="ctr"/>
            <a:r>
              <a:rPr lang="en-US" sz="3100"/>
              <a:t>And to this there is no limit of days; for it is ordained for ever regarding Israel that they should celebrate it and dwell in booths, and set wreaths upon their heads, and take leafy boughs, and willows from the brook. And Abraham took branches of palm trees, and the fruit of goodly trees, and every day going round the altar with the branches seven times [a day] in the morning, he praised and gave thanks to his God for all things in joy.</a:t>
            </a:r>
          </a:p>
        </p:txBody>
      </p:sp>
    </p:spTree>
    <p:extLst>
      <p:ext uri="{BB962C8B-B14F-4D97-AF65-F5344CB8AC3E}">
        <p14:creationId xmlns:p14="http://schemas.microsoft.com/office/powerpoint/2010/main" val="364718723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F53EA6-A32A-A03D-F76D-7F18D5171EA4}"/>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2BBA7151-BA51-E342-5735-FEBC1C2E8619}"/>
              </a:ext>
            </a:extLst>
          </p:cNvPr>
          <p:cNvSpPr txBox="1"/>
          <p:nvPr/>
        </p:nvSpPr>
        <p:spPr>
          <a:xfrm>
            <a:off x="0" y="762000"/>
            <a:ext cx="12192000" cy="646331"/>
          </a:xfrm>
          <a:prstGeom prst="rect">
            <a:avLst/>
          </a:prstGeom>
          <a:noFill/>
        </p:spPr>
        <p:txBody>
          <a:bodyPr vert="horz" rtlCol="0">
            <a:spAutoFit/>
          </a:bodyPr>
          <a:lstStyle/>
          <a:p>
            <a:pPr algn="ctr"/>
            <a:r>
              <a:rPr lang="en-US" sz="3600"/>
              <a:t>Jubilees 19:16-17</a:t>
            </a:r>
          </a:p>
        </p:txBody>
      </p:sp>
      <p:sp>
        <p:nvSpPr>
          <p:cNvPr id="4" name="TextBox 3">
            <a:extLst>
              <a:ext uri="{FF2B5EF4-FFF2-40B4-BE49-F238E27FC236}">
                <a16:creationId xmlns:a16="http://schemas.microsoft.com/office/drawing/2014/main" id="{7980C10E-C100-65F0-C635-2B5C68D6087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7F8DF73-71F1-7AFB-068D-44C2C18E2B9C}"/>
              </a:ext>
            </a:extLst>
          </p:cNvPr>
          <p:cNvSpPr txBox="1"/>
          <p:nvPr/>
        </p:nvSpPr>
        <p:spPr>
          <a:xfrm>
            <a:off x="1016000" y="1905000"/>
            <a:ext cx="10160000" cy="3908762"/>
          </a:xfrm>
          <a:prstGeom prst="rect">
            <a:avLst/>
          </a:prstGeom>
          <a:noFill/>
        </p:spPr>
        <p:txBody>
          <a:bodyPr vert="horz" rtlCol="0">
            <a:spAutoFit/>
          </a:bodyPr>
          <a:lstStyle/>
          <a:p>
            <a:pPr algn="ctr"/>
            <a:r>
              <a:rPr lang="en-US" sz="3100"/>
              <a:t>And Abraham saw the deeds of Esau, and he knew that in Jacob should his name and seed be called; and he called Rebecca and gave commandment regarding Jacob, for he knew that she (too) loved Jacob much more than Esau. And he said unto her: My daughter, watch over my son Jacob, </a:t>
            </a:r>
            <a:r>
              <a:rPr lang="en-US" sz="3100" b="1">
                <a:solidFill>
                  <a:srgbClr val="FF0000"/>
                </a:solidFill>
              </a:rPr>
              <a:t>For he shall be in my stead on the earth</a:t>
            </a:r>
            <a:r>
              <a:rPr lang="en-US" sz="3100"/>
              <a:t>, And for a blessing in the midst of the children of men, And </a:t>
            </a:r>
            <a:r>
              <a:rPr lang="en-US" sz="3100" b="1">
                <a:solidFill>
                  <a:srgbClr val="FF0000"/>
                </a:solidFill>
              </a:rPr>
              <a:t>for the glory of the whole seed of Shem</a:t>
            </a:r>
            <a:r>
              <a:rPr lang="en-US" sz="3100"/>
              <a:t>.</a:t>
            </a:r>
          </a:p>
        </p:txBody>
      </p:sp>
    </p:spTree>
    <p:extLst>
      <p:ext uri="{BB962C8B-B14F-4D97-AF65-F5344CB8AC3E}">
        <p14:creationId xmlns:p14="http://schemas.microsoft.com/office/powerpoint/2010/main" val="223013168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D0C295-CE9A-802F-836D-44166EA61877}"/>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827EF0B9-F334-7A98-F096-FE63A5B48656}"/>
              </a:ext>
            </a:extLst>
          </p:cNvPr>
          <p:cNvSpPr txBox="1"/>
          <p:nvPr/>
        </p:nvSpPr>
        <p:spPr>
          <a:xfrm>
            <a:off x="0" y="762000"/>
            <a:ext cx="12192000" cy="646331"/>
          </a:xfrm>
          <a:prstGeom prst="rect">
            <a:avLst/>
          </a:prstGeom>
          <a:noFill/>
        </p:spPr>
        <p:txBody>
          <a:bodyPr vert="horz" rtlCol="0">
            <a:spAutoFit/>
          </a:bodyPr>
          <a:lstStyle/>
          <a:p>
            <a:pPr algn="ctr"/>
            <a:r>
              <a:rPr lang="en-US" sz="3600"/>
              <a:t>Leviticus 1:17</a:t>
            </a:r>
          </a:p>
        </p:txBody>
      </p:sp>
      <p:sp>
        <p:nvSpPr>
          <p:cNvPr id="4" name="TextBox 3">
            <a:extLst>
              <a:ext uri="{FF2B5EF4-FFF2-40B4-BE49-F238E27FC236}">
                <a16:creationId xmlns:a16="http://schemas.microsoft.com/office/drawing/2014/main" id="{AB06D9A9-3210-0F1E-DA2E-72A0CD22B85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7C002D9-58E5-A55D-BB66-2F5363FF98EA}"/>
              </a:ext>
            </a:extLst>
          </p:cNvPr>
          <p:cNvSpPr txBox="1"/>
          <p:nvPr/>
        </p:nvSpPr>
        <p:spPr>
          <a:xfrm>
            <a:off x="1016000" y="1905000"/>
            <a:ext cx="10160000" cy="2000548"/>
          </a:xfrm>
          <a:prstGeom prst="rect">
            <a:avLst/>
          </a:prstGeom>
          <a:noFill/>
        </p:spPr>
        <p:txBody>
          <a:bodyPr vert="horz" rtlCol="0">
            <a:spAutoFit/>
          </a:bodyPr>
          <a:lstStyle/>
          <a:p>
            <a:pPr algn="ctr"/>
            <a:r>
              <a:rPr lang="en-US" sz="3100"/>
              <a:t>Then he shall </a:t>
            </a:r>
            <a:r>
              <a:rPr lang="en-US" sz="3100" b="1">
                <a:solidFill>
                  <a:srgbClr val="FF0000"/>
                </a:solidFill>
              </a:rPr>
              <a:t>tear it by its wings, but shall not sever it</a:t>
            </a:r>
            <a:r>
              <a:rPr lang="en-US" sz="3100"/>
              <a:t>. And the priest shall offer it up in smoke on the altar on the wood which is on the fire; </a:t>
            </a:r>
            <a:r>
              <a:rPr lang="en-US" sz="3100" b="1">
                <a:solidFill>
                  <a:srgbClr val="FF0000"/>
                </a:solidFill>
              </a:rPr>
              <a:t>it is a burnt offering, an offering by fire</a:t>
            </a:r>
            <a:r>
              <a:rPr lang="en-US" sz="3100"/>
              <a:t> of a soothing aroma to the LORD.</a:t>
            </a:r>
          </a:p>
        </p:txBody>
      </p:sp>
    </p:spTree>
    <p:extLst>
      <p:ext uri="{BB962C8B-B14F-4D97-AF65-F5344CB8AC3E}">
        <p14:creationId xmlns:p14="http://schemas.microsoft.com/office/powerpoint/2010/main" val="176662773"/>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2D1A95-44B7-004A-0034-971AB9A22C00}"/>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0FD3C46E-5BB3-8E84-1794-DC6C5B3E0925}"/>
              </a:ext>
            </a:extLst>
          </p:cNvPr>
          <p:cNvSpPr txBox="1"/>
          <p:nvPr/>
        </p:nvSpPr>
        <p:spPr>
          <a:xfrm>
            <a:off x="0" y="762000"/>
            <a:ext cx="12192000" cy="646331"/>
          </a:xfrm>
          <a:prstGeom prst="rect">
            <a:avLst/>
          </a:prstGeom>
          <a:noFill/>
        </p:spPr>
        <p:txBody>
          <a:bodyPr vert="horz" rtlCol="0">
            <a:spAutoFit/>
          </a:bodyPr>
          <a:lstStyle/>
          <a:p>
            <a:pPr algn="ctr"/>
            <a:r>
              <a:rPr lang="en-US" sz="3600"/>
              <a:t>Testament of Abraham [1Q20, Column 21] 1:1</a:t>
            </a:r>
          </a:p>
        </p:txBody>
      </p:sp>
      <p:sp>
        <p:nvSpPr>
          <p:cNvPr id="4" name="TextBox 3">
            <a:extLst>
              <a:ext uri="{FF2B5EF4-FFF2-40B4-BE49-F238E27FC236}">
                <a16:creationId xmlns:a16="http://schemas.microsoft.com/office/drawing/2014/main" id="{3776302D-DC66-BFDA-6241-9B8CE5D78F6A}"/>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55C9B78-0821-9C03-4161-967952B0F3C5}"/>
              </a:ext>
            </a:extLst>
          </p:cNvPr>
          <p:cNvSpPr txBox="1"/>
          <p:nvPr/>
        </p:nvSpPr>
        <p:spPr>
          <a:xfrm>
            <a:off x="1016000" y="1905000"/>
            <a:ext cx="10160000" cy="2477601"/>
          </a:xfrm>
          <a:prstGeom prst="rect">
            <a:avLst/>
          </a:prstGeom>
          <a:noFill/>
        </p:spPr>
        <p:txBody>
          <a:bodyPr vert="horz" rtlCol="0">
            <a:spAutoFit/>
          </a:bodyPr>
          <a:lstStyle/>
          <a:p>
            <a:pPr algn="ctr"/>
            <a:r>
              <a:rPr lang="en-US" sz="3100"/>
              <a:t>I stopped at each of my former encampments until I arrived at Bethel, the place where I had built the altar. I then rebuilt it and </a:t>
            </a:r>
            <a:r>
              <a:rPr lang="en-US" sz="3100" b="1">
                <a:solidFill>
                  <a:srgbClr val="FF0000"/>
                </a:solidFill>
              </a:rPr>
              <a:t>offered up burnt offering in a meal offering to the Most High God</a:t>
            </a:r>
            <a:r>
              <a:rPr lang="en-US" sz="3100"/>
              <a:t>. There I called on the name of the Lord of the Ages.</a:t>
            </a:r>
          </a:p>
        </p:txBody>
      </p:sp>
    </p:spTree>
    <p:extLst>
      <p:ext uri="{BB962C8B-B14F-4D97-AF65-F5344CB8AC3E}">
        <p14:creationId xmlns:p14="http://schemas.microsoft.com/office/powerpoint/2010/main" val="1563899434"/>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8C0C57-D76B-53D9-C6C6-C3116E741056}"/>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256CB258-5324-30E1-D4FC-9EE935B4CDC9}"/>
              </a:ext>
            </a:extLst>
          </p:cNvPr>
          <p:cNvSpPr txBox="1"/>
          <p:nvPr/>
        </p:nvSpPr>
        <p:spPr>
          <a:xfrm>
            <a:off x="0" y="762000"/>
            <a:ext cx="12192000" cy="646331"/>
          </a:xfrm>
          <a:prstGeom prst="rect">
            <a:avLst/>
          </a:prstGeom>
          <a:noFill/>
        </p:spPr>
        <p:txBody>
          <a:bodyPr vert="horz" rtlCol="0">
            <a:spAutoFit/>
          </a:bodyPr>
          <a:lstStyle/>
          <a:p>
            <a:pPr algn="ctr"/>
            <a:r>
              <a:rPr lang="en-US" sz="3600"/>
              <a:t>Testament of Abraham [1Q20, Column 21] 1:1</a:t>
            </a:r>
          </a:p>
        </p:txBody>
      </p:sp>
      <p:sp>
        <p:nvSpPr>
          <p:cNvPr id="4" name="TextBox 3">
            <a:extLst>
              <a:ext uri="{FF2B5EF4-FFF2-40B4-BE49-F238E27FC236}">
                <a16:creationId xmlns:a16="http://schemas.microsoft.com/office/drawing/2014/main" id="{881FDFC1-6E06-FF35-B13C-D1FA1E92BFA4}"/>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5909D884-C91D-6AC0-C9E6-4700F85CBBB3}"/>
              </a:ext>
            </a:extLst>
          </p:cNvPr>
          <p:cNvSpPr txBox="1"/>
          <p:nvPr/>
        </p:nvSpPr>
        <p:spPr>
          <a:xfrm>
            <a:off x="1016000" y="1905000"/>
            <a:ext cx="10160000" cy="2477601"/>
          </a:xfrm>
          <a:prstGeom prst="rect">
            <a:avLst/>
          </a:prstGeom>
          <a:noFill/>
        </p:spPr>
        <p:txBody>
          <a:bodyPr vert="horz" rtlCol="0">
            <a:spAutoFit/>
          </a:bodyPr>
          <a:lstStyle/>
          <a:p>
            <a:pPr algn="ctr"/>
            <a:r>
              <a:rPr lang="en-US" sz="3100"/>
              <a:t>I stopped at each of my former encampments until I arrived at Bethel, the place where I had built the altar. I </a:t>
            </a:r>
            <a:r>
              <a:rPr lang="en-US" sz="3100" b="1">
                <a:solidFill>
                  <a:srgbClr val="FF0000"/>
                </a:solidFill>
              </a:rPr>
              <a:t>then rebuilt it and offered up burnt offering in a meal offering to the Most High God</a:t>
            </a:r>
            <a:r>
              <a:rPr lang="en-US" sz="3100"/>
              <a:t>. There I called on the name of the Lord of the Ages.</a:t>
            </a:r>
          </a:p>
        </p:txBody>
      </p:sp>
    </p:spTree>
    <p:extLst>
      <p:ext uri="{BB962C8B-B14F-4D97-AF65-F5344CB8AC3E}">
        <p14:creationId xmlns:p14="http://schemas.microsoft.com/office/powerpoint/2010/main" val="174911988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C86B10-C85F-C5C4-FE38-1A9ACC61743C}"/>
              </a:ext>
            </a:extLst>
          </p:cNvPr>
          <p:cNvSpPr txBox="1"/>
          <p:nvPr/>
        </p:nvSpPr>
        <p:spPr>
          <a:xfrm>
            <a:off x="127000" y="127000"/>
            <a:ext cx="7315200" cy="276999"/>
          </a:xfrm>
          <a:prstGeom prst="rect">
            <a:avLst/>
          </a:prstGeom>
          <a:noFill/>
        </p:spPr>
        <p:txBody>
          <a:bodyPr vert="horz" lIns="0" tIns="0" rIns="0" bIns="0" rtlCol="0">
            <a:spAutoFit/>
          </a:bodyPr>
          <a:lstStyle/>
          <a:p>
            <a:r>
              <a:rPr lang="en-US"/>
              <a:t>Abraham</a:t>
            </a:r>
          </a:p>
        </p:txBody>
      </p:sp>
      <p:sp>
        <p:nvSpPr>
          <p:cNvPr id="3" name="TextBox 2">
            <a:extLst>
              <a:ext uri="{FF2B5EF4-FFF2-40B4-BE49-F238E27FC236}">
                <a16:creationId xmlns:a16="http://schemas.microsoft.com/office/drawing/2014/main" id="{0E571326-7090-CD16-7C3E-E8B52DAB27A3}"/>
              </a:ext>
            </a:extLst>
          </p:cNvPr>
          <p:cNvSpPr txBox="1"/>
          <p:nvPr/>
        </p:nvSpPr>
        <p:spPr>
          <a:xfrm>
            <a:off x="0" y="762000"/>
            <a:ext cx="12192000" cy="646331"/>
          </a:xfrm>
          <a:prstGeom prst="rect">
            <a:avLst/>
          </a:prstGeom>
          <a:noFill/>
        </p:spPr>
        <p:txBody>
          <a:bodyPr vert="horz" rtlCol="0">
            <a:spAutoFit/>
          </a:bodyPr>
          <a:lstStyle/>
          <a:p>
            <a:pPr algn="ctr"/>
            <a:r>
              <a:rPr lang="en-US" sz="3600"/>
              <a:t>Jubilees 19:24</a:t>
            </a:r>
          </a:p>
        </p:txBody>
      </p:sp>
      <p:sp>
        <p:nvSpPr>
          <p:cNvPr id="4" name="TextBox 3">
            <a:extLst>
              <a:ext uri="{FF2B5EF4-FFF2-40B4-BE49-F238E27FC236}">
                <a16:creationId xmlns:a16="http://schemas.microsoft.com/office/drawing/2014/main" id="{0735FE05-3DE6-8919-A634-13515CA9948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F9A1B3B-E723-4CC8-9140-DA439BB1AC8A}"/>
              </a:ext>
            </a:extLst>
          </p:cNvPr>
          <p:cNvSpPr txBox="1"/>
          <p:nvPr/>
        </p:nvSpPr>
        <p:spPr>
          <a:xfrm>
            <a:off x="1016000" y="1905000"/>
            <a:ext cx="10160000" cy="1523494"/>
          </a:xfrm>
          <a:prstGeom prst="rect">
            <a:avLst/>
          </a:prstGeom>
          <a:noFill/>
        </p:spPr>
        <p:txBody>
          <a:bodyPr vert="horz" rtlCol="0">
            <a:spAutoFit/>
          </a:bodyPr>
          <a:lstStyle/>
          <a:p>
            <a:pPr algn="ctr"/>
            <a:r>
              <a:rPr lang="en-US" sz="3100"/>
              <a:t>And in his seed shall my name be blessed, and the name of my fathers, Shem, and Noab, and Enoch, and Mahalalel, and Enos, and Seth, and Adam.</a:t>
            </a:r>
          </a:p>
        </p:txBody>
      </p:sp>
    </p:spTree>
    <p:extLst>
      <p:ext uri="{BB962C8B-B14F-4D97-AF65-F5344CB8AC3E}">
        <p14:creationId xmlns:p14="http://schemas.microsoft.com/office/powerpoint/2010/main" val="320837524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E6538-1EB7-8266-F69C-4F44C9C8AB4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Isaac</a:t>
            </a:r>
          </a:p>
        </p:txBody>
      </p:sp>
      <p:sp>
        <p:nvSpPr>
          <p:cNvPr id="3" name="Subtitle 2">
            <a:extLst>
              <a:ext uri="{FF2B5EF4-FFF2-40B4-BE49-F238E27FC236}">
                <a16:creationId xmlns:a16="http://schemas.microsoft.com/office/drawing/2014/main" id="{5379AE13-88A5-2E27-53F7-234EBBA6A54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7740772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72C805-C9F4-637E-F537-7B6C7A16C899}"/>
              </a:ext>
            </a:extLst>
          </p:cNvPr>
          <p:cNvSpPr txBox="1"/>
          <p:nvPr/>
        </p:nvSpPr>
        <p:spPr>
          <a:xfrm>
            <a:off x="127000" y="127000"/>
            <a:ext cx="7315200" cy="276999"/>
          </a:xfrm>
          <a:prstGeom prst="rect">
            <a:avLst/>
          </a:prstGeom>
          <a:noFill/>
        </p:spPr>
        <p:txBody>
          <a:bodyPr vert="horz" lIns="0" tIns="0" rIns="0" bIns="0" rtlCol="0">
            <a:spAutoFit/>
          </a:bodyPr>
          <a:lstStyle/>
          <a:p>
            <a:r>
              <a:rPr lang="en-US"/>
              <a:t>Isaac</a:t>
            </a:r>
          </a:p>
        </p:txBody>
      </p:sp>
      <p:sp>
        <p:nvSpPr>
          <p:cNvPr id="3" name="TextBox 2">
            <a:extLst>
              <a:ext uri="{FF2B5EF4-FFF2-40B4-BE49-F238E27FC236}">
                <a16:creationId xmlns:a16="http://schemas.microsoft.com/office/drawing/2014/main" id="{F64B30BA-E4CA-5E01-D066-9D4A1E11CCD2}"/>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9:2</a:t>
            </a:r>
          </a:p>
        </p:txBody>
      </p:sp>
      <p:sp>
        <p:nvSpPr>
          <p:cNvPr id="4" name="TextBox 3">
            <a:extLst>
              <a:ext uri="{FF2B5EF4-FFF2-40B4-BE49-F238E27FC236}">
                <a16:creationId xmlns:a16="http://schemas.microsoft.com/office/drawing/2014/main" id="{86466DB0-2BDE-8D86-133C-8ED0D1C55B6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6C52B92A-1CFB-2C8F-3921-1817FA450EE3}"/>
              </a:ext>
            </a:extLst>
          </p:cNvPr>
          <p:cNvSpPr txBox="1"/>
          <p:nvPr/>
        </p:nvSpPr>
        <p:spPr>
          <a:xfrm>
            <a:off x="1016000" y="1905000"/>
            <a:ext cx="10160000" cy="4385816"/>
          </a:xfrm>
          <a:prstGeom prst="rect">
            <a:avLst/>
          </a:prstGeom>
          <a:noFill/>
        </p:spPr>
        <p:txBody>
          <a:bodyPr vert="horz" rtlCol="0">
            <a:spAutoFit/>
          </a:bodyPr>
          <a:lstStyle/>
          <a:p>
            <a:pPr algn="ctr"/>
            <a:r>
              <a:rPr lang="en-US" sz="3100"/>
              <a:t>And after two days I (Levi) and Judah went up with our father Jacob to Isaac our father's father. And my father's father blessed me according to all the words of the visions which I had seen. And he would not come with us to Bethel. And when we came to Bethel, my father saw a vision concerning me, that I should be their priest unto God. And he rose up early in the morning, and paid tithes of all to the Lord through me. And so we came to Hebron to dwell there. (Continued...)</a:t>
            </a:r>
          </a:p>
        </p:txBody>
      </p:sp>
    </p:spTree>
    <p:extLst>
      <p:ext uri="{BB962C8B-B14F-4D97-AF65-F5344CB8AC3E}">
        <p14:creationId xmlns:p14="http://schemas.microsoft.com/office/powerpoint/2010/main" val="426646748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9C9BAE-E1F0-C693-D0F6-20DB4951B5D6}"/>
              </a:ext>
            </a:extLst>
          </p:cNvPr>
          <p:cNvSpPr txBox="1"/>
          <p:nvPr/>
        </p:nvSpPr>
        <p:spPr>
          <a:xfrm>
            <a:off x="127000" y="127000"/>
            <a:ext cx="7315200" cy="276999"/>
          </a:xfrm>
          <a:prstGeom prst="rect">
            <a:avLst/>
          </a:prstGeom>
          <a:noFill/>
        </p:spPr>
        <p:txBody>
          <a:bodyPr vert="horz" lIns="0" tIns="0" rIns="0" bIns="0" rtlCol="0">
            <a:spAutoFit/>
          </a:bodyPr>
          <a:lstStyle/>
          <a:p>
            <a:r>
              <a:rPr lang="en-US"/>
              <a:t>Isaac</a:t>
            </a:r>
          </a:p>
        </p:txBody>
      </p:sp>
      <p:sp>
        <p:nvSpPr>
          <p:cNvPr id="3" name="TextBox 2">
            <a:extLst>
              <a:ext uri="{FF2B5EF4-FFF2-40B4-BE49-F238E27FC236}">
                <a16:creationId xmlns:a16="http://schemas.microsoft.com/office/drawing/2014/main" id="{8099DA68-5A2C-CDA9-F0BC-0D09768A0945}"/>
              </a:ext>
            </a:extLst>
          </p:cNvPr>
          <p:cNvSpPr txBox="1"/>
          <p:nvPr/>
        </p:nvSpPr>
        <p:spPr>
          <a:xfrm>
            <a:off x="1016000" y="635000"/>
            <a:ext cx="10160000" cy="4385816"/>
          </a:xfrm>
          <a:prstGeom prst="rect">
            <a:avLst/>
          </a:prstGeom>
          <a:noFill/>
        </p:spPr>
        <p:txBody>
          <a:bodyPr vert="horz" rtlCol="0">
            <a:spAutoFit/>
          </a:bodyPr>
          <a:lstStyle/>
          <a:p>
            <a:pPr algn="ctr"/>
            <a:r>
              <a:rPr lang="en-US" sz="3100" b="1">
                <a:solidFill>
                  <a:srgbClr val="FF0000"/>
                </a:solidFill>
              </a:rPr>
              <a:t>And Isaac called me continually to put me in remembrance of the law of the Lord</a:t>
            </a:r>
            <a:r>
              <a:rPr lang="en-US" sz="3100"/>
              <a:t>, even as the angel of the Lord showed unto me. </a:t>
            </a:r>
            <a:r>
              <a:rPr lang="en-US" sz="3100" b="1">
                <a:solidFill>
                  <a:srgbClr val="FF0000"/>
                </a:solidFill>
              </a:rPr>
              <a:t>And he taught me the law of the priesthood of sacrifices, whole burnt-offerings, first-fruits, freewill-offerings, peace-offerings. And each day he was instructing me</a:t>
            </a:r>
            <a:r>
              <a:rPr lang="en-US" sz="3100"/>
              <a:t>, and was busied on my behalf before the Lord, and said to me: Beware of the spirit of fornication; for this shall continue and shall by thy seed pollute the holy place. (Continued...)</a:t>
            </a:r>
          </a:p>
        </p:txBody>
      </p:sp>
    </p:spTree>
    <p:extLst>
      <p:ext uri="{BB962C8B-B14F-4D97-AF65-F5344CB8AC3E}">
        <p14:creationId xmlns:p14="http://schemas.microsoft.com/office/powerpoint/2010/main" val="3671592596"/>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D30A44C-6960-B71B-ADB2-438DB528A66C}"/>
              </a:ext>
            </a:extLst>
          </p:cNvPr>
          <p:cNvSpPr txBox="1"/>
          <p:nvPr/>
        </p:nvSpPr>
        <p:spPr>
          <a:xfrm>
            <a:off x="127000" y="127000"/>
            <a:ext cx="7315200" cy="276999"/>
          </a:xfrm>
          <a:prstGeom prst="rect">
            <a:avLst/>
          </a:prstGeom>
          <a:noFill/>
        </p:spPr>
        <p:txBody>
          <a:bodyPr vert="horz" lIns="0" tIns="0" rIns="0" bIns="0" rtlCol="0">
            <a:spAutoFit/>
          </a:bodyPr>
          <a:lstStyle/>
          <a:p>
            <a:r>
              <a:rPr lang="en-US"/>
              <a:t>Isaac</a:t>
            </a:r>
          </a:p>
        </p:txBody>
      </p:sp>
      <p:sp>
        <p:nvSpPr>
          <p:cNvPr id="3" name="TextBox 2">
            <a:extLst>
              <a:ext uri="{FF2B5EF4-FFF2-40B4-BE49-F238E27FC236}">
                <a16:creationId xmlns:a16="http://schemas.microsoft.com/office/drawing/2014/main" id="{064E1BBD-3F9B-0EC3-4E6C-49D618F5EBD5}"/>
              </a:ext>
            </a:extLst>
          </p:cNvPr>
          <p:cNvSpPr txBox="1"/>
          <p:nvPr/>
        </p:nvSpPr>
        <p:spPr>
          <a:xfrm>
            <a:off x="1016000" y="635000"/>
            <a:ext cx="10160000" cy="3908762"/>
          </a:xfrm>
          <a:prstGeom prst="rect">
            <a:avLst/>
          </a:prstGeom>
          <a:noFill/>
        </p:spPr>
        <p:txBody>
          <a:bodyPr vert="horz" rtlCol="0">
            <a:spAutoFit/>
          </a:bodyPr>
          <a:lstStyle/>
          <a:p>
            <a:pPr algn="ctr"/>
            <a:r>
              <a:rPr lang="en-US" sz="3100"/>
              <a:t>Take, therefore, to thyself a wife without blemish or pollution, while yet thou are young, and not of the race of strange nations. And before entering into the holy place, bathe; and when thou offerest the sacrifice, wash; and again, when thou finishest the sacrifice, wash. Of twelve trees having leaves offer to the Lord, as Abraham taught me also. And of every clean beast and bird offer a sacrifice to the Lord. (Continued...)</a:t>
            </a:r>
          </a:p>
        </p:txBody>
      </p:sp>
    </p:spTree>
    <p:extLst>
      <p:ext uri="{BB962C8B-B14F-4D97-AF65-F5344CB8AC3E}">
        <p14:creationId xmlns:p14="http://schemas.microsoft.com/office/powerpoint/2010/main" val="3681746552"/>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24DED5-9670-194F-904E-40F807BD4482}"/>
              </a:ext>
            </a:extLst>
          </p:cNvPr>
          <p:cNvSpPr txBox="1"/>
          <p:nvPr/>
        </p:nvSpPr>
        <p:spPr>
          <a:xfrm>
            <a:off x="127000" y="127000"/>
            <a:ext cx="7315200" cy="276999"/>
          </a:xfrm>
          <a:prstGeom prst="rect">
            <a:avLst/>
          </a:prstGeom>
          <a:noFill/>
        </p:spPr>
        <p:txBody>
          <a:bodyPr vert="horz" lIns="0" tIns="0" rIns="0" bIns="0" rtlCol="0">
            <a:spAutoFit/>
          </a:bodyPr>
          <a:lstStyle/>
          <a:p>
            <a:r>
              <a:rPr lang="en-US"/>
              <a:t>Isaac</a:t>
            </a:r>
          </a:p>
        </p:txBody>
      </p:sp>
      <p:sp>
        <p:nvSpPr>
          <p:cNvPr id="3" name="TextBox 2">
            <a:extLst>
              <a:ext uri="{FF2B5EF4-FFF2-40B4-BE49-F238E27FC236}">
                <a16:creationId xmlns:a16="http://schemas.microsoft.com/office/drawing/2014/main" id="{7BBF0134-150E-5FC0-58B7-CD3D03623378}"/>
              </a:ext>
            </a:extLst>
          </p:cNvPr>
          <p:cNvSpPr txBox="1"/>
          <p:nvPr/>
        </p:nvSpPr>
        <p:spPr>
          <a:xfrm>
            <a:off x="1016000" y="635000"/>
            <a:ext cx="10160000" cy="2477601"/>
          </a:xfrm>
          <a:prstGeom prst="rect">
            <a:avLst/>
          </a:prstGeom>
          <a:noFill/>
        </p:spPr>
        <p:txBody>
          <a:bodyPr vert="horz" rtlCol="0">
            <a:spAutoFit/>
          </a:bodyPr>
          <a:lstStyle/>
          <a:p>
            <a:pPr algn="ctr"/>
            <a:r>
              <a:rPr lang="en-US" sz="3100"/>
              <a:t>And of all thy first-fruits and of wine offer the first, as a sacrifice to the Lord God; and every sacrifice thou shalt salt with salt. Now, therefore, observe whatsoever I command you, children; for whatsoever things I have heard from my fathers I have declared unto you.</a:t>
            </a:r>
          </a:p>
        </p:txBody>
      </p:sp>
    </p:spTree>
    <p:extLst>
      <p:ext uri="{BB962C8B-B14F-4D97-AF65-F5344CB8AC3E}">
        <p14:creationId xmlns:p14="http://schemas.microsoft.com/office/powerpoint/2010/main" val="3893937648"/>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17C9D1-07C3-E6A7-ACA1-72EBD89CFD08}"/>
              </a:ext>
            </a:extLst>
          </p:cNvPr>
          <p:cNvSpPr txBox="1"/>
          <p:nvPr/>
        </p:nvSpPr>
        <p:spPr>
          <a:xfrm>
            <a:off x="127000" y="127000"/>
            <a:ext cx="7315200" cy="276999"/>
          </a:xfrm>
          <a:prstGeom prst="rect">
            <a:avLst/>
          </a:prstGeom>
          <a:noFill/>
        </p:spPr>
        <p:txBody>
          <a:bodyPr vert="horz" lIns="0" tIns="0" rIns="0" bIns="0" rtlCol="0">
            <a:spAutoFit/>
          </a:bodyPr>
          <a:lstStyle/>
          <a:p>
            <a:r>
              <a:rPr lang="en-US"/>
              <a:t>Isaac</a:t>
            </a:r>
          </a:p>
        </p:txBody>
      </p:sp>
      <p:sp>
        <p:nvSpPr>
          <p:cNvPr id="3" name="TextBox 2">
            <a:extLst>
              <a:ext uri="{FF2B5EF4-FFF2-40B4-BE49-F238E27FC236}">
                <a16:creationId xmlns:a16="http://schemas.microsoft.com/office/drawing/2014/main" id="{0E84A39A-0E91-F9B7-FBAE-AD6B01ED49F2}"/>
              </a:ext>
            </a:extLst>
          </p:cNvPr>
          <p:cNvSpPr txBox="1"/>
          <p:nvPr/>
        </p:nvSpPr>
        <p:spPr>
          <a:xfrm>
            <a:off x="0" y="762000"/>
            <a:ext cx="12192000" cy="646331"/>
          </a:xfrm>
          <a:prstGeom prst="rect">
            <a:avLst/>
          </a:prstGeom>
          <a:noFill/>
        </p:spPr>
        <p:txBody>
          <a:bodyPr vert="horz" rtlCol="0">
            <a:spAutoFit/>
          </a:bodyPr>
          <a:lstStyle/>
          <a:p>
            <a:pPr algn="ctr"/>
            <a:r>
              <a:rPr lang="en-US" sz="3600"/>
              <a:t>Testament of Issachar 2:1</a:t>
            </a:r>
          </a:p>
        </p:txBody>
      </p:sp>
      <p:sp>
        <p:nvSpPr>
          <p:cNvPr id="4" name="TextBox 3">
            <a:extLst>
              <a:ext uri="{FF2B5EF4-FFF2-40B4-BE49-F238E27FC236}">
                <a16:creationId xmlns:a16="http://schemas.microsoft.com/office/drawing/2014/main" id="{43AFDCA1-5BB5-2BDF-3014-3111607F8075}"/>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1D063B92-F039-F15F-A347-140D27ED5BEA}"/>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the Lord listened to Rachel because of the mandrakes, for though she desired them, she ate them not, </a:t>
            </a:r>
            <a:r>
              <a:rPr lang="en-US" sz="3100" b="1">
                <a:solidFill>
                  <a:srgbClr val="FF0000"/>
                </a:solidFill>
              </a:rPr>
              <a:t>but brought them to the priests of the Most High</a:t>
            </a:r>
            <a:r>
              <a:rPr lang="en-US" sz="3100"/>
              <a:t> who was at that time and offered them up in the House of the Lord.</a:t>
            </a:r>
          </a:p>
        </p:txBody>
      </p:sp>
    </p:spTree>
    <p:extLst>
      <p:ext uri="{BB962C8B-B14F-4D97-AF65-F5344CB8AC3E}">
        <p14:creationId xmlns:p14="http://schemas.microsoft.com/office/powerpoint/2010/main" val="262590165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D9FC7-F8C9-E92E-DBF4-76AD3715AA92}"/>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Jacob</a:t>
            </a:r>
          </a:p>
        </p:txBody>
      </p:sp>
      <p:sp>
        <p:nvSpPr>
          <p:cNvPr id="3" name="Subtitle 2">
            <a:extLst>
              <a:ext uri="{FF2B5EF4-FFF2-40B4-BE49-F238E27FC236}">
                <a16:creationId xmlns:a16="http://schemas.microsoft.com/office/drawing/2014/main" id="{7F6B8550-FBF3-4AF1-F24C-DB93A6922A4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6603599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0515D9-80D7-5C46-89D6-8613B4A41D72}"/>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7D4ABED4-F18E-AE39-8333-C21926A6C350}"/>
              </a:ext>
            </a:extLst>
          </p:cNvPr>
          <p:cNvSpPr txBox="1"/>
          <p:nvPr/>
        </p:nvSpPr>
        <p:spPr>
          <a:xfrm>
            <a:off x="0" y="762000"/>
            <a:ext cx="12192000" cy="646331"/>
          </a:xfrm>
          <a:prstGeom prst="rect">
            <a:avLst/>
          </a:prstGeom>
          <a:noFill/>
        </p:spPr>
        <p:txBody>
          <a:bodyPr vert="horz" rtlCol="0">
            <a:spAutoFit/>
          </a:bodyPr>
          <a:lstStyle/>
          <a:p>
            <a:pPr algn="ctr"/>
            <a:r>
              <a:rPr lang="en-US" sz="3600"/>
              <a:t>Jubilees 19:13-17</a:t>
            </a:r>
          </a:p>
        </p:txBody>
      </p:sp>
      <p:sp>
        <p:nvSpPr>
          <p:cNvPr id="4" name="TextBox 3">
            <a:extLst>
              <a:ext uri="{FF2B5EF4-FFF2-40B4-BE49-F238E27FC236}">
                <a16:creationId xmlns:a16="http://schemas.microsoft.com/office/drawing/2014/main" id="{00031362-CCC2-F220-7345-915526E6DFB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EEBA7D6-D91A-F9C3-1D14-E533D5E887E4}"/>
              </a:ext>
            </a:extLst>
          </p:cNvPr>
          <p:cNvSpPr txBox="1"/>
          <p:nvPr/>
        </p:nvSpPr>
        <p:spPr>
          <a:xfrm>
            <a:off x="1016000" y="1905000"/>
            <a:ext cx="10160000" cy="3908762"/>
          </a:xfrm>
          <a:prstGeom prst="rect">
            <a:avLst/>
          </a:prstGeom>
          <a:noFill/>
        </p:spPr>
        <p:txBody>
          <a:bodyPr vert="horz" rtlCol="0">
            <a:spAutoFit/>
          </a:bodyPr>
          <a:lstStyle/>
          <a:p>
            <a:pPr algn="ctr"/>
            <a:r>
              <a:rPr lang="en-US" sz="3100"/>
              <a:t>and [2046 A.M.] Jacob was a smooth and upright man, and Esau was fierce, a man of the field, and hairy, and Jacob dwelt in tents. And the youths grew, and </a:t>
            </a:r>
            <a:r>
              <a:rPr lang="en-US" sz="3100" b="1">
                <a:solidFill>
                  <a:srgbClr val="FF0000"/>
                </a:solidFill>
              </a:rPr>
              <a:t>Jacob learned to write</a:t>
            </a:r>
            <a:r>
              <a:rPr lang="en-US" sz="3100"/>
              <a:t>; but Esau did not learn, for he was a man of the field and a hunter, and he learnt war, and all his deeds were fierce. And Abraham loved Jacob, but Isaac loved Esau. And Abraham saw the deeds of Esau, and he knew that in Jacob should his name and seed be called; (Continued...)</a:t>
            </a:r>
          </a:p>
        </p:txBody>
      </p:sp>
    </p:spTree>
    <p:extLst>
      <p:ext uri="{BB962C8B-B14F-4D97-AF65-F5344CB8AC3E}">
        <p14:creationId xmlns:p14="http://schemas.microsoft.com/office/powerpoint/2010/main" val="960146347"/>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85637A-1BC7-5821-67CE-D97C54C05CB7}"/>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24621F2D-1C07-BA2C-8067-7DBCD56D72A9}"/>
              </a:ext>
            </a:extLst>
          </p:cNvPr>
          <p:cNvSpPr txBox="1"/>
          <p:nvPr/>
        </p:nvSpPr>
        <p:spPr>
          <a:xfrm>
            <a:off x="1016000" y="635000"/>
            <a:ext cx="10160000" cy="2954655"/>
          </a:xfrm>
          <a:prstGeom prst="rect">
            <a:avLst/>
          </a:prstGeom>
          <a:noFill/>
        </p:spPr>
        <p:txBody>
          <a:bodyPr vert="horz" rtlCol="0">
            <a:spAutoFit/>
          </a:bodyPr>
          <a:lstStyle/>
          <a:p>
            <a:pPr algn="ctr"/>
            <a:r>
              <a:rPr lang="en-US" sz="3100"/>
              <a:t>and he called Rebecca and gave commandment regarding Jacob, for he knew that she (too) loved Jacob much more than Esau. And he said unto her: My daughter, watch over my son Jacob, For he shall be in my stead on the earth, And for a blessing in the midst of the children of men, And for the glory of the whole seed of Shem.</a:t>
            </a:r>
          </a:p>
        </p:txBody>
      </p:sp>
    </p:spTree>
    <p:extLst>
      <p:ext uri="{BB962C8B-B14F-4D97-AF65-F5344CB8AC3E}">
        <p14:creationId xmlns:p14="http://schemas.microsoft.com/office/powerpoint/2010/main" val="71184534"/>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517D88-41CB-948E-4FE2-F4432796A13B}"/>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B6E51E12-03EE-DA19-9E82-E99977933464}"/>
              </a:ext>
            </a:extLst>
          </p:cNvPr>
          <p:cNvSpPr txBox="1"/>
          <p:nvPr/>
        </p:nvSpPr>
        <p:spPr>
          <a:xfrm>
            <a:off x="0" y="762000"/>
            <a:ext cx="12192000" cy="646331"/>
          </a:xfrm>
          <a:prstGeom prst="rect">
            <a:avLst/>
          </a:prstGeom>
          <a:noFill/>
        </p:spPr>
        <p:txBody>
          <a:bodyPr vert="horz" rtlCol="0">
            <a:spAutoFit/>
          </a:bodyPr>
          <a:lstStyle/>
          <a:p>
            <a:pPr algn="ctr"/>
            <a:r>
              <a:rPr lang="en-US" sz="3600"/>
              <a:t>Jubilees 31:13-15</a:t>
            </a:r>
          </a:p>
        </p:txBody>
      </p:sp>
      <p:sp>
        <p:nvSpPr>
          <p:cNvPr id="4" name="TextBox 3">
            <a:extLst>
              <a:ext uri="{FF2B5EF4-FFF2-40B4-BE49-F238E27FC236}">
                <a16:creationId xmlns:a16="http://schemas.microsoft.com/office/drawing/2014/main" id="{A8A902E6-EC62-6FBF-C12A-537722ED303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5C19D1B-6030-79FB-FACC-B285C55E6D83}"/>
              </a:ext>
            </a:extLst>
          </p:cNvPr>
          <p:cNvSpPr txBox="1"/>
          <p:nvPr/>
        </p:nvSpPr>
        <p:spPr>
          <a:xfrm>
            <a:off x="1016000" y="1905000"/>
            <a:ext cx="10160000" cy="3431709"/>
          </a:xfrm>
          <a:prstGeom prst="rect">
            <a:avLst/>
          </a:prstGeom>
          <a:noFill/>
        </p:spPr>
        <p:txBody>
          <a:bodyPr vert="horz" rtlCol="0">
            <a:spAutoFit/>
          </a:bodyPr>
          <a:lstStyle/>
          <a:p>
            <a:pPr algn="ctr"/>
            <a:r>
              <a:rPr lang="en-US" sz="3100"/>
              <a:t>And he turned to Levi first, and began to bless him first, and said unto him: May the God of all, the very Lord of all the ages, bless thee and thy children throughout all the ages. And may the Lord give to thee and to thy seed greatness and great glory, and cause thee and thy seed, from among all flesh, </a:t>
            </a:r>
            <a:r>
              <a:rPr lang="en-US" sz="3100" b="1">
                <a:solidFill>
                  <a:srgbClr val="FF0000"/>
                </a:solidFill>
              </a:rPr>
              <a:t>to approach Him to serve in His sanctuary</a:t>
            </a:r>
            <a:r>
              <a:rPr lang="en-US" sz="3100"/>
              <a:t> as the angels of the presence and as the holy ones. (Continued...)</a:t>
            </a:r>
          </a:p>
        </p:txBody>
      </p:sp>
    </p:spTree>
    <p:extLst>
      <p:ext uri="{BB962C8B-B14F-4D97-AF65-F5344CB8AC3E}">
        <p14:creationId xmlns:p14="http://schemas.microsoft.com/office/powerpoint/2010/main" val="367584893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050A45-56D0-65E8-7AE7-8F2AA6CAE176}"/>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CDD492D7-E8B2-DC0E-E639-23FD5685A8D1}"/>
              </a:ext>
            </a:extLst>
          </p:cNvPr>
          <p:cNvSpPr txBox="1"/>
          <p:nvPr/>
        </p:nvSpPr>
        <p:spPr>
          <a:xfrm>
            <a:off x="1016000" y="635000"/>
            <a:ext cx="10160000" cy="3431709"/>
          </a:xfrm>
          <a:prstGeom prst="rect">
            <a:avLst/>
          </a:prstGeom>
          <a:noFill/>
        </p:spPr>
        <p:txBody>
          <a:bodyPr vert="horz" rtlCol="0">
            <a:spAutoFit/>
          </a:bodyPr>
          <a:lstStyle/>
          <a:p>
            <a:pPr algn="ctr"/>
            <a:r>
              <a:rPr lang="en-US" sz="3100"/>
              <a:t>(Even) as they, </a:t>
            </a:r>
            <a:r>
              <a:rPr lang="en-US" sz="3100" b="1">
                <a:solidFill>
                  <a:srgbClr val="FF0000"/>
                </a:solidFill>
              </a:rPr>
              <a:t>shall the seed of thy sons be for glory and greatness and holiness</a:t>
            </a:r>
            <a:r>
              <a:rPr lang="en-US" sz="3100"/>
              <a:t>, and may He make them great unto all the ages. And they shall be judges and princes, and chiefs of all the seed of the sons of Jacob; They shall speak the word of the Lord in righteousness, And they shall judge all His judgments in righteousness. And they shall declare My ways to Jacob And My paths to Israel. (Continued...)</a:t>
            </a:r>
          </a:p>
        </p:txBody>
      </p:sp>
    </p:spTree>
    <p:extLst>
      <p:ext uri="{BB962C8B-B14F-4D97-AF65-F5344CB8AC3E}">
        <p14:creationId xmlns:p14="http://schemas.microsoft.com/office/powerpoint/2010/main" val="60382954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D143D1-5160-C3D4-FCDE-8CC92FFCF078}"/>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C4F0EB53-EBF8-92F7-1BD0-CA149AA10187}"/>
              </a:ext>
            </a:extLst>
          </p:cNvPr>
          <p:cNvSpPr txBox="1"/>
          <p:nvPr/>
        </p:nvSpPr>
        <p:spPr>
          <a:xfrm>
            <a:off x="1016000" y="635000"/>
            <a:ext cx="10160000" cy="1046440"/>
          </a:xfrm>
          <a:prstGeom prst="rect">
            <a:avLst/>
          </a:prstGeom>
          <a:noFill/>
        </p:spPr>
        <p:txBody>
          <a:bodyPr vert="horz" rtlCol="0">
            <a:spAutoFit/>
          </a:bodyPr>
          <a:lstStyle/>
          <a:p>
            <a:pPr algn="ctr"/>
            <a:r>
              <a:rPr lang="en-US" sz="3100"/>
              <a:t>The blessing of the Lord shall be given in their mouths To bless all the seed of the beloved.</a:t>
            </a:r>
          </a:p>
        </p:txBody>
      </p:sp>
    </p:spTree>
    <p:extLst>
      <p:ext uri="{BB962C8B-B14F-4D97-AF65-F5344CB8AC3E}">
        <p14:creationId xmlns:p14="http://schemas.microsoft.com/office/powerpoint/2010/main" val="1028864503"/>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C7C3DB-7A66-D596-13F8-128BB4E62485}"/>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B0FCEA1F-426C-74A1-A1A6-3378A34E4873}"/>
              </a:ext>
            </a:extLst>
          </p:cNvPr>
          <p:cNvSpPr txBox="1"/>
          <p:nvPr/>
        </p:nvSpPr>
        <p:spPr>
          <a:xfrm>
            <a:off x="0" y="762000"/>
            <a:ext cx="12192000" cy="646331"/>
          </a:xfrm>
          <a:prstGeom prst="rect">
            <a:avLst/>
          </a:prstGeom>
          <a:noFill/>
        </p:spPr>
        <p:txBody>
          <a:bodyPr vert="horz" rtlCol="0">
            <a:spAutoFit/>
          </a:bodyPr>
          <a:lstStyle/>
          <a:p>
            <a:pPr algn="ctr"/>
            <a:r>
              <a:rPr lang="en-US" sz="3600"/>
              <a:t>Jubilees 32:21-27</a:t>
            </a:r>
          </a:p>
        </p:txBody>
      </p:sp>
      <p:sp>
        <p:nvSpPr>
          <p:cNvPr id="4" name="TextBox 3">
            <a:extLst>
              <a:ext uri="{FF2B5EF4-FFF2-40B4-BE49-F238E27FC236}">
                <a16:creationId xmlns:a16="http://schemas.microsoft.com/office/drawing/2014/main" id="{6446D1F6-A6A0-454A-0CFE-AF1FF62F1DC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4A875CD-8CBE-142F-CF51-9BF3E63F8465}"/>
              </a:ext>
            </a:extLst>
          </p:cNvPr>
          <p:cNvSpPr txBox="1"/>
          <p:nvPr/>
        </p:nvSpPr>
        <p:spPr>
          <a:xfrm>
            <a:off x="1016000" y="1905000"/>
            <a:ext cx="10160000" cy="3908762"/>
          </a:xfrm>
          <a:prstGeom prst="rect">
            <a:avLst/>
          </a:prstGeom>
          <a:noFill/>
        </p:spPr>
        <p:txBody>
          <a:bodyPr vert="horz" rtlCol="0">
            <a:spAutoFit/>
          </a:bodyPr>
          <a:lstStyle/>
          <a:p>
            <a:pPr algn="ctr"/>
            <a:r>
              <a:rPr lang="en-US" sz="3100"/>
              <a:t>And he saw in a vision of the night, and behold an angel descended from heaven with seven tablets in his hands, and he gave them to Jacob, and he read them and knew all that was written therein which would befall him and his sons throughout all the ages. And he showed him all that was written on the tablets, and said unto him: 'Do not build this place, and do not make it an eternal sanctuary, and do not dwell here; for this is not the place. (Continued...)</a:t>
            </a:r>
          </a:p>
        </p:txBody>
      </p:sp>
    </p:spTree>
    <p:extLst>
      <p:ext uri="{BB962C8B-B14F-4D97-AF65-F5344CB8AC3E}">
        <p14:creationId xmlns:p14="http://schemas.microsoft.com/office/powerpoint/2010/main" val="294049967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F12229-70D3-0AA4-EB3F-A542795FEE07}"/>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32867558-E954-280E-9CE8-172285470228}"/>
              </a:ext>
            </a:extLst>
          </p:cNvPr>
          <p:cNvSpPr txBox="1"/>
          <p:nvPr/>
        </p:nvSpPr>
        <p:spPr>
          <a:xfrm>
            <a:off x="1016000" y="635000"/>
            <a:ext cx="10160000" cy="4385816"/>
          </a:xfrm>
          <a:prstGeom prst="rect">
            <a:avLst/>
          </a:prstGeom>
          <a:noFill/>
        </p:spPr>
        <p:txBody>
          <a:bodyPr vert="horz" rtlCol="0">
            <a:spAutoFit/>
          </a:bodyPr>
          <a:lstStyle/>
          <a:p>
            <a:pPr algn="ctr"/>
            <a:r>
              <a:rPr lang="en-US" sz="3100"/>
              <a:t>Go to the house of Abraham thy father and dwell with Isaac thy father until the day of the death of thy father. For in Egypt thou shalt die in peace, and in this land thou shalt be buried with honour in the sepulchre of thy fathers, with Abraham and Isaac. Fear not, for as thou hast seen and read it, thus shall it all be; and </a:t>
            </a:r>
            <a:r>
              <a:rPr lang="en-US" sz="3100" b="1">
                <a:solidFill>
                  <a:srgbClr val="FF0000"/>
                </a:solidFill>
              </a:rPr>
              <a:t>do thou write down everything as thou hast seen and read</a:t>
            </a:r>
            <a:r>
              <a:rPr lang="en-US" sz="3100"/>
              <a:t>.' And Jacob said: 'Lord, how can I remember all that I have read and seen? (Continued...)</a:t>
            </a:r>
          </a:p>
        </p:txBody>
      </p:sp>
    </p:spTree>
    <p:extLst>
      <p:ext uri="{BB962C8B-B14F-4D97-AF65-F5344CB8AC3E}">
        <p14:creationId xmlns:p14="http://schemas.microsoft.com/office/powerpoint/2010/main" val="768396042"/>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5C10DD-7B37-9D02-AA97-A4F9282CDBB3}"/>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4B994702-0DED-5E5C-24A8-7D8AD9DE34D6}"/>
              </a:ext>
            </a:extLst>
          </p:cNvPr>
          <p:cNvSpPr txBox="1"/>
          <p:nvPr/>
        </p:nvSpPr>
        <p:spPr>
          <a:xfrm>
            <a:off x="1016000" y="635000"/>
            <a:ext cx="10160000" cy="4385816"/>
          </a:xfrm>
          <a:prstGeom prst="rect">
            <a:avLst/>
          </a:prstGeom>
          <a:noFill/>
        </p:spPr>
        <p:txBody>
          <a:bodyPr vert="horz" rtlCol="0">
            <a:spAutoFit/>
          </a:bodyPr>
          <a:lstStyle/>
          <a:p>
            <a:pPr algn="ctr"/>
            <a:r>
              <a:rPr lang="en-US" sz="3100"/>
              <a:t>'And he said unto him: 'I will bring all things to thy remembrance.' And he went up from him, and he awoke from his sleep, and he remembered everything which he had read and seen, a</a:t>
            </a:r>
            <a:r>
              <a:rPr lang="en-US" sz="3100" b="1">
                <a:solidFill>
                  <a:srgbClr val="FF0000"/>
                </a:solidFill>
              </a:rPr>
              <a:t>nd he wrote down all the words which he had read and seen.</a:t>
            </a:r>
            <a:r>
              <a:rPr lang="en-US" sz="3100"/>
              <a:t> And he celebrated there yet another day, a</a:t>
            </a:r>
            <a:r>
              <a:rPr lang="en-US" sz="3100" b="1">
                <a:solidFill>
                  <a:srgbClr val="FF0000"/>
                </a:solidFill>
              </a:rPr>
              <a:t>nd he sacrificed thereon according to all that he sacrificed on the former days,</a:t>
            </a:r>
            <a:r>
              <a:rPr lang="en-US" sz="3100"/>
              <a:t> and called its name 'Addition,' for this day was added and the former days he called 'The Feast '.</a:t>
            </a:r>
          </a:p>
        </p:txBody>
      </p:sp>
    </p:spTree>
    <p:extLst>
      <p:ext uri="{BB962C8B-B14F-4D97-AF65-F5344CB8AC3E}">
        <p14:creationId xmlns:p14="http://schemas.microsoft.com/office/powerpoint/2010/main" val="547017348"/>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E14F69-1873-A35A-E630-4635A6783E15}"/>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968B1E27-3905-C857-09BE-07C378123F5F}"/>
              </a:ext>
            </a:extLst>
          </p:cNvPr>
          <p:cNvSpPr txBox="1"/>
          <p:nvPr/>
        </p:nvSpPr>
        <p:spPr>
          <a:xfrm>
            <a:off x="0" y="762000"/>
            <a:ext cx="12192000" cy="646331"/>
          </a:xfrm>
          <a:prstGeom prst="rect">
            <a:avLst/>
          </a:prstGeom>
          <a:noFill/>
        </p:spPr>
        <p:txBody>
          <a:bodyPr vert="horz" rtlCol="0">
            <a:spAutoFit/>
          </a:bodyPr>
          <a:lstStyle/>
          <a:p>
            <a:pPr algn="ctr"/>
            <a:r>
              <a:rPr lang="en-US" sz="3600"/>
              <a:t>Testament of Jacob, [4Q537, Fragment 2] 1:1</a:t>
            </a:r>
          </a:p>
        </p:txBody>
      </p:sp>
      <p:sp>
        <p:nvSpPr>
          <p:cNvPr id="4" name="TextBox 3">
            <a:extLst>
              <a:ext uri="{FF2B5EF4-FFF2-40B4-BE49-F238E27FC236}">
                <a16:creationId xmlns:a16="http://schemas.microsoft.com/office/drawing/2014/main" id="{67C54374-CA23-7F31-6C69-C0A3009649E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4DE2CD0B-B3C7-C865-51DB-8D4B2D4B7E01}"/>
              </a:ext>
            </a:extLst>
          </p:cNvPr>
          <p:cNvSpPr txBox="1"/>
          <p:nvPr/>
        </p:nvSpPr>
        <p:spPr>
          <a:xfrm>
            <a:off x="1016000" y="1905000"/>
            <a:ext cx="10160000" cy="2000548"/>
          </a:xfrm>
          <a:prstGeom prst="rect">
            <a:avLst/>
          </a:prstGeom>
          <a:noFill/>
        </p:spPr>
        <p:txBody>
          <a:bodyPr vert="horz" rtlCol="0">
            <a:spAutoFit/>
          </a:bodyPr>
          <a:lstStyle/>
          <a:p>
            <a:pPr algn="ctr"/>
            <a:r>
              <a:rPr lang="en-US" sz="3100"/>
              <a:t>How the temple will be and how the priest will dress. And... ...their purification rights. They will offer sacrifices on the altar. And </a:t>
            </a:r>
            <a:r>
              <a:rPr lang="en-US" sz="3100" b="1">
                <a:solidFill>
                  <a:srgbClr val="FF0000"/>
                </a:solidFill>
              </a:rPr>
              <a:t>how they will eat a part of their sacrifices as their food</a:t>
            </a:r>
            <a:r>
              <a:rPr lang="en-US" sz="3100"/>
              <a:t>. In the whole land.</a:t>
            </a:r>
          </a:p>
        </p:txBody>
      </p:sp>
    </p:spTree>
    <p:extLst>
      <p:ext uri="{BB962C8B-B14F-4D97-AF65-F5344CB8AC3E}">
        <p14:creationId xmlns:p14="http://schemas.microsoft.com/office/powerpoint/2010/main" val="759455811"/>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FE0461-D79A-4A3A-F684-A33BD44148AC}"/>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7A87170B-3635-F3E0-3859-CEE29B0F3D72}"/>
              </a:ext>
            </a:extLst>
          </p:cNvPr>
          <p:cNvSpPr txBox="1"/>
          <p:nvPr/>
        </p:nvSpPr>
        <p:spPr>
          <a:xfrm>
            <a:off x="0" y="762000"/>
            <a:ext cx="12192000" cy="646331"/>
          </a:xfrm>
          <a:prstGeom prst="rect">
            <a:avLst/>
          </a:prstGeom>
          <a:noFill/>
        </p:spPr>
        <p:txBody>
          <a:bodyPr vert="horz" rtlCol="0">
            <a:spAutoFit/>
          </a:bodyPr>
          <a:lstStyle/>
          <a:p>
            <a:pPr algn="ctr"/>
            <a:r>
              <a:rPr lang="en-US" sz="3600"/>
              <a:t>Jubilees 22:26</a:t>
            </a:r>
          </a:p>
        </p:txBody>
      </p:sp>
      <p:sp>
        <p:nvSpPr>
          <p:cNvPr id="4" name="TextBox 3">
            <a:extLst>
              <a:ext uri="{FF2B5EF4-FFF2-40B4-BE49-F238E27FC236}">
                <a16:creationId xmlns:a16="http://schemas.microsoft.com/office/drawing/2014/main" id="{4FBDDE0E-4852-4EAA-E4C9-A82C5843219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29412DF-4340-F668-E206-E932AF7BFFAB}"/>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two lay together on one bed, and Jacob slept in the bosom of Abraham, his father's father and he kissed him seven times, and his affection and his heart rejoiced over him.</a:t>
            </a:r>
          </a:p>
        </p:txBody>
      </p:sp>
    </p:spTree>
    <p:extLst>
      <p:ext uri="{BB962C8B-B14F-4D97-AF65-F5344CB8AC3E}">
        <p14:creationId xmlns:p14="http://schemas.microsoft.com/office/powerpoint/2010/main" val="1237434218"/>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E14E37-4E5A-3CD5-16BA-9AB29A56A877}"/>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3FB86AB9-C739-99C9-AE4F-391287D19061}"/>
              </a:ext>
            </a:extLst>
          </p:cNvPr>
          <p:cNvSpPr txBox="1"/>
          <p:nvPr/>
        </p:nvSpPr>
        <p:spPr>
          <a:xfrm>
            <a:off x="0" y="762000"/>
            <a:ext cx="12192000" cy="646331"/>
          </a:xfrm>
          <a:prstGeom prst="rect">
            <a:avLst/>
          </a:prstGeom>
          <a:noFill/>
        </p:spPr>
        <p:txBody>
          <a:bodyPr vert="horz" rtlCol="0">
            <a:spAutoFit/>
          </a:bodyPr>
          <a:lstStyle/>
          <a:p>
            <a:pPr algn="ctr"/>
            <a:r>
              <a:rPr lang="en-US" sz="3600"/>
              <a:t>Jubilees 22:10</a:t>
            </a:r>
          </a:p>
        </p:txBody>
      </p:sp>
      <p:sp>
        <p:nvSpPr>
          <p:cNvPr id="4" name="TextBox 3">
            <a:extLst>
              <a:ext uri="{FF2B5EF4-FFF2-40B4-BE49-F238E27FC236}">
                <a16:creationId xmlns:a16="http://schemas.microsoft.com/office/drawing/2014/main" id="{06E98A0B-761F-3975-686B-0432E86295F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B11D846-40EA-5E9B-FD2D-D768D9A460EC}"/>
              </a:ext>
            </a:extLst>
          </p:cNvPr>
          <p:cNvSpPr txBox="1"/>
          <p:nvPr/>
        </p:nvSpPr>
        <p:spPr>
          <a:xfrm>
            <a:off x="1016000" y="1905000"/>
            <a:ext cx="10160000" cy="2477601"/>
          </a:xfrm>
          <a:prstGeom prst="rect">
            <a:avLst/>
          </a:prstGeom>
          <a:noFill/>
        </p:spPr>
        <p:txBody>
          <a:bodyPr vert="horz" rtlCol="0">
            <a:spAutoFit/>
          </a:bodyPr>
          <a:lstStyle/>
          <a:p>
            <a:pPr algn="ctr"/>
            <a:r>
              <a:rPr lang="en-US" sz="3100"/>
              <a:t>And he called Jacob and said: 'My son Jacob, may the God of all bless thee and strengthen thee to do righteousness, and His will before Him, and may He choose thee and thy seed that ye may become a people for His inheritance according to His will alway.</a:t>
            </a:r>
          </a:p>
        </p:txBody>
      </p:sp>
    </p:spTree>
    <p:extLst>
      <p:ext uri="{BB962C8B-B14F-4D97-AF65-F5344CB8AC3E}">
        <p14:creationId xmlns:p14="http://schemas.microsoft.com/office/powerpoint/2010/main" val="4218831601"/>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E88119-2693-455C-0081-66DA40A5E0FE}"/>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BECF54C6-D1FE-2D99-9A00-BACD3C96B37D}"/>
              </a:ext>
            </a:extLst>
          </p:cNvPr>
          <p:cNvSpPr txBox="1"/>
          <p:nvPr/>
        </p:nvSpPr>
        <p:spPr>
          <a:xfrm>
            <a:off x="0" y="762000"/>
            <a:ext cx="12192000" cy="646331"/>
          </a:xfrm>
          <a:prstGeom prst="rect">
            <a:avLst/>
          </a:prstGeom>
          <a:noFill/>
        </p:spPr>
        <p:txBody>
          <a:bodyPr vert="horz" rtlCol="0">
            <a:spAutoFit/>
          </a:bodyPr>
          <a:lstStyle/>
          <a:p>
            <a:pPr algn="ctr"/>
            <a:r>
              <a:rPr lang="en-US" sz="3600"/>
              <a:t>Jubilees 22:5</a:t>
            </a:r>
          </a:p>
        </p:txBody>
      </p:sp>
      <p:sp>
        <p:nvSpPr>
          <p:cNvPr id="4" name="TextBox 3">
            <a:extLst>
              <a:ext uri="{FF2B5EF4-FFF2-40B4-BE49-F238E27FC236}">
                <a16:creationId xmlns:a16="http://schemas.microsoft.com/office/drawing/2014/main" id="{55FF1875-0F6B-DCCE-0083-8CDAA94503B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D3B3CBB-64B0-6A1C-E39C-1AAD173443A3}"/>
              </a:ext>
            </a:extLst>
          </p:cNvPr>
          <p:cNvSpPr txBox="1"/>
          <p:nvPr/>
        </p:nvSpPr>
        <p:spPr>
          <a:xfrm>
            <a:off x="1016000" y="1905000"/>
            <a:ext cx="10160000" cy="1046440"/>
          </a:xfrm>
          <a:prstGeom prst="rect">
            <a:avLst/>
          </a:prstGeom>
          <a:noFill/>
        </p:spPr>
        <p:txBody>
          <a:bodyPr vert="horz" rtlCol="0">
            <a:spAutoFit/>
          </a:bodyPr>
          <a:lstStyle/>
          <a:p>
            <a:pPr algn="ctr"/>
            <a:r>
              <a:rPr lang="en-US" sz="3100"/>
              <a:t>And Isaac, too, sent by the hand of Jacob to Abraham a best thank offering, that he might eat and drink.</a:t>
            </a:r>
          </a:p>
        </p:txBody>
      </p:sp>
    </p:spTree>
    <p:extLst>
      <p:ext uri="{BB962C8B-B14F-4D97-AF65-F5344CB8AC3E}">
        <p14:creationId xmlns:p14="http://schemas.microsoft.com/office/powerpoint/2010/main" val="187966903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84FFA7-B1AE-E983-4E3A-A5DF2AA699FD}"/>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82EC0C19-366F-F59B-571A-CCF7C979F117}"/>
              </a:ext>
            </a:extLst>
          </p:cNvPr>
          <p:cNvSpPr txBox="1"/>
          <p:nvPr/>
        </p:nvSpPr>
        <p:spPr>
          <a:xfrm>
            <a:off x="0" y="762000"/>
            <a:ext cx="12192000" cy="646331"/>
          </a:xfrm>
          <a:prstGeom prst="rect">
            <a:avLst/>
          </a:prstGeom>
          <a:noFill/>
        </p:spPr>
        <p:txBody>
          <a:bodyPr vert="horz" rtlCol="0">
            <a:spAutoFit/>
          </a:bodyPr>
          <a:lstStyle/>
          <a:p>
            <a:pPr algn="ctr"/>
            <a:r>
              <a:rPr lang="en-US" sz="3600"/>
              <a:t>Jubilees 25:12</a:t>
            </a:r>
          </a:p>
        </p:txBody>
      </p:sp>
      <p:sp>
        <p:nvSpPr>
          <p:cNvPr id="4" name="TextBox 3">
            <a:extLst>
              <a:ext uri="{FF2B5EF4-FFF2-40B4-BE49-F238E27FC236}">
                <a16:creationId xmlns:a16="http://schemas.microsoft.com/office/drawing/2014/main" id="{B2C40B07-4351-1852-D65C-6D1EEFAFD7D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3F56A41-E171-766A-E993-9AB2E4EE6B66}"/>
              </a:ext>
            </a:extLst>
          </p:cNvPr>
          <p:cNvSpPr txBox="1"/>
          <p:nvPr/>
        </p:nvSpPr>
        <p:spPr>
          <a:xfrm>
            <a:off x="1016000" y="1905000"/>
            <a:ext cx="10160000" cy="2477601"/>
          </a:xfrm>
          <a:prstGeom prst="rect">
            <a:avLst/>
          </a:prstGeom>
          <a:noFill/>
        </p:spPr>
        <p:txBody>
          <a:bodyPr vert="horz" rtlCol="0">
            <a:spAutoFit/>
          </a:bodyPr>
          <a:lstStyle/>
          <a:p>
            <a:pPr algn="ctr"/>
            <a:r>
              <a:rPr lang="en-US" sz="3100"/>
              <a:t>And she said: 'Blessed be the Lord God, and may His holy name be blessed for ever and ever, who has given me Jacob as a pure son and a holy seed; for he is Thine, and Thine shall his seed be continually and throughout all the generations for evermore.</a:t>
            </a:r>
          </a:p>
        </p:txBody>
      </p:sp>
    </p:spTree>
    <p:extLst>
      <p:ext uri="{BB962C8B-B14F-4D97-AF65-F5344CB8AC3E}">
        <p14:creationId xmlns:p14="http://schemas.microsoft.com/office/powerpoint/2010/main" val="3746810405"/>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044C33-AC09-2E40-63CE-BD368284236F}"/>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84BDA024-EC46-E582-D68D-6E77E1E6F4B8}"/>
              </a:ext>
            </a:extLst>
          </p:cNvPr>
          <p:cNvSpPr txBox="1"/>
          <p:nvPr/>
        </p:nvSpPr>
        <p:spPr>
          <a:xfrm>
            <a:off x="0" y="762000"/>
            <a:ext cx="12192000" cy="646331"/>
          </a:xfrm>
          <a:prstGeom prst="rect">
            <a:avLst/>
          </a:prstGeom>
          <a:noFill/>
        </p:spPr>
        <p:txBody>
          <a:bodyPr vert="horz" rtlCol="0">
            <a:spAutoFit/>
          </a:bodyPr>
          <a:lstStyle/>
          <a:p>
            <a:pPr algn="ctr"/>
            <a:r>
              <a:rPr lang="en-US" sz="3600"/>
              <a:t>Jubilees 25:15</a:t>
            </a:r>
          </a:p>
        </p:txBody>
      </p:sp>
      <p:sp>
        <p:nvSpPr>
          <p:cNvPr id="4" name="TextBox 3">
            <a:extLst>
              <a:ext uri="{FF2B5EF4-FFF2-40B4-BE49-F238E27FC236}">
                <a16:creationId xmlns:a16="http://schemas.microsoft.com/office/drawing/2014/main" id="{D62E8475-E1B0-3935-A58A-5A7843C19A6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FF726A4-0077-A122-1967-E513E15047AA}"/>
              </a:ext>
            </a:extLst>
          </p:cNvPr>
          <p:cNvSpPr txBox="1"/>
          <p:nvPr/>
        </p:nvSpPr>
        <p:spPr>
          <a:xfrm>
            <a:off x="1016000" y="1905000"/>
            <a:ext cx="10160000" cy="2000548"/>
          </a:xfrm>
          <a:prstGeom prst="rect">
            <a:avLst/>
          </a:prstGeom>
          <a:noFill/>
        </p:spPr>
        <p:txBody>
          <a:bodyPr vert="horz" rtlCol="0">
            <a:spAutoFit/>
          </a:bodyPr>
          <a:lstStyle/>
          <a:p>
            <a:pPr algn="ctr"/>
            <a:r>
              <a:rPr lang="en-US" sz="3100"/>
              <a:t>Blessed art thou, Lord of righteousness and God of the ages And may He bless thee beyond all the generations of men. May He give thee, my Son, the path of righteousness, And reveal righteousness to thy seed.</a:t>
            </a:r>
          </a:p>
        </p:txBody>
      </p:sp>
    </p:spTree>
    <p:extLst>
      <p:ext uri="{BB962C8B-B14F-4D97-AF65-F5344CB8AC3E}">
        <p14:creationId xmlns:p14="http://schemas.microsoft.com/office/powerpoint/2010/main" val="2223722627"/>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E4EAAB-A378-3779-2763-85B131502E46}"/>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19B7C820-AC6B-9848-2122-396BC777671A}"/>
              </a:ext>
            </a:extLst>
          </p:cNvPr>
          <p:cNvSpPr txBox="1"/>
          <p:nvPr/>
        </p:nvSpPr>
        <p:spPr>
          <a:xfrm>
            <a:off x="0" y="762000"/>
            <a:ext cx="12192000" cy="646331"/>
          </a:xfrm>
          <a:prstGeom prst="rect">
            <a:avLst/>
          </a:prstGeom>
          <a:noFill/>
        </p:spPr>
        <p:txBody>
          <a:bodyPr vert="horz" rtlCol="0">
            <a:spAutoFit/>
          </a:bodyPr>
          <a:lstStyle/>
          <a:p>
            <a:pPr algn="ctr"/>
            <a:r>
              <a:rPr lang="en-US" sz="3600"/>
              <a:t>Jubilees 35:13</a:t>
            </a:r>
          </a:p>
        </p:txBody>
      </p:sp>
      <p:sp>
        <p:nvSpPr>
          <p:cNvPr id="4" name="TextBox 3">
            <a:extLst>
              <a:ext uri="{FF2B5EF4-FFF2-40B4-BE49-F238E27FC236}">
                <a16:creationId xmlns:a16="http://schemas.microsoft.com/office/drawing/2014/main" id="{FDD7E6CE-589B-284F-8002-61126447136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E450E0B-B1C4-1367-F4BC-AB8B5215971C}"/>
              </a:ext>
            </a:extLst>
          </p:cNvPr>
          <p:cNvSpPr txBox="1"/>
          <p:nvPr/>
        </p:nvSpPr>
        <p:spPr>
          <a:xfrm>
            <a:off x="1016000" y="1905000"/>
            <a:ext cx="10160000" cy="3431709"/>
          </a:xfrm>
          <a:prstGeom prst="rect">
            <a:avLst/>
          </a:prstGeom>
          <a:noFill/>
        </p:spPr>
        <p:txBody>
          <a:bodyPr vert="horz" rtlCol="0">
            <a:spAutoFit/>
          </a:bodyPr>
          <a:lstStyle/>
          <a:p>
            <a:pPr algn="ctr"/>
            <a:r>
              <a:rPr lang="en-US" sz="3100"/>
              <a:t>And Isaac said unto her: 'I, too, know and see the deeds of Jacob who is with us, how that with all his heart he honours us; but I loved Esau formerly more than Jacob, because he was the firstborn; but now I love Jacob more than Esau, for he has done manifold evil deeds, and there is no righteousness in him, for all his ways are unrighteousness and violence, [and there is no righteousness around him.]</a:t>
            </a:r>
          </a:p>
        </p:txBody>
      </p:sp>
    </p:spTree>
    <p:extLst>
      <p:ext uri="{BB962C8B-B14F-4D97-AF65-F5344CB8AC3E}">
        <p14:creationId xmlns:p14="http://schemas.microsoft.com/office/powerpoint/2010/main" val="168110638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38ACEE-E957-A943-6C0D-B23511F68EC5}"/>
              </a:ext>
            </a:extLst>
          </p:cNvPr>
          <p:cNvSpPr txBox="1"/>
          <p:nvPr/>
        </p:nvSpPr>
        <p:spPr>
          <a:xfrm>
            <a:off x="127000" y="127000"/>
            <a:ext cx="7315200" cy="276999"/>
          </a:xfrm>
          <a:prstGeom prst="rect">
            <a:avLst/>
          </a:prstGeom>
          <a:noFill/>
        </p:spPr>
        <p:txBody>
          <a:bodyPr vert="horz" lIns="0" tIns="0" rIns="0" bIns="0" rtlCol="0">
            <a:spAutoFit/>
          </a:bodyPr>
          <a:lstStyle/>
          <a:p>
            <a:r>
              <a:rPr lang="en-US"/>
              <a:t>Jacob</a:t>
            </a:r>
          </a:p>
        </p:txBody>
      </p:sp>
      <p:sp>
        <p:nvSpPr>
          <p:cNvPr id="3" name="TextBox 2">
            <a:extLst>
              <a:ext uri="{FF2B5EF4-FFF2-40B4-BE49-F238E27FC236}">
                <a16:creationId xmlns:a16="http://schemas.microsoft.com/office/drawing/2014/main" id="{627A6CA3-52CD-5B69-2AD7-61D1B4F22E5D}"/>
              </a:ext>
            </a:extLst>
          </p:cNvPr>
          <p:cNvSpPr txBox="1"/>
          <p:nvPr/>
        </p:nvSpPr>
        <p:spPr>
          <a:xfrm>
            <a:off x="0" y="762000"/>
            <a:ext cx="12192000" cy="646331"/>
          </a:xfrm>
          <a:prstGeom prst="rect">
            <a:avLst/>
          </a:prstGeom>
          <a:noFill/>
        </p:spPr>
        <p:txBody>
          <a:bodyPr vert="horz" rtlCol="0">
            <a:spAutoFit/>
          </a:bodyPr>
          <a:lstStyle/>
          <a:p>
            <a:pPr algn="ctr"/>
            <a:r>
              <a:rPr lang="en-US" sz="3600"/>
              <a:t>Jubilees 35:23</a:t>
            </a:r>
          </a:p>
        </p:txBody>
      </p:sp>
      <p:sp>
        <p:nvSpPr>
          <p:cNvPr id="4" name="TextBox 3">
            <a:extLst>
              <a:ext uri="{FF2B5EF4-FFF2-40B4-BE49-F238E27FC236}">
                <a16:creationId xmlns:a16="http://schemas.microsoft.com/office/drawing/2014/main" id="{123AD44C-B03D-5200-865E-86011DAA32F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F49E150-ABF2-1333-E4CF-8180037F7C4B}"/>
              </a:ext>
            </a:extLst>
          </p:cNvPr>
          <p:cNvSpPr txBox="1"/>
          <p:nvPr/>
        </p:nvSpPr>
        <p:spPr>
          <a:xfrm>
            <a:off x="1016000" y="1905000"/>
            <a:ext cx="10160000" cy="2000548"/>
          </a:xfrm>
          <a:prstGeom prst="rect">
            <a:avLst/>
          </a:prstGeom>
          <a:noFill/>
        </p:spPr>
        <p:txBody>
          <a:bodyPr vert="horz" rtlCol="0">
            <a:spAutoFit/>
          </a:bodyPr>
          <a:lstStyle/>
          <a:p>
            <a:pPr algn="ctr"/>
            <a:r>
              <a:rPr lang="en-US" sz="3100"/>
              <a:t>And I, myself, beg thee to exhort Jacob concerning me and concerning my sons, for I know that he will assuredly be king over me and my sons, for on the day my father blessed him he made him the higher and me the lower.</a:t>
            </a:r>
          </a:p>
        </p:txBody>
      </p:sp>
    </p:spTree>
    <p:extLst>
      <p:ext uri="{BB962C8B-B14F-4D97-AF65-F5344CB8AC3E}">
        <p14:creationId xmlns:p14="http://schemas.microsoft.com/office/powerpoint/2010/main" val="2044901247"/>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634A9-BE89-A1AA-D8DB-297D12BDC5A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Levi</a:t>
            </a:r>
          </a:p>
        </p:txBody>
      </p:sp>
      <p:sp>
        <p:nvSpPr>
          <p:cNvPr id="3" name="Subtitle 2">
            <a:extLst>
              <a:ext uri="{FF2B5EF4-FFF2-40B4-BE49-F238E27FC236}">
                <a16:creationId xmlns:a16="http://schemas.microsoft.com/office/drawing/2014/main" id="{58E2EAC9-8BC4-0334-A783-0DAD028ABB1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0733474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FBF1A8-61F3-E129-44D0-5CE265F26195}"/>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3D7A73B6-E777-6BE8-FFCB-6AF88FFBB223}"/>
              </a:ext>
            </a:extLst>
          </p:cNvPr>
          <p:cNvSpPr txBox="1"/>
          <p:nvPr/>
        </p:nvSpPr>
        <p:spPr>
          <a:xfrm>
            <a:off x="0" y="762000"/>
            <a:ext cx="12192000" cy="646331"/>
          </a:xfrm>
          <a:prstGeom prst="rect">
            <a:avLst/>
          </a:prstGeom>
          <a:noFill/>
        </p:spPr>
        <p:txBody>
          <a:bodyPr vert="horz" rtlCol="0">
            <a:spAutoFit/>
          </a:bodyPr>
          <a:lstStyle/>
          <a:p>
            <a:pPr algn="ctr"/>
            <a:r>
              <a:rPr lang="en-US" sz="3600"/>
              <a:t>Jubilees 30:18</a:t>
            </a:r>
          </a:p>
        </p:txBody>
      </p:sp>
      <p:sp>
        <p:nvSpPr>
          <p:cNvPr id="4" name="TextBox 3">
            <a:extLst>
              <a:ext uri="{FF2B5EF4-FFF2-40B4-BE49-F238E27FC236}">
                <a16:creationId xmlns:a16="http://schemas.microsoft.com/office/drawing/2014/main" id="{26A34EDC-D99A-E2FD-D4D2-3C6F2561C3E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2B23F20-161F-05D6-E229-FFDF8AB481A5}"/>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And the seed of Levi was chosen for the priesthood</a:t>
            </a:r>
            <a:r>
              <a:rPr lang="en-US" sz="3100"/>
              <a:t>, and to be Levites, </a:t>
            </a:r>
            <a:r>
              <a:rPr lang="en-US" sz="3100" b="1">
                <a:solidFill>
                  <a:srgbClr val="FF0000"/>
                </a:solidFill>
              </a:rPr>
              <a:t>that they might minister before the Lord</a:t>
            </a:r>
            <a:r>
              <a:rPr lang="en-US" sz="3100"/>
              <a:t>, as we, continually, and that Levi and his sons may be blessed for ever; for he was zealous to execute righteousness and judgment and vengeance on all those who arose against Israel.</a:t>
            </a:r>
          </a:p>
        </p:txBody>
      </p:sp>
    </p:spTree>
    <p:extLst>
      <p:ext uri="{BB962C8B-B14F-4D97-AF65-F5344CB8AC3E}">
        <p14:creationId xmlns:p14="http://schemas.microsoft.com/office/powerpoint/2010/main" val="3599626651"/>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76B2A8-93BA-C50D-1E55-9F09CD11AA6C}"/>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8A91603F-CE2A-6A9D-55DD-28269D1D6E77}"/>
              </a:ext>
            </a:extLst>
          </p:cNvPr>
          <p:cNvSpPr txBox="1"/>
          <p:nvPr/>
        </p:nvSpPr>
        <p:spPr>
          <a:xfrm>
            <a:off x="0" y="762000"/>
            <a:ext cx="12192000" cy="646331"/>
          </a:xfrm>
          <a:prstGeom prst="rect">
            <a:avLst/>
          </a:prstGeom>
          <a:noFill/>
        </p:spPr>
        <p:txBody>
          <a:bodyPr vert="horz" rtlCol="0">
            <a:spAutoFit/>
          </a:bodyPr>
          <a:lstStyle/>
          <a:p>
            <a:pPr algn="ctr"/>
            <a:r>
              <a:rPr lang="en-US" sz="3600"/>
              <a:t>Jubilees 32:1-5</a:t>
            </a:r>
          </a:p>
        </p:txBody>
      </p:sp>
      <p:sp>
        <p:nvSpPr>
          <p:cNvPr id="4" name="TextBox 3">
            <a:extLst>
              <a:ext uri="{FF2B5EF4-FFF2-40B4-BE49-F238E27FC236}">
                <a16:creationId xmlns:a16="http://schemas.microsoft.com/office/drawing/2014/main" id="{0A769FC8-2F70-D91B-BBC5-BB0F817D2D2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1B893C8-2005-40F5-6368-AACE6EAB3660}"/>
              </a:ext>
            </a:extLst>
          </p:cNvPr>
          <p:cNvSpPr txBox="1"/>
          <p:nvPr/>
        </p:nvSpPr>
        <p:spPr>
          <a:xfrm>
            <a:off x="1016000" y="1905000"/>
            <a:ext cx="10160000" cy="4385816"/>
          </a:xfrm>
          <a:prstGeom prst="rect">
            <a:avLst/>
          </a:prstGeom>
          <a:noFill/>
        </p:spPr>
        <p:txBody>
          <a:bodyPr vert="horz" rtlCol="0">
            <a:spAutoFit/>
          </a:bodyPr>
          <a:lstStyle/>
          <a:p>
            <a:pPr algn="ctr"/>
            <a:r>
              <a:rPr lang="en-US" sz="3100"/>
              <a:t>And he abode that night at Bethel, and </a:t>
            </a:r>
            <a:r>
              <a:rPr lang="en-US" sz="3100" b="1">
                <a:solidFill>
                  <a:srgbClr val="FF0000"/>
                </a:solidFill>
              </a:rPr>
              <a:t>Levi dreamed that they had ordained and made him the priest of the Most High God, him and his sons for ever;</a:t>
            </a:r>
            <a:r>
              <a:rPr lang="en-US" sz="3100"/>
              <a:t> and he awoke from his sleep and blessed the Lord. And Jacob rose early in the morning, on the fourteenth of this month, and he gave a tithe of all that came with him, both of men and cattle, both of gold and every vessel and garment, yea, he gave tithes of all. And in those days Rachel became pregnant with her son Benjamin. (Continued...)</a:t>
            </a:r>
          </a:p>
        </p:txBody>
      </p:sp>
    </p:spTree>
    <p:extLst>
      <p:ext uri="{BB962C8B-B14F-4D97-AF65-F5344CB8AC3E}">
        <p14:creationId xmlns:p14="http://schemas.microsoft.com/office/powerpoint/2010/main" val="309773553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65C1DF-0B91-6DA1-E87B-90EBE6F1B296}"/>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37581680-E8B2-8554-CAB9-74D752559AA3}"/>
              </a:ext>
            </a:extLst>
          </p:cNvPr>
          <p:cNvSpPr txBox="1"/>
          <p:nvPr/>
        </p:nvSpPr>
        <p:spPr>
          <a:xfrm>
            <a:off x="1016000" y="635000"/>
            <a:ext cx="10160000" cy="3908762"/>
          </a:xfrm>
          <a:prstGeom prst="rect">
            <a:avLst/>
          </a:prstGeom>
          <a:noFill/>
        </p:spPr>
        <p:txBody>
          <a:bodyPr vert="horz" rtlCol="0">
            <a:spAutoFit/>
          </a:bodyPr>
          <a:lstStyle/>
          <a:p>
            <a:pPr algn="ctr"/>
            <a:r>
              <a:rPr lang="en-US" sz="3100"/>
              <a:t>And Jacob counted his sons from him upwards and Levi fell to the portion of the Lord, and his father clothed him in the garments of the priesthood and filled his hands. And on the fifteenth of this month, he brought to the altar fourteen oxen from amongst the cattle, and twenty-eight rams, and forty-nine sheep, and seven lambs, and twenty-one kids of the goats as a burnt-offering on the altar of sacrifice, well pleasing for a sweet savour before God. (Continued...)</a:t>
            </a:r>
          </a:p>
        </p:txBody>
      </p:sp>
    </p:spTree>
    <p:extLst>
      <p:ext uri="{BB962C8B-B14F-4D97-AF65-F5344CB8AC3E}">
        <p14:creationId xmlns:p14="http://schemas.microsoft.com/office/powerpoint/2010/main" val="1516428343"/>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8BF79F-0C55-25E0-469B-7155694455DE}"/>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7C0E3EF9-1013-7A5F-E54F-3E1316230740}"/>
              </a:ext>
            </a:extLst>
          </p:cNvPr>
          <p:cNvSpPr txBox="1"/>
          <p:nvPr/>
        </p:nvSpPr>
        <p:spPr>
          <a:xfrm>
            <a:off x="1016000" y="635000"/>
            <a:ext cx="10160000" cy="1523494"/>
          </a:xfrm>
          <a:prstGeom prst="rect">
            <a:avLst/>
          </a:prstGeom>
          <a:noFill/>
        </p:spPr>
        <p:txBody>
          <a:bodyPr vert="horz" rtlCol="0">
            <a:spAutoFit/>
          </a:bodyPr>
          <a:lstStyle/>
          <a:p>
            <a:pPr algn="ctr"/>
            <a:r>
              <a:rPr lang="en-US" sz="3100"/>
              <a:t>This was his offering, in consequence of the vow which he had vowed that he would give a tenth, with their fruit-offerings and their drink- offerings.</a:t>
            </a:r>
          </a:p>
        </p:txBody>
      </p:sp>
    </p:spTree>
    <p:extLst>
      <p:ext uri="{BB962C8B-B14F-4D97-AF65-F5344CB8AC3E}">
        <p14:creationId xmlns:p14="http://schemas.microsoft.com/office/powerpoint/2010/main" val="77605168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22A3D86-A945-11C0-D0F4-0E74421BA0CA}"/>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8F61B3BB-C34A-2B34-CDE9-1BD8D847D457}"/>
              </a:ext>
            </a:extLst>
          </p:cNvPr>
          <p:cNvSpPr txBox="1"/>
          <p:nvPr/>
        </p:nvSpPr>
        <p:spPr>
          <a:xfrm>
            <a:off x="0" y="762000"/>
            <a:ext cx="12192000" cy="646331"/>
          </a:xfrm>
          <a:prstGeom prst="rect">
            <a:avLst/>
          </a:prstGeom>
          <a:noFill/>
        </p:spPr>
        <p:txBody>
          <a:bodyPr vert="horz" rtlCol="0">
            <a:spAutoFit/>
          </a:bodyPr>
          <a:lstStyle/>
          <a:p>
            <a:pPr algn="ctr"/>
            <a:r>
              <a:rPr lang="en-US" sz="3600"/>
              <a:t>Jubilees 32:8-10</a:t>
            </a:r>
          </a:p>
        </p:txBody>
      </p:sp>
      <p:sp>
        <p:nvSpPr>
          <p:cNvPr id="4" name="TextBox 3">
            <a:extLst>
              <a:ext uri="{FF2B5EF4-FFF2-40B4-BE49-F238E27FC236}">
                <a16:creationId xmlns:a16="http://schemas.microsoft.com/office/drawing/2014/main" id="{8B3C0925-D0E6-B551-41D7-2BD35971025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9540176-D234-8A3B-2DC3-B4BE34C8B506}"/>
              </a:ext>
            </a:extLst>
          </p:cNvPr>
          <p:cNvSpPr txBox="1"/>
          <p:nvPr/>
        </p:nvSpPr>
        <p:spPr>
          <a:xfrm>
            <a:off x="1016000" y="1905000"/>
            <a:ext cx="10160000" cy="3908762"/>
          </a:xfrm>
          <a:prstGeom prst="rect">
            <a:avLst/>
          </a:prstGeom>
          <a:noFill/>
        </p:spPr>
        <p:txBody>
          <a:bodyPr vert="horz" rtlCol="0">
            <a:spAutoFit/>
          </a:bodyPr>
          <a:lstStyle/>
          <a:p>
            <a:pPr algn="ctr"/>
            <a:r>
              <a:rPr lang="en-US" sz="3100"/>
              <a:t>And he tithed all the clean animals, and made a burnt sacrifice, but the unclean animals he gave (not) to Levi his son, and he gave him all the souls of the men. </a:t>
            </a:r>
            <a:r>
              <a:rPr lang="en-US" sz="3100" b="1">
                <a:solidFill>
                  <a:srgbClr val="FF0000"/>
                </a:solidFill>
              </a:rPr>
              <a:t>And Levi discharged the priestly office at Bethel before Jacob his father</a:t>
            </a:r>
            <a:r>
              <a:rPr lang="en-US" sz="3100"/>
              <a:t> in preference to his ten brothers, and he was a priest there, and Jacob gave his vow: thus he tithed again the tithe to the Lord and sanctified it, and it became holy unto Him. (Continued...)</a:t>
            </a:r>
          </a:p>
        </p:txBody>
      </p:sp>
    </p:spTree>
    <p:extLst>
      <p:ext uri="{BB962C8B-B14F-4D97-AF65-F5344CB8AC3E}">
        <p14:creationId xmlns:p14="http://schemas.microsoft.com/office/powerpoint/2010/main" val="1899695380"/>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7D9551-6AF4-F960-B392-19BCFAEFFC5A}"/>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649AA3A4-0859-1CC3-0B97-E82B80C61D9E}"/>
              </a:ext>
            </a:extLst>
          </p:cNvPr>
          <p:cNvSpPr txBox="1"/>
          <p:nvPr/>
        </p:nvSpPr>
        <p:spPr>
          <a:xfrm>
            <a:off x="1016000" y="635000"/>
            <a:ext cx="10160000" cy="2477601"/>
          </a:xfrm>
          <a:prstGeom prst="rect">
            <a:avLst/>
          </a:prstGeom>
          <a:noFill/>
        </p:spPr>
        <p:txBody>
          <a:bodyPr vert="horz" rtlCol="0">
            <a:spAutoFit/>
          </a:bodyPr>
          <a:lstStyle/>
          <a:p>
            <a:pPr algn="ctr"/>
            <a:r>
              <a:rPr lang="en-US" sz="3100"/>
              <a:t>And for this reason it is ordained on the heavenly tablets as a law for the tithing again the tithe to eat before the Lord from year to year, in the place where it is chosen that His name should dwell, and to this law there is no limit of days for ever.</a:t>
            </a:r>
          </a:p>
        </p:txBody>
      </p:sp>
    </p:spTree>
    <p:extLst>
      <p:ext uri="{BB962C8B-B14F-4D97-AF65-F5344CB8AC3E}">
        <p14:creationId xmlns:p14="http://schemas.microsoft.com/office/powerpoint/2010/main" val="1603739062"/>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FB156D-B7B8-8561-7931-40F3C54231A2}"/>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96D5D1B3-6F45-E161-F6A2-1C078228399B}"/>
              </a:ext>
            </a:extLst>
          </p:cNvPr>
          <p:cNvSpPr txBox="1"/>
          <p:nvPr/>
        </p:nvSpPr>
        <p:spPr>
          <a:xfrm>
            <a:off x="0" y="762000"/>
            <a:ext cx="12192000" cy="646331"/>
          </a:xfrm>
          <a:prstGeom prst="rect">
            <a:avLst/>
          </a:prstGeom>
          <a:noFill/>
        </p:spPr>
        <p:txBody>
          <a:bodyPr vert="horz" rtlCol="0">
            <a:spAutoFit/>
          </a:bodyPr>
          <a:lstStyle/>
          <a:p>
            <a:pPr algn="ctr"/>
            <a:r>
              <a:rPr lang="en-US" sz="3600"/>
              <a:t>Malachi 2:4-7</a:t>
            </a:r>
          </a:p>
        </p:txBody>
      </p:sp>
      <p:sp>
        <p:nvSpPr>
          <p:cNvPr id="4" name="TextBox 3">
            <a:extLst>
              <a:ext uri="{FF2B5EF4-FFF2-40B4-BE49-F238E27FC236}">
                <a16:creationId xmlns:a16="http://schemas.microsoft.com/office/drawing/2014/main" id="{8717E462-D442-1CAB-4CA9-111A32D8D9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80DCEB1-7D16-4F10-F767-13E831A5F601}"/>
              </a:ext>
            </a:extLst>
          </p:cNvPr>
          <p:cNvSpPr txBox="1"/>
          <p:nvPr/>
        </p:nvSpPr>
        <p:spPr>
          <a:xfrm>
            <a:off x="1016000" y="1905000"/>
            <a:ext cx="10160000" cy="4385816"/>
          </a:xfrm>
          <a:prstGeom prst="rect">
            <a:avLst/>
          </a:prstGeom>
          <a:noFill/>
        </p:spPr>
        <p:txBody>
          <a:bodyPr vert="horz" rtlCol="0">
            <a:spAutoFit/>
          </a:bodyPr>
          <a:lstStyle/>
          <a:p>
            <a:pPr algn="ctr"/>
            <a:r>
              <a:rPr lang="en-US" sz="3100"/>
              <a:t>"Then you will know that I have sent this commandment to you, </a:t>
            </a:r>
            <a:r>
              <a:rPr lang="en-US" sz="3100" b="1">
                <a:solidFill>
                  <a:srgbClr val="FF0000"/>
                </a:solidFill>
              </a:rPr>
              <a:t>that My covenant may continue with Levi</a:t>
            </a:r>
            <a:r>
              <a:rPr lang="en-US" sz="3100"/>
              <a:t>," says the LORD of hosts. "My covenant with him was one of life and peace, and I gave them to him as an object of reverence; so he revered Me and stood in awe of My name. "True instruction was in his mouth and unrighteousness was not found on his lips; he walked with Me in peace and uprightness, and he turned many back from iniquity. (Continued...)</a:t>
            </a:r>
          </a:p>
        </p:txBody>
      </p:sp>
    </p:spTree>
    <p:extLst>
      <p:ext uri="{BB962C8B-B14F-4D97-AF65-F5344CB8AC3E}">
        <p14:creationId xmlns:p14="http://schemas.microsoft.com/office/powerpoint/2010/main" val="15325013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8521D7-B336-FE8D-38A7-27BCD7972125}"/>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9FEE5BC3-295B-8395-CB53-BBF9F8769B1F}"/>
              </a:ext>
            </a:extLst>
          </p:cNvPr>
          <p:cNvSpPr txBox="1"/>
          <p:nvPr/>
        </p:nvSpPr>
        <p:spPr>
          <a:xfrm>
            <a:off x="1016000" y="635000"/>
            <a:ext cx="10160000" cy="1523494"/>
          </a:xfrm>
          <a:prstGeom prst="rect">
            <a:avLst/>
          </a:prstGeom>
          <a:noFill/>
        </p:spPr>
        <p:txBody>
          <a:bodyPr vert="horz" rtlCol="0">
            <a:spAutoFit/>
          </a:bodyPr>
          <a:lstStyle/>
          <a:p>
            <a:pPr algn="ctr"/>
            <a:r>
              <a:rPr lang="en-US" sz="3100"/>
              <a:t>"</a:t>
            </a:r>
            <a:r>
              <a:rPr lang="en-US" sz="3100" b="1">
                <a:solidFill>
                  <a:srgbClr val="FF0000"/>
                </a:solidFill>
              </a:rPr>
              <a:t>For the lips of a priest should preserve knowledge</a:t>
            </a:r>
            <a:r>
              <a:rPr lang="en-US" sz="3100"/>
              <a:t>, and men should seek instruction from his mouth; for he is the messenger of the LORD of hosts.</a:t>
            </a:r>
          </a:p>
        </p:txBody>
      </p:sp>
    </p:spTree>
    <p:extLst>
      <p:ext uri="{BB962C8B-B14F-4D97-AF65-F5344CB8AC3E}">
        <p14:creationId xmlns:p14="http://schemas.microsoft.com/office/powerpoint/2010/main" val="176054984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765589-928F-97F4-5768-609C351C5A8E}"/>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0CE79827-A11E-A29C-20F3-03F109AFA8AB}"/>
              </a:ext>
            </a:extLst>
          </p:cNvPr>
          <p:cNvSpPr txBox="1"/>
          <p:nvPr/>
        </p:nvSpPr>
        <p:spPr>
          <a:xfrm>
            <a:off x="0" y="762000"/>
            <a:ext cx="12192000" cy="646331"/>
          </a:xfrm>
          <a:prstGeom prst="rect">
            <a:avLst/>
          </a:prstGeom>
          <a:noFill/>
        </p:spPr>
        <p:txBody>
          <a:bodyPr vert="horz" rtlCol="0">
            <a:spAutoFit/>
          </a:bodyPr>
          <a:lstStyle/>
          <a:p>
            <a:pPr algn="ctr"/>
            <a:r>
              <a:rPr lang="en-US" sz="3600"/>
              <a:t>Testament of Judah 21:1</a:t>
            </a:r>
          </a:p>
        </p:txBody>
      </p:sp>
      <p:sp>
        <p:nvSpPr>
          <p:cNvPr id="4" name="TextBox 3">
            <a:extLst>
              <a:ext uri="{FF2B5EF4-FFF2-40B4-BE49-F238E27FC236}">
                <a16:creationId xmlns:a16="http://schemas.microsoft.com/office/drawing/2014/main" id="{ABF262C6-18D6-3F33-8F94-CF7FCCB5BE0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AD7B4C82-F997-A53C-0700-F8D3B737D5FB}"/>
              </a:ext>
            </a:extLst>
          </p:cNvPr>
          <p:cNvSpPr txBox="1"/>
          <p:nvPr/>
        </p:nvSpPr>
        <p:spPr>
          <a:xfrm>
            <a:off x="1016000" y="1905000"/>
            <a:ext cx="10160000" cy="2954655"/>
          </a:xfrm>
          <a:prstGeom prst="rect">
            <a:avLst/>
          </a:prstGeom>
          <a:noFill/>
        </p:spPr>
        <p:txBody>
          <a:bodyPr vert="horz" rtlCol="0">
            <a:spAutoFit/>
          </a:bodyPr>
          <a:lstStyle/>
          <a:p>
            <a:pPr algn="ctr"/>
            <a:r>
              <a:rPr lang="en-US" sz="3100"/>
              <a:t>And now my children, I command you, love Levi, that you may abide and exalt not yourselves against him, lest you be destroyed. For to me YHVH gave me the kingdom </a:t>
            </a:r>
            <a:r>
              <a:rPr lang="en-US" sz="3100" b="1">
                <a:solidFill>
                  <a:srgbClr val="FF0000"/>
                </a:solidFill>
              </a:rPr>
              <a:t>and to him the priesthood and he set the kingdom under the priesthood</a:t>
            </a:r>
            <a:r>
              <a:rPr lang="en-US" sz="3100"/>
              <a:t>. To me he gave the things of the earth, to him the things in heaven. (Continued...)</a:t>
            </a:r>
          </a:p>
        </p:txBody>
      </p:sp>
    </p:spTree>
    <p:extLst>
      <p:ext uri="{BB962C8B-B14F-4D97-AF65-F5344CB8AC3E}">
        <p14:creationId xmlns:p14="http://schemas.microsoft.com/office/powerpoint/2010/main" val="2827640466"/>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7B201F-D16F-3E6E-23BC-40A7894F94FF}"/>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0BDC76A9-77FD-A5AE-BD79-A903D274B224}"/>
              </a:ext>
            </a:extLst>
          </p:cNvPr>
          <p:cNvSpPr txBox="1"/>
          <p:nvPr/>
        </p:nvSpPr>
        <p:spPr>
          <a:xfrm>
            <a:off x="1016000" y="635000"/>
            <a:ext cx="10160000" cy="2000548"/>
          </a:xfrm>
          <a:prstGeom prst="rect">
            <a:avLst/>
          </a:prstGeom>
          <a:noFill/>
        </p:spPr>
        <p:txBody>
          <a:bodyPr vert="horz" rtlCol="0">
            <a:spAutoFit/>
          </a:bodyPr>
          <a:lstStyle/>
          <a:p>
            <a:pPr algn="ctr"/>
            <a:r>
              <a:rPr lang="en-US" sz="3100"/>
              <a:t>As the heaven is higher than the earth, so is the priesthood of Elohim higher than the earthly kingdom, unless it falls away through sin from YHVH and is dominated by the earthly kingdom.</a:t>
            </a:r>
          </a:p>
        </p:txBody>
      </p:sp>
    </p:spTree>
    <p:extLst>
      <p:ext uri="{BB962C8B-B14F-4D97-AF65-F5344CB8AC3E}">
        <p14:creationId xmlns:p14="http://schemas.microsoft.com/office/powerpoint/2010/main" val="2266000635"/>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20B826-5C03-4F93-EF86-998859362CDA}"/>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16D688F0-011A-E4F5-233E-C946EBA49946}"/>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8:1</a:t>
            </a:r>
          </a:p>
        </p:txBody>
      </p:sp>
      <p:sp>
        <p:nvSpPr>
          <p:cNvPr id="4" name="TextBox 3">
            <a:extLst>
              <a:ext uri="{FF2B5EF4-FFF2-40B4-BE49-F238E27FC236}">
                <a16:creationId xmlns:a16="http://schemas.microsoft.com/office/drawing/2014/main" id="{0D26FE6F-FD83-6E3C-2775-2CF68996BFB8}"/>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4BFE3863-EC33-718F-6D17-EA75D41FE2DF}"/>
              </a:ext>
            </a:extLst>
          </p:cNvPr>
          <p:cNvSpPr txBox="1"/>
          <p:nvPr/>
        </p:nvSpPr>
        <p:spPr>
          <a:xfrm>
            <a:off x="1016000" y="1905000"/>
            <a:ext cx="10160000" cy="4385816"/>
          </a:xfrm>
          <a:prstGeom prst="rect">
            <a:avLst/>
          </a:prstGeom>
          <a:noFill/>
        </p:spPr>
        <p:txBody>
          <a:bodyPr vert="horz" rtlCol="0">
            <a:spAutoFit/>
          </a:bodyPr>
          <a:lstStyle/>
          <a:p>
            <a:pPr algn="ctr"/>
            <a:r>
              <a:rPr lang="en-US" sz="3100"/>
              <a:t>After seventy days while at Bethel, I dreamed again. Like the former dream, I saw seven men in white raiment say to me, "Arise, put on the robe of the priesthood, the crown of righteousness, the breastplate of understanding, the garment of truth, the diadem of faith, the crown of miracles and the ephod of prophecy." Each one of them gave me one of these things. I put them on and then they said, "From now on you are a priest of the Lord, you and your seed forever. (Continued...)</a:t>
            </a:r>
          </a:p>
        </p:txBody>
      </p:sp>
    </p:spTree>
    <p:extLst>
      <p:ext uri="{BB962C8B-B14F-4D97-AF65-F5344CB8AC3E}">
        <p14:creationId xmlns:p14="http://schemas.microsoft.com/office/powerpoint/2010/main" val="298711119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18A580-4CC5-B02B-5E45-9BABC6C3A814}"/>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F6D03F91-65E4-FF9F-943C-D02E7D09B628}"/>
              </a:ext>
            </a:extLst>
          </p:cNvPr>
          <p:cNvSpPr txBox="1"/>
          <p:nvPr/>
        </p:nvSpPr>
        <p:spPr>
          <a:xfrm>
            <a:off x="1016000" y="635000"/>
            <a:ext cx="10160000" cy="3431709"/>
          </a:xfrm>
          <a:prstGeom prst="rect">
            <a:avLst/>
          </a:prstGeom>
          <a:noFill/>
        </p:spPr>
        <p:txBody>
          <a:bodyPr vert="horz" rtlCol="0">
            <a:spAutoFit/>
          </a:bodyPr>
          <a:lstStyle/>
          <a:p>
            <a:pPr algn="ctr"/>
            <a:r>
              <a:rPr lang="en-US" sz="3100"/>
              <a:t>" The first anointed me with holy oil, and gave me the rod of judgement. The second washed me with pure water and fed me with bread and wine, and dressed me with a holy and glorious robe. The third clothed me with a linen garment like a ephod. The fourth put around me a purple girdle. The fifth gave me a branch of rich olive. The sixth placed a crown on my head. (Continued...)</a:t>
            </a:r>
          </a:p>
        </p:txBody>
      </p:sp>
    </p:spTree>
    <p:extLst>
      <p:ext uri="{BB962C8B-B14F-4D97-AF65-F5344CB8AC3E}">
        <p14:creationId xmlns:p14="http://schemas.microsoft.com/office/powerpoint/2010/main" val="120659283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BFA0CC-1D42-3759-A270-D3AF442B5014}"/>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272E88B9-EB78-257E-B1B6-6FD1A055245E}"/>
              </a:ext>
            </a:extLst>
          </p:cNvPr>
          <p:cNvSpPr txBox="1"/>
          <p:nvPr/>
        </p:nvSpPr>
        <p:spPr>
          <a:xfrm>
            <a:off x="1016000" y="635000"/>
            <a:ext cx="10160000" cy="3431709"/>
          </a:xfrm>
          <a:prstGeom prst="rect">
            <a:avLst/>
          </a:prstGeom>
          <a:noFill/>
        </p:spPr>
        <p:txBody>
          <a:bodyPr vert="horz" rtlCol="0">
            <a:spAutoFit/>
          </a:bodyPr>
          <a:lstStyle/>
          <a:p>
            <a:pPr algn="ctr"/>
            <a:r>
              <a:rPr lang="en-US" sz="3100"/>
              <a:t>The seventh placed on my head the diadem of the priesthood, and filled my hands with incense, so that I served as priest to the Lord. They said to me, "Levi your sed will be divided into three branches, for a sign of the glory of the Lord who is to come. The first will be he who has been faithful, no portion will be greater than his. The second will be in the priesthood. (Continued...)</a:t>
            </a:r>
          </a:p>
        </p:txBody>
      </p:sp>
    </p:spTree>
    <p:extLst>
      <p:ext uri="{BB962C8B-B14F-4D97-AF65-F5344CB8AC3E}">
        <p14:creationId xmlns:p14="http://schemas.microsoft.com/office/powerpoint/2010/main" val="214782989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ACDBF9-F3F4-BF3A-BA08-6AB7AB606EE2}"/>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3AA787AE-5CC4-F158-74E4-18C08D042D02}"/>
              </a:ext>
            </a:extLst>
          </p:cNvPr>
          <p:cNvSpPr txBox="1"/>
          <p:nvPr/>
        </p:nvSpPr>
        <p:spPr>
          <a:xfrm>
            <a:off x="1016000" y="635000"/>
            <a:ext cx="10160000" cy="3908762"/>
          </a:xfrm>
          <a:prstGeom prst="rect">
            <a:avLst/>
          </a:prstGeom>
          <a:noFill/>
        </p:spPr>
        <p:txBody>
          <a:bodyPr vert="horz" rtlCol="0">
            <a:spAutoFit/>
          </a:bodyPr>
          <a:lstStyle/>
          <a:p>
            <a:pPr algn="ctr"/>
            <a:r>
              <a:rPr lang="en-US" sz="3100"/>
              <a:t>The third, a new name will be called over him, because he will arise as king from Judah, and will establish a new priesthood, after the fashion of the gentiles, to all gentiles. His appearing will be unutterable, as of an exalted prophet of the seed of Abraham our father. Every desirable thing in Israel will be for you and for your seed, and everything fair to look upon will you eat, and the table of the lord, your seed will apportion. (Continued...)</a:t>
            </a:r>
          </a:p>
        </p:txBody>
      </p:sp>
    </p:spTree>
    <p:extLst>
      <p:ext uri="{BB962C8B-B14F-4D97-AF65-F5344CB8AC3E}">
        <p14:creationId xmlns:p14="http://schemas.microsoft.com/office/powerpoint/2010/main" val="3564242908"/>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358322-8D50-A7A0-3F29-264273438A48}"/>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E43FB6DB-8768-F55E-EDA3-6D2F06EE62E1}"/>
              </a:ext>
            </a:extLst>
          </p:cNvPr>
          <p:cNvSpPr txBox="1"/>
          <p:nvPr/>
        </p:nvSpPr>
        <p:spPr>
          <a:xfrm>
            <a:off x="1016000" y="635000"/>
            <a:ext cx="10160000" cy="2000548"/>
          </a:xfrm>
          <a:prstGeom prst="rect">
            <a:avLst/>
          </a:prstGeom>
          <a:noFill/>
        </p:spPr>
        <p:txBody>
          <a:bodyPr vert="horz" rtlCol="0">
            <a:spAutoFit/>
          </a:bodyPr>
          <a:lstStyle/>
          <a:p>
            <a:pPr algn="ctr"/>
            <a:r>
              <a:rPr lang="en-US" sz="3100"/>
              <a:t>And some of them will be high priests, judges, and scribes. For by their mouth will the holy place be guarded." When I awoke, I understood that this dream was like the former dream. I hid this also in my heart, and did not tell anyone.</a:t>
            </a:r>
          </a:p>
        </p:txBody>
      </p:sp>
    </p:spTree>
    <p:extLst>
      <p:ext uri="{BB962C8B-B14F-4D97-AF65-F5344CB8AC3E}">
        <p14:creationId xmlns:p14="http://schemas.microsoft.com/office/powerpoint/2010/main" val="2973673989"/>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656DE9-DB18-0109-5AC7-2333BCA8786B}"/>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8C1A48A6-FAB0-E69D-140C-7871BA082F4D}"/>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12:1</a:t>
            </a:r>
          </a:p>
        </p:txBody>
      </p:sp>
      <p:sp>
        <p:nvSpPr>
          <p:cNvPr id="4" name="TextBox 3">
            <a:extLst>
              <a:ext uri="{FF2B5EF4-FFF2-40B4-BE49-F238E27FC236}">
                <a16:creationId xmlns:a16="http://schemas.microsoft.com/office/drawing/2014/main" id="{EA65F576-654C-038E-4023-246BB2D7237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7D115FF7-D961-04AF-E05F-4E5121929F91}"/>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At nineteen years old I became priest</a:t>
            </a:r>
            <a:r>
              <a:rPr lang="en-US" sz="3100"/>
              <a:t> and at twenty-eight years old I took a wife.</a:t>
            </a:r>
          </a:p>
        </p:txBody>
      </p:sp>
    </p:spTree>
    <p:extLst>
      <p:ext uri="{BB962C8B-B14F-4D97-AF65-F5344CB8AC3E}">
        <p14:creationId xmlns:p14="http://schemas.microsoft.com/office/powerpoint/2010/main" val="3004595697"/>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9A87D9-4A16-D04D-315E-3053B9985402}"/>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1ADE22F3-9ED2-BEA5-E746-1A253780E463}"/>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2:1</a:t>
            </a:r>
          </a:p>
        </p:txBody>
      </p:sp>
      <p:sp>
        <p:nvSpPr>
          <p:cNvPr id="4" name="TextBox 3">
            <a:extLst>
              <a:ext uri="{FF2B5EF4-FFF2-40B4-BE49-F238E27FC236}">
                <a16:creationId xmlns:a16="http://schemas.microsoft.com/office/drawing/2014/main" id="{8D1E9E30-20D5-DEC8-C2FB-3F99F246FAAA}"/>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901D3905-0BEA-9340-2580-C3DC25863911}"/>
              </a:ext>
            </a:extLst>
          </p:cNvPr>
          <p:cNvSpPr txBox="1"/>
          <p:nvPr/>
        </p:nvSpPr>
        <p:spPr>
          <a:xfrm>
            <a:off x="1016000" y="1905000"/>
            <a:ext cx="10160000" cy="2477601"/>
          </a:xfrm>
          <a:prstGeom prst="rect">
            <a:avLst/>
          </a:prstGeom>
          <a:noFill/>
        </p:spPr>
        <p:txBody>
          <a:bodyPr vert="horz" rtlCol="0">
            <a:spAutoFit/>
          </a:bodyPr>
          <a:lstStyle/>
          <a:p>
            <a:pPr algn="ctr"/>
            <a:r>
              <a:rPr lang="en-US" sz="3100" b="1">
                <a:solidFill>
                  <a:srgbClr val="FF0000"/>
                </a:solidFill>
              </a:rPr>
              <a:t>For you will stand before the Lord To be his minister.</a:t>
            </a:r>
            <a:r>
              <a:rPr lang="en-US" sz="3100"/>
              <a:t> And reveal the Redeemer of Israel and his mysteries to men. The Lord will appear among men through you and Judah, saving them out of every race. Serving the Lord will be your portion in life.</a:t>
            </a:r>
          </a:p>
        </p:txBody>
      </p:sp>
    </p:spTree>
    <p:extLst>
      <p:ext uri="{BB962C8B-B14F-4D97-AF65-F5344CB8AC3E}">
        <p14:creationId xmlns:p14="http://schemas.microsoft.com/office/powerpoint/2010/main" val="974564332"/>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08F98A-EFDE-AB66-E876-1A7EF0C8C8E6}"/>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81FA8369-9EA5-C562-A59F-F1E01AF6B320}"/>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5:2</a:t>
            </a:r>
          </a:p>
        </p:txBody>
      </p:sp>
      <p:sp>
        <p:nvSpPr>
          <p:cNvPr id="4" name="TextBox 3">
            <a:extLst>
              <a:ext uri="{FF2B5EF4-FFF2-40B4-BE49-F238E27FC236}">
                <a16:creationId xmlns:a16="http://schemas.microsoft.com/office/drawing/2014/main" id="{758535D7-42CA-E16E-CCD2-2396BFA3B62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60A97C29-F0D4-367D-78C4-104E2475E848}"/>
              </a:ext>
            </a:extLst>
          </p:cNvPr>
          <p:cNvSpPr txBox="1"/>
          <p:nvPr/>
        </p:nvSpPr>
        <p:spPr>
          <a:xfrm>
            <a:off x="1016000" y="1905000"/>
            <a:ext cx="10160000" cy="2000548"/>
          </a:xfrm>
          <a:prstGeom prst="rect">
            <a:avLst/>
          </a:prstGeom>
          <a:noFill/>
        </p:spPr>
        <p:txBody>
          <a:bodyPr vert="horz" rtlCol="0">
            <a:spAutoFit/>
          </a:bodyPr>
          <a:lstStyle/>
          <a:p>
            <a:pPr algn="ctr"/>
            <a:r>
              <a:rPr lang="en-US" sz="3100"/>
              <a:t>Then the Angel opened the gates of heaven, and I saw the Holy Temple, the Most High upon a throne of glory. He said to me, Levi, </a:t>
            </a:r>
            <a:r>
              <a:rPr lang="en-US" sz="3100" b="1">
                <a:solidFill>
                  <a:srgbClr val="FF0000"/>
                </a:solidFill>
              </a:rPr>
              <a:t>I have given you the blessings of the priesthood</a:t>
            </a:r>
            <a:r>
              <a:rPr lang="en-US" sz="3100"/>
              <a:t> until I come and sojourn in the midst of Israel.</a:t>
            </a:r>
          </a:p>
        </p:txBody>
      </p:sp>
    </p:spTree>
    <p:extLst>
      <p:ext uri="{BB962C8B-B14F-4D97-AF65-F5344CB8AC3E}">
        <p14:creationId xmlns:p14="http://schemas.microsoft.com/office/powerpoint/2010/main" val="130548694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EEF732-BBAE-5013-71A0-97E61DC1784A}"/>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831177EC-1E93-E593-42E3-1711B77B4952}"/>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8:1</a:t>
            </a:r>
          </a:p>
        </p:txBody>
      </p:sp>
      <p:sp>
        <p:nvSpPr>
          <p:cNvPr id="4" name="TextBox 3">
            <a:extLst>
              <a:ext uri="{FF2B5EF4-FFF2-40B4-BE49-F238E27FC236}">
                <a16:creationId xmlns:a16="http://schemas.microsoft.com/office/drawing/2014/main" id="{CE7154B1-335F-FD8A-06CA-630A064CF2CD}"/>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6B0B4241-4955-300F-2435-F45D8B35F6AB}"/>
              </a:ext>
            </a:extLst>
          </p:cNvPr>
          <p:cNvSpPr txBox="1"/>
          <p:nvPr/>
        </p:nvSpPr>
        <p:spPr>
          <a:xfrm>
            <a:off x="1016000" y="1905000"/>
            <a:ext cx="10160000" cy="4385816"/>
          </a:xfrm>
          <a:prstGeom prst="rect">
            <a:avLst/>
          </a:prstGeom>
          <a:noFill/>
        </p:spPr>
        <p:txBody>
          <a:bodyPr vert="horz" rtlCol="0">
            <a:spAutoFit/>
          </a:bodyPr>
          <a:lstStyle/>
          <a:p>
            <a:pPr algn="ctr"/>
            <a:r>
              <a:rPr lang="en-US" sz="3100"/>
              <a:t>After seventy days while at Bethel, I dreamed again. Like the former dream, I saw seven men in white raiment say to me, "Arise, </a:t>
            </a:r>
            <a:r>
              <a:rPr lang="en-US" sz="3100" b="1">
                <a:solidFill>
                  <a:srgbClr val="FF0000"/>
                </a:solidFill>
              </a:rPr>
              <a:t>put on the robe of the priesthood</a:t>
            </a:r>
            <a:r>
              <a:rPr lang="en-US" sz="3100"/>
              <a:t>, the crown of righteousness, the breastplate of understanding, the garment of truth, the diadem of faith, the crown of miracles and the ephod of prophecy." Each one of them gave me one of these things. I put them on and then they said, "From now on you are a priest of the Lord, you and your seed forever. (Continued...)</a:t>
            </a:r>
          </a:p>
        </p:txBody>
      </p:sp>
    </p:spTree>
    <p:extLst>
      <p:ext uri="{BB962C8B-B14F-4D97-AF65-F5344CB8AC3E}">
        <p14:creationId xmlns:p14="http://schemas.microsoft.com/office/powerpoint/2010/main" val="2027821781"/>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E230C0-1CC8-CD4D-1D3F-002B216ECE08}"/>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8BA66C8A-5402-4E58-0283-78D089D72A27}"/>
              </a:ext>
            </a:extLst>
          </p:cNvPr>
          <p:cNvSpPr txBox="1"/>
          <p:nvPr/>
        </p:nvSpPr>
        <p:spPr>
          <a:xfrm>
            <a:off x="1016000" y="635000"/>
            <a:ext cx="10160000" cy="3431709"/>
          </a:xfrm>
          <a:prstGeom prst="rect">
            <a:avLst/>
          </a:prstGeom>
          <a:noFill/>
        </p:spPr>
        <p:txBody>
          <a:bodyPr vert="horz" rtlCol="0">
            <a:spAutoFit/>
          </a:bodyPr>
          <a:lstStyle/>
          <a:p>
            <a:pPr algn="ctr"/>
            <a:r>
              <a:rPr lang="en-US" sz="3100"/>
              <a:t>" The first anointed me with holy oil, and gave me the rod of judgement. The second washed me with pure water and fed me with bread and wine, and dressed me with a holy and glorious robe. The third clothed me with a linen garment like a ephod. The fourth put around me a purple girdle. The fifth gave me a branch of rich olive. The sixth placed a crown on my head. (Continued...)</a:t>
            </a:r>
          </a:p>
        </p:txBody>
      </p:sp>
    </p:spTree>
    <p:extLst>
      <p:ext uri="{BB962C8B-B14F-4D97-AF65-F5344CB8AC3E}">
        <p14:creationId xmlns:p14="http://schemas.microsoft.com/office/powerpoint/2010/main" val="108010271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D2898D-A87B-0767-18FE-896E4CACEC04}"/>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25D2D6D4-3600-EBD1-DCA9-908F741C9C6D}"/>
              </a:ext>
            </a:extLst>
          </p:cNvPr>
          <p:cNvSpPr txBox="1"/>
          <p:nvPr/>
        </p:nvSpPr>
        <p:spPr>
          <a:xfrm>
            <a:off x="1016000" y="635000"/>
            <a:ext cx="10160000" cy="3431709"/>
          </a:xfrm>
          <a:prstGeom prst="rect">
            <a:avLst/>
          </a:prstGeom>
          <a:noFill/>
        </p:spPr>
        <p:txBody>
          <a:bodyPr vert="horz" rtlCol="0">
            <a:spAutoFit/>
          </a:bodyPr>
          <a:lstStyle/>
          <a:p>
            <a:pPr algn="ctr"/>
            <a:r>
              <a:rPr lang="en-US" sz="3100"/>
              <a:t>The seventh </a:t>
            </a:r>
            <a:r>
              <a:rPr lang="en-US" sz="3100" b="1">
                <a:solidFill>
                  <a:srgbClr val="FF0000"/>
                </a:solidFill>
              </a:rPr>
              <a:t>placed on my head the diadem of the priesthood</a:t>
            </a:r>
            <a:r>
              <a:rPr lang="en-US" sz="3100"/>
              <a:t>, and filled my hands with incense, so that I served as priest to the Lord. They said to me, "Levi your sed will be divided into three branches, for a sign of the glory of the Lord who is to come. The first will be he who has been faithful, no portion will be greater than his. The second will be in the priesthood. (Continued...)</a:t>
            </a:r>
          </a:p>
        </p:txBody>
      </p:sp>
    </p:spTree>
    <p:extLst>
      <p:ext uri="{BB962C8B-B14F-4D97-AF65-F5344CB8AC3E}">
        <p14:creationId xmlns:p14="http://schemas.microsoft.com/office/powerpoint/2010/main" val="697017494"/>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9BE13A-46C9-669F-3820-409E9C67391E}"/>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604375F0-000F-2815-42AE-943397583986}"/>
              </a:ext>
            </a:extLst>
          </p:cNvPr>
          <p:cNvSpPr txBox="1"/>
          <p:nvPr/>
        </p:nvSpPr>
        <p:spPr>
          <a:xfrm>
            <a:off x="1016000" y="635000"/>
            <a:ext cx="10160000" cy="3908762"/>
          </a:xfrm>
          <a:prstGeom prst="rect">
            <a:avLst/>
          </a:prstGeom>
          <a:noFill/>
        </p:spPr>
        <p:txBody>
          <a:bodyPr vert="horz" rtlCol="0">
            <a:spAutoFit/>
          </a:bodyPr>
          <a:lstStyle/>
          <a:p>
            <a:pPr algn="ctr"/>
            <a:r>
              <a:rPr lang="en-US" sz="3100"/>
              <a:t>The third, a new name will be called over him, because he will arise as king from Judah, and will establish a new priesthood, after the fashion of the gentiles, to all gentiles. His appearing will be unutterable, as of an exalted prophet of the seed of Abraham our father. Every desirable thing in Israel will be for you and for your seed, and everything fair to look upon will you eat, and the table of the lord, your seed will apportion. (Continued...)</a:t>
            </a:r>
          </a:p>
        </p:txBody>
      </p:sp>
    </p:spTree>
    <p:extLst>
      <p:ext uri="{BB962C8B-B14F-4D97-AF65-F5344CB8AC3E}">
        <p14:creationId xmlns:p14="http://schemas.microsoft.com/office/powerpoint/2010/main" val="293841916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0E3F4D-7492-5354-517D-C948F6E0D1F6}"/>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D9265529-48E4-A259-17CA-2538498552D0}"/>
              </a:ext>
            </a:extLst>
          </p:cNvPr>
          <p:cNvSpPr txBox="1"/>
          <p:nvPr/>
        </p:nvSpPr>
        <p:spPr>
          <a:xfrm>
            <a:off x="1016000" y="635000"/>
            <a:ext cx="10160000" cy="2477601"/>
          </a:xfrm>
          <a:prstGeom prst="rect">
            <a:avLst/>
          </a:prstGeom>
          <a:noFill/>
        </p:spPr>
        <p:txBody>
          <a:bodyPr vert="horz" rtlCol="0">
            <a:spAutoFit/>
          </a:bodyPr>
          <a:lstStyle/>
          <a:p>
            <a:pPr algn="ctr"/>
            <a:r>
              <a:rPr lang="en-US" sz="3100"/>
              <a:t>An</a:t>
            </a:r>
            <a:r>
              <a:rPr lang="en-US" sz="3100" b="1">
                <a:solidFill>
                  <a:srgbClr val="FF0000"/>
                </a:solidFill>
              </a:rPr>
              <a:t>d some of them will be high priests, judges, and scribes. For by their mouth will the holy place be guarded." W</a:t>
            </a:r>
            <a:r>
              <a:rPr lang="en-US" sz="3100"/>
              <a:t>hen I awoke, I understood that this dream was like the former dream. I hid this also in my heart, and did not tell anyone.</a:t>
            </a:r>
          </a:p>
        </p:txBody>
      </p:sp>
    </p:spTree>
    <p:extLst>
      <p:ext uri="{BB962C8B-B14F-4D97-AF65-F5344CB8AC3E}">
        <p14:creationId xmlns:p14="http://schemas.microsoft.com/office/powerpoint/2010/main" val="3394220121"/>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D041B7-984D-DD55-D90E-1078541E325E}"/>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E52D359A-B6E9-55C1-C5F6-65F1BF191927}"/>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9:1</a:t>
            </a:r>
          </a:p>
        </p:txBody>
      </p:sp>
      <p:sp>
        <p:nvSpPr>
          <p:cNvPr id="4" name="TextBox 3">
            <a:extLst>
              <a:ext uri="{FF2B5EF4-FFF2-40B4-BE49-F238E27FC236}">
                <a16:creationId xmlns:a16="http://schemas.microsoft.com/office/drawing/2014/main" id="{DCEDF938-D02B-98E3-6B0F-7BF861B152F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7FCC3965-D7C1-85E8-2122-E6B16471E809}"/>
              </a:ext>
            </a:extLst>
          </p:cNvPr>
          <p:cNvSpPr txBox="1"/>
          <p:nvPr/>
        </p:nvSpPr>
        <p:spPr>
          <a:xfrm>
            <a:off x="1016000" y="1905000"/>
            <a:ext cx="10160000" cy="4385816"/>
          </a:xfrm>
          <a:prstGeom prst="rect">
            <a:avLst/>
          </a:prstGeom>
          <a:noFill/>
        </p:spPr>
        <p:txBody>
          <a:bodyPr vert="horz" rtlCol="0">
            <a:spAutoFit/>
          </a:bodyPr>
          <a:lstStyle/>
          <a:p>
            <a:pPr algn="ctr"/>
            <a:r>
              <a:rPr lang="en-US" sz="3100"/>
              <a:t>When we came to Bethel, my father Jacob, had a vision concerning me. That I should be comprised into the Lord. And he rose up early in the morning, and paid tithes of all to the Lord through me. We came to Hebron to dwell there, and Isaac continually taught me the law of the Lord, even as the Angel of God showed to me. </a:t>
            </a:r>
            <a:r>
              <a:rPr lang="en-US" sz="3100" b="1">
                <a:solidFill>
                  <a:srgbClr val="FF0000"/>
                </a:solidFill>
              </a:rPr>
              <a:t>He taught me the law of the priesthood of sacrifices, whole burnt offerings, first fruits of freewill offerings and thank offerings.</a:t>
            </a:r>
            <a:r>
              <a:rPr lang="en-US" sz="3100"/>
              <a:t> (Continued...)</a:t>
            </a:r>
          </a:p>
        </p:txBody>
      </p:sp>
    </p:spTree>
    <p:extLst>
      <p:ext uri="{BB962C8B-B14F-4D97-AF65-F5344CB8AC3E}">
        <p14:creationId xmlns:p14="http://schemas.microsoft.com/office/powerpoint/2010/main" val="397857481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31C081-6E91-4203-90C4-36B79999B751}"/>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6145AAE0-C0A7-8367-440D-93C9C89610BB}"/>
              </a:ext>
            </a:extLst>
          </p:cNvPr>
          <p:cNvSpPr txBox="1"/>
          <p:nvPr/>
        </p:nvSpPr>
        <p:spPr>
          <a:xfrm>
            <a:off x="1016000" y="635000"/>
            <a:ext cx="10160000" cy="4385816"/>
          </a:xfrm>
          <a:prstGeom prst="rect">
            <a:avLst/>
          </a:prstGeom>
          <a:noFill/>
        </p:spPr>
        <p:txBody>
          <a:bodyPr vert="horz" rtlCol="0">
            <a:spAutoFit/>
          </a:bodyPr>
          <a:lstStyle/>
          <a:p>
            <a:pPr algn="ctr"/>
            <a:r>
              <a:rPr lang="en-US" sz="3100"/>
              <a:t>Every day he instructed me and prayed for me before the Lord. He told me. Take heed my child of the spirit of fornication. For this will continue and will by your seed pollute the holy things. Therefore, while yet you are still young, take a wife without blemish, nor yet polluted. Nor of the race of the Philistines or Gentiles, before entering into the Holy Place bathe. When you offer the sacrifice wash again, and when you finish the sacrifice wash. (Continued...)</a:t>
            </a:r>
          </a:p>
        </p:txBody>
      </p:sp>
    </p:spTree>
    <p:extLst>
      <p:ext uri="{BB962C8B-B14F-4D97-AF65-F5344CB8AC3E}">
        <p14:creationId xmlns:p14="http://schemas.microsoft.com/office/powerpoint/2010/main" val="2301988945"/>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309509-7114-6AFC-BA89-5CE7F8DFF832}"/>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993AE6FF-EF6F-C38E-AAFA-8D30D880B0C2}"/>
              </a:ext>
            </a:extLst>
          </p:cNvPr>
          <p:cNvSpPr txBox="1"/>
          <p:nvPr/>
        </p:nvSpPr>
        <p:spPr>
          <a:xfrm>
            <a:off x="1016000" y="635000"/>
            <a:ext cx="10160000" cy="2000548"/>
          </a:xfrm>
          <a:prstGeom prst="rect">
            <a:avLst/>
          </a:prstGeom>
          <a:noFill/>
        </p:spPr>
        <p:txBody>
          <a:bodyPr vert="horz" rtlCol="0">
            <a:spAutoFit/>
          </a:bodyPr>
          <a:lstStyle/>
          <a:p>
            <a:pPr algn="ctr"/>
            <a:r>
              <a:rPr lang="en-US" sz="3100"/>
              <a:t>Of 12 Evergreen trees offer up the fruits to the Lord as Abraham taught me. Of every clean beast and clean bird offer a sacrificed Lord. Of every firstling and of wine offer first fruits. Every sacrifice you will salt with salt.</a:t>
            </a:r>
          </a:p>
        </p:txBody>
      </p:sp>
    </p:spTree>
    <p:extLst>
      <p:ext uri="{BB962C8B-B14F-4D97-AF65-F5344CB8AC3E}">
        <p14:creationId xmlns:p14="http://schemas.microsoft.com/office/powerpoint/2010/main" val="30725277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FBAEAD-756C-AB1A-058A-16658B484B41}"/>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BBE547C0-8EBB-33DF-79D9-CC8BC6C0F184}"/>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9:3</a:t>
            </a:r>
          </a:p>
        </p:txBody>
      </p:sp>
      <p:sp>
        <p:nvSpPr>
          <p:cNvPr id="4" name="TextBox 3">
            <a:extLst>
              <a:ext uri="{FF2B5EF4-FFF2-40B4-BE49-F238E27FC236}">
                <a16:creationId xmlns:a16="http://schemas.microsoft.com/office/drawing/2014/main" id="{36B462E1-BB69-411F-41F0-3945CECB233F}"/>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4192068-82F2-29F7-281B-A95D91202B23}"/>
              </a:ext>
            </a:extLst>
          </p:cNvPr>
          <p:cNvSpPr txBox="1"/>
          <p:nvPr/>
        </p:nvSpPr>
        <p:spPr>
          <a:xfrm>
            <a:off x="1016000" y="1905000"/>
            <a:ext cx="10160000" cy="4385816"/>
          </a:xfrm>
          <a:prstGeom prst="rect">
            <a:avLst/>
          </a:prstGeom>
          <a:noFill/>
        </p:spPr>
        <p:txBody>
          <a:bodyPr vert="horz" rtlCol="0">
            <a:spAutoFit/>
          </a:bodyPr>
          <a:lstStyle/>
          <a:p>
            <a:pPr algn="ctr"/>
            <a:r>
              <a:rPr lang="en-US" sz="3100"/>
              <a:t>And Isaac called me continually to put me in remembrance of the Torah of YHVH, even as the angel of YHVH showed me. </a:t>
            </a:r>
            <a:r>
              <a:rPr lang="en-US" sz="3100" b="1">
                <a:solidFill>
                  <a:srgbClr val="FF0000"/>
                </a:solidFill>
              </a:rPr>
              <a:t>And he taught me the Torah of the priesthood, of sacrifices, whole burnt offerings, first fruits, freewill offerings and peace offerings.</a:t>
            </a:r>
            <a:r>
              <a:rPr lang="en-US" sz="3100"/>
              <a:t> And each day he was instructing me and was bruised on my behalf before YHVH and said to me, "Beware of the Rauch of fornication, for this shall continue and shall by your seed pollute the holy place. (Continued...)</a:t>
            </a:r>
          </a:p>
        </p:txBody>
      </p:sp>
    </p:spTree>
    <p:extLst>
      <p:ext uri="{BB962C8B-B14F-4D97-AF65-F5344CB8AC3E}">
        <p14:creationId xmlns:p14="http://schemas.microsoft.com/office/powerpoint/2010/main" val="3217250862"/>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127E0B-2B8F-5C05-61A2-883D2E417DC3}"/>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3C46D243-A2E0-CDE7-F63C-241C71140689}"/>
              </a:ext>
            </a:extLst>
          </p:cNvPr>
          <p:cNvSpPr txBox="1"/>
          <p:nvPr/>
        </p:nvSpPr>
        <p:spPr>
          <a:xfrm>
            <a:off x="1016000" y="635000"/>
            <a:ext cx="10160000" cy="1523494"/>
          </a:xfrm>
          <a:prstGeom prst="rect">
            <a:avLst/>
          </a:prstGeom>
          <a:noFill/>
        </p:spPr>
        <p:txBody>
          <a:bodyPr vert="horz" rtlCol="0">
            <a:spAutoFit/>
          </a:bodyPr>
          <a:lstStyle/>
          <a:p>
            <a:pPr algn="ctr"/>
            <a:r>
              <a:rPr lang="en-US" sz="3100"/>
              <a:t>Take therefore to yourself a woman without blemish or pollution, while yet you are young and not the race of strange nations.</a:t>
            </a:r>
          </a:p>
        </p:txBody>
      </p:sp>
    </p:spTree>
    <p:extLst>
      <p:ext uri="{BB962C8B-B14F-4D97-AF65-F5344CB8AC3E}">
        <p14:creationId xmlns:p14="http://schemas.microsoft.com/office/powerpoint/2010/main" val="3388595911"/>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86DE28-8C4D-C8D4-3D7A-F774F4225037}"/>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2FAADC44-348F-9F31-EFE7-E8816906BAF9}"/>
              </a:ext>
            </a:extLst>
          </p:cNvPr>
          <p:cNvSpPr txBox="1"/>
          <p:nvPr/>
        </p:nvSpPr>
        <p:spPr>
          <a:xfrm>
            <a:off x="0" y="762000"/>
            <a:ext cx="12192000" cy="646331"/>
          </a:xfrm>
          <a:prstGeom prst="rect">
            <a:avLst/>
          </a:prstGeom>
          <a:noFill/>
        </p:spPr>
        <p:txBody>
          <a:bodyPr vert="horz" rtlCol="0">
            <a:spAutoFit/>
          </a:bodyPr>
          <a:lstStyle/>
          <a:p>
            <a:pPr algn="ctr"/>
            <a:r>
              <a:rPr lang="en-US" sz="3600"/>
              <a:t>Testament of Reuben 6:1</a:t>
            </a:r>
          </a:p>
        </p:txBody>
      </p:sp>
      <p:sp>
        <p:nvSpPr>
          <p:cNvPr id="4" name="TextBox 3">
            <a:extLst>
              <a:ext uri="{FF2B5EF4-FFF2-40B4-BE49-F238E27FC236}">
                <a16:creationId xmlns:a16="http://schemas.microsoft.com/office/drawing/2014/main" id="{992AE529-F388-AA8F-511A-DA3C019376A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C61320F9-3F80-B59E-E55D-3D08DC69CF8D}"/>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I command you to obey Levi, because he will know the law of the Lord, and will create ordinances for judgment </a:t>
            </a:r>
            <a:r>
              <a:rPr lang="en-US" sz="3100" b="1">
                <a:solidFill>
                  <a:srgbClr val="FF0000"/>
                </a:solidFill>
              </a:rPr>
              <a:t>and sacrifice for all Israel until the time of Messiah the High Priest</a:t>
            </a:r>
            <a:r>
              <a:rPr lang="en-US" sz="3100"/>
              <a:t> who the Lord has declared.</a:t>
            </a:r>
          </a:p>
        </p:txBody>
      </p:sp>
    </p:spTree>
    <p:extLst>
      <p:ext uri="{BB962C8B-B14F-4D97-AF65-F5344CB8AC3E}">
        <p14:creationId xmlns:p14="http://schemas.microsoft.com/office/powerpoint/2010/main" val="219264895"/>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CC53CB-F5C4-F0AF-8508-66D1EF8CC290}"/>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E14CE10E-60A3-086B-5EC9-04BF047E639F}"/>
              </a:ext>
            </a:extLst>
          </p:cNvPr>
          <p:cNvSpPr txBox="1"/>
          <p:nvPr/>
        </p:nvSpPr>
        <p:spPr>
          <a:xfrm>
            <a:off x="0" y="762000"/>
            <a:ext cx="12192000" cy="646331"/>
          </a:xfrm>
          <a:prstGeom prst="rect">
            <a:avLst/>
          </a:prstGeom>
          <a:noFill/>
        </p:spPr>
        <p:txBody>
          <a:bodyPr vert="horz" rtlCol="0">
            <a:spAutoFit/>
          </a:bodyPr>
          <a:lstStyle/>
          <a:p>
            <a:pPr algn="ctr"/>
            <a:r>
              <a:rPr lang="en-US" sz="3600"/>
              <a:t>Testament of Rueben 6:8</a:t>
            </a:r>
          </a:p>
        </p:txBody>
      </p:sp>
      <p:sp>
        <p:nvSpPr>
          <p:cNvPr id="4" name="TextBox 3">
            <a:extLst>
              <a:ext uri="{FF2B5EF4-FFF2-40B4-BE49-F238E27FC236}">
                <a16:creationId xmlns:a16="http://schemas.microsoft.com/office/drawing/2014/main" id="{37DC4BBF-F137-CF85-4949-7E121F5C918B}"/>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F1B91FFD-BC65-FFC5-9C84-2C6EEA73203B}"/>
              </a:ext>
            </a:extLst>
          </p:cNvPr>
          <p:cNvSpPr txBox="1"/>
          <p:nvPr/>
        </p:nvSpPr>
        <p:spPr>
          <a:xfrm>
            <a:off x="1016000" y="1905000"/>
            <a:ext cx="10160000" cy="2477601"/>
          </a:xfrm>
          <a:prstGeom prst="rect">
            <a:avLst/>
          </a:prstGeom>
          <a:noFill/>
        </p:spPr>
        <p:txBody>
          <a:bodyPr vert="horz" rtlCol="0">
            <a:spAutoFit/>
          </a:bodyPr>
          <a:lstStyle/>
          <a:p>
            <a:pPr algn="ctr"/>
            <a:r>
              <a:rPr lang="en-US" sz="3100"/>
              <a:t>"Therefore I command you to harken to Levi, because he shall know the Torah of YHVH and shall give ordinances for judgment </a:t>
            </a:r>
            <a:r>
              <a:rPr lang="en-US" sz="3100" b="1">
                <a:solidFill>
                  <a:srgbClr val="FF0000"/>
                </a:solidFill>
              </a:rPr>
              <a:t>and shall sacrifice for all Israel until the consummation of the times, as the anointed high priest</a:t>
            </a:r>
            <a:r>
              <a:rPr lang="en-US" sz="3100"/>
              <a:t>, of whom YHVH spoke"</a:t>
            </a:r>
          </a:p>
        </p:txBody>
      </p:sp>
    </p:spTree>
    <p:extLst>
      <p:ext uri="{BB962C8B-B14F-4D97-AF65-F5344CB8AC3E}">
        <p14:creationId xmlns:p14="http://schemas.microsoft.com/office/powerpoint/2010/main" val="4006735590"/>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3704FC-C1F0-8DF7-2DEC-D59987610AD6}"/>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7F7AE4E7-6927-9F58-8314-256FFA2B5E73}"/>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7:1</a:t>
            </a:r>
          </a:p>
        </p:txBody>
      </p:sp>
      <p:sp>
        <p:nvSpPr>
          <p:cNvPr id="4" name="TextBox 3">
            <a:extLst>
              <a:ext uri="{FF2B5EF4-FFF2-40B4-BE49-F238E27FC236}">
                <a16:creationId xmlns:a16="http://schemas.microsoft.com/office/drawing/2014/main" id="{EC1DC823-3B02-4C2E-0A5B-BCC92C517E93}"/>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7048A42E-5C7A-CAC3-E056-D266E963426D}"/>
              </a:ext>
            </a:extLst>
          </p:cNvPr>
          <p:cNvSpPr txBox="1"/>
          <p:nvPr/>
        </p:nvSpPr>
        <p:spPr>
          <a:xfrm>
            <a:off x="1016000" y="1905000"/>
            <a:ext cx="10160000" cy="3908762"/>
          </a:xfrm>
          <a:prstGeom prst="rect">
            <a:avLst/>
          </a:prstGeom>
          <a:noFill/>
        </p:spPr>
        <p:txBody>
          <a:bodyPr vert="horz" rtlCol="0">
            <a:spAutoFit/>
          </a:bodyPr>
          <a:lstStyle/>
          <a:p>
            <a:pPr algn="ctr"/>
            <a:r>
              <a:rPr lang="en-US" sz="3100"/>
              <a:t>My children, obey Levi and Judah. Will you be redeemed? Do not rebel against these two tribes. For from them will arise the salvation of God, </a:t>
            </a:r>
            <a:r>
              <a:rPr lang="en-US" sz="3100" b="1">
                <a:solidFill>
                  <a:srgbClr val="FF0000"/>
                </a:solidFill>
              </a:rPr>
              <a:t>for the Lord will raise up from Levi a priest</a:t>
            </a:r>
            <a:r>
              <a:rPr lang="en-US" sz="3100"/>
              <a:t>, and from Judah a king, who is both a god and man. So he will save all the Gentiles and Israel. Therefore, I command you these things in order that you also may command your children, that they may observe them throughout their generations.</a:t>
            </a:r>
          </a:p>
        </p:txBody>
      </p:sp>
    </p:spTree>
    <p:extLst>
      <p:ext uri="{BB962C8B-B14F-4D97-AF65-F5344CB8AC3E}">
        <p14:creationId xmlns:p14="http://schemas.microsoft.com/office/powerpoint/2010/main" val="108667625"/>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F10BC1-4F18-CCD5-920F-83C597CE8024}"/>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655E43F9-81C3-9C34-3C89-4B7615492AEB}"/>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5:1</a:t>
            </a:r>
          </a:p>
        </p:txBody>
      </p:sp>
      <p:sp>
        <p:nvSpPr>
          <p:cNvPr id="4" name="TextBox 3">
            <a:extLst>
              <a:ext uri="{FF2B5EF4-FFF2-40B4-BE49-F238E27FC236}">
                <a16:creationId xmlns:a16="http://schemas.microsoft.com/office/drawing/2014/main" id="{19935830-2FF1-18CB-DA64-2E31777E11B8}"/>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28A1C211-9282-ED3E-DC3A-7A3A99DBAE54}"/>
              </a:ext>
            </a:extLst>
          </p:cNvPr>
          <p:cNvSpPr txBox="1"/>
          <p:nvPr/>
        </p:nvSpPr>
        <p:spPr>
          <a:xfrm>
            <a:off x="1016000" y="1905000"/>
            <a:ext cx="10160000" cy="2000548"/>
          </a:xfrm>
          <a:prstGeom prst="rect">
            <a:avLst/>
          </a:prstGeom>
          <a:noFill/>
        </p:spPr>
        <p:txBody>
          <a:bodyPr vert="horz" rtlCol="0">
            <a:spAutoFit/>
          </a:bodyPr>
          <a:lstStyle/>
          <a:p>
            <a:pPr algn="ctr"/>
            <a:r>
              <a:rPr lang="en-US" sz="3100"/>
              <a:t>The Levi will win the war of the Lord and will conquer all of you. </a:t>
            </a:r>
            <a:r>
              <a:rPr lang="en-US" sz="3100" b="1">
                <a:solidFill>
                  <a:srgbClr val="FF0000"/>
                </a:solidFill>
              </a:rPr>
              <a:t>Levi and Judah will always produce the true kings and priests</a:t>
            </a:r>
            <a:r>
              <a:rPr lang="en-US" sz="3100"/>
              <a:t>, and rule over you as our Father Jacob and prophesied.</a:t>
            </a:r>
          </a:p>
        </p:txBody>
      </p:sp>
    </p:spTree>
    <p:extLst>
      <p:ext uri="{BB962C8B-B14F-4D97-AF65-F5344CB8AC3E}">
        <p14:creationId xmlns:p14="http://schemas.microsoft.com/office/powerpoint/2010/main" val="2915237476"/>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683834-2592-672B-D75E-097EEAB68210}"/>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89CA6B58-8A16-55AF-A08F-F4CD045E31B9}"/>
              </a:ext>
            </a:extLst>
          </p:cNvPr>
          <p:cNvSpPr txBox="1"/>
          <p:nvPr/>
        </p:nvSpPr>
        <p:spPr>
          <a:xfrm>
            <a:off x="0" y="762000"/>
            <a:ext cx="12192000" cy="646331"/>
          </a:xfrm>
          <a:prstGeom prst="rect">
            <a:avLst/>
          </a:prstGeom>
          <a:noFill/>
        </p:spPr>
        <p:txBody>
          <a:bodyPr vert="horz" rtlCol="0">
            <a:spAutoFit/>
          </a:bodyPr>
          <a:lstStyle/>
          <a:p>
            <a:pPr algn="ctr"/>
            <a:r>
              <a:rPr lang="en-US" sz="3600"/>
              <a:t>Testament of Simeon 7:1</a:t>
            </a:r>
          </a:p>
        </p:txBody>
      </p:sp>
      <p:sp>
        <p:nvSpPr>
          <p:cNvPr id="4" name="TextBox 3">
            <a:extLst>
              <a:ext uri="{FF2B5EF4-FFF2-40B4-BE49-F238E27FC236}">
                <a16:creationId xmlns:a16="http://schemas.microsoft.com/office/drawing/2014/main" id="{B4382355-2F14-5D88-C72C-BEE7E51085D2}"/>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738AB4A3-6CBC-9195-679B-4747E0F95101}"/>
              </a:ext>
            </a:extLst>
          </p:cNvPr>
          <p:cNvSpPr txBox="1"/>
          <p:nvPr/>
        </p:nvSpPr>
        <p:spPr>
          <a:xfrm>
            <a:off x="1016000" y="1905000"/>
            <a:ext cx="10160000" cy="3908762"/>
          </a:xfrm>
          <a:prstGeom prst="rect">
            <a:avLst/>
          </a:prstGeom>
          <a:noFill/>
        </p:spPr>
        <p:txBody>
          <a:bodyPr vert="horz" rtlCol="0">
            <a:spAutoFit/>
          </a:bodyPr>
          <a:lstStyle/>
          <a:p>
            <a:pPr algn="ctr"/>
            <a:r>
              <a:rPr lang="en-US" sz="3100"/>
              <a:t>My children, obey Levi and Judah. Will you be redeemed? Do not rebel against these two tribes. For from them will arise the salvation of God, </a:t>
            </a:r>
            <a:r>
              <a:rPr lang="en-US" sz="3100" b="1">
                <a:solidFill>
                  <a:srgbClr val="FF0000"/>
                </a:solidFill>
              </a:rPr>
              <a:t>for the Lord will raise up from Levi a priest</a:t>
            </a:r>
            <a:r>
              <a:rPr lang="en-US" sz="3100"/>
              <a:t>, and from Judah a king, who is both a god and man. So he will save all the Gentiles and Israel. Therefore, I command you these things in order that you also may command your children, that they may observe them throughout their generations.</a:t>
            </a:r>
          </a:p>
        </p:txBody>
      </p:sp>
    </p:spTree>
    <p:extLst>
      <p:ext uri="{BB962C8B-B14F-4D97-AF65-F5344CB8AC3E}">
        <p14:creationId xmlns:p14="http://schemas.microsoft.com/office/powerpoint/2010/main" val="1228022201"/>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597EA3-0CF9-0D3E-3CA5-A604AB22EC99}"/>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99198BD4-3944-29D3-2EC6-46B267ADF779}"/>
              </a:ext>
            </a:extLst>
          </p:cNvPr>
          <p:cNvSpPr txBox="1"/>
          <p:nvPr/>
        </p:nvSpPr>
        <p:spPr>
          <a:xfrm>
            <a:off x="0" y="762000"/>
            <a:ext cx="12192000" cy="646331"/>
          </a:xfrm>
          <a:prstGeom prst="rect">
            <a:avLst/>
          </a:prstGeom>
          <a:noFill/>
        </p:spPr>
        <p:txBody>
          <a:bodyPr vert="horz" rtlCol="0">
            <a:spAutoFit/>
          </a:bodyPr>
          <a:lstStyle/>
          <a:p>
            <a:pPr algn="ctr"/>
            <a:r>
              <a:rPr lang="en-US" sz="3600"/>
              <a:t>Jubilees 30:18</a:t>
            </a:r>
          </a:p>
        </p:txBody>
      </p:sp>
      <p:sp>
        <p:nvSpPr>
          <p:cNvPr id="4" name="TextBox 3">
            <a:extLst>
              <a:ext uri="{FF2B5EF4-FFF2-40B4-BE49-F238E27FC236}">
                <a16:creationId xmlns:a16="http://schemas.microsoft.com/office/drawing/2014/main" id="{A2752DFF-A419-2869-6E90-8423B5F9044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DBE4064-928B-17B1-01D7-8754C0AA2C7C}"/>
              </a:ext>
            </a:extLst>
          </p:cNvPr>
          <p:cNvSpPr txBox="1"/>
          <p:nvPr/>
        </p:nvSpPr>
        <p:spPr>
          <a:xfrm>
            <a:off x="1016000" y="1905000"/>
            <a:ext cx="10160000" cy="2954655"/>
          </a:xfrm>
          <a:prstGeom prst="rect">
            <a:avLst/>
          </a:prstGeom>
          <a:noFill/>
        </p:spPr>
        <p:txBody>
          <a:bodyPr vert="horz" rtlCol="0">
            <a:spAutoFit/>
          </a:bodyPr>
          <a:lstStyle/>
          <a:p>
            <a:pPr algn="ctr"/>
            <a:r>
              <a:rPr lang="en-US" sz="3100"/>
              <a:t>And the seed of Levi was chosen for the priesthood, and to be Levites, that they might minister before the Lord, as we, continually, and that Levi and his sons may be blessed for ever; for he was zealous to execute righteousness and judgment and vengeance on all those who arose against Israel.</a:t>
            </a:r>
          </a:p>
        </p:txBody>
      </p:sp>
    </p:spTree>
    <p:extLst>
      <p:ext uri="{BB962C8B-B14F-4D97-AF65-F5344CB8AC3E}">
        <p14:creationId xmlns:p14="http://schemas.microsoft.com/office/powerpoint/2010/main" val="1090136527"/>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51AF99-21A0-FD68-4C53-77D424CAE481}"/>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36740C14-0A23-A755-9408-211F821C4CE4}"/>
              </a:ext>
            </a:extLst>
          </p:cNvPr>
          <p:cNvSpPr txBox="1"/>
          <p:nvPr/>
        </p:nvSpPr>
        <p:spPr>
          <a:xfrm>
            <a:off x="0" y="762000"/>
            <a:ext cx="12192000" cy="646331"/>
          </a:xfrm>
          <a:prstGeom prst="rect">
            <a:avLst/>
          </a:prstGeom>
          <a:noFill/>
        </p:spPr>
        <p:txBody>
          <a:bodyPr vert="horz" rtlCol="0">
            <a:spAutoFit/>
          </a:bodyPr>
          <a:lstStyle/>
          <a:p>
            <a:pPr algn="ctr"/>
            <a:r>
              <a:rPr lang="en-US" sz="3600"/>
              <a:t>Jubilees 30:19</a:t>
            </a:r>
          </a:p>
        </p:txBody>
      </p:sp>
      <p:sp>
        <p:nvSpPr>
          <p:cNvPr id="4" name="TextBox 3">
            <a:extLst>
              <a:ext uri="{FF2B5EF4-FFF2-40B4-BE49-F238E27FC236}">
                <a16:creationId xmlns:a16="http://schemas.microsoft.com/office/drawing/2014/main" id="{F07E3B73-480E-4452-2593-C351C7E663D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1DB0D9F-CC8C-1963-7B31-265B143225C2}"/>
              </a:ext>
            </a:extLst>
          </p:cNvPr>
          <p:cNvSpPr txBox="1"/>
          <p:nvPr/>
        </p:nvSpPr>
        <p:spPr>
          <a:xfrm>
            <a:off x="1016000" y="1905000"/>
            <a:ext cx="10160000" cy="1523494"/>
          </a:xfrm>
          <a:prstGeom prst="rect">
            <a:avLst/>
          </a:prstGeom>
          <a:noFill/>
        </p:spPr>
        <p:txBody>
          <a:bodyPr vert="horz" rtlCol="0">
            <a:spAutoFit/>
          </a:bodyPr>
          <a:lstStyle/>
          <a:p>
            <a:pPr algn="ctr"/>
            <a:r>
              <a:rPr lang="en-US" sz="3100"/>
              <a:t>And so they inscribe as a testimony in his favour on the heavenly tablets blessing and righteousness before the God of all:</a:t>
            </a:r>
          </a:p>
        </p:txBody>
      </p:sp>
    </p:spTree>
    <p:extLst>
      <p:ext uri="{BB962C8B-B14F-4D97-AF65-F5344CB8AC3E}">
        <p14:creationId xmlns:p14="http://schemas.microsoft.com/office/powerpoint/2010/main" val="187393167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033815-2F00-60D1-E125-7A2E828B6257}"/>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CAA87873-9A2B-8C7A-8D34-E29A8E31ABAF}"/>
              </a:ext>
            </a:extLst>
          </p:cNvPr>
          <p:cNvSpPr txBox="1"/>
          <p:nvPr/>
        </p:nvSpPr>
        <p:spPr>
          <a:xfrm>
            <a:off x="0" y="762000"/>
            <a:ext cx="12192000" cy="646331"/>
          </a:xfrm>
          <a:prstGeom prst="rect">
            <a:avLst/>
          </a:prstGeom>
          <a:noFill/>
        </p:spPr>
        <p:txBody>
          <a:bodyPr vert="horz" rtlCol="0">
            <a:spAutoFit/>
          </a:bodyPr>
          <a:lstStyle/>
          <a:p>
            <a:pPr algn="ctr"/>
            <a:r>
              <a:rPr lang="en-US" sz="3600"/>
              <a:t>Jubilees 30:20</a:t>
            </a:r>
          </a:p>
        </p:txBody>
      </p:sp>
      <p:sp>
        <p:nvSpPr>
          <p:cNvPr id="4" name="TextBox 3">
            <a:extLst>
              <a:ext uri="{FF2B5EF4-FFF2-40B4-BE49-F238E27FC236}">
                <a16:creationId xmlns:a16="http://schemas.microsoft.com/office/drawing/2014/main" id="{6C090C12-462E-CBAD-B668-DDFEBAAE98D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2E6D4D2-6182-35D9-BD85-A20254C46103}"/>
              </a:ext>
            </a:extLst>
          </p:cNvPr>
          <p:cNvSpPr txBox="1"/>
          <p:nvPr/>
        </p:nvSpPr>
        <p:spPr>
          <a:xfrm>
            <a:off x="1016000" y="1905000"/>
            <a:ext cx="10160000" cy="2954655"/>
          </a:xfrm>
          <a:prstGeom prst="rect">
            <a:avLst/>
          </a:prstGeom>
          <a:noFill/>
        </p:spPr>
        <p:txBody>
          <a:bodyPr vert="horz" rtlCol="0">
            <a:spAutoFit/>
          </a:bodyPr>
          <a:lstStyle/>
          <a:p>
            <a:pPr algn="ctr"/>
            <a:r>
              <a:rPr lang="en-US" sz="3100"/>
              <a:t>And we remember the righteousness which the man fulfilled during his life, at all periods of the year; until a thousand generations they will record it, and it will come to him and to his descendants after him, and he has been recorded on the heavenly tablets as a friend and a righteous man.</a:t>
            </a:r>
          </a:p>
        </p:txBody>
      </p:sp>
    </p:spTree>
    <p:extLst>
      <p:ext uri="{BB962C8B-B14F-4D97-AF65-F5344CB8AC3E}">
        <p14:creationId xmlns:p14="http://schemas.microsoft.com/office/powerpoint/2010/main" val="1760628547"/>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BD58EC-0CE0-B79B-391B-9A14AC9ABCB4}"/>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1B209983-3FA6-C893-8884-A97B26FB0D04}"/>
              </a:ext>
            </a:extLst>
          </p:cNvPr>
          <p:cNvSpPr txBox="1"/>
          <p:nvPr/>
        </p:nvSpPr>
        <p:spPr>
          <a:xfrm>
            <a:off x="0" y="762000"/>
            <a:ext cx="12192000" cy="646331"/>
          </a:xfrm>
          <a:prstGeom prst="rect">
            <a:avLst/>
          </a:prstGeom>
          <a:noFill/>
        </p:spPr>
        <p:txBody>
          <a:bodyPr vert="horz" rtlCol="0">
            <a:spAutoFit/>
          </a:bodyPr>
          <a:lstStyle/>
          <a:p>
            <a:pPr algn="ctr"/>
            <a:r>
              <a:rPr lang="en-US" sz="3600"/>
              <a:t>Jubilees 31:13</a:t>
            </a:r>
          </a:p>
        </p:txBody>
      </p:sp>
      <p:sp>
        <p:nvSpPr>
          <p:cNvPr id="4" name="TextBox 3">
            <a:extLst>
              <a:ext uri="{FF2B5EF4-FFF2-40B4-BE49-F238E27FC236}">
                <a16:creationId xmlns:a16="http://schemas.microsoft.com/office/drawing/2014/main" id="{341F8D84-2156-8062-F96F-4F6A7451388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C20340F-81FF-9B68-D0C4-A3A180056A9C}"/>
              </a:ext>
            </a:extLst>
          </p:cNvPr>
          <p:cNvSpPr txBox="1"/>
          <p:nvPr/>
        </p:nvSpPr>
        <p:spPr>
          <a:xfrm>
            <a:off x="1016000" y="1905000"/>
            <a:ext cx="10160000" cy="1523494"/>
          </a:xfrm>
          <a:prstGeom prst="rect">
            <a:avLst/>
          </a:prstGeom>
          <a:noFill/>
        </p:spPr>
        <p:txBody>
          <a:bodyPr vert="horz" rtlCol="0">
            <a:spAutoFit/>
          </a:bodyPr>
          <a:lstStyle/>
          <a:p>
            <a:pPr algn="ctr"/>
            <a:r>
              <a:rPr lang="en-US" sz="3100"/>
              <a:t>And he turned to Levi first, and began to bless him first, and said unto him: May the God of all, the very Lord of all the ages, bless thee and thy children throughout all the ages.</a:t>
            </a:r>
          </a:p>
        </p:txBody>
      </p:sp>
    </p:spTree>
    <p:extLst>
      <p:ext uri="{BB962C8B-B14F-4D97-AF65-F5344CB8AC3E}">
        <p14:creationId xmlns:p14="http://schemas.microsoft.com/office/powerpoint/2010/main" val="3097801944"/>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43D304-8196-7895-78CB-9E18E7DE54E2}"/>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46CBA74E-EB42-136E-749D-739304C105B3}"/>
              </a:ext>
            </a:extLst>
          </p:cNvPr>
          <p:cNvSpPr txBox="1"/>
          <p:nvPr/>
        </p:nvSpPr>
        <p:spPr>
          <a:xfrm>
            <a:off x="0" y="762000"/>
            <a:ext cx="12192000" cy="646331"/>
          </a:xfrm>
          <a:prstGeom prst="rect">
            <a:avLst/>
          </a:prstGeom>
          <a:noFill/>
        </p:spPr>
        <p:txBody>
          <a:bodyPr vert="horz" rtlCol="0">
            <a:spAutoFit/>
          </a:bodyPr>
          <a:lstStyle/>
          <a:p>
            <a:pPr algn="ctr"/>
            <a:r>
              <a:rPr lang="en-US" sz="3600"/>
              <a:t>Jubilees 31:7</a:t>
            </a:r>
          </a:p>
        </p:txBody>
      </p:sp>
      <p:sp>
        <p:nvSpPr>
          <p:cNvPr id="4" name="TextBox 3">
            <a:extLst>
              <a:ext uri="{FF2B5EF4-FFF2-40B4-BE49-F238E27FC236}">
                <a16:creationId xmlns:a16="http://schemas.microsoft.com/office/drawing/2014/main" id="{DE1B9A28-8315-F290-E540-4D38DFB47DB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A1AB206-F284-02B0-33E5-4A6BC541D914}"/>
              </a:ext>
            </a:extLst>
          </p:cNvPr>
          <p:cNvSpPr txBox="1"/>
          <p:nvPr/>
        </p:nvSpPr>
        <p:spPr>
          <a:xfrm>
            <a:off x="1016000" y="1905000"/>
            <a:ext cx="10160000" cy="2477601"/>
          </a:xfrm>
          <a:prstGeom prst="rect">
            <a:avLst/>
          </a:prstGeom>
          <a:noFill/>
        </p:spPr>
        <p:txBody>
          <a:bodyPr vert="horz" rtlCol="0">
            <a:spAutoFit/>
          </a:bodyPr>
          <a:lstStyle/>
          <a:p>
            <a:pPr algn="ctr"/>
            <a:r>
              <a:rPr lang="en-US" sz="3100"/>
              <a:t>And she saw his two sons, and she recognised them, and said unto him: 'Are these thy sons, my son?' and she embraced them and kissed them, and blessed them, saying: 'In you shall the seed of Abraham become illustrious, and ye shall prove a blessing on the earth.'</a:t>
            </a:r>
          </a:p>
        </p:txBody>
      </p:sp>
    </p:spTree>
    <p:extLst>
      <p:ext uri="{BB962C8B-B14F-4D97-AF65-F5344CB8AC3E}">
        <p14:creationId xmlns:p14="http://schemas.microsoft.com/office/powerpoint/2010/main" val="1425367466"/>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67F163-DAF5-8C66-142E-BC519965385A}"/>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CDBD6F0F-08D1-4D93-6DE6-655A45F03912}"/>
              </a:ext>
            </a:extLst>
          </p:cNvPr>
          <p:cNvSpPr txBox="1"/>
          <p:nvPr/>
        </p:nvSpPr>
        <p:spPr>
          <a:xfrm>
            <a:off x="0" y="762000"/>
            <a:ext cx="12192000" cy="646331"/>
          </a:xfrm>
          <a:prstGeom prst="rect">
            <a:avLst/>
          </a:prstGeom>
          <a:noFill/>
        </p:spPr>
        <p:txBody>
          <a:bodyPr vert="horz" rtlCol="0">
            <a:spAutoFit/>
          </a:bodyPr>
          <a:lstStyle/>
          <a:p>
            <a:pPr algn="ctr"/>
            <a:r>
              <a:rPr lang="en-US" sz="3600"/>
              <a:t>Jubilees 32:1</a:t>
            </a:r>
          </a:p>
        </p:txBody>
      </p:sp>
      <p:sp>
        <p:nvSpPr>
          <p:cNvPr id="4" name="TextBox 3">
            <a:extLst>
              <a:ext uri="{FF2B5EF4-FFF2-40B4-BE49-F238E27FC236}">
                <a16:creationId xmlns:a16="http://schemas.microsoft.com/office/drawing/2014/main" id="{299F4F28-B7A6-E0EB-610D-3564C85225C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8C91640-D58C-72FE-5FB1-826316DD7D02}"/>
              </a:ext>
            </a:extLst>
          </p:cNvPr>
          <p:cNvSpPr txBox="1"/>
          <p:nvPr/>
        </p:nvSpPr>
        <p:spPr>
          <a:xfrm>
            <a:off x="1016000" y="1905000"/>
            <a:ext cx="10160000" cy="2000548"/>
          </a:xfrm>
          <a:prstGeom prst="rect">
            <a:avLst/>
          </a:prstGeom>
          <a:noFill/>
        </p:spPr>
        <p:txBody>
          <a:bodyPr vert="horz" rtlCol="0">
            <a:spAutoFit/>
          </a:bodyPr>
          <a:lstStyle/>
          <a:p>
            <a:pPr algn="ctr"/>
            <a:r>
              <a:rPr lang="en-US" sz="3100"/>
              <a:t>And he abode that night at Bethel, and Levi dreamed that they had ordained and made him the priest of the Most High God, him and his sons for ever; and he awoke from his sleep and blessed the Lord.</a:t>
            </a:r>
          </a:p>
        </p:txBody>
      </p:sp>
    </p:spTree>
    <p:extLst>
      <p:ext uri="{BB962C8B-B14F-4D97-AF65-F5344CB8AC3E}">
        <p14:creationId xmlns:p14="http://schemas.microsoft.com/office/powerpoint/2010/main" val="355901851"/>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6E40D9-AD73-6C60-DDD6-7B1275EE5BDE}"/>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765967B3-9F5E-9B26-EA70-029F912F348D}"/>
              </a:ext>
            </a:extLst>
          </p:cNvPr>
          <p:cNvSpPr txBox="1"/>
          <p:nvPr/>
        </p:nvSpPr>
        <p:spPr>
          <a:xfrm>
            <a:off x="0" y="762000"/>
            <a:ext cx="12192000" cy="646331"/>
          </a:xfrm>
          <a:prstGeom prst="rect">
            <a:avLst/>
          </a:prstGeom>
          <a:noFill/>
        </p:spPr>
        <p:txBody>
          <a:bodyPr vert="horz" rtlCol="0">
            <a:spAutoFit/>
          </a:bodyPr>
          <a:lstStyle/>
          <a:p>
            <a:pPr algn="ctr"/>
            <a:r>
              <a:rPr lang="en-US" sz="3600"/>
              <a:t>Jubilees 32:3</a:t>
            </a:r>
          </a:p>
        </p:txBody>
      </p:sp>
      <p:sp>
        <p:nvSpPr>
          <p:cNvPr id="4" name="TextBox 3">
            <a:extLst>
              <a:ext uri="{FF2B5EF4-FFF2-40B4-BE49-F238E27FC236}">
                <a16:creationId xmlns:a16="http://schemas.microsoft.com/office/drawing/2014/main" id="{18FB2AB9-4D82-C255-4D84-C36ACA31A36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9056568-77DB-3D13-114C-3B4FD03AF5FD}"/>
              </a:ext>
            </a:extLst>
          </p:cNvPr>
          <p:cNvSpPr txBox="1"/>
          <p:nvPr/>
        </p:nvSpPr>
        <p:spPr>
          <a:xfrm>
            <a:off x="1016000" y="1905000"/>
            <a:ext cx="10160000" cy="2477601"/>
          </a:xfrm>
          <a:prstGeom prst="rect">
            <a:avLst/>
          </a:prstGeom>
          <a:noFill/>
        </p:spPr>
        <p:txBody>
          <a:bodyPr vert="horz" rtlCol="0">
            <a:spAutoFit/>
          </a:bodyPr>
          <a:lstStyle/>
          <a:p>
            <a:pPr algn="ctr"/>
            <a:r>
              <a:rPr lang="en-US" sz="3100"/>
              <a:t>And in those days Rachel became pregnant with her son Benjamin. And Jacob counted his sons from him upwards and Levi fell to the portion of the Lord, and his father clothed him in the garments of the priesthood and filled his hands.</a:t>
            </a:r>
          </a:p>
        </p:txBody>
      </p:sp>
    </p:spTree>
    <p:extLst>
      <p:ext uri="{BB962C8B-B14F-4D97-AF65-F5344CB8AC3E}">
        <p14:creationId xmlns:p14="http://schemas.microsoft.com/office/powerpoint/2010/main" val="3987520694"/>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A07CD7-808D-D8E1-897A-FD93AA4D33A7}"/>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9F44C0AB-FCBF-D3DD-D472-125B2B8D4BE7}"/>
              </a:ext>
            </a:extLst>
          </p:cNvPr>
          <p:cNvSpPr txBox="1"/>
          <p:nvPr/>
        </p:nvSpPr>
        <p:spPr>
          <a:xfrm>
            <a:off x="0" y="762000"/>
            <a:ext cx="12192000" cy="646331"/>
          </a:xfrm>
          <a:prstGeom prst="rect">
            <a:avLst/>
          </a:prstGeom>
          <a:noFill/>
        </p:spPr>
        <p:txBody>
          <a:bodyPr vert="horz" rtlCol="0">
            <a:spAutoFit/>
          </a:bodyPr>
          <a:lstStyle/>
          <a:p>
            <a:pPr algn="ctr"/>
            <a:r>
              <a:rPr lang="en-US" sz="3600"/>
              <a:t>Jubilees 32:9</a:t>
            </a:r>
          </a:p>
        </p:txBody>
      </p:sp>
      <p:sp>
        <p:nvSpPr>
          <p:cNvPr id="4" name="TextBox 3">
            <a:extLst>
              <a:ext uri="{FF2B5EF4-FFF2-40B4-BE49-F238E27FC236}">
                <a16:creationId xmlns:a16="http://schemas.microsoft.com/office/drawing/2014/main" id="{A06F859B-2F10-8FBC-352D-09DFC62EF94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DD3C192-919F-5E3F-A4D9-8B8CE737162C}"/>
              </a:ext>
            </a:extLst>
          </p:cNvPr>
          <p:cNvSpPr txBox="1"/>
          <p:nvPr/>
        </p:nvSpPr>
        <p:spPr>
          <a:xfrm>
            <a:off x="1016000" y="1905000"/>
            <a:ext cx="10160000" cy="2477601"/>
          </a:xfrm>
          <a:prstGeom prst="rect">
            <a:avLst/>
          </a:prstGeom>
          <a:noFill/>
        </p:spPr>
        <p:txBody>
          <a:bodyPr vert="horz" rtlCol="0">
            <a:spAutoFit/>
          </a:bodyPr>
          <a:lstStyle/>
          <a:p>
            <a:pPr algn="ctr"/>
            <a:r>
              <a:rPr lang="en-US" sz="3100"/>
              <a:t>And Levi discharged the priestly office at Bethel before Jacob his father in preference to his ten brothers, and he was a priest there, and Jacob gave his vow: thus he tithed again the tithe to the Lord and sanctified it, and it became holy unto Him.</a:t>
            </a:r>
          </a:p>
        </p:txBody>
      </p:sp>
    </p:spTree>
    <p:extLst>
      <p:ext uri="{BB962C8B-B14F-4D97-AF65-F5344CB8AC3E}">
        <p14:creationId xmlns:p14="http://schemas.microsoft.com/office/powerpoint/2010/main" val="3691210690"/>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3F43F4-8538-DD33-542F-C9C2032B45F4}"/>
              </a:ext>
            </a:extLst>
          </p:cNvPr>
          <p:cNvSpPr txBox="1"/>
          <p:nvPr/>
        </p:nvSpPr>
        <p:spPr>
          <a:xfrm>
            <a:off x="127000" y="127000"/>
            <a:ext cx="7315200" cy="276999"/>
          </a:xfrm>
          <a:prstGeom prst="rect">
            <a:avLst/>
          </a:prstGeom>
          <a:noFill/>
        </p:spPr>
        <p:txBody>
          <a:bodyPr vert="horz" lIns="0" tIns="0" rIns="0" bIns="0" rtlCol="0">
            <a:spAutoFit/>
          </a:bodyPr>
          <a:lstStyle/>
          <a:p>
            <a:r>
              <a:rPr lang="en-US"/>
              <a:t>Levi</a:t>
            </a:r>
          </a:p>
        </p:txBody>
      </p:sp>
      <p:sp>
        <p:nvSpPr>
          <p:cNvPr id="3" name="TextBox 2">
            <a:extLst>
              <a:ext uri="{FF2B5EF4-FFF2-40B4-BE49-F238E27FC236}">
                <a16:creationId xmlns:a16="http://schemas.microsoft.com/office/drawing/2014/main" id="{14A04A5A-9E7C-633E-F611-97A0CE6E2991}"/>
              </a:ext>
            </a:extLst>
          </p:cNvPr>
          <p:cNvSpPr txBox="1"/>
          <p:nvPr/>
        </p:nvSpPr>
        <p:spPr>
          <a:xfrm>
            <a:off x="0" y="762000"/>
            <a:ext cx="12192000" cy="646331"/>
          </a:xfrm>
          <a:prstGeom prst="rect">
            <a:avLst/>
          </a:prstGeom>
          <a:noFill/>
        </p:spPr>
        <p:txBody>
          <a:bodyPr vert="horz" rtlCol="0">
            <a:spAutoFit/>
          </a:bodyPr>
          <a:lstStyle/>
          <a:p>
            <a:pPr algn="ctr"/>
            <a:r>
              <a:rPr lang="en-US" sz="3600"/>
              <a:t>Jubilees 45:16</a:t>
            </a:r>
          </a:p>
        </p:txBody>
      </p:sp>
      <p:sp>
        <p:nvSpPr>
          <p:cNvPr id="4" name="TextBox 3">
            <a:extLst>
              <a:ext uri="{FF2B5EF4-FFF2-40B4-BE49-F238E27FC236}">
                <a16:creationId xmlns:a16="http://schemas.microsoft.com/office/drawing/2014/main" id="{FA8B4B13-C23E-0A99-E168-AA4EDF2C439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BE0580A-591D-2906-7F06-3410C41B1D0A}"/>
              </a:ext>
            </a:extLst>
          </p:cNvPr>
          <p:cNvSpPr txBox="1"/>
          <p:nvPr/>
        </p:nvSpPr>
        <p:spPr>
          <a:xfrm>
            <a:off x="1016000" y="1905000"/>
            <a:ext cx="10160000" cy="1523494"/>
          </a:xfrm>
          <a:prstGeom prst="rect">
            <a:avLst/>
          </a:prstGeom>
          <a:noFill/>
        </p:spPr>
        <p:txBody>
          <a:bodyPr vert="horz" rtlCol="0">
            <a:spAutoFit/>
          </a:bodyPr>
          <a:lstStyle/>
          <a:p>
            <a:pPr algn="ctr"/>
            <a:r>
              <a:rPr lang="en-US" sz="3100"/>
              <a:t>And he gave all his books and the books of his fathers to Levi his son that he might preserve them and renew them for his children until this day.</a:t>
            </a:r>
          </a:p>
        </p:txBody>
      </p:sp>
    </p:spTree>
    <p:extLst>
      <p:ext uri="{BB962C8B-B14F-4D97-AF65-F5344CB8AC3E}">
        <p14:creationId xmlns:p14="http://schemas.microsoft.com/office/powerpoint/2010/main" val="1791144287"/>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EE5D7-7DB9-687A-E53B-9C6202A3974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Kohath</a:t>
            </a:r>
          </a:p>
        </p:txBody>
      </p:sp>
      <p:sp>
        <p:nvSpPr>
          <p:cNvPr id="3" name="Subtitle 2">
            <a:extLst>
              <a:ext uri="{FF2B5EF4-FFF2-40B4-BE49-F238E27FC236}">
                <a16:creationId xmlns:a16="http://schemas.microsoft.com/office/drawing/2014/main" id="{527B8310-C1DB-69AC-623B-8FF5D2C6C16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2290714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A191EA-18C7-56CA-6078-6A7FF0678F91}"/>
              </a:ext>
            </a:extLst>
          </p:cNvPr>
          <p:cNvSpPr txBox="1"/>
          <p:nvPr/>
        </p:nvSpPr>
        <p:spPr>
          <a:xfrm>
            <a:off x="127000" y="127000"/>
            <a:ext cx="7315200" cy="276999"/>
          </a:xfrm>
          <a:prstGeom prst="rect">
            <a:avLst/>
          </a:prstGeom>
          <a:noFill/>
        </p:spPr>
        <p:txBody>
          <a:bodyPr vert="horz" lIns="0" tIns="0" rIns="0" bIns="0" rtlCol="0">
            <a:spAutoFit/>
          </a:bodyPr>
          <a:lstStyle/>
          <a:p>
            <a:r>
              <a:rPr lang="en-US"/>
              <a:t>Kohath</a:t>
            </a:r>
          </a:p>
        </p:txBody>
      </p:sp>
      <p:sp>
        <p:nvSpPr>
          <p:cNvPr id="3" name="TextBox 2">
            <a:extLst>
              <a:ext uri="{FF2B5EF4-FFF2-40B4-BE49-F238E27FC236}">
                <a16:creationId xmlns:a16="http://schemas.microsoft.com/office/drawing/2014/main" id="{5CAC4FEE-F76F-AE73-1D64-444E7DC24F26}"/>
              </a:ext>
            </a:extLst>
          </p:cNvPr>
          <p:cNvSpPr txBox="1"/>
          <p:nvPr/>
        </p:nvSpPr>
        <p:spPr>
          <a:xfrm>
            <a:off x="0" y="762000"/>
            <a:ext cx="12192000" cy="646331"/>
          </a:xfrm>
          <a:prstGeom prst="rect">
            <a:avLst/>
          </a:prstGeom>
          <a:noFill/>
        </p:spPr>
        <p:txBody>
          <a:bodyPr vert="horz" rtlCol="0">
            <a:spAutoFit/>
          </a:bodyPr>
          <a:lstStyle/>
          <a:p>
            <a:pPr algn="ctr"/>
            <a:r>
              <a:rPr lang="en-US" sz="3600"/>
              <a:t>Testament of Kohath [4Q542, Fragment 1] 1:1</a:t>
            </a:r>
          </a:p>
        </p:txBody>
      </p:sp>
      <p:sp>
        <p:nvSpPr>
          <p:cNvPr id="4" name="TextBox 3">
            <a:extLst>
              <a:ext uri="{FF2B5EF4-FFF2-40B4-BE49-F238E27FC236}">
                <a16:creationId xmlns:a16="http://schemas.microsoft.com/office/drawing/2014/main" id="{CCD4E81F-F745-8738-6B16-A5BC51DE4471}"/>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B7471FE6-0F4A-9CDA-44DC-BBF8CF77CD1E}"/>
              </a:ext>
            </a:extLst>
          </p:cNvPr>
          <p:cNvSpPr txBox="1"/>
          <p:nvPr/>
        </p:nvSpPr>
        <p:spPr>
          <a:xfrm>
            <a:off x="1016000" y="1905000"/>
            <a:ext cx="10160000" cy="4385816"/>
          </a:xfrm>
          <a:prstGeom prst="rect">
            <a:avLst/>
          </a:prstGeom>
          <a:noFill/>
        </p:spPr>
        <p:txBody>
          <a:bodyPr vert="horz" rtlCol="0">
            <a:spAutoFit/>
          </a:bodyPr>
          <a:lstStyle/>
          <a:p>
            <a:pPr algn="ctr"/>
            <a:r>
              <a:rPr lang="en-US" sz="3100"/>
              <a:t>Now, my sons, be careful with inheritance which has been given to you by our fathers. Do not give your inheritance to foreigners, or your heritage to half-breeds or you will become foolishly humiliated in their eyes. They will scorn you when they go from being residents among you to being chiefs over you. Hold on to the words of </a:t>
            </a:r>
            <a:r>
              <a:rPr lang="en-US" sz="3100" b="1">
                <a:solidFill>
                  <a:srgbClr val="FF0000"/>
                </a:solidFill>
              </a:rPr>
              <a:t>our righteous fathers, Abraham, Jacob, and my words</a:t>
            </a:r>
            <a:r>
              <a:rPr lang="en-US" sz="3100"/>
              <a:t>. Be holy and pure from all corruption. Hold on to the truth and walk in uprightness. (Continued...)</a:t>
            </a:r>
          </a:p>
        </p:txBody>
      </p:sp>
    </p:spTree>
    <p:extLst>
      <p:ext uri="{BB962C8B-B14F-4D97-AF65-F5344CB8AC3E}">
        <p14:creationId xmlns:p14="http://schemas.microsoft.com/office/powerpoint/2010/main" val="3619324761"/>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179589-F635-BC80-B381-5BEE9F505593}"/>
              </a:ext>
            </a:extLst>
          </p:cNvPr>
          <p:cNvSpPr txBox="1"/>
          <p:nvPr/>
        </p:nvSpPr>
        <p:spPr>
          <a:xfrm>
            <a:off x="127000" y="127000"/>
            <a:ext cx="7315200" cy="276999"/>
          </a:xfrm>
          <a:prstGeom prst="rect">
            <a:avLst/>
          </a:prstGeom>
          <a:noFill/>
        </p:spPr>
        <p:txBody>
          <a:bodyPr vert="horz" lIns="0" tIns="0" rIns="0" bIns="0" rtlCol="0">
            <a:spAutoFit/>
          </a:bodyPr>
          <a:lstStyle/>
          <a:p>
            <a:r>
              <a:rPr lang="en-US"/>
              <a:t>Kohath</a:t>
            </a:r>
          </a:p>
        </p:txBody>
      </p:sp>
      <p:sp>
        <p:nvSpPr>
          <p:cNvPr id="3" name="TextBox 2">
            <a:extLst>
              <a:ext uri="{FF2B5EF4-FFF2-40B4-BE49-F238E27FC236}">
                <a16:creationId xmlns:a16="http://schemas.microsoft.com/office/drawing/2014/main" id="{AD0951AA-24B1-0D63-4AFC-6BD1392C6982}"/>
              </a:ext>
            </a:extLst>
          </p:cNvPr>
          <p:cNvSpPr txBox="1"/>
          <p:nvPr/>
        </p:nvSpPr>
        <p:spPr>
          <a:xfrm>
            <a:off x="1016000" y="635000"/>
            <a:ext cx="10160000" cy="3908762"/>
          </a:xfrm>
          <a:prstGeom prst="rect">
            <a:avLst/>
          </a:prstGeom>
          <a:noFill/>
        </p:spPr>
        <p:txBody>
          <a:bodyPr vert="horz" rtlCol="0">
            <a:spAutoFit/>
          </a:bodyPr>
          <a:lstStyle/>
          <a:p>
            <a:pPr algn="ctr"/>
            <a:r>
              <a:rPr lang="en-US" sz="3100"/>
              <a:t>Do not be double minded, but have a pure heart and a truthful and good spirit. It will give a good name to me, joy to Levi, gladness to Jacob, rejoicing to Isaac, and honor to Abraham. If you keep and carry on the inheritance which your Father's gave you in truth, justice, upright perfection, purity, and holiness. You must keep the priesthood in every way that I have commanded you, and according to all that...</a:t>
            </a:r>
          </a:p>
        </p:txBody>
      </p:sp>
    </p:spTree>
    <p:extLst>
      <p:ext uri="{BB962C8B-B14F-4D97-AF65-F5344CB8AC3E}">
        <p14:creationId xmlns:p14="http://schemas.microsoft.com/office/powerpoint/2010/main" val="3386645029"/>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5367D-D0C0-95FA-CD54-D57A39D0797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Moses</a:t>
            </a:r>
          </a:p>
        </p:txBody>
      </p:sp>
      <p:sp>
        <p:nvSpPr>
          <p:cNvPr id="3" name="Subtitle 2">
            <a:extLst>
              <a:ext uri="{FF2B5EF4-FFF2-40B4-BE49-F238E27FC236}">
                <a16:creationId xmlns:a16="http://schemas.microsoft.com/office/drawing/2014/main" id="{CE2BC075-31E1-A792-3D54-76D0360B8B2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00836392"/>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4B005C-9F77-3E04-7B0B-E99D3421A48F}"/>
              </a:ext>
            </a:extLst>
          </p:cNvPr>
          <p:cNvSpPr txBox="1"/>
          <p:nvPr/>
        </p:nvSpPr>
        <p:spPr>
          <a:xfrm>
            <a:off x="127000" y="127000"/>
            <a:ext cx="7315200" cy="276999"/>
          </a:xfrm>
          <a:prstGeom prst="rect">
            <a:avLst/>
          </a:prstGeom>
          <a:noFill/>
        </p:spPr>
        <p:txBody>
          <a:bodyPr vert="horz" lIns="0" tIns="0" rIns="0" bIns="0" rtlCol="0">
            <a:spAutoFit/>
          </a:bodyPr>
          <a:lstStyle/>
          <a:p>
            <a:r>
              <a:rPr lang="en-US"/>
              <a:t>Moses</a:t>
            </a:r>
          </a:p>
        </p:txBody>
      </p:sp>
      <p:sp>
        <p:nvSpPr>
          <p:cNvPr id="3" name="TextBox 2">
            <a:extLst>
              <a:ext uri="{FF2B5EF4-FFF2-40B4-BE49-F238E27FC236}">
                <a16:creationId xmlns:a16="http://schemas.microsoft.com/office/drawing/2014/main" id="{A5BFF2EC-6E1F-F8C6-D43E-1BF6A4718FB7}"/>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1:14-15</a:t>
            </a:r>
          </a:p>
        </p:txBody>
      </p:sp>
      <p:sp>
        <p:nvSpPr>
          <p:cNvPr id="4" name="TextBox 3">
            <a:extLst>
              <a:ext uri="{FF2B5EF4-FFF2-40B4-BE49-F238E27FC236}">
                <a16:creationId xmlns:a16="http://schemas.microsoft.com/office/drawing/2014/main" id="{08F47BE3-539B-0EAD-E5C6-50EF886EB9C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592E76B-3187-2BD7-1A76-2D9D0AA7C915}"/>
              </a:ext>
            </a:extLst>
          </p:cNvPr>
          <p:cNvSpPr txBox="1"/>
          <p:nvPr/>
        </p:nvSpPr>
        <p:spPr>
          <a:xfrm>
            <a:off x="1016000" y="1905000"/>
            <a:ext cx="10160000" cy="2954655"/>
          </a:xfrm>
          <a:prstGeom prst="rect">
            <a:avLst/>
          </a:prstGeom>
          <a:noFill/>
        </p:spPr>
        <p:txBody>
          <a:bodyPr vert="horz" rtlCol="0">
            <a:spAutoFit/>
          </a:bodyPr>
          <a:lstStyle/>
          <a:p>
            <a:pPr algn="ctr"/>
            <a:r>
              <a:rPr lang="en-US" sz="3100"/>
              <a:t>Accordingly He designed and devised me, and He prepared me before the foundation of the world, that </a:t>
            </a:r>
            <a:r>
              <a:rPr lang="en-US" sz="3100" b="1">
                <a:solidFill>
                  <a:srgbClr val="FF0000"/>
                </a:solidFill>
              </a:rPr>
              <a:t>I should be the mediator of His covenant.</a:t>
            </a:r>
            <a:r>
              <a:rPr lang="en-US" sz="3100"/>
              <a:t> And now I declare unto thee that the time of the years of my life is fulfilled and I am passing away to sleep with my fathers even in the presence of all the people.</a:t>
            </a:r>
          </a:p>
        </p:txBody>
      </p:sp>
    </p:spTree>
    <p:extLst>
      <p:ext uri="{BB962C8B-B14F-4D97-AF65-F5344CB8AC3E}">
        <p14:creationId xmlns:p14="http://schemas.microsoft.com/office/powerpoint/2010/main" val="3901989768"/>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E56755-96E6-E5D5-EA62-999D0F531696}"/>
              </a:ext>
            </a:extLst>
          </p:cNvPr>
          <p:cNvSpPr txBox="1"/>
          <p:nvPr/>
        </p:nvSpPr>
        <p:spPr>
          <a:xfrm>
            <a:off x="127000" y="127000"/>
            <a:ext cx="7315200" cy="276999"/>
          </a:xfrm>
          <a:prstGeom prst="rect">
            <a:avLst/>
          </a:prstGeom>
          <a:noFill/>
        </p:spPr>
        <p:txBody>
          <a:bodyPr vert="horz" lIns="0" tIns="0" rIns="0" bIns="0" rtlCol="0">
            <a:spAutoFit/>
          </a:bodyPr>
          <a:lstStyle/>
          <a:p>
            <a:r>
              <a:rPr lang="en-US"/>
              <a:t>Moses</a:t>
            </a:r>
          </a:p>
        </p:txBody>
      </p:sp>
      <p:sp>
        <p:nvSpPr>
          <p:cNvPr id="3" name="TextBox 2">
            <a:extLst>
              <a:ext uri="{FF2B5EF4-FFF2-40B4-BE49-F238E27FC236}">
                <a16:creationId xmlns:a16="http://schemas.microsoft.com/office/drawing/2014/main" id="{6A100276-675D-1FB5-5ABA-F26EA56783A8}"/>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12:6</a:t>
            </a:r>
          </a:p>
        </p:txBody>
      </p:sp>
      <p:sp>
        <p:nvSpPr>
          <p:cNvPr id="4" name="TextBox 3">
            <a:extLst>
              <a:ext uri="{FF2B5EF4-FFF2-40B4-BE49-F238E27FC236}">
                <a16:creationId xmlns:a16="http://schemas.microsoft.com/office/drawing/2014/main" id="{78593A90-5CCB-B043-1DDB-BCD6DFA578B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D9B36ED-2204-8072-BC46-CE17EC98CB60}"/>
              </a:ext>
            </a:extLst>
          </p:cNvPr>
          <p:cNvSpPr txBox="1"/>
          <p:nvPr/>
        </p:nvSpPr>
        <p:spPr>
          <a:xfrm>
            <a:off x="1016000" y="1905000"/>
            <a:ext cx="10160000" cy="1046440"/>
          </a:xfrm>
          <a:prstGeom prst="rect">
            <a:avLst/>
          </a:prstGeom>
          <a:noFill/>
        </p:spPr>
        <p:txBody>
          <a:bodyPr vert="horz" rtlCol="0">
            <a:spAutoFit/>
          </a:bodyPr>
          <a:lstStyle/>
          <a:p>
            <a:pPr algn="ctr"/>
            <a:r>
              <a:rPr lang="en-US" sz="3100"/>
              <a:t>The Lord hath </a:t>
            </a:r>
            <a:r>
              <a:rPr lang="en-US" sz="3100" b="1">
                <a:solidFill>
                  <a:srgbClr val="FF0000"/>
                </a:solidFill>
              </a:rPr>
              <a:t>on their behalf appointed me</a:t>
            </a:r>
            <a:r>
              <a:rPr lang="en-US" sz="3100"/>
              <a:t> to pray for their sins</a:t>
            </a:r>
          </a:p>
        </p:txBody>
      </p:sp>
    </p:spTree>
    <p:extLst>
      <p:ext uri="{BB962C8B-B14F-4D97-AF65-F5344CB8AC3E}">
        <p14:creationId xmlns:p14="http://schemas.microsoft.com/office/powerpoint/2010/main" val="95780356"/>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9F1A8D-2CB1-C16E-A4F5-67BB9F3DE058}"/>
              </a:ext>
            </a:extLst>
          </p:cNvPr>
          <p:cNvSpPr txBox="1"/>
          <p:nvPr/>
        </p:nvSpPr>
        <p:spPr>
          <a:xfrm>
            <a:off x="127000" y="127000"/>
            <a:ext cx="7315200" cy="276999"/>
          </a:xfrm>
          <a:prstGeom prst="rect">
            <a:avLst/>
          </a:prstGeom>
          <a:noFill/>
        </p:spPr>
        <p:txBody>
          <a:bodyPr vert="horz" lIns="0" tIns="0" rIns="0" bIns="0" rtlCol="0">
            <a:spAutoFit/>
          </a:bodyPr>
          <a:lstStyle/>
          <a:p>
            <a:r>
              <a:rPr lang="en-US"/>
              <a:t>Moses</a:t>
            </a:r>
          </a:p>
        </p:txBody>
      </p:sp>
      <p:sp>
        <p:nvSpPr>
          <p:cNvPr id="3" name="TextBox 2">
            <a:extLst>
              <a:ext uri="{FF2B5EF4-FFF2-40B4-BE49-F238E27FC236}">
                <a16:creationId xmlns:a16="http://schemas.microsoft.com/office/drawing/2014/main" id="{82F999E1-AAF6-039C-E519-C15E75998743}"/>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3:12</a:t>
            </a:r>
          </a:p>
        </p:txBody>
      </p:sp>
      <p:sp>
        <p:nvSpPr>
          <p:cNvPr id="4" name="TextBox 3">
            <a:extLst>
              <a:ext uri="{FF2B5EF4-FFF2-40B4-BE49-F238E27FC236}">
                <a16:creationId xmlns:a16="http://schemas.microsoft.com/office/drawing/2014/main" id="{806F4B5A-D71B-8649-9669-0CAEB37BED8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1AB395F-324F-F884-E459-C11C2815E440}"/>
              </a:ext>
            </a:extLst>
          </p:cNvPr>
          <p:cNvSpPr txBox="1"/>
          <p:nvPr/>
        </p:nvSpPr>
        <p:spPr>
          <a:xfrm>
            <a:off x="1016000" y="1905000"/>
            <a:ext cx="10160000" cy="1523494"/>
          </a:xfrm>
          <a:prstGeom prst="rect">
            <a:avLst/>
          </a:prstGeom>
          <a:noFill/>
        </p:spPr>
        <p:txBody>
          <a:bodyPr vert="horz" rtlCol="0">
            <a:spAutoFit/>
          </a:bodyPr>
          <a:lstStyle/>
          <a:p>
            <a:pPr algn="ctr"/>
            <a:r>
              <a:rPr lang="en-US" sz="3100"/>
              <a:t>And assuredly called heaven and earth to witness against us, that we should not transgress His commandments, </a:t>
            </a:r>
            <a:r>
              <a:rPr lang="en-US" sz="3100" b="1">
                <a:solidFill>
                  <a:srgbClr val="FF0000"/>
                </a:solidFill>
              </a:rPr>
              <a:t>in the which he was a mediator unto us</a:t>
            </a:r>
            <a:r>
              <a:rPr lang="en-US" sz="3100"/>
              <a:t>?</a:t>
            </a:r>
          </a:p>
        </p:txBody>
      </p:sp>
    </p:spTree>
    <p:extLst>
      <p:ext uri="{BB962C8B-B14F-4D97-AF65-F5344CB8AC3E}">
        <p14:creationId xmlns:p14="http://schemas.microsoft.com/office/powerpoint/2010/main" val="1140459309"/>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4A2CB6-33C8-BA3B-2DD7-B01A8E3F5B8D}"/>
              </a:ext>
            </a:extLst>
          </p:cNvPr>
          <p:cNvSpPr txBox="1"/>
          <p:nvPr/>
        </p:nvSpPr>
        <p:spPr>
          <a:xfrm>
            <a:off x="127000" y="127000"/>
            <a:ext cx="7315200" cy="276999"/>
          </a:xfrm>
          <a:prstGeom prst="rect">
            <a:avLst/>
          </a:prstGeom>
          <a:noFill/>
        </p:spPr>
        <p:txBody>
          <a:bodyPr vert="horz" lIns="0" tIns="0" rIns="0" bIns="0" rtlCol="0">
            <a:spAutoFit/>
          </a:bodyPr>
          <a:lstStyle/>
          <a:p>
            <a:r>
              <a:rPr lang="en-US"/>
              <a:t>Moses</a:t>
            </a:r>
          </a:p>
        </p:txBody>
      </p:sp>
      <p:sp>
        <p:nvSpPr>
          <p:cNvPr id="3" name="TextBox 2">
            <a:extLst>
              <a:ext uri="{FF2B5EF4-FFF2-40B4-BE49-F238E27FC236}">
                <a16:creationId xmlns:a16="http://schemas.microsoft.com/office/drawing/2014/main" id="{E123E72B-82F3-23DD-6CB4-B2786F93AE7E}"/>
              </a:ext>
            </a:extLst>
          </p:cNvPr>
          <p:cNvSpPr txBox="1"/>
          <p:nvPr/>
        </p:nvSpPr>
        <p:spPr>
          <a:xfrm>
            <a:off x="0" y="762000"/>
            <a:ext cx="12192000" cy="646331"/>
          </a:xfrm>
          <a:prstGeom prst="rect">
            <a:avLst/>
          </a:prstGeom>
          <a:noFill/>
        </p:spPr>
        <p:txBody>
          <a:bodyPr vert="horz" rtlCol="0">
            <a:spAutoFit/>
          </a:bodyPr>
          <a:lstStyle/>
          <a:p>
            <a:pPr algn="ctr"/>
            <a:r>
              <a:rPr lang="en-US" sz="3600"/>
              <a:t>Exodus 32:30</a:t>
            </a:r>
          </a:p>
        </p:txBody>
      </p:sp>
      <p:sp>
        <p:nvSpPr>
          <p:cNvPr id="4" name="TextBox 3">
            <a:extLst>
              <a:ext uri="{FF2B5EF4-FFF2-40B4-BE49-F238E27FC236}">
                <a16:creationId xmlns:a16="http://schemas.microsoft.com/office/drawing/2014/main" id="{8E9EBE98-795B-0EB8-3B14-121232DA94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6A6813-2D87-5C22-9CFB-D4D5A26FBDDF}"/>
              </a:ext>
            </a:extLst>
          </p:cNvPr>
          <p:cNvSpPr txBox="1"/>
          <p:nvPr/>
        </p:nvSpPr>
        <p:spPr>
          <a:xfrm>
            <a:off x="1016000" y="1905000"/>
            <a:ext cx="10160000" cy="1523494"/>
          </a:xfrm>
          <a:prstGeom prst="rect">
            <a:avLst/>
          </a:prstGeom>
          <a:noFill/>
        </p:spPr>
        <p:txBody>
          <a:bodyPr vert="horz" rtlCol="0">
            <a:spAutoFit/>
          </a:bodyPr>
          <a:lstStyle/>
          <a:p>
            <a:pPr algn="ctr"/>
            <a:r>
              <a:rPr lang="en-US" sz="3100"/>
              <a:t>On the next day Moses said to the people, "You yourselves have committed a great sin; and now I am going up to the LORD, </a:t>
            </a:r>
            <a:r>
              <a:rPr lang="en-US" sz="3100" b="1">
                <a:solidFill>
                  <a:srgbClr val="FF0000"/>
                </a:solidFill>
              </a:rPr>
              <a:t>perhaps I can make atonement for your sin.</a:t>
            </a:r>
            <a:r>
              <a:rPr lang="en-US" sz="3100"/>
              <a:t>"</a:t>
            </a:r>
          </a:p>
        </p:txBody>
      </p:sp>
    </p:spTree>
    <p:extLst>
      <p:ext uri="{BB962C8B-B14F-4D97-AF65-F5344CB8AC3E}">
        <p14:creationId xmlns:p14="http://schemas.microsoft.com/office/powerpoint/2010/main" val="1937870930"/>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C0B608-D420-2F4C-DA01-EF3375EA65FE}"/>
              </a:ext>
            </a:extLst>
          </p:cNvPr>
          <p:cNvSpPr txBox="1"/>
          <p:nvPr/>
        </p:nvSpPr>
        <p:spPr>
          <a:xfrm>
            <a:off x="127000" y="127000"/>
            <a:ext cx="7315200" cy="276999"/>
          </a:xfrm>
          <a:prstGeom prst="rect">
            <a:avLst/>
          </a:prstGeom>
          <a:noFill/>
        </p:spPr>
        <p:txBody>
          <a:bodyPr vert="horz" lIns="0" tIns="0" rIns="0" bIns="0" rtlCol="0">
            <a:spAutoFit/>
          </a:bodyPr>
          <a:lstStyle/>
          <a:p>
            <a:r>
              <a:rPr lang="en-US"/>
              <a:t>Moses</a:t>
            </a:r>
          </a:p>
        </p:txBody>
      </p:sp>
      <p:sp>
        <p:nvSpPr>
          <p:cNvPr id="3" name="TextBox 2">
            <a:extLst>
              <a:ext uri="{FF2B5EF4-FFF2-40B4-BE49-F238E27FC236}">
                <a16:creationId xmlns:a16="http://schemas.microsoft.com/office/drawing/2014/main" id="{A97EE94A-DF76-F782-7E0E-EFCF21B80EA4}"/>
              </a:ext>
            </a:extLst>
          </p:cNvPr>
          <p:cNvSpPr txBox="1"/>
          <p:nvPr/>
        </p:nvSpPr>
        <p:spPr>
          <a:xfrm>
            <a:off x="0" y="762000"/>
            <a:ext cx="12192000" cy="646331"/>
          </a:xfrm>
          <a:prstGeom prst="rect">
            <a:avLst/>
          </a:prstGeom>
          <a:noFill/>
        </p:spPr>
        <p:txBody>
          <a:bodyPr vert="horz" rtlCol="0">
            <a:spAutoFit/>
          </a:bodyPr>
          <a:lstStyle/>
          <a:p>
            <a:pPr algn="ctr"/>
            <a:r>
              <a:rPr lang="en-US" sz="3600"/>
              <a:t>Assumption of Moses 12:6</a:t>
            </a:r>
          </a:p>
        </p:txBody>
      </p:sp>
      <p:sp>
        <p:nvSpPr>
          <p:cNvPr id="4" name="TextBox 3">
            <a:extLst>
              <a:ext uri="{FF2B5EF4-FFF2-40B4-BE49-F238E27FC236}">
                <a16:creationId xmlns:a16="http://schemas.microsoft.com/office/drawing/2014/main" id="{1458A036-0B5D-6094-BD35-F711189A265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D202B20-89F3-1D19-CCFE-4CA5B663E9B4}"/>
              </a:ext>
            </a:extLst>
          </p:cNvPr>
          <p:cNvSpPr txBox="1"/>
          <p:nvPr/>
        </p:nvSpPr>
        <p:spPr>
          <a:xfrm>
            <a:off x="1016000" y="1905000"/>
            <a:ext cx="10160000" cy="1046440"/>
          </a:xfrm>
          <a:prstGeom prst="rect">
            <a:avLst/>
          </a:prstGeom>
          <a:noFill/>
        </p:spPr>
        <p:txBody>
          <a:bodyPr vert="horz" rtlCol="0">
            <a:spAutoFit/>
          </a:bodyPr>
          <a:lstStyle/>
          <a:p>
            <a:pPr algn="ctr"/>
            <a:r>
              <a:rPr lang="en-US" sz="3100"/>
              <a:t>The Lord hath on their behalf appointed me to pray for their sins</a:t>
            </a:r>
          </a:p>
        </p:txBody>
      </p:sp>
    </p:spTree>
    <p:extLst>
      <p:ext uri="{BB962C8B-B14F-4D97-AF65-F5344CB8AC3E}">
        <p14:creationId xmlns:p14="http://schemas.microsoft.com/office/powerpoint/2010/main" val="3506118652"/>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D7002-DB54-F46D-6695-DAF5EC573E27}"/>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Aaron (1st High Priest of Israel)</a:t>
            </a:r>
          </a:p>
        </p:txBody>
      </p:sp>
      <p:sp>
        <p:nvSpPr>
          <p:cNvPr id="3" name="Subtitle 2">
            <a:extLst>
              <a:ext uri="{FF2B5EF4-FFF2-40B4-BE49-F238E27FC236}">
                <a16:creationId xmlns:a16="http://schemas.microsoft.com/office/drawing/2014/main" id="{ED91975C-D0AC-6D25-60D2-B8A980B7E3D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49512848"/>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775DBA-EDFC-D4A9-DBF4-581AA81A29EC}"/>
              </a:ext>
            </a:extLst>
          </p:cNvPr>
          <p:cNvSpPr txBox="1"/>
          <p:nvPr/>
        </p:nvSpPr>
        <p:spPr>
          <a:xfrm>
            <a:off x="127000" y="127000"/>
            <a:ext cx="7315200" cy="276999"/>
          </a:xfrm>
          <a:prstGeom prst="rect">
            <a:avLst/>
          </a:prstGeom>
          <a:noFill/>
        </p:spPr>
        <p:txBody>
          <a:bodyPr vert="horz" lIns="0" tIns="0" rIns="0" bIns="0" rtlCol="0">
            <a:spAutoFit/>
          </a:bodyPr>
          <a:lstStyle/>
          <a:p>
            <a:r>
              <a:rPr lang="en-US"/>
              <a:t>Aaron (1st High Priest of Israel)</a:t>
            </a:r>
          </a:p>
        </p:txBody>
      </p:sp>
      <p:sp>
        <p:nvSpPr>
          <p:cNvPr id="3" name="TextBox 2">
            <a:extLst>
              <a:ext uri="{FF2B5EF4-FFF2-40B4-BE49-F238E27FC236}">
                <a16:creationId xmlns:a16="http://schemas.microsoft.com/office/drawing/2014/main" id="{2FF3C88F-1B25-9D70-AAB7-80159E7DB857}"/>
              </a:ext>
            </a:extLst>
          </p:cNvPr>
          <p:cNvSpPr txBox="1"/>
          <p:nvPr/>
        </p:nvSpPr>
        <p:spPr>
          <a:xfrm>
            <a:off x="0" y="762000"/>
            <a:ext cx="12192000" cy="646331"/>
          </a:xfrm>
          <a:prstGeom prst="rect">
            <a:avLst/>
          </a:prstGeom>
          <a:noFill/>
        </p:spPr>
        <p:txBody>
          <a:bodyPr vert="horz" rtlCol="0">
            <a:spAutoFit/>
          </a:bodyPr>
          <a:lstStyle/>
          <a:p>
            <a:pPr algn="ctr"/>
            <a:r>
              <a:rPr lang="en-US" sz="3600"/>
              <a:t>Exodus 19:5-6</a:t>
            </a:r>
          </a:p>
        </p:txBody>
      </p:sp>
      <p:sp>
        <p:nvSpPr>
          <p:cNvPr id="4" name="TextBox 3">
            <a:extLst>
              <a:ext uri="{FF2B5EF4-FFF2-40B4-BE49-F238E27FC236}">
                <a16:creationId xmlns:a16="http://schemas.microsoft.com/office/drawing/2014/main" id="{F6B72E23-AD2C-0D12-716E-7AC802F7397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F5FC825-2CF9-FB56-858E-59F412954507}"/>
              </a:ext>
            </a:extLst>
          </p:cNvPr>
          <p:cNvSpPr txBox="1"/>
          <p:nvPr/>
        </p:nvSpPr>
        <p:spPr>
          <a:xfrm>
            <a:off x="1016000" y="1905000"/>
            <a:ext cx="10160000" cy="2477601"/>
          </a:xfrm>
          <a:prstGeom prst="rect">
            <a:avLst/>
          </a:prstGeom>
          <a:noFill/>
        </p:spPr>
        <p:txBody>
          <a:bodyPr vert="horz" rtlCol="0">
            <a:spAutoFit/>
          </a:bodyPr>
          <a:lstStyle/>
          <a:p>
            <a:pPr algn="ctr"/>
            <a:r>
              <a:rPr lang="en-US" sz="3100"/>
              <a:t>Now then, if you will indeed obey My voice and keep My covenant, then you shall be My own possession among all the peoples, for all the earth is Mine; </a:t>
            </a:r>
            <a:r>
              <a:rPr lang="en-US" sz="3100" b="1">
                <a:solidFill>
                  <a:srgbClr val="FF0000"/>
                </a:solidFill>
              </a:rPr>
              <a:t>and you shall be to Me a kingdom of priests and a holy nation</a:t>
            </a:r>
            <a:r>
              <a:rPr lang="en-US" sz="3100"/>
              <a:t>.' These are the words that you shall speak to the sons of Israel."</a:t>
            </a:r>
          </a:p>
        </p:txBody>
      </p:sp>
    </p:spTree>
    <p:extLst>
      <p:ext uri="{BB962C8B-B14F-4D97-AF65-F5344CB8AC3E}">
        <p14:creationId xmlns:p14="http://schemas.microsoft.com/office/powerpoint/2010/main" val="320863362"/>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C1080D-E775-CB2A-20E7-555E3E36BD56}"/>
              </a:ext>
            </a:extLst>
          </p:cNvPr>
          <p:cNvSpPr txBox="1"/>
          <p:nvPr/>
        </p:nvSpPr>
        <p:spPr>
          <a:xfrm>
            <a:off x="127000" y="127000"/>
            <a:ext cx="7315200" cy="276999"/>
          </a:xfrm>
          <a:prstGeom prst="rect">
            <a:avLst/>
          </a:prstGeom>
          <a:noFill/>
        </p:spPr>
        <p:txBody>
          <a:bodyPr vert="horz" lIns="0" tIns="0" rIns="0" bIns="0" rtlCol="0">
            <a:spAutoFit/>
          </a:bodyPr>
          <a:lstStyle/>
          <a:p>
            <a:r>
              <a:rPr lang="en-US"/>
              <a:t>Aaron (1st High Priest of Israel)</a:t>
            </a:r>
          </a:p>
        </p:txBody>
      </p:sp>
      <p:sp>
        <p:nvSpPr>
          <p:cNvPr id="3" name="TextBox 2">
            <a:extLst>
              <a:ext uri="{FF2B5EF4-FFF2-40B4-BE49-F238E27FC236}">
                <a16:creationId xmlns:a16="http://schemas.microsoft.com/office/drawing/2014/main" id="{E68F8659-9679-A67C-0943-1F0D001F3684}"/>
              </a:ext>
            </a:extLst>
          </p:cNvPr>
          <p:cNvSpPr txBox="1"/>
          <p:nvPr/>
        </p:nvSpPr>
        <p:spPr>
          <a:xfrm>
            <a:off x="0" y="762000"/>
            <a:ext cx="12192000" cy="646331"/>
          </a:xfrm>
          <a:prstGeom prst="rect">
            <a:avLst/>
          </a:prstGeom>
          <a:noFill/>
        </p:spPr>
        <p:txBody>
          <a:bodyPr vert="horz" rtlCol="0">
            <a:spAutoFit/>
          </a:bodyPr>
          <a:lstStyle/>
          <a:p>
            <a:pPr algn="ctr"/>
            <a:r>
              <a:rPr lang="en-US" sz="3600"/>
              <a:t>Exodus 29:9</a:t>
            </a:r>
          </a:p>
        </p:txBody>
      </p:sp>
      <p:sp>
        <p:nvSpPr>
          <p:cNvPr id="4" name="TextBox 3">
            <a:extLst>
              <a:ext uri="{FF2B5EF4-FFF2-40B4-BE49-F238E27FC236}">
                <a16:creationId xmlns:a16="http://schemas.microsoft.com/office/drawing/2014/main" id="{92597CF4-1FFB-146E-55D5-805F9475385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93B8D2-C4A4-B690-0697-A3EB94EC06A3}"/>
              </a:ext>
            </a:extLst>
          </p:cNvPr>
          <p:cNvSpPr txBox="1"/>
          <p:nvPr/>
        </p:nvSpPr>
        <p:spPr>
          <a:xfrm>
            <a:off x="1016000" y="1905000"/>
            <a:ext cx="10160000" cy="1523494"/>
          </a:xfrm>
          <a:prstGeom prst="rect">
            <a:avLst/>
          </a:prstGeom>
          <a:noFill/>
        </p:spPr>
        <p:txBody>
          <a:bodyPr vert="horz" rtlCol="0">
            <a:spAutoFit/>
          </a:bodyPr>
          <a:lstStyle/>
          <a:p>
            <a:pPr algn="ctr"/>
            <a:r>
              <a:rPr lang="en-US" sz="3100"/>
              <a:t>"You shall gird them with sashes, Aaron and his sons, and bind caps on them, </a:t>
            </a:r>
            <a:r>
              <a:rPr lang="en-US" sz="3100" b="1">
                <a:solidFill>
                  <a:srgbClr val="FF0000"/>
                </a:solidFill>
              </a:rPr>
              <a:t>and they shall have the priesthood by a perpetual statute. So you shall ordain Aaron and his sons.</a:t>
            </a:r>
          </a:p>
        </p:txBody>
      </p:sp>
    </p:spTree>
    <p:extLst>
      <p:ext uri="{BB962C8B-B14F-4D97-AF65-F5344CB8AC3E}">
        <p14:creationId xmlns:p14="http://schemas.microsoft.com/office/powerpoint/2010/main" val="2161661550"/>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B3CC3-219D-E3E7-5F09-821AB3B2E46E}"/>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Eleazar (2nd High Priest of Israel)</a:t>
            </a:r>
          </a:p>
        </p:txBody>
      </p:sp>
      <p:sp>
        <p:nvSpPr>
          <p:cNvPr id="3" name="Subtitle 2">
            <a:extLst>
              <a:ext uri="{FF2B5EF4-FFF2-40B4-BE49-F238E27FC236}">
                <a16:creationId xmlns:a16="http://schemas.microsoft.com/office/drawing/2014/main" id="{905FA56C-4C20-6A66-35C0-8E2EA732455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65450439"/>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FCAFEA-2A5D-B520-BC94-C75F8C27C7C7}"/>
              </a:ext>
            </a:extLst>
          </p:cNvPr>
          <p:cNvSpPr txBox="1"/>
          <p:nvPr/>
        </p:nvSpPr>
        <p:spPr>
          <a:xfrm>
            <a:off x="127000" y="127000"/>
            <a:ext cx="7315200" cy="276999"/>
          </a:xfrm>
          <a:prstGeom prst="rect">
            <a:avLst/>
          </a:prstGeom>
          <a:noFill/>
        </p:spPr>
        <p:txBody>
          <a:bodyPr vert="horz" lIns="0" tIns="0" rIns="0" bIns="0" rtlCol="0">
            <a:spAutoFit/>
          </a:bodyPr>
          <a:lstStyle/>
          <a:p>
            <a:r>
              <a:rPr lang="en-US"/>
              <a:t>Eleazar (2nd High Priest of Israel)</a:t>
            </a:r>
          </a:p>
        </p:txBody>
      </p:sp>
      <p:sp>
        <p:nvSpPr>
          <p:cNvPr id="3" name="TextBox 2">
            <a:extLst>
              <a:ext uri="{FF2B5EF4-FFF2-40B4-BE49-F238E27FC236}">
                <a16:creationId xmlns:a16="http://schemas.microsoft.com/office/drawing/2014/main" id="{EC2FB4C4-EA40-3F6A-35D5-C4FC21964E80}"/>
              </a:ext>
            </a:extLst>
          </p:cNvPr>
          <p:cNvSpPr txBox="1"/>
          <p:nvPr/>
        </p:nvSpPr>
        <p:spPr>
          <a:xfrm>
            <a:off x="0" y="762000"/>
            <a:ext cx="12192000" cy="646331"/>
          </a:xfrm>
          <a:prstGeom prst="rect">
            <a:avLst/>
          </a:prstGeom>
          <a:noFill/>
        </p:spPr>
        <p:txBody>
          <a:bodyPr vert="horz" rtlCol="0">
            <a:spAutoFit/>
          </a:bodyPr>
          <a:lstStyle/>
          <a:p>
            <a:pPr algn="ctr"/>
            <a:r>
              <a:rPr lang="en-US" sz="3600"/>
              <a:t>Leviticus 10:16-20</a:t>
            </a:r>
          </a:p>
        </p:txBody>
      </p:sp>
      <p:sp>
        <p:nvSpPr>
          <p:cNvPr id="4" name="TextBox 3">
            <a:extLst>
              <a:ext uri="{FF2B5EF4-FFF2-40B4-BE49-F238E27FC236}">
                <a16:creationId xmlns:a16="http://schemas.microsoft.com/office/drawing/2014/main" id="{7EC1E06E-321D-894B-E143-589807BA1E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AFB594B-A66E-D0B9-7494-0773251DFE35}"/>
              </a:ext>
            </a:extLst>
          </p:cNvPr>
          <p:cNvSpPr txBox="1"/>
          <p:nvPr/>
        </p:nvSpPr>
        <p:spPr>
          <a:xfrm>
            <a:off x="1016000" y="1905000"/>
            <a:ext cx="10160000" cy="3431709"/>
          </a:xfrm>
          <a:prstGeom prst="rect">
            <a:avLst/>
          </a:prstGeom>
          <a:noFill/>
        </p:spPr>
        <p:txBody>
          <a:bodyPr vert="horz" rtlCol="0">
            <a:spAutoFit/>
          </a:bodyPr>
          <a:lstStyle/>
          <a:p>
            <a:pPr algn="ctr"/>
            <a:r>
              <a:rPr lang="en-US" sz="3100"/>
              <a:t>But Moses searched carefully for the goat of the sin offering, and behold, it had been burned up! </a:t>
            </a:r>
            <a:r>
              <a:rPr lang="en-US" sz="3100" b="1">
                <a:solidFill>
                  <a:srgbClr val="FF0000"/>
                </a:solidFill>
              </a:rPr>
              <a:t>So he was angry with Aaron's surviving sons Eleazar and Ithamar</a:t>
            </a:r>
            <a:r>
              <a:rPr lang="en-US" sz="3100"/>
              <a:t>, saying, "Why did you not eat the sin offering at the holy place? For it is most holy, </a:t>
            </a:r>
            <a:r>
              <a:rPr lang="en-US" sz="3100" b="1">
                <a:solidFill>
                  <a:srgbClr val="FF0000"/>
                </a:solidFill>
              </a:rPr>
              <a:t>and He gave it to you</a:t>
            </a:r>
            <a:r>
              <a:rPr lang="en-US" sz="3100"/>
              <a:t> to bear away the guilt of the congregation, to make atonement for them before the LORD. (Continued...)</a:t>
            </a:r>
          </a:p>
        </p:txBody>
      </p:sp>
    </p:spTree>
    <p:extLst>
      <p:ext uri="{BB962C8B-B14F-4D97-AF65-F5344CB8AC3E}">
        <p14:creationId xmlns:p14="http://schemas.microsoft.com/office/powerpoint/2010/main" val="1358507031"/>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D576C2-11FE-E16E-F1A8-AB88834DAF17}"/>
              </a:ext>
            </a:extLst>
          </p:cNvPr>
          <p:cNvSpPr txBox="1"/>
          <p:nvPr/>
        </p:nvSpPr>
        <p:spPr>
          <a:xfrm>
            <a:off x="127000" y="127000"/>
            <a:ext cx="7315200" cy="276999"/>
          </a:xfrm>
          <a:prstGeom prst="rect">
            <a:avLst/>
          </a:prstGeom>
          <a:noFill/>
        </p:spPr>
        <p:txBody>
          <a:bodyPr vert="horz" lIns="0" tIns="0" rIns="0" bIns="0" rtlCol="0">
            <a:spAutoFit/>
          </a:bodyPr>
          <a:lstStyle/>
          <a:p>
            <a:r>
              <a:rPr lang="en-US"/>
              <a:t>Eleazar (2nd High Priest of Israel)</a:t>
            </a:r>
          </a:p>
        </p:txBody>
      </p:sp>
      <p:sp>
        <p:nvSpPr>
          <p:cNvPr id="3" name="TextBox 2">
            <a:extLst>
              <a:ext uri="{FF2B5EF4-FFF2-40B4-BE49-F238E27FC236}">
                <a16:creationId xmlns:a16="http://schemas.microsoft.com/office/drawing/2014/main" id="{0C160BC8-66C1-44A7-6EA0-709FF55ABF28}"/>
              </a:ext>
            </a:extLst>
          </p:cNvPr>
          <p:cNvSpPr txBox="1"/>
          <p:nvPr/>
        </p:nvSpPr>
        <p:spPr>
          <a:xfrm>
            <a:off x="1016000" y="635000"/>
            <a:ext cx="10160000" cy="4385816"/>
          </a:xfrm>
          <a:prstGeom prst="rect">
            <a:avLst/>
          </a:prstGeom>
          <a:noFill/>
        </p:spPr>
        <p:txBody>
          <a:bodyPr vert="horz" rtlCol="0">
            <a:spAutoFit/>
          </a:bodyPr>
          <a:lstStyle/>
          <a:p>
            <a:pPr algn="ctr"/>
            <a:r>
              <a:rPr lang="en-US" sz="3100"/>
              <a:t>"Behold, since its blood had not been brought inside, into the sanctuary, you should certainly have eaten it in the sanctuary, just as I commanded." But Aaron spoke to Moses, "Behold, this very day they presented their sin offering and their burnt offering before the LORD. When things like these happened to me, if I had eaten a sin offering today, would it have been good in the sight of the LORD?" When Moses heard that, it seemed good in his sight.</a:t>
            </a:r>
          </a:p>
        </p:txBody>
      </p:sp>
    </p:spTree>
    <p:extLst>
      <p:ext uri="{BB962C8B-B14F-4D97-AF65-F5344CB8AC3E}">
        <p14:creationId xmlns:p14="http://schemas.microsoft.com/office/powerpoint/2010/main" val="922298745"/>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A8F1C-61F3-DF4C-03D2-9C8A9C1EA2E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Phinehas (Eleazar's son)-Abishua-Bukki-Uzzi-Eli- Zerahiah</a:t>
            </a:r>
          </a:p>
        </p:txBody>
      </p:sp>
      <p:sp>
        <p:nvSpPr>
          <p:cNvPr id="3" name="Subtitle 2">
            <a:extLst>
              <a:ext uri="{FF2B5EF4-FFF2-40B4-BE49-F238E27FC236}">
                <a16:creationId xmlns:a16="http://schemas.microsoft.com/office/drawing/2014/main" id="{7BC28AA4-648C-5D63-B257-F5CDEC087D4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31212746"/>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DFDCF7-44E9-21AF-E140-1744DEEF0531}"/>
              </a:ext>
            </a:extLst>
          </p:cNvPr>
          <p:cNvSpPr txBox="1"/>
          <p:nvPr/>
        </p:nvSpPr>
        <p:spPr>
          <a:xfrm>
            <a:off x="127000" y="127000"/>
            <a:ext cx="7315200" cy="276999"/>
          </a:xfrm>
          <a:prstGeom prst="rect">
            <a:avLst/>
          </a:prstGeom>
          <a:noFill/>
        </p:spPr>
        <p:txBody>
          <a:bodyPr vert="horz" lIns="0" tIns="0" rIns="0" bIns="0" rtlCol="0">
            <a:spAutoFit/>
          </a:bodyPr>
          <a:lstStyle/>
          <a:p>
            <a:r>
              <a:rPr lang="en-US"/>
              <a:t>Phinehas (Eleazar's son)-Abishua-Bukki-Uzzi-Eli- Zerahiah</a:t>
            </a:r>
          </a:p>
        </p:txBody>
      </p:sp>
      <p:sp>
        <p:nvSpPr>
          <p:cNvPr id="3" name="TextBox 2">
            <a:extLst>
              <a:ext uri="{FF2B5EF4-FFF2-40B4-BE49-F238E27FC236}">
                <a16:creationId xmlns:a16="http://schemas.microsoft.com/office/drawing/2014/main" id="{8D1C2ABE-4F08-EFB8-3760-06965F267875}"/>
              </a:ext>
            </a:extLst>
          </p:cNvPr>
          <p:cNvSpPr txBox="1"/>
          <p:nvPr/>
        </p:nvSpPr>
        <p:spPr>
          <a:xfrm>
            <a:off x="0" y="762000"/>
            <a:ext cx="12192000" cy="646331"/>
          </a:xfrm>
          <a:prstGeom prst="rect">
            <a:avLst/>
          </a:prstGeom>
          <a:noFill/>
        </p:spPr>
        <p:txBody>
          <a:bodyPr vert="horz" rtlCol="0">
            <a:spAutoFit/>
          </a:bodyPr>
          <a:lstStyle/>
          <a:p>
            <a:pPr algn="ctr"/>
            <a:r>
              <a:rPr lang="en-US" sz="3600"/>
              <a:t>Ezra 7:4</a:t>
            </a:r>
          </a:p>
        </p:txBody>
      </p:sp>
      <p:sp>
        <p:nvSpPr>
          <p:cNvPr id="4" name="TextBox 3">
            <a:extLst>
              <a:ext uri="{FF2B5EF4-FFF2-40B4-BE49-F238E27FC236}">
                <a16:creationId xmlns:a16="http://schemas.microsoft.com/office/drawing/2014/main" id="{90BCC1F8-E6BD-FDF4-DFAA-C1AA782B0D9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5872710-D94A-CCAC-C7CF-B17DB22C0694}"/>
              </a:ext>
            </a:extLst>
          </p:cNvPr>
          <p:cNvSpPr txBox="1"/>
          <p:nvPr/>
        </p:nvSpPr>
        <p:spPr>
          <a:xfrm>
            <a:off x="1016000" y="1905000"/>
            <a:ext cx="10160000" cy="569387"/>
          </a:xfrm>
          <a:prstGeom prst="rect">
            <a:avLst/>
          </a:prstGeom>
          <a:noFill/>
        </p:spPr>
        <p:txBody>
          <a:bodyPr vert="horz" rtlCol="0">
            <a:spAutoFit/>
          </a:bodyPr>
          <a:lstStyle/>
          <a:p>
            <a:pPr algn="ctr"/>
            <a:r>
              <a:rPr lang="en-US" sz="3100"/>
              <a:t>son of </a:t>
            </a:r>
            <a:r>
              <a:rPr lang="en-US" sz="3100" b="1">
                <a:solidFill>
                  <a:srgbClr val="FF0000"/>
                </a:solidFill>
              </a:rPr>
              <a:t>Zerahiah</a:t>
            </a:r>
            <a:r>
              <a:rPr lang="en-US" sz="3100"/>
              <a:t>, son of </a:t>
            </a:r>
            <a:r>
              <a:rPr lang="en-US" sz="3100" b="1">
                <a:solidFill>
                  <a:srgbClr val="FF0000"/>
                </a:solidFill>
              </a:rPr>
              <a:t>Uzzi</a:t>
            </a:r>
            <a:r>
              <a:rPr lang="en-US" sz="3100"/>
              <a:t>, son of </a:t>
            </a:r>
            <a:r>
              <a:rPr lang="en-US" sz="3100" b="1">
                <a:solidFill>
                  <a:srgbClr val="FF0000"/>
                </a:solidFill>
              </a:rPr>
              <a:t>Bukki</a:t>
            </a:r>
            <a:r>
              <a:rPr lang="en-US" sz="3100"/>
              <a:t>,</a:t>
            </a:r>
          </a:p>
        </p:txBody>
      </p:sp>
    </p:spTree>
    <p:extLst>
      <p:ext uri="{BB962C8B-B14F-4D97-AF65-F5344CB8AC3E}">
        <p14:creationId xmlns:p14="http://schemas.microsoft.com/office/powerpoint/2010/main" val="3805417103"/>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364FD0-75CB-5A8D-D0F9-6B8E89D7FC3D}"/>
              </a:ext>
            </a:extLst>
          </p:cNvPr>
          <p:cNvSpPr txBox="1"/>
          <p:nvPr/>
        </p:nvSpPr>
        <p:spPr>
          <a:xfrm>
            <a:off x="127000" y="127000"/>
            <a:ext cx="7315200" cy="276999"/>
          </a:xfrm>
          <a:prstGeom prst="rect">
            <a:avLst/>
          </a:prstGeom>
          <a:noFill/>
        </p:spPr>
        <p:txBody>
          <a:bodyPr vert="horz" lIns="0" tIns="0" rIns="0" bIns="0" rtlCol="0">
            <a:spAutoFit/>
          </a:bodyPr>
          <a:lstStyle/>
          <a:p>
            <a:r>
              <a:rPr lang="en-US"/>
              <a:t>Phinehas (Eleazar's son)-Abishua-Bukki-Uzzi-Eli- Zerahiah</a:t>
            </a:r>
          </a:p>
        </p:txBody>
      </p:sp>
      <p:sp>
        <p:nvSpPr>
          <p:cNvPr id="3" name="TextBox 2">
            <a:extLst>
              <a:ext uri="{FF2B5EF4-FFF2-40B4-BE49-F238E27FC236}">
                <a16:creationId xmlns:a16="http://schemas.microsoft.com/office/drawing/2014/main" id="{03235755-4A54-741A-27E4-97718FDCCE6A}"/>
              </a:ext>
            </a:extLst>
          </p:cNvPr>
          <p:cNvSpPr txBox="1"/>
          <p:nvPr/>
        </p:nvSpPr>
        <p:spPr>
          <a:xfrm>
            <a:off x="0" y="762000"/>
            <a:ext cx="12192000" cy="646331"/>
          </a:xfrm>
          <a:prstGeom prst="rect">
            <a:avLst/>
          </a:prstGeom>
          <a:noFill/>
        </p:spPr>
        <p:txBody>
          <a:bodyPr vert="horz" rtlCol="0">
            <a:spAutoFit/>
          </a:bodyPr>
          <a:lstStyle/>
          <a:p>
            <a:pPr algn="ctr"/>
            <a:r>
              <a:rPr lang="en-US" sz="3600"/>
              <a:t>First Chronicles 6:5</a:t>
            </a:r>
          </a:p>
        </p:txBody>
      </p:sp>
      <p:sp>
        <p:nvSpPr>
          <p:cNvPr id="4" name="TextBox 3">
            <a:extLst>
              <a:ext uri="{FF2B5EF4-FFF2-40B4-BE49-F238E27FC236}">
                <a16:creationId xmlns:a16="http://schemas.microsoft.com/office/drawing/2014/main" id="{436D6066-8762-C45E-A64C-6E0D853B5A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5A9234-B497-7BEB-46DB-0D94988A6D17}"/>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Abishua</a:t>
            </a:r>
            <a:r>
              <a:rPr lang="en-US" sz="3100"/>
              <a:t> became the father of </a:t>
            </a:r>
            <a:r>
              <a:rPr lang="en-US" sz="3100" b="1">
                <a:solidFill>
                  <a:srgbClr val="FF0000"/>
                </a:solidFill>
              </a:rPr>
              <a:t>Bukki</a:t>
            </a:r>
            <a:r>
              <a:rPr lang="en-US" sz="3100"/>
              <a:t>, and </a:t>
            </a:r>
            <a:r>
              <a:rPr lang="en-US" sz="3100" b="1">
                <a:solidFill>
                  <a:srgbClr val="FF0000"/>
                </a:solidFill>
              </a:rPr>
              <a:t>Bukki</a:t>
            </a:r>
            <a:r>
              <a:rPr lang="en-US" sz="3100"/>
              <a:t> became the father of </a:t>
            </a:r>
            <a:r>
              <a:rPr lang="en-US" sz="3100" b="1">
                <a:solidFill>
                  <a:srgbClr val="FF0000"/>
                </a:solidFill>
              </a:rPr>
              <a:t>Uzzi</a:t>
            </a:r>
            <a:r>
              <a:rPr lang="en-US" sz="3100"/>
              <a:t>,</a:t>
            </a:r>
          </a:p>
        </p:txBody>
      </p:sp>
    </p:spTree>
    <p:extLst>
      <p:ext uri="{BB962C8B-B14F-4D97-AF65-F5344CB8AC3E}">
        <p14:creationId xmlns:p14="http://schemas.microsoft.com/office/powerpoint/2010/main" val="3646138892"/>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4EC70C-C4AD-9575-7B4D-8395E438F168}"/>
              </a:ext>
            </a:extLst>
          </p:cNvPr>
          <p:cNvSpPr txBox="1"/>
          <p:nvPr/>
        </p:nvSpPr>
        <p:spPr>
          <a:xfrm>
            <a:off x="127000" y="127000"/>
            <a:ext cx="7315200" cy="276999"/>
          </a:xfrm>
          <a:prstGeom prst="rect">
            <a:avLst/>
          </a:prstGeom>
          <a:noFill/>
        </p:spPr>
        <p:txBody>
          <a:bodyPr vert="horz" lIns="0" tIns="0" rIns="0" bIns="0" rtlCol="0">
            <a:spAutoFit/>
          </a:bodyPr>
          <a:lstStyle/>
          <a:p>
            <a:r>
              <a:rPr lang="en-US"/>
              <a:t>Phinehas (Eleazar's son)-Abishua-Bukki-Uzzi-Eli- Zerahiah</a:t>
            </a:r>
          </a:p>
        </p:txBody>
      </p:sp>
      <p:sp>
        <p:nvSpPr>
          <p:cNvPr id="3" name="TextBox 2">
            <a:extLst>
              <a:ext uri="{FF2B5EF4-FFF2-40B4-BE49-F238E27FC236}">
                <a16:creationId xmlns:a16="http://schemas.microsoft.com/office/drawing/2014/main" id="{B014562F-C8D8-AFE1-A67E-5929DBCA10CB}"/>
              </a:ext>
            </a:extLst>
          </p:cNvPr>
          <p:cNvSpPr txBox="1"/>
          <p:nvPr/>
        </p:nvSpPr>
        <p:spPr>
          <a:xfrm>
            <a:off x="0" y="762000"/>
            <a:ext cx="12192000" cy="646331"/>
          </a:xfrm>
          <a:prstGeom prst="rect">
            <a:avLst/>
          </a:prstGeom>
          <a:noFill/>
        </p:spPr>
        <p:txBody>
          <a:bodyPr vert="horz" rtlCol="0">
            <a:spAutoFit/>
          </a:bodyPr>
          <a:lstStyle/>
          <a:p>
            <a:pPr algn="ctr"/>
            <a:r>
              <a:rPr lang="en-US" sz="3600"/>
              <a:t>First Chronicles 6:51</a:t>
            </a:r>
          </a:p>
        </p:txBody>
      </p:sp>
      <p:sp>
        <p:nvSpPr>
          <p:cNvPr id="4" name="TextBox 3">
            <a:extLst>
              <a:ext uri="{FF2B5EF4-FFF2-40B4-BE49-F238E27FC236}">
                <a16:creationId xmlns:a16="http://schemas.microsoft.com/office/drawing/2014/main" id="{C74E9536-B387-7698-1676-A7AE6F76A09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EF754E9-297B-F75B-A84D-A03FC64EF7CC}"/>
              </a:ext>
            </a:extLst>
          </p:cNvPr>
          <p:cNvSpPr txBox="1"/>
          <p:nvPr/>
        </p:nvSpPr>
        <p:spPr>
          <a:xfrm>
            <a:off x="1016000" y="1905000"/>
            <a:ext cx="10160000" cy="569387"/>
          </a:xfrm>
          <a:prstGeom prst="rect">
            <a:avLst/>
          </a:prstGeom>
          <a:noFill/>
        </p:spPr>
        <p:txBody>
          <a:bodyPr vert="horz" rtlCol="0">
            <a:spAutoFit/>
          </a:bodyPr>
          <a:lstStyle/>
          <a:p>
            <a:pPr algn="ctr"/>
            <a:r>
              <a:rPr lang="en-US" sz="3100" b="1">
                <a:solidFill>
                  <a:srgbClr val="FF0000"/>
                </a:solidFill>
              </a:rPr>
              <a:t>Bukki</a:t>
            </a:r>
            <a:r>
              <a:rPr lang="en-US" sz="3100"/>
              <a:t> his son, </a:t>
            </a:r>
            <a:r>
              <a:rPr lang="en-US" sz="3100" b="1">
                <a:solidFill>
                  <a:srgbClr val="FF0000"/>
                </a:solidFill>
              </a:rPr>
              <a:t>Uzzi</a:t>
            </a:r>
            <a:r>
              <a:rPr lang="en-US" sz="3100"/>
              <a:t> his son, </a:t>
            </a:r>
            <a:r>
              <a:rPr lang="en-US" sz="3100" b="1">
                <a:solidFill>
                  <a:srgbClr val="FF0000"/>
                </a:solidFill>
              </a:rPr>
              <a:t>Zerahiah</a:t>
            </a:r>
            <a:r>
              <a:rPr lang="en-US" sz="3100"/>
              <a:t> his son,</a:t>
            </a:r>
          </a:p>
        </p:txBody>
      </p:sp>
    </p:spTree>
    <p:extLst>
      <p:ext uri="{BB962C8B-B14F-4D97-AF65-F5344CB8AC3E}">
        <p14:creationId xmlns:p14="http://schemas.microsoft.com/office/powerpoint/2010/main" val="1149353471"/>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4CC612-8969-9175-601E-D558B7FACDDC}"/>
              </a:ext>
            </a:extLst>
          </p:cNvPr>
          <p:cNvSpPr txBox="1"/>
          <p:nvPr/>
        </p:nvSpPr>
        <p:spPr>
          <a:xfrm>
            <a:off x="127000" y="127000"/>
            <a:ext cx="7315200" cy="276999"/>
          </a:xfrm>
          <a:prstGeom prst="rect">
            <a:avLst/>
          </a:prstGeom>
          <a:noFill/>
        </p:spPr>
        <p:txBody>
          <a:bodyPr vert="horz" lIns="0" tIns="0" rIns="0" bIns="0" rtlCol="0">
            <a:spAutoFit/>
          </a:bodyPr>
          <a:lstStyle/>
          <a:p>
            <a:r>
              <a:rPr lang="en-US"/>
              <a:t>Phinehas (Eleazar's son)-Abishua-Bukki-Uzzi-Eli- Zerahiah</a:t>
            </a:r>
          </a:p>
        </p:txBody>
      </p:sp>
      <p:sp>
        <p:nvSpPr>
          <p:cNvPr id="3" name="TextBox 2">
            <a:extLst>
              <a:ext uri="{FF2B5EF4-FFF2-40B4-BE49-F238E27FC236}">
                <a16:creationId xmlns:a16="http://schemas.microsoft.com/office/drawing/2014/main" id="{2BE4474B-55D5-A5AB-09F1-5A27D74AE74C}"/>
              </a:ext>
            </a:extLst>
          </p:cNvPr>
          <p:cNvSpPr txBox="1"/>
          <p:nvPr/>
        </p:nvSpPr>
        <p:spPr>
          <a:xfrm>
            <a:off x="0" y="762000"/>
            <a:ext cx="12192000" cy="646331"/>
          </a:xfrm>
          <a:prstGeom prst="rect">
            <a:avLst/>
          </a:prstGeom>
          <a:noFill/>
        </p:spPr>
        <p:txBody>
          <a:bodyPr vert="horz" rtlCol="0">
            <a:spAutoFit/>
          </a:bodyPr>
          <a:lstStyle/>
          <a:p>
            <a:pPr algn="ctr"/>
            <a:r>
              <a:rPr lang="en-US" sz="3600"/>
              <a:t>First Samuel 2:12</a:t>
            </a:r>
          </a:p>
        </p:txBody>
      </p:sp>
      <p:sp>
        <p:nvSpPr>
          <p:cNvPr id="4" name="TextBox 3">
            <a:extLst>
              <a:ext uri="{FF2B5EF4-FFF2-40B4-BE49-F238E27FC236}">
                <a16:creationId xmlns:a16="http://schemas.microsoft.com/office/drawing/2014/main" id="{4BC7E6BF-4189-82B6-F55B-D10B76C201F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E6F01F-B436-78AA-78E3-F316451CCA95}"/>
              </a:ext>
            </a:extLst>
          </p:cNvPr>
          <p:cNvSpPr txBox="1"/>
          <p:nvPr/>
        </p:nvSpPr>
        <p:spPr>
          <a:xfrm>
            <a:off x="1016000" y="1905000"/>
            <a:ext cx="10160000" cy="1046440"/>
          </a:xfrm>
          <a:prstGeom prst="rect">
            <a:avLst/>
          </a:prstGeom>
          <a:noFill/>
        </p:spPr>
        <p:txBody>
          <a:bodyPr vert="horz" rtlCol="0">
            <a:spAutoFit/>
          </a:bodyPr>
          <a:lstStyle/>
          <a:p>
            <a:pPr algn="ctr"/>
            <a:r>
              <a:rPr lang="en-US" sz="3100"/>
              <a:t>Now the </a:t>
            </a:r>
            <a:r>
              <a:rPr lang="en-US" sz="3100" b="1">
                <a:solidFill>
                  <a:srgbClr val="FF0000"/>
                </a:solidFill>
              </a:rPr>
              <a:t>sons of Eli</a:t>
            </a:r>
            <a:r>
              <a:rPr lang="en-US" sz="3100"/>
              <a:t> were worthless men; they did not know the LORD</a:t>
            </a:r>
          </a:p>
        </p:txBody>
      </p:sp>
    </p:spTree>
    <p:extLst>
      <p:ext uri="{BB962C8B-B14F-4D97-AF65-F5344CB8AC3E}">
        <p14:creationId xmlns:p14="http://schemas.microsoft.com/office/powerpoint/2010/main" val="4016890951"/>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2B80A3-43A3-C026-DDA8-F1F10494D3FF}"/>
              </a:ext>
            </a:extLst>
          </p:cNvPr>
          <p:cNvSpPr txBox="1"/>
          <p:nvPr/>
        </p:nvSpPr>
        <p:spPr>
          <a:xfrm>
            <a:off x="127000" y="127000"/>
            <a:ext cx="7315200" cy="276999"/>
          </a:xfrm>
          <a:prstGeom prst="rect">
            <a:avLst/>
          </a:prstGeom>
          <a:noFill/>
        </p:spPr>
        <p:txBody>
          <a:bodyPr vert="horz" lIns="0" tIns="0" rIns="0" bIns="0" rtlCol="0">
            <a:spAutoFit/>
          </a:bodyPr>
          <a:lstStyle/>
          <a:p>
            <a:r>
              <a:rPr lang="en-US"/>
              <a:t>Phinehas (Eleazar's son)-Abishua-Bukki-Uzzi-Eli- Zerahiah</a:t>
            </a:r>
          </a:p>
        </p:txBody>
      </p:sp>
      <p:sp>
        <p:nvSpPr>
          <p:cNvPr id="3" name="TextBox 2">
            <a:extLst>
              <a:ext uri="{FF2B5EF4-FFF2-40B4-BE49-F238E27FC236}">
                <a16:creationId xmlns:a16="http://schemas.microsoft.com/office/drawing/2014/main" id="{12C38340-E7B6-85BB-518B-E21424A25AFA}"/>
              </a:ext>
            </a:extLst>
          </p:cNvPr>
          <p:cNvSpPr txBox="1"/>
          <p:nvPr/>
        </p:nvSpPr>
        <p:spPr>
          <a:xfrm>
            <a:off x="0" y="762000"/>
            <a:ext cx="12192000" cy="646331"/>
          </a:xfrm>
          <a:prstGeom prst="rect">
            <a:avLst/>
          </a:prstGeom>
          <a:noFill/>
        </p:spPr>
        <p:txBody>
          <a:bodyPr vert="horz" rtlCol="0">
            <a:spAutoFit/>
          </a:bodyPr>
          <a:lstStyle/>
          <a:p>
            <a:pPr algn="ctr"/>
            <a:r>
              <a:rPr lang="en-US" sz="3600"/>
              <a:t>First Samuel 4:18</a:t>
            </a:r>
          </a:p>
        </p:txBody>
      </p:sp>
      <p:sp>
        <p:nvSpPr>
          <p:cNvPr id="4" name="TextBox 3">
            <a:extLst>
              <a:ext uri="{FF2B5EF4-FFF2-40B4-BE49-F238E27FC236}">
                <a16:creationId xmlns:a16="http://schemas.microsoft.com/office/drawing/2014/main" id="{3B9C45B2-4691-4C61-640C-8FFEFD9070D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59889FE-BDCD-A68D-8E70-7E94148B7779}"/>
              </a:ext>
            </a:extLst>
          </p:cNvPr>
          <p:cNvSpPr txBox="1"/>
          <p:nvPr/>
        </p:nvSpPr>
        <p:spPr>
          <a:xfrm>
            <a:off x="1016000" y="1905000"/>
            <a:ext cx="10160000" cy="2000548"/>
          </a:xfrm>
          <a:prstGeom prst="rect">
            <a:avLst/>
          </a:prstGeom>
          <a:noFill/>
        </p:spPr>
        <p:txBody>
          <a:bodyPr vert="horz" rtlCol="0">
            <a:spAutoFit/>
          </a:bodyPr>
          <a:lstStyle/>
          <a:p>
            <a:pPr algn="ctr"/>
            <a:r>
              <a:rPr lang="en-US" sz="3100"/>
              <a:t>When he mentioned the ark of God, </a:t>
            </a:r>
            <a:r>
              <a:rPr lang="en-US" sz="3100" b="1">
                <a:solidFill>
                  <a:srgbClr val="FF0000"/>
                </a:solidFill>
              </a:rPr>
              <a:t>Eli</a:t>
            </a:r>
            <a:r>
              <a:rPr lang="en-US" sz="3100"/>
              <a:t> fell off the seat backward beside the gate, and his neck was broken and he died, for he was old and heavy. </a:t>
            </a:r>
            <a:r>
              <a:rPr lang="en-US" sz="3100" b="1">
                <a:solidFill>
                  <a:srgbClr val="FF0000"/>
                </a:solidFill>
              </a:rPr>
              <a:t>Thus he judged Israel forty years</a:t>
            </a:r>
            <a:r>
              <a:rPr lang="en-US" sz="3100"/>
              <a:t>.</a:t>
            </a:r>
          </a:p>
        </p:txBody>
      </p:sp>
    </p:spTree>
    <p:extLst>
      <p:ext uri="{BB962C8B-B14F-4D97-AF65-F5344CB8AC3E}">
        <p14:creationId xmlns:p14="http://schemas.microsoft.com/office/powerpoint/2010/main" val="301862611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C1408D-4DF8-29E6-4961-A02394009CF5}"/>
              </a:ext>
            </a:extLst>
          </p:cNvPr>
          <p:cNvSpPr txBox="1"/>
          <p:nvPr/>
        </p:nvSpPr>
        <p:spPr>
          <a:xfrm>
            <a:off x="127000" y="127000"/>
            <a:ext cx="7315200" cy="276999"/>
          </a:xfrm>
          <a:prstGeom prst="rect">
            <a:avLst/>
          </a:prstGeom>
          <a:noFill/>
        </p:spPr>
        <p:txBody>
          <a:bodyPr vert="horz" lIns="0" tIns="0" rIns="0" bIns="0" rtlCol="0">
            <a:spAutoFit/>
          </a:bodyPr>
          <a:lstStyle/>
          <a:p>
            <a:r>
              <a:rPr lang="en-US"/>
              <a:t>Phinehas (Eleazar's son)-Abishua-Bukki-Uzzi-Eli- Zerahiah</a:t>
            </a:r>
          </a:p>
        </p:txBody>
      </p:sp>
      <p:sp>
        <p:nvSpPr>
          <p:cNvPr id="3" name="TextBox 2">
            <a:extLst>
              <a:ext uri="{FF2B5EF4-FFF2-40B4-BE49-F238E27FC236}">
                <a16:creationId xmlns:a16="http://schemas.microsoft.com/office/drawing/2014/main" id="{500474A9-1D52-401B-F407-0358DDC78B8B}"/>
              </a:ext>
            </a:extLst>
          </p:cNvPr>
          <p:cNvSpPr txBox="1"/>
          <p:nvPr/>
        </p:nvSpPr>
        <p:spPr>
          <a:xfrm>
            <a:off x="0" y="762000"/>
            <a:ext cx="12192000" cy="646331"/>
          </a:xfrm>
          <a:prstGeom prst="rect">
            <a:avLst/>
          </a:prstGeom>
          <a:noFill/>
        </p:spPr>
        <p:txBody>
          <a:bodyPr vert="horz" rtlCol="0">
            <a:spAutoFit/>
          </a:bodyPr>
          <a:lstStyle/>
          <a:p>
            <a:pPr algn="ctr"/>
            <a:r>
              <a:rPr lang="en-US" sz="3600"/>
              <a:t>Josephus Antiquities 11:2</a:t>
            </a:r>
          </a:p>
        </p:txBody>
      </p:sp>
      <p:sp>
        <p:nvSpPr>
          <p:cNvPr id="4" name="TextBox 3">
            <a:extLst>
              <a:ext uri="{FF2B5EF4-FFF2-40B4-BE49-F238E27FC236}">
                <a16:creationId xmlns:a16="http://schemas.microsoft.com/office/drawing/2014/main" id="{3CF3B06D-098E-314E-3DBC-C30D88A58688}"/>
              </a:ext>
            </a:extLst>
          </p:cNvPr>
          <p:cNvSpPr txBox="1"/>
          <p:nvPr/>
        </p:nvSpPr>
        <p:spPr>
          <a:xfrm>
            <a:off x="0" y="1270000"/>
            <a:ext cx="12192000" cy="400110"/>
          </a:xfrm>
          <a:prstGeom prst="rect">
            <a:avLst/>
          </a:prstGeom>
          <a:noFill/>
        </p:spPr>
        <p:txBody>
          <a:bodyPr vert="horz" rtlCol="0">
            <a:spAutoFit/>
          </a:bodyPr>
          <a:lstStyle/>
          <a:p>
            <a:pPr algn="ctr"/>
            <a:r>
              <a:rPr lang="en-US" sz="2000"/>
              <a:t>(Whiston Translation)</a:t>
            </a:r>
          </a:p>
        </p:txBody>
      </p:sp>
      <p:sp>
        <p:nvSpPr>
          <p:cNvPr id="5" name="TextBox 4">
            <a:extLst>
              <a:ext uri="{FF2B5EF4-FFF2-40B4-BE49-F238E27FC236}">
                <a16:creationId xmlns:a16="http://schemas.microsoft.com/office/drawing/2014/main" id="{023F95B6-19DF-353F-B2D9-196ECEAE2A95}"/>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Phinehas was already acting as high priest</a:t>
            </a:r>
            <a:r>
              <a:rPr lang="en-US" sz="3100"/>
              <a:t>, his father having made way for him by reason of old age.</a:t>
            </a:r>
          </a:p>
        </p:txBody>
      </p:sp>
    </p:spTree>
    <p:extLst>
      <p:ext uri="{BB962C8B-B14F-4D97-AF65-F5344CB8AC3E}">
        <p14:creationId xmlns:p14="http://schemas.microsoft.com/office/powerpoint/2010/main" val="559615722"/>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FFE13-A848-244F-7A4A-D333870720E5}"/>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Ahitub-Ahijah-Ahimelech-Abiathar-Zadok</a:t>
            </a:r>
          </a:p>
        </p:txBody>
      </p:sp>
      <p:sp>
        <p:nvSpPr>
          <p:cNvPr id="3" name="Subtitle 2">
            <a:extLst>
              <a:ext uri="{FF2B5EF4-FFF2-40B4-BE49-F238E27FC236}">
                <a16:creationId xmlns:a16="http://schemas.microsoft.com/office/drawing/2014/main" id="{5CE64C9B-259B-7B60-8CD5-7083A7A7E07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68612571"/>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EEAA65-EC70-FB10-EBB0-9BA747375820}"/>
              </a:ext>
            </a:extLst>
          </p:cNvPr>
          <p:cNvSpPr txBox="1"/>
          <p:nvPr/>
        </p:nvSpPr>
        <p:spPr>
          <a:xfrm>
            <a:off x="127000" y="127000"/>
            <a:ext cx="7315200" cy="276999"/>
          </a:xfrm>
          <a:prstGeom prst="rect">
            <a:avLst/>
          </a:prstGeom>
          <a:noFill/>
        </p:spPr>
        <p:txBody>
          <a:bodyPr vert="horz" lIns="0" tIns="0" rIns="0" bIns="0" rtlCol="0">
            <a:spAutoFit/>
          </a:bodyPr>
          <a:lstStyle/>
          <a:p>
            <a:r>
              <a:rPr lang="en-US"/>
              <a:t>Ahitub-Ahijah-Ahimelech-Abiathar-Zadok</a:t>
            </a:r>
          </a:p>
        </p:txBody>
      </p:sp>
      <p:sp>
        <p:nvSpPr>
          <p:cNvPr id="3" name="TextBox 2">
            <a:extLst>
              <a:ext uri="{FF2B5EF4-FFF2-40B4-BE49-F238E27FC236}">
                <a16:creationId xmlns:a16="http://schemas.microsoft.com/office/drawing/2014/main" id="{BADB2AB4-E735-967E-65D6-8BAFC5108CB0}"/>
              </a:ext>
            </a:extLst>
          </p:cNvPr>
          <p:cNvSpPr txBox="1"/>
          <p:nvPr/>
        </p:nvSpPr>
        <p:spPr>
          <a:xfrm>
            <a:off x="0" y="762000"/>
            <a:ext cx="12192000" cy="646331"/>
          </a:xfrm>
          <a:prstGeom prst="rect">
            <a:avLst/>
          </a:prstGeom>
          <a:noFill/>
        </p:spPr>
        <p:txBody>
          <a:bodyPr vert="horz" rtlCol="0">
            <a:spAutoFit/>
          </a:bodyPr>
          <a:lstStyle/>
          <a:p>
            <a:pPr algn="ctr"/>
            <a:r>
              <a:rPr lang="en-US" sz="3600"/>
              <a:t>First Chronicles 6:8</a:t>
            </a:r>
          </a:p>
        </p:txBody>
      </p:sp>
      <p:sp>
        <p:nvSpPr>
          <p:cNvPr id="4" name="TextBox 3">
            <a:extLst>
              <a:ext uri="{FF2B5EF4-FFF2-40B4-BE49-F238E27FC236}">
                <a16:creationId xmlns:a16="http://schemas.microsoft.com/office/drawing/2014/main" id="{DE158AF5-F25E-41BF-DB94-421B1C4667C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5FFCA3-6C84-2B48-8B59-71FBB5735078}"/>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Ahitub</a:t>
            </a:r>
            <a:r>
              <a:rPr lang="en-US" sz="3100"/>
              <a:t> became the father of </a:t>
            </a:r>
            <a:r>
              <a:rPr lang="en-US" sz="3100" b="1">
                <a:solidFill>
                  <a:srgbClr val="FF0000"/>
                </a:solidFill>
              </a:rPr>
              <a:t>Zadok</a:t>
            </a:r>
            <a:r>
              <a:rPr lang="en-US" sz="3100"/>
              <a:t>, and </a:t>
            </a:r>
            <a:r>
              <a:rPr lang="en-US" sz="3100" b="1">
                <a:solidFill>
                  <a:srgbClr val="FF0000"/>
                </a:solidFill>
              </a:rPr>
              <a:t>Zadok</a:t>
            </a:r>
            <a:r>
              <a:rPr lang="en-US" sz="3100"/>
              <a:t> became the father of </a:t>
            </a:r>
            <a:r>
              <a:rPr lang="en-US" sz="3100" b="1">
                <a:solidFill>
                  <a:srgbClr val="FF0000"/>
                </a:solidFill>
              </a:rPr>
              <a:t>Ahimaaz</a:t>
            </a:r>
            <a:r>
              <a:rPr lang="en-US" sz="3100"/>
              <a:t>,</a:t>
            </a:r>
          </a:p>
        </p:txBody>
      </p:sp>
    </p:spTree>
    <p:extLst>
      <p:ext uri="{BB962C8B-B14F-4D97-AF65-F5344CB8AC3E}">
        <p14:creationId xmlns:p14="http://schemas.microsoft.com/office/powerpoint/2010/main" val="801824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FA9432-8B19-47F5-CE96-6923A7846B59}"/>
              </a:ext>
            </a:extLst>
          </p:cNvPr>
          <p:cNvSpPr txBox="1"/>
          <p:nvPr/>
        </p:nvSpPr>
        <p:spPr>
          <a:xfrm>
            <a:off x="127000" y="127000"/>
            <a:ext cx="7315200" cy="276999"/>
          </a:xfrm>
          <a:prstGeom prst="rect">
            <a:avLst/>
          </a:prstGeom>
          <a:noFill/>
        </p:spPr>
        <p:txBody>
          <a:bodyPr vert="horz" lIns="0" tIns="0" rIns="0" bIns="0" rtlCol="0">
            <a:spAutoFit/>
          </a:bodyPr>
          <a:lstStyle/>
          <a:p>
            <a:r>
              <a:rPr lang="en-US"/>
              <a:t>Ahitub-Ahijah-Ahimelech-Abiathar-Zadok</a:t>
            </a:r>
          </a:p>
        </p:txBody>
      </p:sp>
      <p:sp>
        <p:nvSpPr>
          <p:cNvPr id="3" name="TextBox 2">
            <a:extLst>
              <a:ext uri="{FF2B5EF4-FFF2-40B4-BE49-F238E27FC236}">
                <a16:creationId xmlns:a16="http://schemas.microsoft.com/office/drawing/2014/main" id="{CFA6B334-ADC2-1992-8F1A-96C9411D9A37}"/>
              </a:ext>
            </a:extLst>
          </p:cNvPr>
          <p:cNvSpPr txBox="1"/>
          <p:nvPr/>
        </p:nvSpPr>
        <p:spPr>
          <a:xfrm>
            <a:off x="0" y="762000"/>
            <a:ext cx="12192000" cy="646331"/>
          </a:xfrm>
          <a:prstGeom prst="rect">
            <a:avLst/>
          </a:prstGeom>
          <a:noFill/>
        </p:spPr>
        <p:txBody>
          <a:bodyPr vert="horz" rtlCol="0">
            <a:spAutoFit/>
          </a:bodyPr>
          <a:lstStyle/>
          <a:p>
            <a:pPr algn="ctr"/>
            <a:r>
              <a:rPr lang="en-US" sz="3600"/>
              <a:t>Josephus Antiquities 7:2</a:t>
            </a:r>
          </a:p>
        </p:txBody>
      </p:sp>
      <p:sp>
        <p:nvSpPr>
          <p:cNvPr id="4" name="TextBox 3">
            <a:extLst>
              <a:ext uri="{FF2B5EF4-FFF2-40B4-BE49-F238E27FC236}">
                <a16:creationId xmlns:a16="http://schemas.microsoft.com/office/drawing/2014/main" id="{583AA54B-7B70-1BB9-03BD-D7384D959739}"/>
              </a:ext>
            </a:extLst>
          </p:cNvPr>
          <p:cNvSpPr txBox="1"/>
          <p:nvPr/>
        </p:nvSpPr>
        <p:spPr>
          <a:xfrm>
            <a:off x="0" y="1270000"/>
            <a:ext cx="12192000" cy="400110"/>
          </a:xfrm>
          <a:prstGeom prst="rect">
            <a:avLst/>
          </a:prstGeom>
          <a:noFill/>
        </p:spPr>
        <p:txBody>
          <a:bodyPr vert="horz" rtlCol="0">
            <a:spAutoFit/>
          </a:bodyPr>
          <a:lstStyle/>
          <a:p>
            <a:pPr algn="ctr"/>
            <a:r>
              <a:rPr lang="en-US" sz="2000"/>
              <a:t>(Whiston Translation)</a:t>
            </a:r>
          </a:p>
        </p:txBody>
      </p:sp>
      <p:sp>
        <p:nvSpPr>
          <p:cNvPr id="5" name="TextBox 4">
            <a:extLst>
              <a:ext uri="{FF2B5EF4-FFF2-40B4-BE49-F238E27FC236}">
                <a16:creationId xmlns:a16="http://schemas.microsoft.com/office/drawing/2014/main" id="{ED4373A1-5FAF-D1DA-8A8B-826D40EC5A19}"/>
              </a:ext>
            </a:extLst>
          </p:cNvPr>
          <p:cNvSpPr txBox="1"/>
          <p:nvPr/>
        </p:nvSpPr>
        <p:spPr>
          <a:xfrm>
            <a:off x="1016000" y="1905000"/>
            <a:ext cx="10160000" cy="1046440"/>
          </a:xfrm>
          <a:prstGeom prst="rect">
            <a:avLst/>
          </a:prstGeom>
          <a:noFill/>
        </p:spPr>
        <p:txBody>
          <a:bodyPr vert="horz" rtlCol="0">
            <a:spAutoFit/>
          </a:bodyPr>
          <a:lstStyle/>
          <a:p>
            <a:pPr algn="ctr"/>
            <a:r>
              <a:rPr lang="en-US" sz="3100"/>
              <a:t>"among them were </a:t>
            </a:r>
            <a:r>
              <a:rPr lang="en-US" sz="3100" b="1">
                <a:solidFill>
                  <a:srgbClr val="FF0000"/>
                </a:solidFill>
              </a:rPr>
              <a:t>the high priest Zadok</a:t>
            </a:r>
            <a:r>
              <a:rPr lang="en-US" sz="3100"/>
              <a:t> and twenty-two kinsmen as leaders."</a:t>
            </a:r>
          </a:p>
        </p:txBody>
      </p:sp>
    </p:spTree>
    <p:extLst>
      <p:ext uri="{BB962C8B-B14F-4D97-AF65-F5344CB8AC3E}">
        <p14:creationId xmlns:p14="http://schemas.microsoft.com/office/powerpoint/2010/main" val="3803603982"/>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C0B93-BB35-E2E4-5F1E-2A1895691B11}"/>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Sons of Zadok</a:t>
            </a:r>
          </a:p>
        </p:txBody>
      </p:sp>
      <p:sp>
        <p:nvSpPr>
          <p:cNvPr id="3" name="Subtitle 2">
            <a:extLst>
              <a:ext uri="{FF2B5EF4-FFF2-40B4-BE49-F238E27FC236}">
                <a16:creationId xmlns:a16="http://schemas.microsoft.com/office/drawing/2014/main" id="{5CBD80FA-5521-CA10-C47E-CA4F9981AE8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63101070"/>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F72A35-7EFD-EE11-B482-10D30BEA2591}"/>
              </a:ext>
            </a:extLst>
          </p:cNvPr>
          <p:cNvSpPr txBox="1"/>
          <p:nvPr/>
        </p:nvSpPr>
        <p:spPr>
          <a:xfrm>
            <a:off x="127000" y="127000"/>
            <a:ext cx="7315200" cy="276999"/>
          </a:xfrm>
          <a:prstGeom prst="rect">
            <a:avLst/>
          </a:prstGeom>
          <a:noFill/>
        </p:spPr>
        <p:txBody>
          <a:bodyPr vert="horz" lIns="0" tIns="0" rIns="0" bIns="0" rtlCol="0">
            <a:spAutoFit/>
          </a:bodyPr>
          <a:lstStyle/>
          <a:p>
            <a:r>
              <a:rPr lang="en-US"/>
              <a:t>The Sons of Zadok</a:t>
            </a:r>
          </a:p>
        </p:txBody>
      </p:sp>
      <p:sp>
        <p:nvSpPr>
          <p:cNvPr id="3" name="TextBox 2">
            <a:extLst>
              <a:ext uri="{FF2B5EF4-FFF2-40B4-BE49-F238E27FC236}">
                <a16:creationId xmlns:a16="http://schemas.microsoft.com/office/drawing/2014/main" id="{8CDE9969-DF1A-BCC5-E3B0-0ECC714215D2}"/>
              </a:ext>
            </a:extLst>
          </p:cNvPr>
          <p:cNvSpPr txBox="1"/>
          <p:nvPr/>
        </p:nvSpPr>
        <p:spPr>
          <a:xfrm>
            <a:off x="0" y="762000"/>
            <a:ext cx="12192000" cy="646331"/>
          </a:xfrm>
          <a:prstGeom prst="rect">
            <a:avLst/>
          </a:prstGeom>
          <a:noFill/>
        </p:spPr>
        <p:txBody>
          <a:bodyPr vert="horz" rtlCol="0">
            <a:spAutoFit/>
          </a:bodyPr>
          <a:lstStyle/>
          <a:p>
            <a:pPr algn="ctr"/>
            <a:r>
              <a:rPr lang="en-US" sz="3600"/>
              <a:t>Ezekiel 44:15</a:t>
            </a:r>
          </a:p>
        </p:txBody>
      </p:sp>
      <p:sp>
        <p:nvSpPr>
          <p:cNvPr id="4" name="TextBox 3">
            <a:extLst>
              <a:ext uri="{FF2B5EF4-FFF2-40B4-BE49-F238E27FC236}">
                <a16:creationId xmlns:a16="http://schemas.microsoft.com/office/drawing/2014/main" id="{7A245978-3569-03F5-6CFC-6A6CB45D1D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D18650B-9A73-AFDD-8A01-AAE07B206483}"/>
              </a:ext>
            </a:extLst>
          </p:cNvPr>
          <p:cNvSpPr txBox="1"/>
          <p:nvPr/>
        </p:nvSpPr>
        <p:spPr>
          <a:xfrm>
            <a:off x="1016000" y="1905000"/>
            <a:ext cx="10160000" cy="2477601"/>
          </a:xfrm>
          <a:prstGeom prst="rect">
            <a:avLst/>
          </a:prstGeom>
          <a:noFill/>
        </p:spPr>
        <p:txBody>
          <a:bodyPr vert="horz" rtlCol="0">
            <a:spAutoFit/>
          </a:bodyPr>
          <a:lstStyle/>
          <a:p>
            <a:pPr algn="ctr"/>
            <a:r>
              <a:rPr lang="en-US" sz="3100"/>
              <a:t>"But the Levitical priests, </a:t>
            </a:r>
            <a:r>
              <a:rPr lang="en-US" sz="3100" b="1">
                <a:solidFill>
                  <a:srgbClr val="FF0000"/>
                </a:solidFill>
              </a:rPr>
              <a:t>the sons of Zadok, who kept charge of My sanctuary when the sons of Israel went astray from Me</a:t>
            </a:r>
            <a:r>
              <a:rPr lang="en-US" sz="3100"/>
              <a:t>, shall come near to Me to minister to Me; and they shall stand before Me to offer Me the fat and the blood," declares the Lord GOD.</a:t>
            </a:r>
          </a:p>
        </p:txBody>
      </p:sp>
    </p:spTree>
    <p:extLst>
      <p:ext uri="{BB962C8B-B14F-4D97-AF65-F5344CB8AC3E}">
        <p14:creationId xmlns:p14="http://schemas.microsoft.com/office/powerpoint/2010/main" val="620822686"/>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F82B238-5D94-544F-81E8-FC525AD4FF7C}"/>
              </a:ext>
            </a:extLst>
          </p:cNvPr>
          <p:cNvSpPr txBox="1"/>
          <p:nvPr/>
        </p:nvSpPr>
        <p:spPr>
          <a:xfrm>
            <a:off x="127000" y="127000"/>
            <a:ext cx="7315200" cy="276999"/>
          </a:xfrm>
          <a:prstGeom prst="rect">
            <a:avLst/>
          </a:prstGeom>
          <a:noFill/>
        </p:spPr>
        <p:txBody>
          <a:bodyPr vert="horz" lIns="0" tIns="0" rIns="0" bIns="0" rtlCol="0">
            <a:spAutoFit/>
          </a:bodyPr>
          <a:lstStyle/>
          <a:p>
            <a:r>
              <a:rPr lang="en-US"/>
              <a:t>The Sons of Zadok</a:t>
            </a:r>
          </a:p>
        </p:txBody>
      </p:sp>
      <p:sp>
        <p:nvSpPr>
          <p:cNvPr id="3" name="TextBox 2">
            <a:extLst>
              <a:ext uri="{FF2B5EF4-FFF2-40B4-BE49-F238E27FC236}">
                <a16:creationId xmlns:a16="http://schemas.microsoft.com/office/drawing/2014/main" id="{45BB77B4-50C8-DDAD-1E54-6ED65D89A5E2}"/>
              </a:ext>
            </a:extLst>
          </p:cNvPr>
          <p:cNvSpPr txBox="1"/>
          <p:nvPr/>
        </p:nvSpPr>
        <p:spPr>
          <a:xfrm>
            <a:off x="0" y="762000"/>
            <a:ext cx="12192000" cy="646331"/>
          </a:xfrm>
          <a:prstGeom prst="rect">
            <a:avLst/>
          </a:prstGeom>
          <a:noFill/>
        </p:spPr>
        <p:txBody>
          <a:bodyPr vert="horz" rtlCol="0">
            <a:spAutoFit/>
          </a:bodyPr>
          <a:lstStyle/>
          <a:p>
            <a:pPr algn="ctr"/>
            <a:r>
              <a:rPr lang="en-US" sz="3600"/>
              <a:t>Ezekiel 48:11</a:t>
            </a:r>
          </a:p>
        </p:txBody>
      </p:sp>
      <p:sp>
        <p:nvSpPr>
          <p:cNvPr id="4" name="TextBox 3">
            <a:extLst>
              <a:ext uri="{FF2B5EF4-FFF2-40B4-BE49-F238E27FC236}">
                <a16:creationId xmlns:a16="http://schemas.microsoft.com/office/drawing/2014/main" id="{1FFA4956-CEC6-EF45-E5D6-66E27EDF3F6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E9D510-D851-A040-3BA5-C5D203522B55}"/>
              </a:ext>
            </a:extLst>
          </p:cNvPr>
          <p:cNvSpPr txBox="1"/>
          <p:nvPr/>
        </p:nvSpPr>
        <p:spPr>
          <a:xfrm>
            <a:off x="1016000" y="1905000"/>
            <a:ext cx="10160000" cy="2000548"/>
          </a:xfrm>
          <a:prstGeom prst="rect">
            <a:avLst/>
          </a:prstGeom>
          <a:noFill/>
        </p:spPr>
        <p:txBody>
          <a:bodyPr vert="horz" rtlCol="0">
            <a:spAutoFit/>
          </a:bodyPr>
          <a:lstStyle/>
          <a:p>
            <a:pPr algn="ctr"/>
            <a:r>
              <a:rPr lang="en-US" sz="3100"/>
              <a:t>"It shall be for the priests who are sanctified </a:t>
            </a:r>
            <a:r>
              <a:rPr lang="en-US" sz="3100" b="1">
                <a:solidFill>
                  <a:srgbClr val="FF0000"/>
                </a:solidFill>
              </a:rPr>
              <a:t>of the sons of Zadok, who have kept My charge</a:t>
            </a:r>
            <a:r>
              <a:rPr lang="en-US" sz="3100"/>
              <a:t>, who did not go astray when the sons of Israel went astray as the Levites went astray.</a:t>
            </a:r>
          </a:p>
        </p:txBody>
      </p:sp>
    </p:spTree>
    <p:extLst>
      <p:ext uri="{BB962C8B-B14F-4D97-AF65-F5344CB8AC3E}">
        <p14:creationId xmlns:p14="http://schemas.microsoft.com/office/powerpoint/2010/main" val="276174222"/>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1F74CC-736B-10C5-9D07-8D8522F0671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Maccabees</a:t>
            </a:r>
          </a:p>
        </p:txBody>
      </p:sp>
      <p:sp>
        <p:nvSpPr>
          <p:cNvPr id="3" name="Subtitle 2">
            <a:extLst>
              <a:ext uri="{FF2B5EF4-FFF2-40B4-BE49-F238E27FC236}">
                <a16:creationId xmlns:a16="http://schemas.microsoft.com/office/drawing/2014/main" id="{E26192E8-30DE-8F36-DF40-D49C9470B58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27710592"/>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86451E-E3B6-DD3F-2C55-800D2BF94B1E}"/>
              </a:ext>
            </a:extLst>
          </p:cNvPr>
          <p:cNvSpPr txBox="1"/>
          <p:nvPr/>
        </p:nvSpPr>
        <p:spPr>
          <a:xfrm>
            <a:off x="127000" y="127000"/>
            <a:ext cx="7315200" cy="276999"/>
          </a:xfrm>
          <a:prstGeom prst="rect">
            <a:avLst/>
          </a:prstGeom>
          <a:noFill/>
        </p:spPr>
        <p:txBody>
          <a:bodyPr vert="horz" lIns="0" tIns="0" rIns="0" bIns="0" rtlCol="0">
            <a:spAutoFit/>
          </a:bodyPr>
          <a:lstStyle/>
          <a:p>
            <a:r>
              <a:rPr lang="en-US"/>
              <a:t>The Maccabees</a:t>
            </a:r>
          </a:p>
        </p:txBody>
      </p:sp>
      <p:sp>
        <p:nvSpPr>
          <p:cNvPr id="3" name="TextBox 2">
            <a:extLst>
              <a:ext uri="{FF2B5EF4-FFF2-40B4-BE49-F238E27FC236}">
                <a16:creationId xmlns:a16="http://schemas.microsoft.com/office/drawing/2014/main" id="{2375D1E6-9F50-5647-6447-F74202D483C8}"/>
              </a:ext>
            </a:extLst>
          </p:cNvPr>
          <p:cNvSpPr txBox="1"/>
          <p:nvPr/>
        </p:nvSpPr>
        <p:spPr>
          <a:xfrm>
            <a:off x="0" y="762000"/>
            <a:ext cx="12192000" cy="646331"/>
          </a:xfrm>
          <a:prstGeom prst="rect">
            <a:avLst/>
          </a:prstGeom>
          <a:noFill/>
        </p:spPr>
        <p:txBody>
          <a:bodyPr vert="horz" rtlCol="0">
            <a:spAutoFit/>
          </a:bodyPr>
          <a:lstStyle/>
          <a:p>
            <a:pPr algn="ctr"/>
            <a:r>
              <a:rPr lang="en-US" sz="3600"/>
              <a:t>First Maccabees 11:23-27</a:t>
            </a:r>
          </a:p>
        </p:txBody>
      </p:sp>
      <p:sp>
        <p:nvSpPr>
          <p:cNvPr id="4" name="TextBox 3">
            <a:extLst>
              <a:ext uri="{FF2B5EF4-FFF2-40B4-BE49-F238E27FC236}">
                <a16:creationId xmlns:a16="http://schemas.microsoft.com/office/drawing/2014/main" id="{5EFD769B-FBA6-326B-948F-DDA5BDCE7B6C}"/>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C3B98619-ECBD-468B-6576-489FE6DF2399}"/>
              </a:ext>
            </a:extLst>
          </p:cNvPr>
          <p:cNvSpPr txBox="1"/>
          <p:nvPr/>
        </p:nvSpPr>
        <p:spPr>
          <a:xfrm>
            <a:off x="1016000" y="1905000"/>
            <a:ext cx="10160000" cy="2954655"/>
          </a:xfrm>
          <a:prstGeom prst="rect">
            <a:avLst/>
          </a:prstGeom>
          <a:noFill/>
        </p:spPr>
        <p:txBody>
          <a:bodyPr vert="horz" rtlCol="0">
            <a:spAutoFit/>
          </a:bodyPr>
          <a:lstStyle/>
          <a:p>
            <a:pPr algn="ctr"/>
            <a:r>
              <a:rPr lang="en-US" sz="3100"/>
              <a:t>Nevertheless Yonathan, when he heard this, commanded to besiege it still: and he chose certain of the elders of Israel and the priests, and put himself in peril; And took silver and gold, and raiment, and diverse presents besides, and went to Akko unto the king, where he found favor in his sight. (Continued...)</a:t>
            </a:r>
          </a:p>
        </p:txBody>
      </p:sp>
    </p:spTree>
    <p:extLst>
      <p:ext uri="{BB962C8B-B14F-4D97-AF65-F5344CB8AC3E}">
        <p14:creationId xmlns:p14="http://schemas.microsoft.com/office/powerpoint/2010/main" val="2065810810"/>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39BA11-21B0-2E2F-760D-A280620F7C35}"/>
              </a:ext>
            </a:extLst>
          </p:cNvPr>
          <p:cNvSpPr txBox="1"/>
          <p:nvPr/>
        </p:nvSpPr>
        <p:spPr>
          <a:xfrm>
            <a:off x="127000" y="127000"/>
            <a:ext cx="7315200" cy="276999"/>
          </a:xfrm>
          <a:prstGeom prst="rect">
            <a:avLst/>
          </a:prstGeom>
          <a:noFill/>
        </p:spPr>
        <p:txBody>
          <a:bodyPr vert="horz" lIns="0" tIns="0" rIns="0" bIns="0" rtlCol="0">
            <a:spAutoFit/>
          </a:bodyPr>
          <a:lstStyle/>
          <a:p>
            <a:r>
              <a:rPr lang="en-US"/>
              <a:t>The Maccabees</a:t>
            </a:r>
          </a:p>
        </p:txBody>
      </p:sp>
      <p:sp>
        <p:nvSpPr>
          <p:cNvPr id="3" name="TextBox 2">
            <a:extLst>
              <a:ext uri="{FF2B5EF4-FFF2-40B4-BE49-F238E27FC236}">
                <a16:creationId xmlns:a16="http://schemas.microsoft.com/office/drawing/2014/main" id="{79237096-1460-5553-1E16-AD1013741827}"/>
              </a:ext>
            </a:extLst>
          </p:cNvPr>
          <p:cNvSpPr txBox="1"/>
          <p:nvPr/>
        </p:nvSpPr>
        <p:spPr>
          <a:xfrm>
            <a:off x="1016000" y="635000"/>
            <a:ext cx="10160000" cy="2954655"/>
          </a:xfrm>
          <a:prstGeom prst="rect">
            <a:avLst/>
          </a:prstGeom>
          <a:noFill/>
        </p:spPr>
        <p:txBody>
          <a:bodyPr vert="horz" rtlCol="0">
            <a:spAutoFit/>
          </a:bodyPr>
          <a:lstStyle/>
          <a:p>
            <a:pPr algn="ctr"/>
            <a:r>
              <a:rPr lang="en-US" sz="3100"/>
              <a:t>And though certain wicked men of the people had made complaints against him, Yet the king entreated him as his predecessors had done before and promoted him in the sight of all his friends, </a:t>
            </a:r>
            <a:r>
              <a:rPr lang="en-US" sz="3100" b="1">
                <a:solidFill>
                  <a:srgbClr val="FF0000"/>
                </a:solidFill>
              </a:rPr>
              <a:t>And confirmed him in the high priesthood</a:t>
            </a:r>
            <a:r>
              <a:rPr lang="en-US" sz="3100"/>
              <a:t>, and in all the honors that he had before, and gave him preeminence among his chief friends.</a:t>
            </a:r>
          </a:p>
        </p:txBody>
      </p:sp>
    </p:spTree>
    <p:extLst>
      <p:ext uri="{BB962C8B-B14F-4D97-AF65-F5344CB8AC3E}">
        <p14:creationId xmlns:p14="http://schemas.microsoft.com/office/powerpoint/2010/main" val="2561571184"/>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CBFA6-4842-8EBE-397B-D21FE7D0DCA4}"/>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John the Baptist</a:t>
            </a:r>
          </a:p>
        </p:txBody>
      </p:sp>
      <p:sp>
        <p:nvSpPr>
          <p:cNvPr id="3" name="Subtitle 2">
            <a:extLst>
              <a:ext uri="{FF2B5EF4-FFF2-40B4-BE49-F238E27FC236}">
                <a16:creationId xmlns:a16="http://schemas.microsoft.com/office/drawing/2014/main" id="{3049060A-D5AC-C5CD-EE27-E391D767F0E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23726526"/>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5C29FC-ADFD-51E2-61E3-F44A8581C7CD}"/>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51519BAB-B6BB-4EE6-7970-698893143E18}"/>
              </a:ext>
            </a:extLst>
          </p:cNvPr>
          <p:cNvSpPr txBox="1"/>
          <p:nvPr/>
        </p:nvSpPr>
        <p:spPr>
          <a:xfrm>
            <a:off x="0" y="762000"/>
            <a:ext cx="12192000" cy="646331"/>
          </a:xfrm>
          <a:prstGeom prst="rect">
            <a:avLst/>
          </a:prstGeom>
          <a:noFill/>
        </p:spPr>
        <p:txBody>
          <a:bodyPr vert="horz" rtlCol="0">
            <a:spAutoFit/>
          </a:bodyPr>
          <a:lstStyle/>
          <a:p>
            <a:pPr algn="ctr"/>
            <a:r>
              <a:rPr lang="en-US" sz="3600"/>
              <a:t>John 1:19-28</a:t>
            </a:r>
          </a:p>
        </p:txBody>
      </p:sp>
      <p:sp>
        <p:nvSpPr>
          <p:cNvPr id="4" name="TextBox 3">
            <a:extLst>
              <a:ext uri="{FF2B5EF4-FFF2-40B4-BE49-F238E27FC236}">
                <a16:creationId xmlns:a16="http://schemas.microsoft.com/office/drawing/2014/main" id="{0EF78D36-C4F7-6F5D-948C-E41748D630E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E7844C5-5B85-A771-BB60-B11172F32511}"/>
              </a:ext>
            </a:extLst>
          </p:cNvPr>
          <p:cNvSpPr txBox="1"/>
          <p:nvPr/>
        </p:nvSpPr>
        <p:spPr>
          <a:xfrm>
            <a:off x="1016000" y="1905000"/>
            <a:ext cx="10160000" cy="3908762"/>
          </a:xfrm>
          <a:prstGeom prst="rect">
            <a:avLst/>
          </a:prstGeom>
          <a:noFill/>
        </p:spPr>
        <p:txBody>
          <a:bodyPr vert="horz" rtlCol="0">
            <a:spAutoFit/>
          </a:bodyPr>
          <a:lstStyle/>
          <a:p>
            <a:pPr algn="ctr"/>
            <a:r>
              <a:rPr lang="en-US" sz="3100"/>
              <a:t>And this is the witness of John, when the Jews sent unto him from Jerusalem priests and Levites to ask him, Who art thou? And he confessed, and denied not; and he confessed, I am not the Christ. And they asked him, What then? Art thou Elijah? And he saith, I am not. Art thou the prophet? And he answered, No. They said therefore unto him, Who art thou? that we may give an answer to them that sent us. What sayest thou of thyself? (Continued...)</a:t>
            </a:r>
          </a:p>
        </p:txBody>
      </p:sp>
    </p:spTree>
    <p:extLst>
      <p:ext uri="{BB962C8B-B14F-4D97-AF65-F5344CB8AC3E}">
        <p14:creationId xmlns:p14="http://schemas.microsoft.com/office/powerpoint/2010/main" val="1462763218"/>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A7D90B-371A-C7C5-5084-3600B42ED07C}"/>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3FCC317A-491E-C6DA-13EA-8571D788DEAD}"/>
              </a:ext>
            </a:extLst>
          </p:cNvPr>
          <p:cNvSpPr txBox="1"/>
          <p:nvPr/>
        </p:nvSpPr>
        <p:spPr>
          <a:xfrm>
            <a:off x="1016000" y="635000"/>
            <a:ext cx="10160000" cy="4385816"/>
          </a:xfrm>
          <a:prstGeom prst="rect">
            <a:avLst/>
          </a:prstGeom>
          <a:noFill/>
        </p:spPr>
        <p:txBody>
          <a:bodyPr vert="horz" rtlCol="0">
            <a:spAutoFit/>
          </a:bodyPr>
          <a:lstStyle/>
          <a:p>
            <a:pPr algn="ctr"/>
            <a:r>
              <a:rPr lang="en-US" sz="3100"/>
              <a:t>He said, I am the voice of one crying in the wilderness, Make straight the way of the Lord, as said Isaiah the prophet. And they had been sent from the Pharisees. And they asked him, and said unto him, Why then baptizest thou, if thou art not the Christ, neither Elijah, neither the prophet? John answered them, saying, I baptize in water: in the midst of you standeth one whom ye know not, even he that cometh after me, the latchet of whose shoe I am not worthy to unloose. (Continued...)</a:t>
            </a:r>
          </a:p>
        </p:txBody>
      </p:sp>
    </p:spTree>
    <p:extLst>
      <p:ext uri="{BB962C8B-B14F-4D97-AF65-F5344CB8AC3E}">
        <p14:creationId xmlns:p14="http://schemas.microsoft.com/office/powerpoint/2010/main" val="2393927138"/>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AEF9D7-8981-00D6-D520-6F271729A428}"/>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ACE918CF-7F34-1A09-6F14-2BFFB9D0F11A}"/>
              </a:ext>
            </a:extLst>
          </p:cNvPr>
          <p:cNvSpPr txBox="1"/>
          <p:nvPr/>
        </p:nvSpPr>
        <p:spPr>
          <a:xfrm>
            <a:off x="1016000" y="635000"/>
            <a:ext cx="10160000" cy="1046440"/>
          </a:xfrm>
          <a:prstGeom prst="rect">
            <a:avLst/>
          </a:prstGeom>
          <a:noFill/>
        </p:spPr>
        <p:txBody>
          <a:bodyPr vert="horz" rtlCol="0">
            <a:spAutoFit/>
          </a:bodyPr>
          <a:lstStyle/>
          <a:p>
            <a:pPr algn="ctr"/>
            <a:r>
              <a:rPr lang="en-US" sz="3100"/>
              <a:t>These things were done in Bethany beyond the Jordan, where John was baptizing.</a:t>
            </a:r>
          </a:p>
        </p:txBody>
      </p:sp>
    </p:spTree>
    <p:extLst>
      <p:ext uri="{BB962C8B-B14F-4D97-AF65-F5344CB8AC3E}">
        <p14:creationId xmlns:p14="http://schemas.microsoft.com/office/powerpoint/2010/main" val="1332732643"/>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02B46C-BBF5-B4CE-9540-0D05A7DEEA19}"/>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B6942CCA-4B0D-45B1-4907-D4396B29031C}"/>
              </a:ext>
            </a:extLst>
          </p:cNvPr>
          <p:cNvSpPr txBox="1"/>
          <p:nvPr/>
        </p:nvSpPr>
        <p:spPr>
          <a:xfrm>
            <a:off x="0" y="762000"/>
            <a:ext cx="12192000" cy="646331"/>
          </a:xfrm>
          <a:prstGeom prst="rect">
            <a:avLst/>
          </a:prstGeom>
          <a:noFill/>
        </p:spPr>
        <p:txBody>
          <a:bodyPr vert="horz" rtlCol="0">
            <a:spAutoFit/>
          </a:bodyPr>
          <a:lstStyle/>
          <a:p>
            <a:pPr algn="ctr"/>
            <a:r>
              <a:rPr lang="en-US" sz="3600"/>
              <a:t>John 1:6-8</a:t>
            </a:r>
          </a:p>
        </p:txBody>
      </p:sp>
      <p:sp>
        <p:nvSpPr>
          <p:cNvPr id="4" name="TextBox 3">
            <a:extLst>
              <a:ext uri="{FF2B5EF4-FFF2-40B4-BE49-F238E27FC236}">
                <a16:creationId xmlns:a16="http://schemas.microsoft.com/office/drawing/2014/main" id="{B9CECBA4-71C5-90C6-317B-729574534CA6}"/>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2E955EA-6D7F-3968-C44B-872C5BFCEA0C}"/>
              </a:ext>
            </a:extLst>
          </p:cNvPr>
          <p:cNvSpPr txBox="1"/>
          <p:nvPr/>
        </p:nvSpPr>
        <p:spPr>
          <a:xfrm>
            <a:off x="1016000" y="1905000"/>
            <a:ext cx="10160000" cy="2477601"/>
          </a:xfrm>
          <a:prstGeom prst="rect">
            <a:avLst/>
          </a:prstGeom>
          <a:noFill/>
        </p:spPr>
        <p:txBody>
          <a:bodyPr vert="horz" rtlCol="0">
            <a:spAutoFit/>
          </a:bodyPr>
          <a:lstStyle/>
          <a:p>
            <a:pPr algn="ctr"/>
            <a:r>
              <a:rPr lang="en-US" sz="3100"/>
              <a:t>There came a man, </a:t>
            </a:r>
            <a:r>
              <a:rPr lang="en-US" sz="3100" b="1">
                <a:solidFill>
                  <a:srgbClr val="FF0000"/>
                </a:solidFill>
              </a:rPr>
              <a:t>sent from God, whose name was John</a:t>
            </a:r>
            <a:r>
              <a:rPr lang="en-US" sz="3100"/>
              <a:t>. The same came for witness, that he might bear witness of the light, that all might believe </a:t>
            </a:r>
            <a:r>
              <a:rPr lang="en-US" sz="3100" b="1">
                <a:solidFill>
                  <a:srgbClr val="FF0000"/>
                </a:solidFill>
              </a:rPr>
              <a:t>through him</a:t>
            </a:r>
            <a:r>
              <a:rPr lang="en-US" sz="3100"/>
              <a:t>. He was not the light, but came that he might bear witness of the light.</a:t>
            </a:r>
          </a:p>
        </p:txBody>
      </p:sp>
    </p:spTree>
    <p:extLst>
      <p:ext uri="{BB962C8B-B14F-4D97-AF65-F5344CB8AC3E}">
        <p14:creationId xmlns:p14="http://schemas.microsoft.com/office/powerpoint/2010/main" val="319558069"/>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0638C4-E137-08A0-7FD9-9F410D66DFB9}"/>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67314DB6-42D3-0E1E-426D-1AD532A49BE5}"/>
              </a:ext>
            </a:extLst>
          </p:cNvPr>
          <p:cNvSpPr txBox="1"/>
          <p:nvPr/>
        </p:nvSpPr>
        <p:spPr>
          <a:xfrm>
            <a:off x="0" y="762000"/>
            <a:ext cx="12192000" cy="646331"/>
          </a:xfrm>
          <a:prstGeom prst="rect">
            <a:avLst/>
          </a:prstGeom>
          <a:noFill/>
        </p:spPr>
        <p:txBody>
          <a:bodyPr vert="horz" rtlCol="0">
            <a:spAutoFit/>
          </a:bodyPr>
          <a:lstStyle/>
          <a:p>
            <a:pPr algn="ctr"/>
            <a:r>
              <a:rPr lang="en-US" sz="3600"/>
              <a:t>Luke 3:2</a:t>
            </a:r>
          </a:p>
        </p:txBody>
      </p:sp>
      <p:sp>
        <p:nvSpPr>
          <p:cNvPr id="4" name="TextBox 3">
            <a:extLst>
              <a:ext uri="{FF2B5EF4-FFF2-40B4-BE49-F238E27FC236}">
                <a16:creationId xmlns:a16="http://schemas.microsoft.com/office/drawing/2014/main" id="{EB5B5CE8-D87D-6DA3-F38B-8C6DA8DF685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A0923ADF-083F-33D8-B446-C3C1169FB89B}"/>
              </a:ext>
            </a:extLst>
          </p:cNvPr>
          <p:cNvSpPr txBox="1"/>
          <p:nvPr/>
        </p:nvSpPr>
        <p:spPr>
          <a:xfrm>
            <a:off x="1016000" y="1905000"/>
            <a:ext cx="10160000" cy="1523494"/>
          </a:xfrm>
          <a:prstGeom prst="rect">
            <a:avLst/>
          </a:prstGeom>
          <a:noFill/>
        </p:spPr>
        <p:txBody>
          <a:bodyPr vert="horz" rtlCol="0">
            <a:spAutoFit/>
          </a:bodyPr>
          <a:lstStyle/>
          <a:p>
            <a:pPr algn="ctr"/>
            <a:r>
              <a:rPr lang="en-US" sz="3100"/>
              <a:t>in the high-priesthood of Annas and Caiaphas, </a:t>
            </a:r>
            <a:r>
              <a:rPr lang="en-US" sz="3100" b="1">
                <a:solidFill>
                  <a:srgbClr val="FF0000"/>
                </a:solidFill>
              </a:rPr>
              <a:t>the word of God came unto John</a:t>
            </a:r>
            <a:r>
              <a:rPr lang="en-US" sz="3100"/>
              <a:t> the son of Zacharias in the wilderness.</a:t>
            </a:r>
          </a:p>
        </p:txBody>
      </p:sp>
    </p:spTree>
    <p:extLst>
      <p:ext uri="{BB962C8B-B14F-4D97-AF65-F5344CB8AC3E}">
        <p14:creationId xmlns:p14="http://schemas.microsoft.com/office/powerpoint/2010/main" val="3018457000"/>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876D09-BF4B-6155-DC95-B9D12CB28433}"/>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657C076D-2E5A-8E68-44C3-9E11098D6301}"/>
              </a:ext>
            </a:extLst>
          </p:cNvPr>
          <p:cNvSpPr txBox="1"/>
          <p:nvPr/>
        </p:nvSpPr>
        <p:spPr>
          <a:xfrm>
            <a:off x="0" y="762000"/>
            <a:ext cx="12192000" cy="646331"/>
          </a:xfrm>
          <a:prstGeom prst="rect">
            <a:avLst/>
          </a:prstGeom>
          <a:noFill/>
        </p:spPr>
        <p:txBody>
          <a:bodyPr vert="horz" rtlCol="0">
            <a:spAutoFit/>
          </a:bodyPr>
          <a:lstStyle/>
          <a:p>
            <a:pPr algn="ctr"/>
            <a:r>
              <a:rPr lang="en-US" sz="3600"/>
              <a:t>Luke 7:30</a:t>
            </a:r>
          </a:p>
        </p:txBody>
      </p:sp>
      <p:sp>
        <p:nvSpPr>
          <p:cNvPr id="4" name="TextBox 3">
            <a:extLst>
              <a:ext uri="{FF2B5EF4-FFF2-40B4-BE49-F238E27FC236}">
                <a16:creationId xmlns:a16="http://schemas.microsoft.com/office/drawing/2014/main" id="{84218267-D2A1-C9DC-45D1-D6909935002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082D0C24-5873-0D08-9468-E8E90494BD6E}"/>
              </a:ext>
            </a:extLst>
          </p:cNvPr>
          <p:cNvSpPr txBox="1"/>
          <p:nvPr/>
        </p:nvSpPr>
        <p:spPr>
          <a:xfrm>
            <a:off x="1016000" y="1905000"/>
            <a:ext cx="10160000" cy="1046440"/>
          </a:xfrm>
          <a:prstGeom prst="rect">
            <a:avLst/>
          </a:prstGeom>
          <a:noFill/>
        </p:spPr>
        <p:txBody>
          <a:bodyPr vert="horz" rtlCol="0">
            <a:spAutoFit/>
          </a:bodyPr>
          <a:lstStyle/>
          <a:p>
            <a:pPr algn="ctr"/>
            <a:r>
              <a:rPr lang="en-US" sz="3100"/>
              <a:t>But the Pharisees and the lawyers rejected for themselves the counsel of God, </a:t>
            </a:r>
            <a:r>
              <a:rPr lang="en-US" sz="3100" b="1">
                <a:solidFill>
                  <a:srgbClr val="FF0000"/>
                </a:solidFill>
              </a:rPr>
              <a:t>being not baptized of him</a:t>
            </a:r>
            <a:r>
              <a:rPr lang="en-US" sz="3100"/>
              <a:t>.</a:t>
            </a:r>
          </a:p>
        </p:txBody>
      </p:sp>
    </p:spTree>
    <p:extLst>
      <p:ext uri="{BB962C8B-B14F-4D97-AF65-F5344CB8AC3E}">
        <p14:creationId xmlns:p14="http://schemas.microsoft.com/office/powerpoint/2010/main" val="2549673139"/>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8E58C5-4000-7435-1275-48916F3984FD}"/>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A7712A81-182A-10AA-E2E4-0D54E98DF1FB}"/>
              </a:ext>
            </a:extLst>
          </p:cNvPr>
          <p:cNvSpPr txBox="1"/>
          <p:nvPr/>
        </p:nvSpPr>
        <p:spPr>
          <a:xfrm>
            <a:off x="0" y="762000"/>
            <a:ext cx="12192000" cy="646331"/>
          </a:xfrm>
          <a:prstGeom prst="rect">
            <a:avLst/>
          </a:prstGeom>
          <a:noFill/>
        </p:spPr>
        <p:txBody>
          <a:bodyPr vert="horz" rtlCol="0">
            <a:spAutoFit/>
          </a:bodyPr>
          <a:lstStyle/>
          <a:p>
            <a:pPr algn="ctr"/>
            <a:r>
              <a:rPr lang="en-US" sz="3600"/>
              <a:t>Mark 1:1-5</a:t>
            </a:r>
          </a:p>
        </p:txBody>
      </p:sp>
      <p:sp>
        <p:nvSpPr>
          <p:cNvPr id="4" name="TextBox 3">
            <a:extLst>
              <a:ext uri="{FF2B5EF4-FFF2-40B4-BE49-F238E27FC236}">
                <a16:creationId xmlns:a16="http://schemas.microsoft.com/office/drawing/2014/main" id="{87E4A97E-8105-D3D0-BCEE-A11DC38DA96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962598FD-32BF-E1DC-DF56-45D0AF6494D0}"/>
              </a:ext>
            </a:extLst>
          </p:cNvPr>
          <p:cNvSpPr txBox="1"/>
          <p:nvPr/>
        </p:nvSpPr>
        <p:spPr>
          <a:xfrm>
            <a:off x="1016000" y="1905000"/>
            <a:ext cx="10160000" cy="4385816"/>
          </a:xfrm>
          <a:prstGeom prst="rect">
            <a:avLst/>
          </a:prstGeom>
          <a:noFill/>
        </p:spPr>
        <p:txBody>
          <a:bodyPr vert="horz" rtlCol="0">
            <a:spAutoFit/>
          </a:bodyPr>
          <a:lstStyle/>
          <a:p>
            <a:pPr algn="ctr"/>
            <a:r>
              <a:rPr lang="en-US" sz="3100"/>
              <a:t>The beginning of the gospel of Jesus Christ, the Son of God. Even as it is written in Isaiah the prophet, Behold, I send my messenger before thy face, Who shall prepare thy way; The voice of one crying in the wilderness, Make ye ready the way of the Lord, Make his paths straight; </a:t>
            </a:r>
            <a:r>
              <a:rPr lang="en-US" sz="3100" b="1">
                <a:solidFill>
                  <a:srgbClr val="FF0000"/>
                </a:solidFill>
              </a:rPr>
              <a:t>John came, who baptized in the wilderness and preached the baptism of repentance unto remission of sins</a:t>
            </a:r>
            <a:r>
              <a:rPr lang="en-US" sz="3100"/>
              <a:t>. And there went out unto him all the country of Jud a, and all they of Jerusalem; (Continued...)</a:t>
            </a:r>
          </a:p>
        </p:txBody>
      </p:sp>
    </p:spTree>
    <p:extLst>
      <p:ext uri="{BB962C8B-B14F-4D97-AF65-F5344CB8AC3E}">
        <p14:creationId xmlns:p14="http://schemas.microsoft.com/office/powerpoint/2010/main" val="2317154691"/>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EB3995-C672-876F-4A33-87C496B5165F}"/>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F959945C-CFE3-D51A-61D8-41681D3AD964}"/>
              </a:ext>
            </a:extLst>
          </p:cNvPr>
          <p:cNvSpPr txBox="1"/>
          <p:nvPr/>
        </p:nvSpPr>
        <p:spPr>
          <a:xfrm>
            <a:off x="1016000" y="635000"/>
            <a:ext cx="10160000" cy="1046440"/>
          </a:xfrm>
          <a:prstGeom prst="rect">
            <a:avLst/>
          </a:prstGeom>
          <a:noFill/>
        </p:spPr>
        <p:txBody>
          <a:bodyPr vert="horz" rtlCol="0">
            <a:spAutoFit/>
          </a:bodyPr>
          <a:lstStyle/>
          <a:p>
            <a:pPr algn="ctr"/>
            <a:r>
              <a:rPr lang="en-US" sz="3100"/>
              <a:t>and they were baptized of him in the river Jordan, confessing their sins.</a:t>
            </a:r>
          </a:p>
        </p:txBody>
      </p:sp>
    </p:spTree>
    <p:extLst>
      <p:ext uri="{BB962C8B-B14F-4D97-AF65-F5344CB8AC3E}">
        <p14:creationId xmlns:p14="http://schemas.microsoft.com/office/powerpoint/2010/main" val="80371651"/>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6B367B-3C79-0DB3-FC72-991AF4FC5281}"/>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A4844AE5-CA3F-011B-901E-FFCD6F93F50B}"/>
              </a:ext>
            </a:extLst>
          </p:cNvPr>
          <p:cNvSpPr txBox="1"/>
          <p:nvPr/>
        </p:nvSpPr>
        <p:spPr>
          <a:xfrm>
            <a:off x="0" y="762000"/>
            <a:ext cx="12192000" cy="646331"/>
          </a:xfrm>
          <a:prstGeom prst="rect">
            <a:avLst/>
          </a:prstGeom>
          <a:noFill/>
        </p:spPr>
        <p:txBody>
          <a:bodyPr vert="horz" rtlCol="0">
            <a:spAutoFit/>
          </a:bodyPr>
          <a:lstStyle/>
          <a:p>
            <a:pPr algn="ctr"/>
            <a:r>
              <a:rPr lang="en-US" sz="3600"/>
              <a:t>Matthew 14:5</a:t>
            </a:r>
          </a:p>
        </p:txBody>
      </p:sp>
      <p:sp>
        <p:nvSpPr>
          <p:cNvPr id="4" name="TextBox 3">
            <a:extLst>
              <a:ext uri="{FF2B5EF4-FFF2-40B4-BE49-F238E27FC236}">
                <a16:creationId xmlns:a16="http://schemas.microsoft.com/office/drawing/2014/main" id="{52EB1A1F-4919-BF93-5A0C-E2314FD8A55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769CE9F-ED4D-6F92-9BE6-8E3AC4EDDBD4}"/>
              </a:ext>
            </a:extLst>
          </p:cNvPr>
          <p:cNvSpPr txBox="1"/>
          <p:nvPr/>
        </p:nvSpPr>
        <p:spPr>
          <a:xfrm>
            <a:off x="1016000" y="1905000"/>
            <a:ext cx="10160000" cy="1046440"/>
          </a:xfrm>
          <a:prstGeom prst="rect">
            <a:avLst/>
          </a:prstGeom>
          <a:noFill/>
        </p:spPr>
        <p:txBody>
          <a:bodyPr vert="horz" rtlCol="0">
            <a:spAutoFit/>
          </a:bodyPr>
          <a:lstStyle/>
          <a:p>
            <a:pPr algn="ctr"/>
            <a:r>
              <a:rPr lang="en-US" sz="3100"/>
              <a:t>And when he would have put him to death, he feared the multitude, </a:t>
            </a:r>
            <a:r>
              <a:rPr lang="en-US" sz="3100" b="1">
                <a:solidFill>
                  <a:srgbClr val="FF0000"/>
                </a:solidFill>
              </a:rPr>
              <a:t>because they counted him as a prophet</a:t>
            </a:r>
            <a:r>
              <a:rPr lang="en-US" sz="3100"/>
              <a:t>.</a:t>
            </a:r>
          </a:p>
        </p:txBody>
      </p:sp>
    </p:spTree>
    <p:extLst>
      <p:ext uri="{BB962C8B-B14F-4D97-AF65-F5344CB8AC3E}">
        <p14:creationId xmlns:p14="http://schemas.microsoft.com/office/powerpoint/2010/main" val="1651306973"/>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C564F8-4E70-269E-5635-68E8A31EA926}"/>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227E1203-45F5-A342-E832-280142716660}"/>
              </a:ext>
            </a:extLst>
          </p:cNvPr>
          <p:cNvSpPr txBox="1"/>
          <p:nvPr/>
        </p:nvSpPr>
        <p:spPr>
          <a:xfrm>
            <a:off x="0" y="762000"/>
            <a:ext cx="12192000" cy="646331"/>
          </a:xfrm>
          <a:prstGeom prst="rect">
            <a:avLst/>
          </a:prstGeom>
          <a:noFill/>
        </p:spPr>
        <p:txBody>
          <a:bodyPr vert="horz" rtlCol="0">
            <a:spAutoFit/>
          </a:bodyPr>
          <a:lstStyle/>
          <a:p>
            <a:pPr algn="ctr"/>
            <a:r>
              <a:rPr lang="en-US" sz="3600"/>
              <a:t>Matthew 17:10-13</a:t>
            </a:r>
          </a:p>
        </p:txBody>
      </p:sp>
      <p:sp>
        <p:nvSpPr>
          <p:cNvPr id="4" name="TextBox 3">
            <a:extLst>
              <a:ext uri="{FF2B5EF4-FFF2-40B4-BE49-F238E27FC236}">
                <a16:creationId xmlns:a16="http://schemas.microsoft.com/office/drawing/2014/main" id="{0F3EF973-7D03-145C-2F25-BB42B575F0D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628A8E7-C781-9394-FBEF-68A70016602E}"/>
              </a:ext>
            </a:extLst>
          </p:cNvPr>
          <p:cNvSpPr txBox="1"/>
          <p:nvPr/>
        </p:nvSpPr>
        <p:spPr>
          <a:xfrm>
            <a:off x="1016000" y="1905000"/>
            <a:ext cx="10160000" cy="3431709"/>
          </a:xfrm>
          <a:prstGeom prst="rect">
            <a:avLst/>
          </a:prstGeom>
          <a:noFill/>
        </p:spPr>
        <p:txBody>
          <a:bodyPr vert="horz" rtlCol="0">
            <a:spAutoFit/>
          </a:bodyPr>
          <a:lstStyle/>
          <a:p>
            <a:pPr algn="ctr"/>
            <a:r>
              <a:rPr lang="en-US" sz="3100"/>
              <a:t>And his disciples asked him, saying, Why then say the scribes that Elijah must first come? And he answered and said, Elijah indeed cometh, and shall restore all things : but I say unto you, that Elijah is come already, and they knew him not, but did unto him whatsoever they would. Even so shall the Son of man also suffer of them. </a:t>
            </a:r>
            <a:r>
              <a:rPr lang="en-US" sz="3100" b="1">
                <a:solidFill>
                  <a:srgbClr val="FF0000"/>
                </a:solidFill>
              </a:rPr>
              <a:t>Then understood the disciples that he spake unto them of John the Baptist</a:t>
            </a:r>
            <a:r>
              <a:rPr lang="en-US" sz="3100"/>
              <a:t>.</a:t>
            </a:r>
          </a:p>
        </p:txBody>
      </p:sp>
    </p:spTree>
    <p:extLst>
      <p:ext uri="{BB962C8B-B14F-4D97-AF65-F5344CB8AC3E}">
        <p14:creationId xmlns:p14="http://schemas.microsoft.com/office/powerpoint/2010/main" val="3144458210"/>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7B895D-CA4E-7D4B-C7D1-26D6CE004C9D}"/>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a:t>
            </a:r>
          </a:p>
        </p:txBody>
      </p:sp>
      <p:sp>
        <p:nvSpPr>
          <p:cNvPr id="3" name="TextBox 2">
            <a:extLst>
              <a:ext uri="{FF2B5EF4-FFF2-40B4-BE49-F238E27FC236}">
                <a16:creationId xmlns:a16="http://schemas.microsoft.com/office/drawing/2014/main" id="{032C78B2-1223-9EE8-6F93-DEE1A7A75C45}"/>
              </a:ext>
            </a:extLst>
          </p:cNvPr>
          <p:cNvSpPr txBox="1"/>
          <p:nvPr/>
        </p:nvSpPr>
        <p:spPr>
          <a:xfrm>
            <a:off x="0" y="762000"/>
            <a:ext cx="12192000" cy="646331"/>
          </a:xfrm>
          <a:prstGeom prst="rect">
            <a:avLst/>
          </a:prstGeom>
          <a:noFill/>
        </p:spPr>
        <p:txBody>
          <a:bodyPr vert="horz" rtlCol="0">
            <a:spAutoFit/>
          </a:bodyPr>
          <a:lstStyle/>
          <a:p>
            <a:pPr algn="ctr"/>
            <a:r>
              <a:rPr lang="en-US" sz="3600"/>
              <a:t>Acts 13:23-25</a:t>
            </a:r>
          </a:p>
        </p:txBody>
      </p:sp>
      <p:sp>
        <p:nvSpPr>
          <p:cNvPr id="4" name="TextBox 3">
            <a:extLst>
              <a:ext uri="{FF2B5EF4-FFF2-40B4-BE49-F238E27FC236}">
                <a16:creationId xmlns:a16="http://schemas.microsoft.com/office/drawing/2014/main" id="{42705501-40A8-EFE4-31AC-80C0E7A9278F}"/>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392F2EB8-1AB6-F09C-4E70-05E2B552871B}"/>
              </a:ext>
            </a:extLst>
          </p:cNvPr>
          <p:cNvSpPr txBox="1"/>
          <p:nvPr/>
        </p:nvSpPr>
        <p:spPr>
          <a:xfrm>
            <a:off x="1016000" y="1905000"/>
            <a:ext cx="10160000" cy="3431709"/>
          </a:xfrm>
          <a:prstGeom prst="rect">
            <a:avLst/>
          </a:prstGeom>
          <a:noFill/>
        </p:spPr>
        <p:txBody>
          <a:bodyPr vert="horz" rtlCol="0">
            <a:spAutoFit/>
          </a:bodyPr>
          <a:lstStyle/>
          <a:p>
            <a:pPr algn="ctr"/>
            <a:r>
              <a:rPr lang="en-US" sz="3100"/>
              <a:t>Of this man's seed hath God according to promise brought unto Israel a Saviour, Jesus; when John had first preached before his coming the baptism of repentance to all the people of Israel. And as John was fulfilling his course, he said, What suppose ye that I am? </a:t>
            </a:r>
            <a:r>
              <a:rPr lang="en-US" sz="3100" b="1">
                <a:solidFill>
                  <a:srgbClr val="FF0000"/>
                </a:solidFill>
              </a:rPr>
              <a:t>I am not he</a:t>
            </a:r>
            <a:r>
              <a:rPr lang="en-US" sz="3100"/>
              <a:t>. But behold, there cometh one after me the shoes of whose feet I am not worthy to unloose.</a:t>
            </a:r>
          </a:p>
        </p:txBody>
      </p:sp>
    </p:spTree>
    <p:extLst>
      <p:ext uri="{BB962C8B-B14F-4D97-AF65-F5344CB8AC3E}">
        <p14:creationId xmlns:p14="http://schemas.microsoft.com/office/powerpoint/2010/main" val="744868593"/>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B11D91-7DAA-77DA-9B66-EC4C5FE206ED}"/>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Are we priests today?</a:t>
            </a:r>
          </a:p>
        </p:txBody>
      </p:sp>
      <p:sp>
        <p:nvSpPr>
          <p:cNvPr id="3" name="Subtitle 2">
            <a:extLst>
              <a:ext uri="{FF2B5EF4-FFF2-40B4-BE49-F238E27FC236}">
                <a16:creationId xmlns:a16="http://schemas.microsoft.com/office/drawing/2014/main" id="{A0C4413F-A4E1-F05A-86FB-E853961F68F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77453535"/>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3430DF-0FAF-974E-A93C-83DEBCEE472B}"/>
              </a:ext>
            </a:extLst>
          </p:cNvPr>
          <p:cNvSpPr txBox="1"/>
          <p:nvPr/>
        </p:nvSpPr>
        <p:spPr>
          <a:xfrm>
            <a:off x="127000" y="127000"/>
            <a:ext cx="7315200" cy="276999"/>
          </a:xfrm>
          <a:prstGeom prst="rect">
            <a:avLst/>
          </a:prstGeom>
          <a:noFill/>
        </p:spPr>
        <p:txBody>
          <a:bodyPr vert="horz" lIns="0" tIns="0" rIns="0" bIns="0" rtlCol="0">
            <a:spAutoFit/>
          </a:bodyPr>
          <a:lstStyle/>
          <a:p>
            <a:r>
              <a:rPr lang="en-US"/>
              <a:t>ARE WE PRIESTS TODAY?</a:t>
            </a:r>
          </a:p>
        </p:txBody>
      </p:sp>
      <p:sp>
        <p:nvSpPr>
          <p:cNvPr id="3" name="TextBox 2">
            <a:extLst>
              <a:ext uri="{FF2B5EF4-FFF2-40B4-BE49-F238E27FC236}">
                <a16:creationId xmlns:a16="http://schemas.microsoft.com/office/drawing/2014/main" id="{43660B88-7B14-A18F-EA5F-53566DDF0B21}"/>
              </a:ext>
            </a:extLst>
          </p:cNvPr>
          <p:cNvSpPr txBox="1"/>
          <p:nvPr/>
        </p:nvSpPr>
        <p:spPr>
          <a:xfrm>
            <a:off x="0" y="762000"/>
            <a:ext cx="12192000" cy="646331"/>
          </a:xfrm>
          <a:prstGeom prst="rect">
            <a:avLst/>
          </a:prstGeom>
          <a:noFill/>
        </p:spPr>
        <p:txBody>
          <a:bodyPr vert="horz" rtlCol="0">
            <a:spAutoFit/>
          </a:bodyPr>
          <a:lstStyle/>
          <a:p>
            <a:pPr algn="ctr"/>
            <a:r>
              <a:rPr lang="en-US" sz="3600"/>
              <a:t>Romans 15:16</a:t>
            </a:r>
          </a:p>
        </p:txBody>
      </p:sp>
      <p:sp>
        <p:nvSpPr>
          <p:cNvPr id="4" name="TextBox 3">
            <a:extLst>
              <a:ext uri="{FF2B5EF4-FFF2-40B4-BE49-F238E27FC236}">
                <a16:creationId xmlns:a16="http://schemas.microsoft.com/office/drawing/2014/main" id="{EF190161-3A9B-873F-0D82-46DBD255862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CA7B53-7CC3-FF44-8526-66EF34D5EF5C}"/>
              </a:ext>
            </a:extLst>
          </p:cNvPr>
          <p:cNvSpPr txBox="1"/>
          <p:nvPr/>
        </p:nvSpPr>
        <p:spPr>
          <a:xfrm>
            <a:off x="1016000" y="1905000"/>
            <a:ext cx="10160000" cy="2000548"/>
          </a:xfrm>
          <a:prstGeom prst="rect">
            <a:avLst/>
          </a:prstGeom>
          <a:noFill/>
        </p:spPr>
        <p:txBody>
          <a:bodyPr vert="horz" rtlCol="0">
            <a:spAutoFit/>
          </a:bodyPr>
          <a:lstStyle/>
          <a:p>
            <a:pPr algn="ctr"/>
            <a:r>
              <a:rPr lang="en-US" sz="3100"/>
              <a:t>to </a:t>
            </a:r>
            <a:r>
              <a:rPr lang="en-US" sz="3100" b="1">
                <a:solidFill>
                  <a:srgbClr val="FF0000"/>
                </a:solidFill>
              </a:rPr>
              <a:t>be a minister of Christ Jesus</a:t>
            </a:r>
            <a:r>
              <a:rPr lang="en-US" sz="3100"/>
              <a:t> to the Gentiles, </a:t>
            </a:r>
            <a:r>
              <a:rPr lang="en-US" sz="3100" b="1">
                <a:solidFill>
                  <a:srgbClr val="FF0000"/>
                </a:solidFill>
              </a:rPr>
              <a:t>ministering as a priest</a:t>
            </a:r>
            <a:r>
              <a:rPr lang="en-US" sz="3100"/>
              <a:t> the gospel of God, so that my offering of the Gentiles may become acceptable, sanctified by the Holy Spirit.</a:t>
            </a:r>
          </a:p>
        </p:txBody>
      </p:sp>
    </p:spTree>
    <p:extLst>
      <p:ext uri="{BB962C8B-B14F-4D97-AF65-F5344CB8AC3E}">
        <p14:creationId xmlns:p14="http://schemas.microsoft.com/office/powerpoint/2010/main" val="4098763288"/>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B3356-242C-0489-16CB-EFF01252836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Holy Nation</a:t>
            </a:r>
          </a:p>
        </p:txBody>
      </p:sp>
      <p:sp>
        <p:nvSpPr>
          <p:cNvPr id="3" name="Subtitle 2">
            <a:extLst>
              <a:ext uri="{FF2B5EF4-FFF2-40B4-BE49-F238E27FC236}">
                <a16:creationId xmlns:a16="http://schemas.microsoft.com/office/drawing/2014/main" id="{B07AA08A-84EB-6BC3-A40D-6CE81B62AA8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2334016"/>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26F56-DFF8-56A9-0545-6134B4CA4CDE}"/>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We are the priesthood</a:t>
            </a:r>
          </a:p>
        </p:txBody>
      </p:sp>
      <p:sp>
        <p:nvSpPr>
          <p:cNvPr id="3" name="Subtitle 2">
            <a:extLst>
              <a:ext uri="{FF2B5EF4-FFF2-40B4-BE49-F238E27FC236}">
                <a16:creationId xmlns:a16="http://schemas.microsoft.com/office/drawing/2014/main" id="{EF4A5A6F-CB76-5582-61C5-5B9E86EE06C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43895783"/>
      </p:ext>
    </p:extLst>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98BF22-7593-13EA-E1EA-90293E4879ED}"/>
              </a:ext>
            </a:extLst>
          </p:cNvPr>
          <p:cNvSpPr txBox="1"/>
          <p:nvPr/>
        </p:nvSpPr>
        <p:spPr>
          <a:xfrm>
            <a:off x="127000" y="127000"/>
            <a:ext cx="7315200" cy="276999"/>
          </a:xfrm>
          <a:prstGeom prst="rect">
            <a:avLst/>
          </a:prstGeom>
          <a:noFill/>
        </p:spPr>
        <p:txBody>
          <a:bodyPr vert="horz" lIns="0" tIns="0" rIns="0" bIns="0" rtlCol="0">
            <a:spAutoFit/>
          </a:bodyPr>
          <a:lstStyle/>
          <a:p>
            <a:r>
              <a:rPr lang="en-US"/>
              <a:t>We are the priesthood</a:t>
            </a:r>
          </a:p>
        </p:txBody>
      </p:sp>
      <p:sp>
        <p:nvSpPr>
          <p:cNvPr id="3" name="TextBox 2">
            <a:extLst>
              <a:ext uri="{FF2B5EF4-FFF2-40B4-BE49-F238E27FC236}">
                <a16:creationId xmlns:a16="http://schemas.microsoft.com/office/drawing/2014/main" id="{8D6D0B6C-4F8C-4A7C-0EC0-A93BF356F432}"/>
              </a:ext>
            </a:extLst>
          </p:cNvPr>
          <p:cNvSpPr txBox="1"/>
          <p:nvPr/>
        </p:nvSpPr>
        <p:spPr>
          <a:xfrm>
            <a:off x="0" y="762000"/>
            <a:ext cx="12192000" cy="646331"/>
          </a:xfrm>
          <a:prstGeom prst="rect">
            <a:avLst/>
          </a:prstGeom>
          <a:noFill/>
        </p:spPr>
        <p:txBody>
          <a:bodyPr vert="horz" rtlCol="0">
            <a:spAutoFit/>
          </a:bodyPr>
          <a:lstStyle/>
          <a:p>
            <a:pPr algn="ctr"/>
            <a:r>
              <a:rPr lang="en-US" sz="3600"/>
              <a:t>First Peter 2:9-10</a:t>
            </a:r>
          </a:p>
        </p:txBody>
      </p:sp>
      <p:sp>
        <p:nvSpPr>
          <p:cNvPr id="4" name="TextBox 3">
            <a:extLst>
              <a:ext uri="{FF2B5EF4-FFF2-40B4-BE49-F238E27FC236}">
                <a16:creationId xmlns:a16="http://schemas.microsoft.com/office/drawing/2014/main" id="{F7CEA00D-9CC1-FB67-0812-C8A3A44B0DB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59833C6-17D2-29DF-BC58-982E304D881B}"/>
              </a:ext>
            </a:extLst>
          </p:cNvPr>
          <p:cNvSpPr txBox="1"/>
          <p:nvPr/>
        </p:nvSpPr>
        <p:spPr>
          <a:xfrm>
            <a:off x="1016000" y="1905000"/>
            <a:ext cx="10160000" cy="3908762"/>
          </a:xfrm>
          <a:prstGeom prst="rect">
            <a:avLst/>
          </a:prstGeom>
          <a:noFill/>
        </p:spPr>
        <p:txBody>
          <a:bodyPr vert="horz" rtlCol="0">
            <a:spAutoFit/>
          </a:bodyPr>
          <a:lstStyle/>
          <a:p>
            <a:pPr algn="ctr"/>
            <a:r>
              <a:rPr lang="en-US" sz="3100"/>
              <a:t>But you are A CHOSEN RACE, A royal PRIESTHOOD, </a:t>
            </a:r>
            <a:r>
              <a:rPr lang="en-US" sz="3100" b="1">
                <a:solidFill>
                  <a:srgbClr val="FF0000"/>
                </a:solidFill>
              </a:rPr>
              <a:t>A HOLY NATION</a:t>
            </a:r>
            <a:r>
              <a:rPr lang="en-US" sz="3100"/>
              <a:t>, A PEOPLE FOR God's OWN POSSESSION, so that you may proclaim the excellencies of Him who has called you out of darkness into His marvelous light; for you once were NOT A PEOPLE, but now you are THE PEOPLE OF GOD; you had NOT RECEIVED MERCY, but now you have RECEIVED MERCY.</a:t>
            </a:r>
          </a:p>
        </p:txBody>
      </p:sp>
    </p:spTree>
    <p:extLst>
      <p:ext uri="{BB962C8B-B14F-4D97-AF65-F5344CB8AC3E}">
        <p14:creationId xmlns:p14="http://schemas.microsoft.com/office/powerpoint/2010/main" val="4094646466"/>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8CC675-4E40-BEC9-350B-A2E4AE33C9E0}"/>
              </a:ext>
            </a:extLst>
          </p:cNvPr>
          <p:cNvSpPr txBox="1"/>
          <p:nvPr/>
        </p:nvSpPr>
        <p:spPr>
          <a:xfrm>
            <a:off x="127000" y="127000"/>
            <a:ext cx="7315200" cy="276999"/>
          </a:xfrm>
          <a:prstGeom prst="rect">
            <a:avLst/>
          </a:prstGeom>
          <a:noFill/>
        </p:spPr>
        <p:txBody>
          <a:bodyPr vert="horz" lIns="0" tIns="0" rIns="0" bIns="0" rtlCol="0">
            <a:spAutoFit/>
          </a:bodyPr>
          <a:lstStyle/>
          <a:p>
            <a:r>
              <a:rPr lang="en-US"/>
              <a:t>We are the priesthood</a:t>
            </a:r>
          </a:p>
        </p:txBody>
      </p:sp>
      <p:sp>
        <p:nvSpPr>
          <p:cNvPr id="3" name="TextBox 2">
            <a:extLst>
              <a:ext uri="{FF2B5EF4-FFF2-40B4-BE49-F238E27FC236}">
                <a16:creationId xmlns:a16="http://schemas.microsoft.com/office/drawing/2014/main" id="{66B48856-9A92-FC0E-B061-20F7036C73E1}"/>
              </a:ext>
            </a:extLst>
          </p:cNvPr>
          <p:cNvSpPr txBox="1"/>
          <p:nvPr/>
        </p:nvSpPr>
        <p:spPr>
          <a:xfrm>
            <a:off x="0" y="762000"/>
            <a:ext cx="12192000" cy="646331"/>
          </a:xfrm>
          <a:prstGeom prst="rect">
            <a:avLst/>
          </a:prstGeom>
          <a:noFill/>
        </p:spPr>
        <p:txBody>
          <a:bodyPr vert="horz" rtlCol="0">
            <a:spAutoFit/>
          </a:bodyPr>
          <a:lstStyle/>
          <a:p>
            <a:pPr algn="ctr"/>
            <a:r>
              <a:rPr lang="en-US" sz="3600"/>
              <a:t>Jubilees 22:12</a:t>
            </a:r>
          </a:p>
        </p:txBody>
      </p:sp>
      <p:sp>
        <p:nvSpPr>
          <p:cNvPr id="4" name="TextBox 3">
            <a:extLst>
              <a:ext uri="{FF2B5EF4-FFF2-40B4-BE49-F238E27FC236}">
                <a16:creationId xmlns:a16="http://schemas.microsoft.com/office/drawing/2014/main" id="{256F094A-F15C-789E-8436-EE8A13B9FE2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8B69C48-85C1-869C-1126-089E4AE68C56}"/>
              </a:ext>
            </a:extLst>
          </p:cNvPr>
          <p:cNvSpPr txBox="1"/>
          <p:nvPr/>
        </p:nvSpPr>
        <p:spPr>
          <a:xfrm>
            <a:off x="1016000" y="1905000"/>
            <a:ext cx="10160000" cy="2000548"/>
          </a:xfrm>
          <a:prstGeom prst="rect">
            <a:avLst/>
          </a:prstGeom>
          <a:noFill/>
        </p:spPr>
        <p:txBody>
          <a:bodyPr vert="horz" rtlCol="0">
            <a:spAutoFit/>
          </a:bodyPr>
          <a:lstStyle/>
          <a:p>
            <a:pPr algn="ctr"/>
            <a:r>
              <a:rPr lang="en-US" sz="3100"/>
              <a:t>Be strong in the presence of men, And exercise authority over all the seed of Seth. Then thy ways and the ways of thy sons will be justified, So that they shall become </a:t>
            </a:r>
            <a:r>
              <a:rPr lang="en-US" sz="3100" b="1">
                <a:solidFill>
                  <a:srgbClr val="FF0000"/>
                </a:solidFill>
              </a:rPr>
              <a:t>a holy nation</a:t>
            </a:r>
            <a:r>
              <a:rPr lang="en-US" sz="3100"/>
              <a:t>.</a:t>
            </a:r>
          </a:p>
        </p:txBody>
      </p:sp>
    </p:spTree>
    <p:extLst>
      <p:ext uri="{BB962C8B-B14F-4D97-AF65-F5344CB8AC3E}">
        <p14:creationId xmlns:p14="http://schemas.microsoft.com/office/powerpoint/2010/main" val="3266450762"/>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65C8EC-E5EB-FC0B-B332-438C56107CE6}"/>
              </a:ext>
            </a:extLst>
          </p:cNvPr>
          <p:cNvSpPr txBox="1"/>
          <p:nvPr/>
        </p:nvSpPr>
        <p:spPr>
          <a:xfrm>
            <a:off x="127000" y="127000"/>
            <a:ext cx="7315200" cy="276999"/>
          </a:xfrm>
          <a:prstGeom prst="rect">
            <a:avLst/>
          </a:prstGeom>
          <a:noFill/>
        </p:spPr>
        <p:txBody>
          <a:bodyPr vert="horz" lIns="0" tIns="0" rIns="0" bIns="0" rtlCol="0">
            <a:spAutoFit/>
          </a:bodyPr>
          <a:lstStyle/>
          <a:p>
            <a:r>
              <a:rPr lang="en-US"/>
              <a:t>We are the priesthood</a:t>
            </a:r>
          </a:p>
        </p:txBody>
      </p:sp>
      <p:sp>
        <p:nvSpPr>
          <p:cNvPr id="3" name="TextBox 2">
            <a:extLst>
              <a:ext uri="{FF2B5EF4-FFF2-40B4-BE49-F238E27FC236}">
                <a16:creationId xmlns:a16="http://schemas.microsoft.com/office/drawing/2014/main" id="{F751DA45-471D-518C-7927-247AB54944C0}"/>
              </a:ext>
            </a:extLst>
          </p:cNvPr>
          <p:cNvSpPr txBox="1"/>
          <p:nvPr/>
        </p:nvSpPr>
        <p:spPr>
          <a:xfrm>
            <a:off x="0" y="762000"/>
            <a:ext cx="12192000" cy="646331"/>
          </a:xfrm>
          <a:prstGeom prst="rect">
            <a:avLst/>
          </a:prstGeom>
          <a:noFill/>
        </p:spPr>
        <p:txBody>
          <a:bodyPr vert="horz" rtlCol="0">
            <a:spAutoFit/>
          </a:bodyPr>
          <a:lstStyle/>
          <a:p>
            <a:pPr algn="ctr"/>
            <a:r>
              <a:rPr lang="en-US" sz="3600"/>
              <a:t>Jubilees 33:20</a:t>
            </a:r>
          </a:p>
        </p:txBody>
      </p:sp>
      <p:sp>
        <p:nvSpPr>
          <p:cNvPr id="4" name="TextBox 3">
            <a:extLst>
              <a:ext uri="{FF2B5EF4-FFF2-40B4-BE49-F238E27FC236}">
                <a16:creationId xmlns:a16="http://schemas.microsoft.com/office/drawing/2014/main" id="{28676896-F567-B18E-1535-CE589E0EDB2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C6692E4-49E1-A61B-4D6F-EA9D127AA610}"/>
              </a:ext>
            </a:extLst>
          </p:cNvPr>
          <p:cNvSpPr txBox="1"/>
          <p:nvPr/>
        </p:nvSpPr>
        <p:spPr>
          <a:xfrm>
            <a:off x="1016000" y="1905000"/>
            <a:ext cx="10160000" cy="2477601"/>
          </a:xfrm>
          <a:prstGeom prst="rect">
            <a:avLst/>
          </a:prstGeom>
          <a:noFill/>
        </p:spPr>
        <p:txBody>
          <a:bodyPr vert="horz" rtlCol="0">
            <a:spAutoFit/>
          </a:bodyPr>
          <a:lstStyle/>
          <a:p>
            <a:pPr algn="ctr"/>
            <a:r>
              <a:rPr lang="en-US" sz="3100"/>
              <a:t>And there is no greater sin than the fornication which they commit on earth; </a:t>
            </a:r>
            <a:r>
              <a:rPr lang="en-US" sz="3100" b="1">
                <a:solidFill>
                  <a:srgbClr val="FF0000"/>
                </a:solidFill>
              </a:rPr>
              <a:t>for Israel is a holy nation unto the Lord its God, and a nation of inheritance, and a priestly and royal nation</a:t>
            </a:r>
            <a:r>
              <a:rPr lang="en-US" sz="3100"/>
              <a:t> and for (His own) possession; and there shall no such uncleanness appear in the midst of the holy nation.</a:t>
            </a:r>
          </a:p>
        </p:txBody>
      </p:sp>
    </p:spTree>
    <p:extLst>
      <p:ext uri="{BB962C8B-B14F-4D97-AF65-F5344CB8AC3E}">
        <p14:creationId xmlns:p14="http://schemas.microsoft.com/office/powerpoint/2010/main" val="1865443490"/>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DEF34-44A4-F225-0526-CE3715AD247E}"/>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Does sacrifice forgive sins?</a:t>
            </a:r>
          </a:p>
        </p:txBody>
      </p:sp>
      <p:sp>
        <p:nvSpPr>
          <p:cNvPr id="3" name="Subtitle 2">
            <a:extLst>
              <a:ext uri="{FF2B5EF4-FFF2-40B4-BE49-F238E27FC236}">
                <a16:creationId xmlns:a16="http://schemas.microsoft.com/office/drawing/2014/main" id="{908EF258-BCBC-BCE6-4D96-B438E11B1BF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24615891"/>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5EEF72-763C-C37C-6B04-83968092632F}"/>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7C22BFA3-ABD7-8A53-7786-7B60E3C483DD}"/>
              </a:ext>
            </a:extLst>
          </p:cNvPr>
          <p:cNvSpPr txBox="1"/>
          <p:nvPr/>
        </p:nvSpPr>
        <p:spPr>
          <a:xfrm>
            <a:off x="0" y="762000"/>
            <a:ext cx="12192000" cy="646331"/>
          </a:xfrm>
          <a:prstGeom prst="rect">
            <a:avLst/>
          </a:prstGeom>
          <a:noFill/>
        </p:spPr>
        <p:txBody>
          <a:bodyPr vert="horz" rtlCol="0">
            <a:spAutoFit/>
          </a:bodyPr>
          <a:lstStyle/>
          <a:p>
            <a:pPr algn="ctr"/>
            <a:r>
              <a:rPr lang="en-US" sz="3600"/>
              <a:t>Deuteronomy 18:13</a:t>
            </a:r>
          </a:p>
        </p:txBody>
      </p:sp>
      <p:sp>
        <p:nvSpPr>
          <p:cNvPr id="4" name="TextBox 3">
            <a:extLst>
              <a:ext uri="{FF2B5EF4-FFF2-40B4-BE49-F238E27FC236}">
                <a16:creationId xmlns:a16="http://schemas.microsoft.com/office/drawing/2014/main" id="{570888B5-2BFF-3224-0C6E-BAC511F137C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402217-50E2-28F3-5098-080CCB55B575}"/>
              </a:ext>
            </a:extLst>
          </p:cNvPr>
          <p:cNvSpPr txBox="1"/>
          <p:nvPr/>
        </p:nvSpPr>
        <p:spPr>
          <a:xfrm>
            <a:off x="1016000" y="1905000"/>
            <a:ext cx="10160000" cy="569387"/>
          </a:xfrm>
          <a:prstGeom prst="rect">
            <a:avLst/>
          </a:prstGeom>
          <a:noFill/>
        </p:spPr>
        <p:txBody>
          <a:bodyPr vert="horz" rtlCol="0">
            <a:spAutoFit/>
          </a:bodyPr>
          <a:lstStyle/>
          <a:p>
            <a:pPr algn="ctr"/>
            <a:r>
              <a:rPr lang="en-US" sz="3100"/>
              <a:t>"</a:t>
            </a:r>
            <a:r>
              <a:rPr lang="en-US" sz="3100" b="1">
                <a:solidFill>
                  <a:srgbClr val="FF0000"/>
                </a:solidFill>
              </a:rPr>
              <a:t>You shall be blameless</a:t>
            </a:r>
            <a:r>
              <a:rPr lang="en-US" sz="3100"/>
              <a:t> before the LORD your God.</a:t>
            </a:r>
          </a:p>
        </p:txBody>
      </p:sp>
    </p:spTree>
    <p:extLst>
      <p:ext uri="{BB962C8B-B14F-4D97-AF65-F5344CB8AC3E}">
        <p14:creationId xmlns:p14="http://schemas.microsoft.com/office/powerpoint/2010/main" val="2514963997"/>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C4F763-5BC9-F622-6958-28E591ABD5CE}"/>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00ED720D-4B76-DD7D-7D43-187A2A7AC0AC}"/>
              </a:ext>
            </a:extLst>
          </p:cNvPr>
          <p:cNvSpPr txBox="1"/>
          <p:nvPr/>
        </p:nvSpPr>
        <p:spPr>
          <a:xfrm>
            <a:off x="0" y="762000"/>
            <a:ext cx="12192000" cy="646331"/>
          </a:xfrm>
          <a:prstGeom prst="rect">
            <a:avLst/>
          </a:prstGeom>
          <a:noFill/>
        </p:spPr>
        <p:txBody>
          <a:bodyPr vert="horz" rtlCol="0">
            <a:spAutoFit/>
          </a:bodyPr>
          <a:lstStyle/>
          <a:p>
            <a:pPr algn="ctr"/>
            <a:r>
              <a:rPr lang="en-US" sz="3600"/>
              <a:t>Hebrews 10:4</a:t>
            </a:r>
          </a:p>
        </p:txBody>
      </p:sp>
      <p:sp>
        <p:nvSpPr>
          <p:cNvPr id="4" name="TextBox 3">
            <a:extLst>
              <a:ext uri="{FF2B5EF4-FFF2-40B4-BE49-F238E27FC236}">
                <a16:creationId xmlns:a16="http://schemas.microsoft.com/office/drawing/2014/main" id="{EC1357C6-19BF-C7AF-33B5-BAF1046F64C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3F0E01F-D564-4D71-6278-2C7DE8ED03C7}"/>
              </a:ext>
            </a:extLst>
          </p:cNvPr>
          <p:cNvSpPr txBox="1"/>
          <p:nvPr/>
        </p:nvSpPr>
        <p:spPr>
          <a:xfrm>
            <a:off x="1016000" y="1905000"/>
            <a:ext cx="10160000" cy="1046440"/>
          </a:xfrm>
          <a:prstGeom prst="rect">
            <a:avLst/>
          </a:prstGeom>
          <a:noFill/>
        </p:spPr>
        <p:txBody>
          <a:bodyPr vert="horz" rtlCol="0">
            <a:spAutoFit/>
          </a:bodyPr>
          <a:lstStyle/>
          <a:p>
            <a:pPr algn="ctr"/>
            <a:r>
              <a:rPr lang="en-US" sz="3100"/>
              <a:t>For it is impossible for the blood of bulls and goats </a:t>
            </a:r>
            <a:r>
              <a:rPr lang="en-US" sz="3100" b="1">
                <a:solidFill>
                  <a:srgbClr val="FF0000"/>
                </a:solidFill>
              </a:rPr>
              <a:t>to take away sins</a:t>
            </a:r>
            <a:r>
              <a:rPr lang="en-US" sz="3100"/>
              <a:t>.</a:t>
            </a:r>
          </a:p>
        </p:txBody>
      </p:sp>
    </p:spTree>
    <p:extLst>
      <p:ext uri="{BB962C8B-B14F-4D97-AF65-F5344CB8AC3E}">
        <p14:creationId xmlns:p14="http://schemas.microsoft.com/office/powerpoint/2010/main" val="1207960884"/>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BB9E13-4047-A22E-115E-BF181A106A98}"/>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1F5262E0-AA72-1401-63F1-0861BF3EABB7}"/>
              </a:ext>
            </a:extLst>
          </p:cNvPr>
          <p:cNvSpPr txBox="1"/>
          <p:nvPr/>
        </p:nvSpPr>
        <p:spPr>
          <a:xfrm>
            <a:off x="0" y="762000"/>
            <a:ext cx="12192000" cy="646331"/>
          </a:xfrm>
          <a:prstGeom prst="rect">
            <a:avLst/>
          </a:prstGeom>
          <a:noFill/>
        </p:spPr>
        <p:txBody>
          <a:bodyPr vert="horz" rtlCol="0">
            <a:spAutoFit/>
          </a:bodyPr>
          <a:lstStyle/>
          <a:p>
            <a:pPr algn="ctr"/>
            <a:r>
              <a:rPr lang="en-US" sz="3600"/>
              <a:t>Hebrews 9:22</a:t>
            </a:r>
          </a:p>
        </p:txBody>
      </p:sp>
      <p:sp>
        <p:nvSpPr>
          <p:cNvPr id="4" name="TextBox 3">
            <a:extLst>
              <a:ext uri="{FF2B5EF4-FFF2-40B4-BE49-F238E27FC236}">
                <a16:creationId xmlns:a16="http://schemas.microsoft.com/office/drawing/2014/main" id="{E022B5D5-721B-B023-E637-032CE5B577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DCD9053-1673-71A5-8053-DE491DBD7DEF}"/>
              </a:ext>
            </a:extLst>
          </p:cNvPr>
          <p:cNvSpPr txBox="1"/>
          <p:nvPr/>
        </p:nvSpPr>
        <p:spPr>
          <a:xfrm>
            <a:off x="1016000" y="1905000"/>
            <a:ext cx="10160000" cy="1523494"/>
          </a:xfrm>
          <a:prstGeom prst="rect">
            <a:avLst/>
          </a:prstGeom>
          <a:noFill/>
        </p:spPr>
        <p:txBody>
          <a:bodyPr vert="horz" rtlCol="0">
            <a:spAutoFit/>
          </a:bodyPr>
          <a:lstStyle/>
          <a:p>
            <a:pPr algn="ctr"/>
            <a:r>
              <a:rPr lang="en-US" sz="3100"/>
              <a:t>And according to the Law, </a:t>
            </a:r>
            <a:r>
              <a:rPr lang="en-US" sz="3100" b="1">
                <a:solidFill>
                  <a:srgbClr val="FF0000"/>
                </a:solidFill>
              </a:rPr>
              <a:t>one may almost say</a:t>
            </a:r>
            <a:r>
              <a:rPr lang="en-US" sz="3100"/>
              <a:t>, all things are cleansed with blood, and without shedding of blood there </a:t>
            </a:r>
            <a:r>
              <a:rPr lang="en-US" sz="3100" b="1">
                <a:solidFill>
                  <a:srgbClr val="FF0000"/>
                </a:solidFill>
              </a:rPr>
              <a:t>is no forgiveness.</a:t>
            </a:r>
          </a:p>
        </p:txBody>
      </p:sp>
    </p:spTree>
    <p:extLst>
      <p:ext uri="{BB962C8B-B14F-4D97-AF65-F5344CB8AC3E}">
        <p14:creationId xmlns:p14="http://schemas.microsoft.com/office/powerpoint/2010/main" val="3935043684"/>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C9D684-FB4A-9EAE-83FF-D519418A4B4B}"/>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842F3772-79EC-48B8-982B-F186A3AEAA20}"/>
              </a:ext>
            </a:extLst>
          </p:cNvPr>
          <p:cNvSpPr txBox="1"/>
          <p:nvPr/>
        </p:nvSpPr>
        <p:spPr>
          <a:xfrm>
            <a:off x="0" y="762000"/>
            <a:ext cx="12192000" cy="646331"/>
          </a:xfrm>
          <a:prstGeom prst="rect">
            <a:avLst/>
          </a:prstGeom>
          <a:noFill/>
        </p:spPr>
        <p:txBody>
          <a:bodyPr vert="horz" rtlCol="0">
            <a:spAutoFit/>
          </a:bodyPr>
          <a:lstStyle/>
          <a:p>
            <a:pPr algn="ctr"/>
            <a:r>
              <a:rPr lang="en-US" sz="3600"/>
              <a:t>Leviticus 19:22</a:t>
            </a:r>
          </a:p>
        </p:txBody>
      </p:sp>
      <p:sp>
        <p:nvSpPr>
          <p:cNvPr id="4" name="TextBox 3">
            <a:extLst>
              <a:ext uri="{FF2B5EF4-FFF2-40B4-BE49-F238E27FC236}">
                <a16:creationId xmlns:a16="http://schemas.microsoft.com/office/drawing/2014/main" id="{D5D1D13F-A0F4-FE41-24BC-ACC35EDA45C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A5554EE-EBD4-96A7-E945-4182B9A87706}"/>
              </a:ext>
            </a:extLst>
          </p:cNvPr>
          <p:cNvSpPr txBox="1"/>
          <p:nvPr/>
        </p:nvSpPr>
        <p:spPr>
          <a:xfrm>
            <a:off x="1016000" y="1905000"/>
            <a:ext cx="10160000" cy="2000548"/>
          </a:xfrm>
          <a:prstGeom prst="rect">
            <a:avLst/>
          </a:prstGeom>
          <a:noFill/>
        </p:spPr>
        <p:txBody>
          <a:bodyPr vert="horz" rtlCol="0">
            <a:spAutoFit/>
          </a:bodyPr>
          <a:lstStyle/>
          <a:p>
            <a:pPr algn="ctr"/>
            <a:r>
              <a:rPr lang="en-US" sz="3100"/>
              <a:t>The priest shall also make atonement for him with the ram of the guilt offering before the LORD for his sin which he has committed, </a:t>
            </a:r>
            <a:r>
              <a:rPr lang="en-US" sz="3100" b="1">
                <a:solidFill>
                  <a:srgbClr val="FF0000"/>
                </a:solidFill>
              </a:rPr>
              <a:t>and the sin which he has committed will be forgiven him.</a:t>
            </a:r>
          </a:p>
        </p:txBody>
      </p:sp>
    </p:spTree>
    <p:extLst>
      <p:ext uri="{BB962C8B-B14F-4D97-AF65-F5344CB8AC3E}">
        <p14:creationId xmlns:p14="http://schemas.microsoft.com/office/powerpoint/2010/main" val="3793050906"/>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D78E8A-97BC-449F-5EE1-5111B4D8C8FF}"/>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EE8C834E-7F79-4B90-42F5-0876AE2E69AC}"/>
              </a:ext>
            </a:extLst>
          </p:cNvPr>
          <p:cNvSpPr txBox="1"/>
          <p:nvPr/>
        </p:nvSpPr>
        <p:spPr>
          <a:xfrm>
            <a:off x="0" y="762000"/>
            <a:ext cx="12192000" cy="646331"/>
          </a:xfrm>
          <a:prstGeom prst="rect">
            <a:avLst/>
          </a:prstGeom>
          <a:noFill/>
        </p:spPr>
        <p:txBody>
          <a:bodyPr vert="horz" rtlCol="0">
            <a:spAutoFit/>
          </a:bodyPr>
          <a:lstStyle/>
          <a:p>
            <a:pPr algn="ctr"/>
            <a:r>
              <a:rPr lang="en-US" sz="3600"/>
              <a:t>Leviticus 4:20</a:t>
            </a:r>
          </a:p>
        </p:txBody>
      </p:sp>
      <p:sp>
        <p:nvSpPr>
          <p:cNvPr id="4" name="TextBox 3">
            <a:extLst>
              <a:ext uri="{FF2B5EF4-FFF2-40B4-BE49-F238E27FC236}">
                <a16:creationId xmlns:a16="http://schemas.microsoft.com/office/drawing/2014/main" id="{7C9BFA85-8B42-0CC6-2440-7DA842A795B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60B7BAB-D6D7-317E-FAC2-EEDAF8833AA3}"/>
              </a:ext>
            </a:extLst>
          </p:cNvPr>
          <p:cNvSpPr txBox="1"/>
          <p:nvPr/>
        </p:nvSpPr>
        <p:spPr>
          <a:xfrm>
            <a:off x="1016000" y="1905000"/>
            <a:ext cx="10160000" cy="1523494"/>
          </a:xfrm>
          <a:prstGeom prst="rect">
            <a:avLst/>
          </a:prstGeom>
          <a:noFill/>
        </p:spPr>
        <p:txBody>
          <a:bodyPr vert="horz" rtlCol="0">
            <a:spAutoFit/>
          </a:bodyPr>
          <a:lstStyle/>
          <a:p>
            <a:pPr algn="ctr"/>
            <a:r>
              <a:rPr lang="en-US" sz="3100"/>
              <a:t>He shall also do with the bull just as he did with the bull of the sin offering; thus he shall do with it. So the priest shall make atonement for them, </a:t>
            </a:r>
            <a:r>
              <a:rPr lang="en-US" sz="3100" b="1">
                <a:solidFill>
                  <a:srgbClr val="FF0000"/>
                </a:solidFill>
              </a:rPr>
              <a:t>and they will be forgiven</a:t>
            </a:r>
            <a:r>
              <a:rPr lang="en-US" sz="3100"/>
              <a:t>.</a:t>
            </a:r>
          </a:p>
        </p:txBody>
      </p:sp>
    </p:spTree>
    <p:extLst>
      <p:ext uri="{BB962C8B-B14F-4D97-AF65-F5344CB8AC3E}">
        <p14:creationId xmlns:p14="http://schemas.microsoft.com/office/powerpoint/2010/main" val="216054689"/>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9ECFEA-6C2C-14B7-1072-1C0F0991045F}"/>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4C172BD3-1F7E-1221-E6C2-FBDFA32BF911}"/>
              </a:ext>
            </a:extLst>
          </p:cNvPr>
          <p:cNvSpPr txBox="1"/>
          <p:nvPr/>
        </p:nvSpPr>
        <p:spPr>
          <a:xfrm>
            <a:off x="0" y="762000"/>
            <a:ext cx="12192000" cy="646331"/>
          </a:xfrm>
          <a:prstGeom prst="rect">
            <a:avLst/>
          </a:prstGeom>
          <a:noFill/>
        </p:spPr>
        <p:txBody>
          <a:bodyPr vert="horz" rtlCol="0">
            <a:spAutoFit/>
          </a:bodyPr>
          <a:lstStyle/>
          <a:p>
            <a:pPr algn="ctr"/>
            <a:r>
              <a:rPr lang="en-US" sz="3600"/>
              <a:t>Leviticus 4:26</a:t>
            </a:r>
          </a:p>
        </p:txBody>
      </p:sp>
      <p:sp>
        <p:nvSpPr>
          <p:cNvPr id="4" name="TextBox 3">
            <a:extLst>
              <a:ext uri="{FF2B5EF4-FFF2-40B4-BE49-F238E27FC236}">
                <a16:creationId xmlns:a16="http://schemas.microsoft.com/office/drawing/2014/main" id="{D20182CE-9B28-F1C3-825C-E074C9999C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2BBC4C7-6F7A-E8CA-295C-6B7021474E38}"/>
              </a:ext>
            </a:extLst>
          </p:cNvPr>
          <p:cNvSpPr txBox="1"/>
          <p:nvPr/>
        </p:nvSpPr>
        <p:spPr>
          <a:xfrm>
            <a:off x="1016000" y="1905000"/>
            <a:ext cx="10160000" cy="2000548"/>
          </a:xfrm>
          <a:prstGeom prst="rect">
            <a:avLst/>
          </a:prstGeom>
          <a:noFill/>
        </p:spPr>
        <p:txBody>
          <a:bodyPr vert="horz" rtlCol="0">
            <a:spAutoFit/>
          </a:bodyPr>
          <a:lstStyle/>
          <a:p>
            <a:pPr algn="ctr"/>
            <a:r>
              <a:rPr lang="en-US" sz="3100"/>
              <a:t>All its fat he shall offer up in smoke on the altar as in the case of the fat of the sacrifice of peace offerings. Thus the priest shall make atonement for him in regard to his sin, </a:t>
            </a:r>
            <a:r>
              <a:rPr lang="en-US" sz="3100" b="1">
                <a:solidFill>
                  <a:srgbClr val="FF0000"/>
                </a:solidFill>
              </a:rPr>
              <a:t>and he will be forgiven</a:t>
            </a:r>
            <a:r>
              <a:rPr lang="en-US" sz="3100"/>
              <a:t>.</a:t>
            </a:r>
          </a:p>
        </p:txBody>
      </p:sp>
    </p:spTree>
    <p:extLst>
      <p:ext uri="{BB962C8B-B14F-4D97-AF65-F5344CB8AC3E}">
        <p14:creationId xmlns:p14="http://schemas.microsoft.com/office/powerpoint/2010/main" val="1200153819"/>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F72E1D-CE86-61A1-4868-42B115410FAA}"/>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6D457CA3-2B64-A5BB-55EF-AEE5D2925263}"/>
              </a:ext>
            </a:extLst>
          </p:cNvPr>
          <p:cNvSpPr txBox="1"/>
          <p:nvPr/>
        </p:nvSpPr>
        <p:spPr>
          <a:xfrm>
            <a:off x="0" y="762000"/>
            <a:ext cx="12192000" cy="646331"/>
          </a:xfrm>
          <a:prstGeom prst="rect">
            <a:avLst/>
          </a:prstGeom>
          <a:noFill/>
        </p:spPr>
        <p:txBody>
          <a:bodyPr vert="horz" rtlCol="0">
            <a:spAutoFit/>
          </a:bodyPr>
          <a:lstStyle/>
          <a:p>
            <a:pPr algn="ctr"/>
            <a:r>
              <a:rPr lang="en-US" sz="3600"/>
              <a:t>Leviticus 4:31</a:t>
            </a:r>
          </a:p>
        </p:txBody>
      </p:sp>
      <p:sp>
        <p:nvSpPr>
          <p:cNvPr id="4" name="TextBox 3">
            <a:extLst>
              <a:ext uri="{FF2B5EF4-FFF2-40B4-BE49-F238E27FC236}">
                <a16:creationId xmlns:a16="http://schemas.microsoft.com/office/drawing/2014/main" id="{8E9020C9-E578-D21A-EB96-4E272D3F97B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E02F311-9CEE-341B-7CCB-140475665B37}"/>
              </a:ext>
            </a:extLst>
          </p:cNvPr>
          <p:cNvSpPr txBox="1"/>
          <p:nvPr/>
        </p:nvSpPr>
        <p:spPr>
          <a:xfrm>
            <a:off x="1016000" y="1905000"/>
            <a:ext cx="10160000" cy="2477601"/>
          </a:xfrm>
          <a:prstGeom prst="rect">
            <a:avLst/>
          </a:prstGeom>
          <a:noFill/>
        </p:spPr>
        <p:txBody>
          <a:bodyPr vert="horz" rtlCol="0">
            <a:spAutoFit/>
          </a:bodyPr>
          <a:lstStyle/>
          <a:p>
            <a:pPr algn="ctr"/>
            <a:r>
              <a:rPr lang="en-US" sz="3100"/>
              <a:t>Then he shall remove all its fat, just as the fat was removed from the sacrifice of peace offerings; and the priest shall offer it up in smoke on the altar for a soothing aroma to the LORD. Thus the priest shall make atonement for him, </a:t>
            </a:r>
            <a:r>
              <a:rPr lang="en-US" sz="3100" b="1">
                <a:solidFill>
                  <a:srgbClr val="FF0000"/>
                </a:solidFill>
              </a:rPr>
              <a:t>and he will be forgiven</a:t>
            </a:r>
            <a:r>
              <a:rPr lang="en-US" sz="3100"/>
              <a:t>.</a:t>
            </a:r>
          </a:p>
        </p:txBody>
      </p:sp>
    </p:spTree>
    <p:extLst>
      <p:ext uri="{BB962C8B-B14F-4D97-AF65-F5344CB8AC3E}">
        <p14:creationId xmlns:p14="http://schemas.microsoft.com/office/powerpoint/2010/main" val="1989482269"/>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D0C213-78A1-F007-4E69-C0DD08C9A811}"/>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3E7549C5-0F08-35F4-D077-ED18FAED1052}"/>
              </a:ext>
            </a:extLst>
          </p:cNvPr>
          <p:cNvSpPr txBox="1"/>
          <p:nvPr/>
        </p:nvSpPr>
        <p:spPr>
          <a:xfrm>
            <a:off x="0" y="762000"/>
            <a:ext cx="12192000" cy="646331"/>
          </a:xfrm>
          <a:prstGeom prst="rect">
            <a:avLst/>
          </a:prstGeom>
          <a:noFill/>
        </p:spPr>
        <p:txBody>
          <a:bodyPr vert="horz" rtlCol="0">
            <a:spAutoFit/>
          </a:bodyPr>
          <a:lstStyle/>
          <a:p>
            <a:pPr algn="ctr"/>
            <a:r>
              <a:rPr lang="en-US" sz="3600"/>
              <a:t>Leviticus 4:35</a:t>
            </a:r>
          </a:p>
        </p:txBody>
      </p:sp>
      <p:sp>
        <p:nvSpPr>
          <p:cNvPr id="4" name="TextBox 3">
            <a:extLst>
              <a:ext uri="{FF2B5EF4-FFF2-40B4-BE49-F238E27FC236}">
                <a16:creationId xmlns:a16="http://schemas.microsoft.com/office/drawing/2014/main" id="{C1F265FD-1F77-9EE5-EB0C-11EBBF8149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C6CC81-A71F-DDFA-11EE-79DF75C299CB}"/>
              </a:ext>
            </a:extLst>
          </p:cNvPr>
          <p:cNvSpPr txBox="1"/>
          <p:nvPr/>
        </p:nvSpPr>
        <p:spPr>
          <a:xfrm>
            <a:off x="1016000" y="1905000"/>
            <a:ext cx="10160000" cy="2954655"/>
          </a:xfrm>
          <a:prstGeom prst="rect">
            <a:avLst/>
          </a:prstGeom>
          <a:noFill/>
        </p:spPr>
        <p:txBody>
          <a:bodyPr vert="horz" rtlCol="0">
            <a:spAutoFit/>
          </a:bodyPr>
          <a:lstStyle/>
          <a:p>
            <a:pPr algn="ctr"/>
            <a:r>
              <a:rPr lang="en-US" sz="3100"/>
              <a:t>Then he shall remove all its fat, just as the fat of the lamb is removed from the sacrifice of the peace offerings, and the priest shall offer them up in smoke on the altar, on the offerings by fire to the LORD. Thus the priest shall make atonement for him in regard to his sin which he has committed, </a:t>
            </a:r>
            <a:r>
              <a:rPr lang="en-US" sz="3100" b="1">
                <a:solidFill>
                  <a:srgbClr val="FF0000"/>
                </a:solidFill>
              </a:rPr>
              <a:t>and he will be forgiven</a:t>
            </a:r>
            <a:r>
              <a:rPr lang="en-US" sz="3100"/>
              <a:t>.</a:t>
            </a:r>
          </a:p>
        </p:txBody>
      </p:sp>
    </p:spTree>
    <p:extLst>
      <p:ext uri="{BB962C8B-B14F-4D97-AF65-F5344CB8AC3E}">
        <p14:creationId xmlns:p14="http://schemas.microsoft.com/office/powerpoint/2010/main" val="4048356923"/>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A9DF9B-716D-85AD-AF41-1F88C62581C6}"/>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A9E26D98-2671-1DB8-E423-0881C7BCFADF}"/>
              </a:ext>
            </a:extLst>
          </p:cNvPr>
          <p:cNvSpPr txBox="1"/>
          <p:nvPr/>
        </p:nvSpPr>
        <p:spPr>
          <a:xfrm>
            <a:off x="0" y="762000"/>
            <a:ext cx="12192000" cy="646331"/>
          </a:xfrm>
          <a:prstGeom prst="rect">
            <a:avLst/>
          </a:prstGeom>
          <a:noFill/>
        </p:spPr>
        <p:txBody>
          <a:bodyPr vert="horz" rtlCol="0">
            <a:spAutoFit/>
          </a:bodyPr>
          <a:lstStyle/>
          <a:p>
            <a:pPr algn="ctr"/>
            <a:r>
              <a:rPr lang="en-US" sz="3600"/>
              <a:t>Leviticus 5:11-13</a:t>
            </a:r>
          </a:p>
        </p:txBody>
      </p:sp>
      <p:sp>
        <p:nvSpPr>
          <p:cNvPr id="4" name="TextBox 3">
            <a:extLst>
              <a:ext uri="{FF2B5EF4-FFF2-40B4-BE49-F238E27FC236}">
                <a16:creationId xmlns:a16="http://schemas.microsoft.com/office/drawing/2014/main" id="{8CDFC58B-15A1-FA84-D997-1D3FD2D5ADE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181808-F87F-0B38-6C70-DF3713F3F120}"/>
              </a:ext>
            </a:extLst>
          </p:cNvPr>
          <p:cNvSpPr txBox="1"/>
          <p:nvPr/>
        </p:nvSpPr>
        <p:spPr>
          <a:xfrm>
            <a:off x="1016000" y="1905000"/>
            <a:ext cx="10160000" cy="3908762"/>
          </a:xfrm>
          <a:prstGeom prst="rect">
            <a:avLst/>
          </a:prstGeom>
          <a:noFill/>
        </p:spPr>
        <p:txBody>
          <a:bodyPr vert="horz" rtlCol="0">
            <a:spAutoFit/>
          </a:bodyPr>
          <a:lstStyle/>
          <a:p>
            <a:pPr algn="ctr"/>
            <a:r>
              <a:rPr lang="en-US" sz="3100"/>
              <a:t>But if his means are insufficient for two turtledoves or two young pigeons, then for his offering for that which he has sinned, he shall bring the tenth of an ephah of fine flour for a sin offering; he shall not put oil on it or place incense on it, for it is a sin offering. He shall bring it to the priest, and the priest shall take his handful of it as its memorial portion and offer it up in smoke on the altar, with the offerings of the LORD by fire: it is a sin offering. (Continued...)</a:t>
            </a:r>
          </a:p>
        </p:txBody>
      </p:sp>
    </p:spTree>
    <p:extLst>
      <p:ext uri="{BB962C8B-B14F-4D97-AF65-F5344CB8AC3E}">
        <p14:creationId xmlns:p14="http://schemas.microsoft.com/office/powerpoint/2010/main" val="3255419284"/>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0ABDFD-1902-F3D9-94E1-1FA1A6F1F522}"/>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4E0AE9DB-9BD6-AEDC-F6D7-0BB4C0D035E1}"/>
              </a:ext>
            </a:extLst>
          </p:cNvPr>
          <p:cNvSpPr txBox="1"/>
          <p:nvPr/>
        </p:nvSpPr>
        <p:spPr>
          <a:xfrm>
            <a:off x="1016000" y="635000"/>
            <a:ext cx="10160000" cy="2000548"/>
          </a:xfrm>
          <a:prstGeom prst="rect">
            <a:avLst/>
          </a:prstGeom>
          <a:noFill/>
        </p:spPr>
        <p:txBody>
          <a:bodyPr vert="horz" rtlCol="0">
            <a:spAutoFit/>
          </a:bodyPr>
          <a:lstStyle/>
          <a:p>
            <a:pPr algn="ctr"/>
            <a:r>
              <a:rPr lang="en-US" sz="3100"/>
              <a:t>So the priest shall make atonement for him concerning his sin which he has committed from one of these, </a:t>
            </a:r>
            <a:r>
              <a:rPr lang="en-US" sz="3100" b="1">
                <a:solidFill>
                  <a:srgbClr val="FF0000"/>
                </a:solidFill>
              </a:rPr>
              <a:t>and it will be forgiven him</a:t>
            </a:r>
            <a:r>
              <a:rPr lang="en-US" sz="3100"/>
              <a:t>; then the rest shall become the priest's, like the grain offering.'"</a:t>
            </a:r>
          </a:p>
        </p:txBody>
      </p:sp>
    </p:spTree>
    <p:extLst>
      <p:ext uri="{BB962C8B-B14F-4D97-AF65-F5344CB8AC3E}">
        <p14:creationId xmlns:p14="http://schemas.microsoft.com/office/powerpoint/2010/main" val="2150937965"/>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5B9035-1BC4-A0E9-4B4D-7AB32CDEBF3A}"/>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6836CBEE-321A-FDFE-6B62-1500BF00252C}"/>
              </a:ext>
            </a:extLst>
          </p:cNvPr>
          <p:cNvSpPr txBox="1"/>
          <p:nvPr/>
        </p:nvSpPr>
        <p:spPr>
          <a:xfrm>
            <a:off x="0" y="762000"/>
            <a:ext cx="12192000" cy="646331"/>
          </a:xfrm>
          <a:prstGeom prst="rect">
            <a:avLst/>
          </a:prstGeom>
          <a:noFill/>
        </p:spPr>
        <p:txBody>
          <a:bodyPr vert="horz" rtlCol="0">
            <a:spAutoFit/>
          </a:bodyPr>
          <a:lstStyle/>
          <a:p>
            <a:pPr algn="ctr"/>
            <a:r>
              <a:rPr lang="en-US" sz="3600"/>
              <a:t>Leviticus 5:16</a:t>
            </a:r>
          </a:p>
        </p:txBody>
      </p:sp>
      <p:sp>
        <p:nvSpPr>
          <p:cNvPr id="4" name="TextBox 3">
            <a:extLst>
              <a:ext uri="{FF2B5EF4-FFF2-40B4-BE49-F238E27FC236}">
                <a16:creationId xmlns:a16="http://schemas.microsoft.com/office/drawing/2014/main" id="{BFEA1194-4A5E-9784-4DEE-D2A85B4E1D0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0E710FD-F1D7-AFB2-B570-FD7813F7ED7E}"/>
              </a:ext>
            </a:extLst>
          </p:cNvPr>
          <p:cNvSpPr txBox="1"/>
          <p:nvPr/>
        </p:nvSpPr>
        <p:spPr>
          <a:xfrm>
            <a:off x="1016000" y="1905000"/>
            <a:ext cx="10160000" cy="2477601"/>
          </a:xfrm>
          <a:prstGeom prst="rect">
            <a:avLst/>
          </a:prstGeom>
          <a:noFill/>
        </p:spPr>
        <p:txBody>
          <a:bodyPr vert="horz" rtlCol="0">
            <a:spAutoFit/>
          </a:bodyPr>
          <a:lstStyle/>
          <a:p>
            <a:pPr algn="ctr"/>
            <a:r>
              <a:rPr lang="en-US" sz="3100"/>
              <a:t>"He shall make restitution for that which he has sinned against the holy thing, and shall add to it a fifth part of it and give it to the priest. The priest shall then make atonement for him with the ram of the guilt offering, </a:t>
            </a:r>
            <a:r>
              <a:rPr lang="en-US" sz="3100" b="1">
                <a:solidFill>
                  <a:srgbClr val="FF0000"/>
                </a:solidFill>
              </a:rPr>
              <a:t>and it will be forgiven him</a:t>
            </a:r>
            <a:r>
              <a:rPr lang="en-US" sz="3100"/>
              <a:t>.</a:t>
            </a:r>
          </a:p>
        </p:txBody>
      </p:sp>
    </p:spTree>
    <p:extLst>
      <p:ext uri="{BB962C8B-B14F-4D97-AF65-F5344CB8AC3E}">
        <p14:creationId xmlns:p14="http://schemas.microsoft.com/office/powerpoint/2010/main" val="2030540267"/>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6D6B70-3FA8-2B3A-DA27-2D2D271CCCAF}"/>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974F132F-B4C4-D713-ECAB-4342716C2260}"/>
              </a:ext>
            </a:extLst>
          </p:cNvPr>
          <p:cNvSpPr txBox="1"/>
          <p:nvPr/>
        </p:nvSpPr>
        <p:spPr>
          <a:xfrm>
            <a:off x="0" y="762000"/>
            <a:ext cx="12192000" cy="646331"/>
          </a:xfrm>
          <a:prstGeom prst="rect">
            <a:avLst/>
          </a:prstGeom>
          <a:noFill/>
        </p:spPr>
        <p:txBody>
          <a:bodyPr vert="horz" rtlCol="0">
            <a:spAutoFit/>
          </a:bodyPr>
          <a:lstStyle/>
          <a:p>
            <a:pPr algn="ctr"/>
            <a:r>
              <a:rPr lang="en-US" sz="3600"/>
              <a:t>Leviticus 5:6</a:t>
            </a:r>
          </a:p>
        </p:txBody>
      </p:sp>
      <p:sp>
        <p:nvSpPr>
          <p:cNvPr id="4" name="TextBox 3">
            <a:extLst>
              <a:ext uri="{FF2B5EF4-FFF2-40B4-BE49-F238E27FC236}">
                <a16:creationId xmlns:a16="http://schemas.microsoft.com/office/drawing/2014/main" id="{F5489FA3-6455-1FBC-8818-DC781B1EC3B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FC5B3CF-14CF-8EA7-008B-D4A751309CF3}"/>
              </a:ext>
            </a:extLst>
          </p:cNvPr>
          <p:cNvSpPr txBox="1"/>
          <p:nvPr/>
        </p:nvSpPr>
        <p:spPr>
          <a:xfrm>
            <a:off x="1016000" y="1905000"/>
            <a:ext cx="10160000" cy="2000548"/>
          </a:xfrm>
          <a:prstGeom prst="rect">
            <a:avLst/>
          </a:prstGeom>
          <a:noFill/>
        </p:spPr>
        <p:txBody>
          <a:bodyPr vert="horz" rtlCol="0">
            <a:spAutoFit/>
          </a:bodyPr>
          <a:lstStyle/>
          <a:p>
            <a:pPr algn="ctr"/>
            <a:r>
              <a:rPr lang="en-US" sz="3100"/>
              <a:t>He shall also bring his guilt offering to the LORD for his sin which he has committed, a female from the flock, a lamb or a goat as a sin offering. </a:t>
            </a:r>
            <a:r>
              <a:rPr lang="en-US" sz="3100" b="1">
                <a:solidFill>
                  <a:srgbClr val="FF0000"/>
                </a:solidFill>
              </a:rPr>
              <a:t>So the priest shall make atonement on his behalf for his sin.</a:t>
            </a:r>
          </a:p>
        </p:txBody>
      </p:sp>
    </p:spTree>
    <p:extLst>
      <p:ext uri="{BB962C8B-B14F-4D97-AF65-F5344CB8AC3E}">
        <p14:creationId xmlns:p14="http://schemas.microsoft.com/office/powerpoint/2010/main" val="1355249862"/>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8050C3-A09C-60ED-C29B-8EDA2AFF814B}"/>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8ACC981A-A4EC-F92B-9731-01234BBD1F13}"/>
              </a:ext>
            </a:extLst>
          </p:cNvPr>
          <p:cNvSpPr txBox="1"/>
          <p:nvPr/>
        </p:nvSpPr>
        <p:spPr>
          <a:xfrm>
            <a:off x="0" y="762000"/>
            <a:ext cx="12192000" cy="646331"/>
          </a:xfrm>
          <a:prstGeom prst="rect">
            <a:avLst/>
          </a:prstGeom>
          <a:noFill/>
        </p:spPr>
        <p:txBody>
          <a:bodyPr vert="horz" rtlCol="0">
            <a:spAutoFit/>
          </a:bodyPr>
          <a:lstStyle/>
          <a:p>
            <a:pPr algn="ctr"/>
            <a:r>
              <a:rPr lang="en-US" sz="3600"/>
              <a:t>Leviticus 5:10</a:t>
            </a:r>
          </a:p>
        </p:txBody>
      </p:sp>
      <p:sp>
        <p:nvSpPr>
          <p:cNvPr id="4" name="TextBox 3">
            <a:extLst>
              <a:ext uri="{FF2B5EF4-FFF2-40B4-BE49-F238E27FC236}">
                <a16:creationId xmlns:a16="http://schemas.microsoft.com/office/drawing/2014/main" id="{296A5D6E-7DAF-EE9B-72DA-20A9F1C85E6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84374D2-149C-A290-DF3E-74A848562E6B}"/>
              </a:ext>
            </a:extLst>
          </p:cNvPr>
          <p:cNvSpPr txBox="1"/>
          <p:nvPr/>
        </p:nvSpPr>
        <p:spPr>
          <a:xfrm>
            <a:off x="1016000" y="1905000"/>
            <a:ext cx="10160000" cy="2000548"/>
          </a:xfrm>
          <a:prstGeom prst="rect">
            <a:avLst/>
          </a:prstGeom>
          <a:noFill/>
        </p:spPr>
        <p:txBody>
          <a:bodyPr vert="horz" rtlCol="0">
            <a:spAutoFit/>
          </a:bodyPr>
          <a:lstStyle/>
          <a:p>
            <a:pPr algn="ctr"/>
            <a:r>
              <a:rPr lang="en-US" sz="3100"/>
              <a:t>The second he shall then prepare as a burnt offering according to the ordinance. So the priest shall make atonement on his behalf for his sin which he has committed, </a:t>
            </a:r>
            <a:r>
              <a:rPr lang="en-US" sz="3100" b="1">
                <a:solidFill>
                  <a:srgbClr val="FF0000"/>
                </a:solidFill>
              </a:rPr>
              <a:t>and it will be forgiven him</a:t>
            </a:r>
            <a:r>
              <a:rPr lang="en-US" sz="3100"/>
              <a:t>.</a:t>
            </a:r>
          </a:p>
        </p:txBody>
      </p:sp>
    </p:spTree>
    <p:extLst>
      <p:ext uri="{BB962C8B-B14F-4D97-AF65-F5344CB8AC3E}">
        <p14:creationId xmlns:p14="http://schemas.microsoft.com/office/powerpoint/2010/main" val="1058743339"/>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D256AF-24CA-BB16-2813-F1DF0E6632C2}"/>
              </a:ext>
            </a:extLst>
          </p:cNvPr>
          <p:cNvSpPr txBox="1"/>
          <p:nvPr/>
        </p:nvSpPr>
        <p:spPr>
          <a:xfrm>
            <a:off x="127000" y="127000"/>
            <a:ext cx="7315200" cy="276999"/>
          </a:xfrm>
          <a:prstGeom prst="rect">
            <a:avLst/>
          </a:prstGeom>
          <a:noFill/>
        </p:spPr>
        <p:txBody>
          <a:bodyPr vert="horz" lIns="0" tIns="0" rIns="0" bIns="0" rtlCol="0">
            <a:spAutoFit/>
          </a:bodyPr>
          <a:lstStyle/>
          <a:p>
            <a:r>
              <a:rPr lang="en-US"/>
              <a:t>DOES SACRIFICE FORGIVE SINS?</a:t>
            </a:r>
          </a:p>
        </p:txBody>
      </p:sp>
      <p:sp>
        <p:nvSpPr>
          <p:cNvPr id="3" name="TextBox 2">
            <a:extLst>
              <a:ext uri="{FF2B5EF4-FFF2-40B4-BE49-F238E27FC236}">
                <a16:creationId xmlns:a16="http://schemas.microsoft.com/office/drawing/2014/main" id="{96433CB0-F4EE-A13B-B42A-7AF63CD2C7A6}"/>
              </a:ext>
            </a:extLst>
          </p:cNvPr>
          <p:cNvSpPr txBox="1"/>
          <p:nvPr/>
        </p:nvSpPr>
        <p:spPr>
          <a:xfrm>
            <a:off x="0" y="762000"/>
            <a:ext cx="12192000" cy="646331"/>
          </a:xfrm>
          <a:prstGeom prst="rect">
            <a:avLst/>
          </a:prstGeom>
          <a:noFill/>
        </p:spPr>
        <p:txBody>
          <a:bodyPr vert="horz" rtlCol="0">
            <a:spAutoFit/>
          </a:bodyPr>
          <a:lstStyle/>
          <a:p>
            <a:pPr algn="ctr"/>
            <a:r>
              <a:rPr lang="en-US" sz="3600"/>
              <a:t>Leviticus 5:18</a:t>
            </a:r>
          </a:p>
        </p:txBody>
      </p:sp>
      <p:sp>
        <p:nvSpPr>
          <p:cNvPr id="4" name="TextBox 3">
            <a:extLst>
              <a:ext uri="{FF2B5EF4-FFF2-40B4-BE49-F238E27FC236}">
                <a16:creationId xmlns:a16="http://schemas.microsoft.com/office/drawing/2014/main" id="{0139BDB2-3FF2-F4B5-3736-C4E7CF3C78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6FC836-CAE4-A805-5A33-9E62F88266D7}"/>
              </a:ext>
            </a:extLst>
          </p:cNvPr>
          <p:cNvSpPr txBox="1"/>
          <p:nvPr/>
        </p:nvSpPr>
        <p:spPr>
          <a:xfrm>
            <a:off x="1016000" y="1905000"/>
            <a:ext cx="10160000" cy="2477601"/>
          </a:xfrm>
          <a:prstGeom prst="rect">
            <a:avLst/>
          </a:prstGeom>
          <a:noFill/>
        </p:spPr>
        <p:txBody>
          <a:bodyPr vert="horz" rtlCol="0">
            <a:spAutoFit/>
          </a:bodyPr>
          <a:lstStyle/>
          <a:p>
            <a:pPr algn="ctr"/>
            <a:r>
              <a:rPr lang="en-US" sz="3100"/>
              <a:t>"He is then to bring to the priest a ram without defect from the flock, according to your valuation, for a guilt offering. So the priest shall make atonement for him concerning his error in which he sinned unintentionally and did not know it, </a:t>
            </a:r>
            <a:r>
              <a:rPr lang="en-US" sz="3100" b="1">
                <a:solidFill>
                  <a:srgbClr val="FF0000"/>
                </a:solidFill>
              </a:rPr>
              <a:t>and it will be forgiven him</a:t>
            </a:r>
            <a:r>
              <a:rPr lang="en-US" sz="3100"/>
              <a:t>.</a:t>
            </a:r>
          </a:p>
        </p:txBody>
      </p:sp>
    </p:spTree>
    <p:extLst>
      <p:ext uri="{BB962C8B-B14F-4D97-AF65-F5344CB8AC3E}">
        <p14:creationId xmlns:p14="http://schemas.microsoft.com/office/powerpoint/2010/main" val="2993332294"/>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AA56EC-9E34-60B9-CC53-EAA218F0DFF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Forgiveness for intentional sins</a:t>
            </a:r>
          </a:p>
        </p:txBody>
      </p:sp>
      <p:sp>
        <p:nvSpPr>
          <p:cNvPr id="3" name="Subtitle 2">
            <a:extLst>
              <a:ext uri="{FF2B5EF4-FFF2-40B4-BE49-F238E27FC236}">
                <a16:creationId xmlns:a16="http://schemas.microsoft.com/office/drawing/2014/main" id="{1C6E7058-15FC-F2F7-AF61-BF70F25AC4B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5521292"/>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E24F68-A8F7-84C9-FADE-856D9113CF3F}"/>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 FOR INTENTIONAL SINS</a:t>
            </a:r>
          </a:p>
        </p:txBody>
      </p:sp>
      <p:sp>
        <p:nvSpPr>
          <p:cNvPr id="3" name="TextBox 2">
            <a:extLst>
              <a:ext uri="{FF2B5EF4-FFF2-40B4-BE49-F238E27FC236}">
                <a16:creationId xmlns:a16="http://schemas.microsoft.com/office/drawing/2014/main" id="{17685444-F0B5-4A16-B72E-8E0D557C4048}"/>
              </a:ext>
            </a:extLst>
          </p:cNvPr>
          <p:cNvSpPr txBox="1"/>
          <p:nvPr/>
        </p:nvSpPr>
        <p:spPr>
          <a:xfrm>
            <a:off x="0" y="762000"/>
            <a:ext cx="12192000" cy="646331"/>
          </a:xfrm>
          <a:prstGeom prst="rect">
            <a:avLst/>
          </a:prstGeom>
          <a:noFill/>
        </p:spPr>
        <p:txBody>
          <a:bodyPr vert="horz" rtlCol="0">
            <a:spAutoFit/>
          </a:bodyPr>
          <a:lstStyle/>
          <a:p>
            <a:pPr algn="ctr"/>
            <a:r>
              <a:rPr lang="en-US" sz="3600"/>
              <a:t>Leviticus 5:1-6</a:t>
            </a:r>
          </a:p>
        </p:txBody>
      </p:sp>
      <p:sp>
        <p:nvSpPr>
          <p:cNvPr id="4" name="TextBox 3">
            <a:extLst>
              <a:ext uri="{FF2B5EF4-FFF2-40B4-BE49-F238E27FC236}">
                <a16:creationId xmlns:a16="http://schemas.microsoft.com/office/drawing/2014/main" id="{A82D0E29-CF6C-093B-4A2A-11AE00BF53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70B8979-999F-5CCE-252E-2201403AA11F}"/>
              </a:ext>
            </a:extLst>
          </p:cNvPr>
          <p:cNvSpPr txBox="1"/>
          <p:nvPr/>
        </p:nvSpPr>
        <p:spPr>
          <a:xfrm>
            <a:off x="1016000" y="1905000"/>
            <a:ext cx="10160000" cy="3908762"/>
          </a:xfrm>
          <a:prstGeom prst="rect">
            <a:avLst/>
          </a:prstGeom>
          <a:noFill/>
        </p:spPr>
        <p:txBody>
          <a:bodyPr vert="horz" rtlCol="0">
            <a:spAutoFit/>
          </a:bodyPr>
          <a:lstStyle/>
          <a:p>
            <a:pPr algn="ctr"/>
            <a:r>
              <a:rPr lang="en-US" sz="3100"/>
              <a:t>Now if a person sins after he hears a public adjuration to testify when he is a witness, whether he has seen or otherwise known, if he does not tell it, then he will bear his guilt. Or if a person touches any unclean thing, whether a carcass of an unclean beast or the carcass of unclean cattle or a carcass of unclean swarming things, though it is hidden from him and he is unclean, then he will be guilty. (Continued...)</a:t>
            </a:r>
          </a:p>
        </p:txBody>
      </p:sp>
    </p:spTree>
    <p:extLst>
      <p:ext uri="{BB962C8B-B14F-4D97-AF65-F5344CB8AC3E}">
        <p14:creationId xmlns:p14="http://schemas.microsoft.com/office/powerpoint/2010/main" val="4220338790"/>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AB8C88-6764-4428-002F-7171F6E58650}"/>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 FOR INTENTIONAL SINS</a:t>
            </a:r>
          </a:p>
        </p:txBody>
      </p:sp>
      <p:sp>
        <p:nvSpPr>
          <p:cNvPr id="3" name="TextBox 2">
            <a:extLst>
              <a:ext uri="{FF2B5EF4-FFF2-40B4-BE49-F238E27FC236}">
                <a16:creationId xmlns:a16="http://schemas.microsoft.com/office/drawing/2014/main" id="{A802FBEF-96CD-3D62-7416-DA14796799C0}"/>
              </a:ext>
            </a:extLst>
          </p:cNvPr>
          <p:cNvSpPr txBox="1"/>
          <p:nvPr/>
        </p:nvSpPr>
        <p:spPr>
          <a:xfrm>
            <a:off x="1016000" y="635000"/>
            <a:ext cx="10160000" cy="3908762"/>
          </a:xfrm>
          <a:prstGeom prst="rect">
            <a:avLst/>
          </a:prstGeom>
          <a:noFill/>
        </p:spPr>
        <p:txBody>
          <a:bodyPr vert="horz" rtlCol="0">
            <a:spAutoFit/>
          </a:bodyPr>
          <a:lstStyle/>
          <a:p>
            <a:pPr algn="ctr"/>
            <a:r>
              <a:rPr lang="en-US" sz="3100"/>
              <a:t>Or if he touches human uncleanness, of whatever sort his uncleanness may be with which he becomes unclean, and it is hidden from him, and then he comes to know it, he will be guilty. Or if a person swears thoughtlessly with his lips to do evil or to do good, in whatever matter a man may speak thoughtlessly with an oath, and it is hidden from him, and then he comes to know it, he will be guilty in one of these. (Continued...)</a:t>
            </a:r>
          </a:p>
        </p:txBody>
      </p:sp>
    </p:spTree>
    <p:extLst>
      <p:ext uri="{BB962C8B-B14F-4D97-AF65-F5344CB8AC3E}">
        <p14:creationId xmlns:p14="http://schemas.microsoft.com/office/powerpoint/2010/main" val="3265971550"/>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1F4086-6532-EBDF-DCDE-C3BF0C1DB27F}"/>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 FOR INTENTIONAL SINS</a:t>
            </a:r>
          </a:p>
        </p:txBody>
      </p:sp>
      <p:sp>
        <p:nvSpPr>
          <p:cNvPr id="3" name="TextBox 2">
            <a:extLst>
              <a:ext uri="{FF2B5EF4-FFF2-40B4-BE49-F238E27FC236}">
                <a16:creationId xmlns:a16="http://schemas.microsoft.com/office/drawing/2014/main" id="{6372857A-6D75-83EA-3BE2-D68E4868B445}"/>
              </a:ext>
            </a:extLst>
          </p:cNvPr>
          <p:cNvSpPr txBox="1"/>
          <p:nvPr/>
        </p:nvSpPr>
        <p:spPr>
          <a:xfrm>
            <a:off x="1016000" y="635000"/>
            <a:ext cx="10160000" cy="2954655"/>
          </a:xfrm>
          <a:prstGeom prst="rect">
            <a:avLst/>
          </a:prstGeom>
          <a:noFill/>
        </p:spPr>
        <p:txBody>
          <a:bodyPr vert="horz" rtlCol="0">
            <a:spAutoFit/>
          </a:bodyPr>
          <a:lstStyle/>
          <a:p>
            <a:pPr algn="ctr"/>
            <a:r>
              <a:rPr lang="en-US" sz="3100"/>
              <a:t>So it shall be when he becomes guilty in one of these, that he shall confess that in which he has sinned. He shall also bring his guilt offering to the LORD for his sin which he has committed, a female from the flock, a lamb or a goat as a sin offering. So the priest shall make atonement on his behalf for his sin.</a:t>
            </a:r>
          </a:p>
        </p:txBody>
      </p:sp>
    </p:spTree>
    <p:extLst>
      <p:ext uri="{BB962C8B-B14F-4D97-AF65-F5344CB8AC3E}">
        <p14:creationId xmlns:p14="http://schemas.microsoft.com/office/powerpoint/2010/main" val="2558270574"/>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46CA8B-3F22-2B47-2E0E-3937C74FC139}"/>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 FOR INTENTIONAL SINS</a:t>
            </a:r>
          </a:p>
        </p:txBody>
      </p:sp>
      <p:sp>
        <p:nvSpPr>
          <p:cNvPr id="3" name="TextBox 2">
            <a:extLst>
              <a:ext uri="{FF2B5EF4-FFF2-40B4-BE49-F238E27FC236}">
                <a16:creationId xmlns:a16="http://schemas.microsoft.com/office/drawing/2014/main" id="{DDFB3B73-3103-4B58-6B80-BA2A65BD4AC4}"/>
              </a:ext>
            </a:extLst>
          </p:cNvPr>
          <p:cNvSpPr txBox="1"/>
          <p:nvPr/>
        </p:nvSpPr>
        <p:spPr>
          <a:xfrm>
            <a:off x="0" y="762000"/>
            <a:ext cx="12192000" cy="646331"/>
          </a:xfrm>
          <a:prstGeom prst="rect">
            <a:avLst/>
          </a:prstGeom>
          <a:noFill/>
        </p:spPr>
        <p:txBody>
          <a:bodyPr vert="horz" rtlCol="0">
            <a:spAutoFit/>
          </a:bodyPr>
          <a:lstStyle/>
          <a:p>
            <a:pPr algn="ctr"/>
            <a:r>
              <a:rPr lang="en-US" sz="3600"/>
              <a:t>Leviticus 6:1-7</a:t>
            </a:r>
          </a:p>
        </p:txBody>
      </p:sp>
      <p:sp>
        <p:nvSpPr>
          <p:cNvPr id="4" name="TextBox 3">
            <a:extLst>
              <a:ext uri="{FF2B5EF4-FFF2-40B4-BE49-F238E27FC236}">
                <a16:creationId xmlns:a16="http://schemas.microsoft.com/office/drawing/2014/main" id="{19DF2767-05DF-DD07-62A8-E9B2396DF6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6708153-EA7F-B4B6-6071-0943FEF5FB3B}"/>
              </a:ext>
            </a:extLst>
          </p:cNvPr>
          <p:cNvSpPr txBox="1"/>
          <p:nvPr/>
        </p:nvSpPr>
        <p:spPr>
          <a:xfrm>
            <a:off x="1016000" y="1905000"/>
            <a:ext cx="10160000" cy="3431709"/>
          </a:xfrm>
          <a:prstGeom prst="rect">
            <a:avLst/>
          </a:prstGeom>
          <a:noFill/>
        </p:spPr>
        <p:txBody>
          <a:bodyPr vert="horz" rtlCol="0">
            <a:spAutoFit/>
          </a:bodyPr>
          <a:lstStyle/>
          <a:p>
            <a:pPr algn="ctr"/>
            <a:r>
              <a:rPr lang="en-US" sz="3100"/>
              <a:t>Then the LORD spoke to Moses, saying, "When a person sins and acts unfaithfully against the LORD, and deceives his companion in regard to a deposit or a security entrusted to him, or through robbery, or if he has extorted from his companion, or has found what was lost and lied about it and sworn falsely, so that he sins in regard to any one of the things a man may do; (Continued...)</a:t>
            </a:r>
          </a:p>
        </p:txBody>
      </p:sp>
    </p:spTree>
    <p:extLst>
      <p:ext uri="{BB962C8B-B14F-4D97-AF65-F5344CB8AC3E}">
        <p14:creationId xmlns:p14="http://schemas.microsoft.com/office/powerpoint/2010/main" val="457745846"/>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B25DF2-F033-1F1D-DBE8-495633CF4A85}"/>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 FOR INTENTIONAL SINS</a:t>
            </a:r>
          </a:p>
        </p:txBody>
      </p:sp>
      <p:sp>
        <p:nvSpPr>
          <p:cNvPr id="3" name="TextBox 2">
            <a:extLst>
              <a:ext uri="{FF2B5EF4-FFF2-40B4-BE49-F238E27FC236}">
                <a16:creationId xmlns:a16="http://schemas.microsoft.com/office/drawing/2014/main" id="{710E2A03-A305-8B59-9990-78E26169D6CD}"/>
              </a:ext>
            </a:extLst>
          </p:cNvPr>
          <p:cNvSpPr txBox="1"/>
          <p:nvPr/>
        </p:nvSpPr>
        <p:spPr>
          <a:xfrm>
            <a:off x="1016000" y="635000"/>
            <a:ext cx="10160000" cy="3908762"/>
          </a:xfrm>
          <a:prstGeom prst="rect">
            <a:avLst/>
          </a:prstGeom>
          <a:noFill/>
        </p:spPr>
        <p:txBody>
          <a:bodyPr vert="horz" rtlCol="0">
            <a:spAutoFit/>
          </a:bodyPr>
          <a:lstStyle/>
          <a:p>
            <a:pPr algn="ctr"/>
            <a:r>
              <a:rPr lang="en-US" sz="3100"/>
              <a:t>then it shall be, when he sins and becomes guilty, that he shall restore what he took by robbery or what he got by extortion, or the deposit which was entrusted to him or the lost thing which he found, or anything about which he swore falsely; he shall make restitution for it in full and add to it one-fifth more. He shall give it to the one to whom it belongs on the day he presents his guilt offering. (Continued...)</a:t>
            </a:r>
          </a:p>
        </p:txBody>
      </p:sp>
    </p:spTree>
    <p:extLst>
      <p:ext uri="{BB962C8B-B14F-4D97-AF65-F5344CB8AC3E}">
        <p14:creationId xmlns:p14="http://schemas.microsoft.com/office/powerpoint/2010/main" val="295227014"/>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6DAFC8-F2B9-2DCF-C5E1-2378EC15CBAC}"/>
              </a:ext>
            </a:extLst>
          </p:cNvPr>
          <p:cNvSpPr txBox="1"/>
          <p:nvPr/>
        </p:nvSpPr>
        <p:spPr>
          <a:xfrm>
            <a:off x="127000" y="127000"/>
            <a:ext cx="7315200" cy="276999"/>
          </a:xfrm>
          <a:prstGeom prst="rect">
            <a:avLst/>
          </a:prstGeom>
          <a:noFill/>
        </p:spPr>
        <p:txBody>
          <a:bodyPr vert="horz" lIns="0" tIns="0" rIns="0" bIns="0" rtlCol="0">
            <a:spAutoFit/>
          </a:bodyPr>
          <a:lstStyle/>
          <a:p>
            <a:r>
              <a:rPr lang="en-US"/>
              <a:t>FORGIVENESS FOR INTENTIONAL SINS</a:t>
            </a:r>
          </a:p>
        </p:txBody>
      </p:sp>
      <p:sp>
        <p:nvSpPr>
          <p:cNvPr id="3" name="TextBox 2">
            <a:extLst>
              <a:ext uri="{FF2B5EF4-FFF2-40B4-BE49-F238E27FC236}">
                <a16:creationId xmlns:a16="http://schemas.microsoft.com/office/drawing/2014/main" id="{E4CAEC7B-A17E-B7E3-87AD-41DCD5CC5662}"/>
              </a:ext>
            </a:extLst>
          </p:cNvPr>
          <p:cNvSpPr txBox="1"/>
          <p:nvPr/>
        </p:nvSpPr>
        <p:spPr>
          <a:xfrm>
            <a:off x="1016000" y="635000"/>
            <a:ext cx="10160000" cy="2954655"/>
          </a:xfrm>
          <a:prstGeom prst="rect">
            <a:avLst/>
          </a:prstGeom>
          <a:noFill/>
        </p:spPr>
        <p:txBody>
          <a:bodyPr vert="horz" rtlCol="0">
            <a:spAutoFit/>
          </a:bodyPr>
          <a:lstStyle/>
          <a:p>
            <a:pPr algn="ctr"/>
            <a:r>
              <a:rPr lang="en-US" sz="3100"/>
              <a:t>"Then he shall bring to the priest his guilt offering to the LORD, a ram without defect from the flock, according to your valuation, for a guilt offering, and the priest shall make atonement for him before the LORD, a</a:t>
            </a:r>
            <a:r>
              <a:rPr lang="en-US" sz="3100" b="1">
                <a:solidFill>
                  <a:srgbClr val="FF0000"/>
                </a:solidFill>
              </a:rPr>
              <a:t>nd he will be forgiven for any one of the things which he may have done to incur guilt.</a:t>
            </a:r>
            <a:r>
              <a:rPr lang="en-US" sz="3100"/>
              <a:t>"</a:t>
            </a:r>
          </a:p>
        </p:txBody>
      </p:sp>
    </p:spTree>
    <p:extLst>
      <p:ext uri="{BB962C8B-B14F-4D97-AF65-F5344CB8AC3E}">
        <p14:creationId xmlns:p14="http://schemas.microsoft.com/office/powerpoint/2010/main" val="2125973791"/>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065E3-E6F3-5A1D-7559-6FF41F62180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Future of the Priesthood</a:t>
            </a:r>
          </a:p>
        </p:txBody>
      </p:sp>
      <p:sp>
        <p:nvSpPr>
          <p:cNvPr id="3" name="Subtitle 2">
            <a:extLst>
              <a:ext uri="{FF2B5EF4-FFF2-40B4-BE49-F238E27FC236}">
                <a16:creationId xmlns:a16="http://schemas.microsoft.com/office/drawing/2014/main" id="{06F1CBCE-0882-07D5-9494-4F75E0B2820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94111791"/>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2DD2C-06C1-B4EE-9E03-1B7B4E8B4BE4}"/>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We will become priests</a:t>
            </a:r>
          </a:p>
        </p:txBody>
      </p:sp>
      <p:sp>
        <p:nvSpPr>
          <p:cNvPr id="3" name="Subtitle 2">
            <a:extLst>
              <a:ext uri="{FF2B5EF4-FFF2-40B4-BE49-F238E27FC236}">
                <a16:creationId xmlns:a16="http://schemas.microsoft.com/office/drawing/2014/main" id="{8D695FBA-E66E-5869-8AB5-DF6C599B2F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07411031"/>
      </p:ext>
    </p:extLst>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011D97-EA4C-939D-74F0-DA9D19CB9AD8}"/>
              </a:ext>
            </a:extLst>
          </p:cNvPr>
          <p:cNvSpPr txBox="1"/>
          <p:nvPr/>
        </p:nvSpPr>
        <p:spPr>
          <a:xfrm>
            <a:off x="127000" y="127000"/>
            <a:ext cx="7315200" cy="276999"/>
          </a:xfrm>
          <a:prstGeom prst="rect">
            <a:avLst/>
          </a:prstGeom>
          <a:noFill/>
        </p:spPr>
        <p:txBody>
          <a:bodyPr vert="horz" lIns="0" tIns="0" rIns="0" bIns="0" rtlCol="0">
            <a:spAutoFit/>
          </a:bodyPr>
          <a:lstStyle/>
          <a:p>
            <a:r>
              <a:rPr lang="en-US"/>
              <a:t>We will become priests</a:t>
            </a:r>
          </a:p>
        </p:txBody>
      </p:sp>
      <p:sp>
        <p:nvSpPr>
          <p:cNvPr id="3" name="TextBox 2">
            <a:extLst>
              <a:ext uri="{FF2B5EF4-FFF2-40B4-BE49-F238E27FC236}">
                <a16:creationId xmlns:a16="http://schemas.microsoft.com/office/drawing/2014/main" id="{6C823BCA-9302-DD84-1494-998263984534}"/>
              </a:ext>
            </a:extLst>
          </p:cNvPr>
          <p:cNvSpPr txBox="1"/>
          <p:nvPr/>
        </p:nvSpPr>
        <p:spPr>
          <a:xfrm>
            <a:off x="0" y="762000"/>
            <a:ext cx="12192000" cy="646331"/>
          </a:xfrm>
          <a:prstGeom prst="rect">
            <a:avLst/>
          </a:prstGeom>
          <a:noFill/>
        </p:spPr>
        <p:txBody>
          <a:bodyPr vert="horz" rtlCol="0">
            <a:spAutoFit/>
          </a:bodyPr>
          <a:lstStyle/>
          <a:p>
            <a:pPr algn="ctr"/>
            <a:r>
              <a:rPr lang="en-US" sz="3600"/>
              <a:t>Revelation 5:10</a:t>
            </a:r>
          </a:p>
        </p:txBody>
      </p:sp>
      <p:sp>
        <p:nvSpPr>
          <p:cNvPr id="4" name="TextBox 3">
            <a:extLst>
              <a:ext uri="{FF2B5EF4-FFF2-40B4-BE49-F238E27FC236}">
                <a16:creationId xmlns:a16="http://schemas.microsoft.com/office/drawing/2014/main" id="{0D39A6B1-FFFD-5696-2BF6-9707622339F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9C3F3E4-A2FE-1704-4017-7E9E46368925}"/>
              </a:ext>
            </a:extLst>
          </p:cNvPr>
          <p:cNvSpPr txBox="1"/>
          <p:nvPr/>
        </p:nvSpPr>
        <p:spPr>
          <a:xfrm>
            <a:off x="1016000" y="1905000"/>
            <a:ext cx="10160000" cy="1046440"/>
          </a:xfrm>
          <a:prstGeom prst="rect">
            <a:avLst/>
          </a:prstGeom>
          <a:noFill/>
        </p:spPr>
        <p:txBody>
          <a:bodyPr vert="horz" rtlCol="0">
            <a:spAutoFit/>
          </a:bodyPr>
          <a:lstStyle/>
          <a:p>
            <a:pPr algn="ctr"/>
            <a:r>
              <a:rPr lang="en-US" sz="3100"/>
              <a:t>"You have made them to be </a:t>
            </a:r>
            <a:r>
              <a:rPr lang="en-US" sz="3100" b="1">
                <a:solidFill>
                  <a:srgbClr val="FF0000"/>
                </a:solidFill>
              </a:rPr>
              <a:t>a kingdom and priests to our God; and they will reign upon the earth</a:t>
            </a:r>
            <a:r>
              <a:rPr lang="en-US" sz="3100"/>
              <a:t>."</a:t>
            </a:r>
          </a:p>
        </p:txBody>
      </p:sp>
    </p:spTree>
    <p:extLst>
      <p:ext uri="{BB962C8B-B14F-4D97-AF65-F5344CB8AC3E}">
        <p14:creationId xmlns:p14="http://schemas.microsoft.com/office/powerpoint/2010/main" val="2660275516"/>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99B59-8F43-9B41-D5B3-808EAD87FE04}"/>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Offerings of YHVH</a:t>
            </a:r>
          </a:p>
        </p:txBody>
      </p:sp>
      <p:sp>
        <p:nvSpPr>
          <p:cNvPr id="3" name="Subtitle 2">
            <a:extLst>
              <a:ext uri="{FF2B5EF4-FFF2-40B4-BE49-F238E27FC236}">
                <a16:creationId xmlns:a16="http://schemas.microsoft.com/office/drawing/2014/main" id="{CC65F487-B1A9-9A1F-73D3-CC2F9E72FD6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56494980"/>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748ECC-3C6B-3442-5231-FE06B1104804}"/>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CD779BCC-0330-6785-BEAC-D97C1446CE10}"/>
              </a:ext>
            </a:extLst>
          </p:cNvPr>
          <p:cNvSpPr txBox="1"/>
          <p:nvPr/>
        </p:nvSpPr>
        <p:spPr>
          <a:xfrm>
            <a:off x="0" y="762000"/>
            <a:ext cx="12192000" cy="646331"/>
          </a:xfrm>
          <a:prstGeom prst="rect">
            <a:avLst/>
          </a:prstGeom>
          <a:noFill/>
        </p:spPr>
        <p:txBody>
          <a:bodyPr vert="horz" rtlCol="0">
            <a:spAutoFit/>
          </a:bodyPr>
          <a:lstStyle/>
          <a:p>
            <a:pPr algn="ctr"/>
            <a:r>
              <a:rPr lang="en-US" sz="3600"/>
              <a:t>Hebrews 10:1-39</a:t>
            </a:r>
          </a:p>
        </p:txBody>
      </p:sp>
      <p:sp>
        <p:nvSpPr>
          <p:cNvPr id="4" name="TextBox 3">
            <a:extLst>
              <a:ext uri="{FF2B5EF4-FFF2-40B4-BE49-F238E27FC236}">
                <a16:creationId xmlns:a16="http://schemas.microsoft.com/office/drawing/2014/main" id="{291629BE-61AA-1D66-51F0-204461E00AA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1D7A03D-BA3B-ED9A-42C9-E7612FE0B48B}"/>
              </a:ext>
            </a:extLst>
          </p:cNvPr>
          <p:cNvSpPr txBox="1"/>
          <p:nvPr/>
        </p:nvSpPr>
        <p:spPr>
          <a:xfrm>
            <a:off x="1016000" y="1905000"/>
            <a:ext cx="10160000" cy="3908762"/>
          </a:xfrm>
          <a:prstGeom prst="rect">
            <a:avLst/>
          </a:prstGeom>
          <a:noFill/>
        </p:spPr>
        <p:txBody>
          <a:bodyPr vert="horz" rtlCol="0">
            <a:spAutoFit/>
          </a:bodyPr>
          <a:lstStyle/>
          <a:p>
            <a:pPr algn="ctr"/>
            <a:r>
              <a:rPr lang="en-US" sz="3100"/>
              <a:t>For the Law, since it has only a shadow of the good things to come and not the very form of things, can never, by the same sacrifices which they offer continually year by year, make perfect those who draw near. Otherwise, would they not have ceased to be offered, because the worshipers, having once been cleansed, would no longer have had consciousness of sins? But in those sacrifices there is a reminder of sins year by year. (Continued...)</a:t>
            </a:r>
          </a:p>
        </p:txBody>
      </p:sp>
    </p:spTree>
    <p:extLst>
      <p:ext uri="{BB962C8B-B14F-4D97-AF65-F5344CB8AC3E}">
        <p14:creationId xmlns:p14="http://schemas.microsoft.com/office/powerpoint/2010/main" val="3044953577"/>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F24B5B-22E2-4596-2F46-ADFE0316F300}"/>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75F89051-5B8D-5B3D-A025-BF4C675FD055}"/>
              </a:ext>
            </a:extLst>
          </p:cNvPr>
          <p:cNvSpPr txBox="1"/>
          <p:nvPr/>
        </p:nvSpPr>
        <p:spPr>
          <a:xfrm>
            <a:off x="1016000" y="635000"/>
            <a:ext cx="10160000" cy="4385816"/>
          </a:xfrm>
          <a:prstGeom prst="rect">
            <a:avLst/>
          </a:prstGeom>
          <a:noFill/>
        </p:spPr>
        <p:txBody>
          <a:bodyPr vert="horz" rtlCol="0">
            <a:spAutoFit/>
          </a:bodyPr>
          <a:lstStyle/>
          <a:p>
            <a:pPr algn="ctr"/>
            <a:r>
              <a:rPr lang="en-US" sz="3100"/>
              <a:t>For it is impossible for the blood of bulls and goats to take away sins. Therefore, when He comes into the world, He says, "SACRIFICE AND OFFERING YOU HAVE NOT DESIRED, BUT A BODY YOU HAVE PREPARED FOR ME; IN WHOLE BURNT OFFERINGS AND sacrifices FOR SIN YOU HAVE TAKEN NO PLEASURE. "THEN I SAID, 'BEHOLD, I HAVE COME (IN THE SCROLL OF THE BOOK IT IS WRITTEN OF ME) TO DO YOUR WILL, O GOD. (Continued...)</a:t>
            </a:r>
          </a:p>
        </p:txBody>
      </p:sp>
    </p:spTree>
    <p:extLst>
      <p:ext uri="{BB962C8B-B14F-4D97-AF65-F5344CB8AC3E}">
        <p14:creationId xmlns:p14="http://schemas.microsoft.com/office/powerpoint/2010/main" val="2287113639"/>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82A7BC8-20F4-3835-7A3B-B336625F7E83}"/>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D69DCE81-8030-30BB-5662-502A6F3F324D}"/>
              </a:ext>
            </a:extLst>
          </p:cNvPr>
          <p:cNvSpPr txBox="1"/>
          <p:nvPr/>
        </p:nvSpPr>
        <p:spPr>
          <a:xfrm>
            <a:off x="1016000" y="635000"/>
            <a:ext cx="10160000" cy="4385816"/>
          </a:xfrm>
          <a:prstGeom prst="rect">
            <a:avLst/>
          </a:prstGeom>
          <a:noFill/>
        </p:spPr>
        <p:txBody>
          <a:bodyPr vert="horz" rtlCol="0">
            <a:spAutoFit/>
          </a:bodyPr>
          <a:lstStyle/>
          <a:p>
            <a:pPr algn="ctr"/>
            <a:r>
              <a:rPr lang="en-US" sz="3100"/>
              <a:t>'" After saying above, "SACRIFICES AND OFFERINGS AND WHOLE BURNT OFFERINGS AND sacrifices FOR SIN YOU HAVE NOT DESIRED, NOR HAVE YOU TAKEN PLEASURE in them" (which are offered according to the Law), then He said, "BEHOLD, I HAVE COME TO DO YOUR WILL." He takes away the first in order to establish the second. By this will we have been sanctified through the offering of the body of Jesus Christ once for all. (Continued...)</a:t>
            </a:r>
          </a:p>
        </p:txBody>
      </p:sp>
    </p:spTree>
    <p:extLst>
      <p:ext uri="{BB962C8B-B14F-4D97-AF65-F5344CB8AC3E}">
        <p14:creationId xmlns:p14="http://schemas.microsoft.com/office/powerpoint/2010/main" val="1786195520"/>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C31251-E709-D557-2368-85E8B519B840}"/>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B7E8EF4B-A094-0134-CEE1-12B885CB3845}"/>
              </a:ext>
            </a:extLst>
          </p:cNvPr>
          <p:cNvSpPr txBox="1"/>
          <p:nvPr/>
        </p:nvSpPr>
        <p:spPr>
          <a:xfrm>
            <a:off x="1016000" y="635000"/>
            <a:ext cx="10160000" cy="3908762"/>
          </a:xfrm>
          <a:prstGeom prst="rect">
            <a:avLst/>
          </a:prstGeom>
          <a:noFill/>
        </p:spPr>
        <p:txBody>
          <a:bodyPr vert="horz" rtlCol="0">
            <a:spAutoFit/>
          </a:bodyPr>
          <a:lstStyle/>
          <a:p>
            <a:pPr algn="ctr"/>
            <a:r>
              <a:rPr lang="en-US" sz="3100"/>
              <a:t>Every priest stands daily ministering and offering time after time the same sacrifices, which can never take away sins; but He, having offered one sacrifice for sins for all time, SAT DOWN AT THE RIGHT HAND OF GOD, waiting from that time onward UNTIL HIS ENEMIES BE MADE A FOOTSTOOL FOR HIS FEET. For by one offering He has perfected for all time those who are sanctified. And the Holy Spirit also testifies to us; (Continued...)</a:t>
            </a:r>
          </a:p>
        </p:txBody>
      </p:sp>
    </p:spTree>
    <p:extLst>
      <p:ext uri="{BB962C8B-B14F-4D97-AF65-F5344CB8AC3E}">
        <p14:creationId xmlns:p14="http://schemas.microsoft.com/office/powerpoint/2010/main" val="1531154112"/>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09EA0A-3597-8B88-9CBD-1A4A9AA7D458}"/>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E62449A3-7DFD-47E5-D676-17B608C90310}"/>
              </a:ext>
            </a:extLst>
          </p:cNvPr>
          <p:cNvSpPr txBox="1"/>
          <p:nvPr/>
        </p:nvSpPr>
        <p:spPr>
          <a:xfrm>
            <a:off x="1016000" y="635000"/>
            <a:ext cx="10160000" cy="3908762"/>
          </a:xfrm>
          <a:prstGeom prst="rect">
            <a:avLst/>
          </a:prstGeom>
          <a:noFill/>
        </p:spPr>
        <p:txBody>
          <a:bodyPr vert="horz" rtlCol="0">
            <a:spAutoFit/>
          </a:bodyPr>
          <a:lstStyle/>
          <a:p>
            <a:pPr algn="ctr"/>
            <a:r>
              <a:rPr lang="en-US" sz="3100"/>
              <a:t>for after saying, "THIS IS THE COVENANT THAT I WILL MAKE WITH THEM AFTER THOSE DAYS, SAYS THE LORD: I WILL PUT MY LAWS UPON THEIR HEART, AND ON THEIR MIND I WILL WRITE THEM," He then says, "AND THEIR SINS AND THEIR LAWLESS DEEDS I WILL REMEMBER NO MORE." Now where there is forgiveness of these things, there is no longer any offering for sin. (Continued...)</a:t>
            </a:r>
          </a:p>
        </p:txBody>
      </p:sp>
    </p:spTree>
    <p:extLst>
      <p:ext uri="{BB962C8B-B14F-4D97-AF65-F5344CB8AC3E}">
        <p14:creationId xmlns:p14="http://schemas.microsoft.com/office/powerpoint/2010/main" val="173575112"/>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968EC6-CFF9-83E3-C5E5-2EC4F2A64CC0}"/>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280A7E09-7E0F-DD68-11DB-E9689EA387DB}"/>
              </a:ext>
            </a:extLst>
          </p:cNvPr>
          <p:cNvSpPr txBox="1"/>
          <p:nvPr/>
        </p:nvSpPr>
        <p:spPr>
          <a:xfrm>
            <a:off x="1016000" y="635000"/>
            <a:ext cx="10160000" cy="3908762"/>
          </a:xfrm>
          <a:prstGeom prst="rect">
            <a:avLst/>
          </a:prstGeom>
          <a:noFill/>
        </p:spPr>
        <p:txBody>
          <a:bodyPr vert="horz" rtlCol="0">
            <a:spAutoFit/>
          </a:bodyPr>
          <a:lstStyle/>
          <a:p>
            <a:pPr algn="ctr"/>
            <a:r>
              <a:rPr lang="en-US" sz="3100"/>
              <a:t>Therefore, brethren, since we have confidence to enter the holy place by the blood of Jesus, by a new and living way which He inaugurated for us through the veil, that is, His flesh, and since we have a great priest over the house of God, let us draw near with a sincere heart in full assurance of faith, having our hearts sprinkled clean from an evil conscience and our bodies washed with pure water. (Continued...)</a:t>
            </a:r>
          </a:p>
        </p:txBody>
      </p:sp>
    </p:spTree>
    <p:extLst>
      <p:ext uri="{BB962C8B-B14F-4D97-AF65-F5344CB8AC3E}">
        <p14:creationId xmlns:p14="http://schemas.microsoft.com/office/powerpoint/2010/main" val="3301263091"/>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B420F2-218E-B960-B68A-F986AC372E64}"/>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86CACF05-BA7B-D242-5EB2-1DC2811FE8DA}"/>
              </a:ext>
            </a:extLst>
          </p:cNvPr>
          <p:cNvSpPr txBox="1"/>
          <p:nvPr/>
        </p:nvSpPr>
        <p:spPr>
          <a:xfrm>
            <a:off x="1016000" y="635000"/>
            <a:ext cx="10160000" cy="2954655"/>
          </a:xfrm>
          <a:prstGeom prst="rect">
            <a:avLst/>
          </a:prstGeom>
          <a:noFill/>
        </p:spPr>
        <p:txBody>
          <a:bodyPr vert="horz" rtlCol="0">
            <a:spAutoFit/>
          </a:bodyPr>
          <a:lstStyle/>
          <a:p>
            <a:pPr algn="ctr"/>
            <a:r>
              <a:rPr lang="en-US" sz="3100"/>
              <a:t>Let us hold fast the confession of our hope without wavering, for He who promised is faithful; and let us consider how to stimulate one another to love and good deeds, not forsaking our own assembling together, as is the habit of some, but encouraging one another; and all the more as you see the day drawing near. (Continued...)</a:t>
            </a:r>
          </a:p>
        </p:txBody>
      </p:sp>
    </p:spTree>
    <p:extLst>
      <p:ext uri="{BB962C8B-B14F-4D97-AF65-F5344CB8AC3E}">
        <p14:creationId xmlns:p14="http://schemas.microsoft.com/office/powerpoint/2010/main" val="708260810"/>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F90964-C1B3-1113-962B-2F526729CB72}"/>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EC63065D-6786-AFFD-DA1E-19F1525E59B0}"/>
              </a:ext>
            </a:extLst>
          </p:cNvPr>
          <p:cNvSpPr txBox="1"/>
          <p:nvPr/>
        </p:nvSpPr>
        <p:spPr>
          <a:xfrm>
            <a:off x="1016000" y="635000"/>
            <a:ext cx="10160000" cy="3431709"/>
          </a:xfrm>
          <a:prstGeom prst="rect">
            <a:avLst/>
          </a:prstGeom>
          <a:noFill/>
        </p:spPr>
        <p:txBody>
          <a:bodyPr vert="horz" rtlCol="0">
            <a:spAutoFit/>
          </a:bodyPr>
          <a:lstStyle/>
          <a:p>
            <a:pPr algn="ctr"/>
            <a:r>
              <a:rPr lang="en-US" sz="3100"/>
              <a:t>For if we go on sinning willfully after receiving the knowledge of the truth, there no longer remains a sacrifice for sins, but a terrifying expectation of judgment and THE FURY OF A FIRE WHICH WILL CONSUME THE ADVERSARIES. Anyone who has set aside the Law of Moses dies without mercy on the testimony of two or three witnesses. (Continued...)</a:t>
            </a:r>
          </a:p>
        </p:txBody>
      </p:sp>
    </p:spTree>
    <p:extLst>
      <p:ext uri="{BB962C8B-B14F-4D97-AF65-F5344CB8AC3E}">
        <p14:creationId xmlns:p14="http://schemas.microsoft.com/office/powerpoint/2010/main" val="3919687963"/>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8BEB6D-7109-33E7-4455-5FE041207C96}"/>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8AAF7DFE-8713-582D-816A-AE73B2FA77F4}"/>
              </a:ext>
            </a:extLst>
          </p:cNvPr>
          <p:cNvSpPr txBox="1"/>
          <p:nvPr/>
        </p:nvSpPr>
        <p:spPr>
          <a:xfrm>
            <a:off x="1016000" y="635000"/>
            <a:ext cx="10160000" cy="3908762"/>
          </a:xfrm>
          <a:prstGeom prst="rect">
            <a:avLst/>
          </a:prstGeom>
          <a:noFill/>
        </p:spPr>
        <p:txBody>
          <a:bodyPr vert="horz" rtlCol="0">
            <a:spAutoFit/>
          </a:bodyPr>
          <a:lstStyle/>
          <a:p>
            <a:pPr algn="ctr"/>
            <a:r>
              <a:rPr lang="en-US" sz="3100"/>
              <a:t>How much severer punishment do you think he will deserve who has trampled under foot the Son of God, and has regarded as unclean the blood of the covenant by which he was sanctified, and has insulted the Spirit of grace? For we know Him who said, "VENGEANCE IS MINE, I WILL REPAY." And again, "THE LORD WILL JUDGE HIS PEOPLE." It is a terrifying thing to fall into the hands of the living God. (Continued...)</a:t>
            </a:r>
          </a:p>
        </p:txBody>
      </p:sp>
    </p:spTree>
    <p:extLst>
      <p:ext uri="{BB962C8B-B14F-4D97-AF65-F5344CB8AC3E}">
        <p14:creationId xmlns:p14="http://schemas.microsoft.com/office/powerpoint/2010/main" val="4220248438"/>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881A09-14A0-3A36-1FB1-76D9211E857B}"/>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5FB55367-4385-1979-D1B3-9AF3C2A7C038}"/>
              </a:ext>
            </a:extLst>
          </p:cNvPr>
          <p:cNvSpPr txBox="1"/>
          <p:nvPr/>
        </p:nvSpPr>
        <p:spPr>
          <a:xfrm>
            <a:off x="1016000" y="635000"/>
            <a:ext cx="10160000" cy="3908762"/>
          </a:xfrm>
          <a:prstGeom prst="rect">
            <a:avLst/>
          </a:prstGeom>
          <a:noFill/>
        </p:spPr>
        <p:txBody>
          <a:bodyPr vert="horz" rtlCol="0">
            <a:spAutoFit/>
          </a:bodyPr>
          <a:lstStyle/>
          <a:p>
            <a:pPr algn="ctr"/>
            <a:r>
              <a:rPr lang="en-US" sz="3100"/>
              <a:t>But remember the former days, when, after being enlightened, you endured a great conflict of sufferings, partly by being made a public spectacle through reproaches and tribulations, and partly by becoming sharers with those who were so treated. For you showed sympathy to the prisoners and accepted joyfully the seizure of your property, knowing that you have for yourselves a better possession and a lasting one. (Continued...)</a:t>
            </a:r>
          </a:p>
        </p:txBody>
      </p:sp>
    </p:spTree>
    <p:extLst>
      <p:ext uri="{BB962C8B-B14F-4D97-AF65-F5344CB8AC3E}">
        <p14:creationId xmlns:p14="http://schemas.microsoft.com/office/powerpoint/2010/main" val="1711567520"/>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F083D6-7521-014B-E5D8-C7104A8941CF}"/>
              </a:ext>
            </a:extLst>
          </p:cNvPr>
          <p:cNvSpPr txBox="1"/>
          <p:nvPr/>
        </p:nvSpPr>
        <p:spPr>
          <a:xfrm>
            <a:off x="127000" y="127000"/>
            <a:ext cx="7315200" cy="276999"/>
          </a:xfrm>
          <a:prstGeom prst="rect">
            <a:avLst/>
          </a:prstGeom>
          <a:noFill/>
        </p:spPr>
        <p:txBody>
          <a:bodyPr vert="horz" lIns="0" tIns="0" rIns="0" bIns="0" rtlCol="0">
            <a:spAutoFit/>
          </a:bodyPr>
          <a:lstStyle/>
          <a:p>
            <a:r>
              <a:rPr lang="en-US"/>
              <a:t>OFFERINGS OF YHVH</a:t>
            </a:r>
          </a:p>
        </p:txBody>
      </p:sp>
      <p:sp>
        <p:nvSpPr>
          <p:cNvPr id="3" name="TextBox 2">
            <a:extLst>
              <a:ext uri="{FF2B5EF4-FFF2-40B4-BE49-F238E27FC236}">
                <a16:creationId xmlns:a16="http://schemas.microsoft.com/office/drawing/2014/main" id="{49E6E952-E5DB-F813-C5D5-99B3AD5E63C4}"/>
              </a:ext>
            </a:extLst>
          </p:cNvPr>
          <p:cNvSpPr txBox="1"/>
          <p:nvPr/>
        </p:nvSpPr>
        <p:spPr>
          <a:xfrm>
            <a:off x="1016000" y="635000"/>
            <a:ext cx="10160000" cy="4862870"/>
          </a:xfrm>
          <a:prstGeom prst="rect">
            <a:avLst/>
          </a:prstGeom>
          <a:noFill/>
        </p:spPr>
        <p:txBody>
          <a:bodyPr vert="horz" rtlCol="0">
            <a:spAutoFit/>
          </a:bodyPr>
          <a:lstStyle/>
          <a:p>
            <a:pPr algn="ctr"/>
            <a:r>
              <a:rPr lang="en-US" sz="3100"/>
              <a:t>Therefore, do not throw away your confidence, which has a great reward. For you have need of endurance, so that when you have done the will of God, you may receive what was promised. FOR YET IN A VERY LITTLE WHILE, HE WHO IS COMING WILL COME, AND WILL NOT DELAY. BUT MY RIGHTEOUS ONE SHALL LIVE BY FAITH; AND IF HE SHRINKS BACK, MY SOUL HAS NO PLEASURE IN HIM. But we are not of those who shrink back to destruction, but of those who have faith to the preserving of the soul.</a:t>
            </a:r>
          </a:p>
        </p:txBody>
      </p:sp>
    </p:spTree>
    <p:extLst>
      <p:ext uri="{BB962C8B-B14F-4D97-AF65-F5344CB8AC3E}">
        <p14:creationId xmlns:p14="http://schemas.microsoft.com/office/powerpoint/2010/main" val="2859198436"/>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E65E1-53C0-5CE5-AB31-F7CF9C2FA24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meal offerings</a:t>
            </a:r>
          </a:p>
        </p:txBody>
      </p:sp>
      <p:sp>
        <p:nvSpPr>
          <p:cNvPr id="3" name="Subtitle 2">
            <a:extLst>
              <a:ext uri="{FF2B5EF4-FFF2-40B4-BE49-F238E27FC236}">
                <a16:creationId xmlns:a16="http://schemas.microsoft.com/office/drawing/2014/main" id="{BFC909CC-B946-18CD-8A72-3E2186C3166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70556293"/>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E992D5-79F9-C403-2F39-6556421FFAC8}"/>
              </a:ext>
            </a:extLst>
          </p:cNvPr>
          <p:cNvSpPr txBox="1"/>
          <p:nvPr/>
        </p:nvSpPr>
        <p:spPr>
          <a:xfrm>
            <a:off x="127000" y="127000"/>
            <a:ext cx="7315200" cy="276999"/>
          </a:xfrm>
          <a:prstGeom prst="rect">
            <a:avLst/>
          </a:prstGeom>
          <a:noFill/>
        </p:spPr>
        <p:txBody>
          <a:bodyPr vert="horz" lIns="0" tIns="0" rIns="0" bIns="0" rtlCol="0">
            <a:spAutoFit/>
          </a:bodyPr>
          <a:lstStyle/>
          <a:p>
            <a:r>
              <a:rPr lang="en-US"/>
              <a:t>MEAL OFFERINGS</a:t>
            </a:r>
          </a:p>
        </p:txBody>
      </p:sp>
      <p:sp>
        <p:nvSpPr>
          <p:cNvPr id="3" name="TextBox 2">
            <a:extLst>
              <a:ext uri="{FF2B5EF4-FFF2-40B4-BE49-F238E27FC236}">
                <a16:creationId xmlns:a16="http://schemas.microsoft.com/office/drawing/2014/main" id="{0C48F7BC-A8A9-B7D6-3F05-5D7D98CBAADF}"/>
              </a:ext>
            </a:extLst>
          </p:cNvPr>
          <p:cNvSpPr txBox="1"/>
          <p:nvPr/>
        </p:nvSpPr>
        <p:spPr>
          <a:xfrm>
            <a:off x="0" y="762000"/>
            <a:ext cx="12192000" cy="646331"/>
          </a:xfrm>
          <a:prstGeom prst="rect">
            <a:avLst/>
          </a:prstGeom>
          <a:noFill/>
        </p:spPr>
        <p:txBody>
          <a:bodyPr vert="horz" rtlCol="0">
            <a:spAutoFit/>
          </a:bodyPr>
          <a:lstStyle/>
          <a:p>
            <a:pPr algn="ctr"/>
            <a:r>
              <a:rPr lang="en-US" sz="3600"/>
              <a:t>Jubilees 42:20</a:t>
            </a:r>
          </a:p>
        </p:txBody>
      </p:sp>
      <p:sp>
        <p:nvSpPr>
          <p:cNvPr id="4" name="TextBox 3">
            <a:extLst>
              <a:ext uri="{FF2B5EF4-FFF2-40B4-BE49-F238E27FC236}">
                <a16:creationId xmlns:a16="http://schemas.microsoft.com/office/drawing/2014/main" id="{87EF75C2-3FAC-A5F6-B7D8-6A38FAB7F8F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70A44F2-5F29-C19C-20C8-B3563928ED29}"/>
              </a:ext>
            </a:extLst>
          </p:cNvPr>
          <p:cNvSpPr txBox="1"/>
          <p:nvPr/>
        </p:nvSpPr>
        <p:spPr>
          <a:xfrm>
            <a:off x="1016000" y="1905000"/>
            <a:ext cx="10160000" cy="2477601"/>
          </a:xfrm>
          <a:prstGeom prst="rect">
            <a:avLst/>
          </a:prstGeom>
          <a:noFill/>
        </p:spPr>
        <p:txBody>
          <a:bodyPr vert="horz" rtlCol="0">
            <a:spAutoFit/>
          </a:bodyPr>
          <a:lstStyle/>
          <a:p>
            <a:pPr algn="ctr"/>
            <a:r>
              <a:rPr lang="en-US" sz="3100"/>
              <a:t>And he sent him with them in the second year of this week on the [2172 A.m.] first day of the month, and they came to the land of Egypt with all those who went, and (they had) </a:t>
            </a:r>
            <a:r>
              <a:rPr lang="en-US" sz="3100" b="1">
                <a:solidFill>
                  <a:srgbClr val="FF0000"/>
                </a:solidFill>
              </a:rPr>
              <a:t>presents in their hands, stacte and almonds and terebinth nuts and pure honey</a:t>
            </a:r>
            <a:r>
              <a:rPr lang="en-US" sz="3100"/>
              <a:t>.</a:t>
            </a:r>
          </a:p>
        </p:txBody>
      </p:sp>
    </p:spTree>
    <p:extLst>
      <p:ext uri="{BB962C8B-B14F-4D97-AF65-F5344CB8AC3E}">
        <p14:creationId xmlns:p14="http://schemas.microsoft.com/office/powerpoint/2010/main" val="2238875228"/>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AFF1-88E4-7A9B-E131-0FB86E7CC08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Ministry</a:t>
            </a:r>
          </a:p>
        </p:txBody>
      </p:sp>
      <p:sp>
        <p:nvSpPr>
          <p:cNvPr id="3" name="Subtitle 2">
            <a:extLst>
              <a:ext uri="{FF2B5EF4-FFF2-40B4-BE49-F238E27FC236}">
                <a16:creationId xmlns:a16="http://schemas.microsoft.com/office/drawing/2014/main" id="{431568B7-7CC6-6746-C49A-2A494C0283F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38709587"/>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CA78D-BFAE-4458-F8A2-B844AC50879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Ministry</a:t>
            </a:r>
          </a:p>
        </p:txBody>
      </p:sp>
      <p:sp>
        <p:nvSpPr>
          <p:cNvPr id="3" name="Subtitle 2">
            <a:extLst>
              <a:ext uri="{FF2B5EF4-FFF2-40B4-BE49-F238E27FC236}">
                <a16:creationId xmlns:a16="http://schemas.microsoft.com/office/drawing/2014/main" id="{51C3BF78-B190-A97B-B05D-D2E6973AB49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972254273"/>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0CF501-0A03-E236-F474-879ECA76366B}"/>
              </a:ext>
            </a:extLst>
          </p:cNvPr>
          <p:cNvSpPr txBox="1"/>
          <p:nvPr/>
        </p:nvSpPr>
        <p:spPr>
          <a:xfrm>
            <a:off x="127000" y="127000"/>
            <a:ext cx="7315200" cy="276999"/>
          </a:xfrm>
          <a:prstGeom prst="rect">
            <a:avLst/>
          </a:prstGeom>
          <a:noFill/>
        </p:spPr>
        <p:txBody>
          <a:bodyPr vert="horz" lIns="0" tIns="0" rIns="0" bIns="0" rtlCol="0">
            <a:spAutoFit/>
          </a:bodyPr>
          <a:lstStyle/>
          <a:p>
            <a:r>
              <a:rPr lang="en-US"/>
              <a:t>Ministry</a:t>
            </a:r>
          </a:p>
        </p:txBody>
      </p:sp>
      <p:sp>
        <p:nvSpPr>
          <p:cNvPr id="3" name="TextBox 2">
            <a:extLst>
              <a:ext uri="{FF2B5EF4-FFF2-40B4-BE49-F238E27FC236}">
                <a16:creationId xmlns:a16="http://schemas.microsoft.com/office/drawing/2014/main" id="{295F14C9-B0FA-7D29-F520-1B0158A014B9}"/>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3:7-11</a:t>
            </a:r>
          </a:p>
        </p:txBody>
      </p:sp>
      <p:sp>
        <p:nvSpPr>
          <p:cNvPr id="4" name="TextBox 3">
            <a:extLst>
              <a:ext uri="{FF2B5EF4-FFF2-40B4-BE49-F238E27FC236}">
                <a16:creationId xmlns:a16="http://schemas.microsoft.com/office/drawing/2014/main" id="{E2BB3814-0A1F-96B5-617E-8429C5F8EF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DBDEF66-1ABE-D4DC-EE4F-F8C333690656}"/>
              </a:ext>
            </a:extLst>
          </p:cNvPr>
          <p:cNvSpPr txBox="1"/>
          <p:nvPr/>
        </p:nvSpPr>
        <p:spPr>
          <a:xfrm>
            <a:off x="1016000" y="1905000"/>
            <a:ext cx="10160000" cy="4385816"/>
          </a:xfrm>
          <a:prstGeom prst="rect">
            <a:avLst/>
          </a:prstGeom>
          <a:noFill/>
        </p:spPr>
        <p:txBody>
          <a:bodyPr vert="horz" rtlCol="0">
            <a:spAutoFit/>
          </a:bodyPr>
          <a:lstStyle/>
          <a:p>
            <a:pPr algn="ctr"/>
            <a:r>
              <a:rPr lang="en-US" sz="3100"/>
              <a:t>But if the ministry of death, in letters engraved on stones, came with glory, so that the sons of Israel could not look intently at the face of Moses because of the glory of his face, fading as it was, how will the ministry of the Spirit fail to be even more with glory? For if the ministry of condemnation has glory, much more does the ministry of righteousness abound in glory. For indeed what had glory, in this case has no glory because of the glory that surpasses it. (Continued...)</a:t>
            </a:r>
          </a:p>
        </p:txBody>
      </p:sp>
    </p:spTree>
    <p:extLst>
      <p:ext uri="{BB962C8B-B14F-4D97-AF65-F5344CB8AC3E}">
        <p14:creationId xmlns:p14="http://schemas.microsoft.com/office/powerpoint/2010/main" val="814654783"/>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9730C2-625F-443B-7D57-9FA52F75D069}"/>
              </a:ext>
            </a:extLst>
          </p:cNvPr>
          <p:cNvSpPr txBox="1"/>
          <p:nvPr/>
        </p:nvSpPr>
        <p:spPr>
          <a:xfrm>
            <a:off x="127000" y="127000"/>
            <a:ext cx="7315200" cy="276999"/>
          </a:xfrm>
          <a:prstGeom prst="rect">
            <a:avLst/>
          </a:prstGeom>
          <a:noFill/>
        </p:spPr>
        <p:txBody>
          <a:bodyPr vert="horz" lIns="0" tIns="0" rIns="0" bIns="0" rtlCol="0">
            <a:spAutoFit/>
          </a:bodyPr>
          <a:lstStyle/>
          <a:p>
            <a:r>
              <a:rPr lang="en-US"/>
              <a:t>Ministry</a:t>
            </a:r>
          </a:p>
        </p:txBody>
      </p:sp>
      <p:sp>
        <p:nvSpPr>
          <p:cNvPr id="3" name="TextBox 2">
            <a:extLst>
              <a:ext uri="{FF2B5EF4-FFF2-40B4-BE49-F238E27FC236}">
                <a16:creationId xmlns:a16="http://schemas.microsoft.com/office/drawing/2014/main" id="{43447DD6-9530-0A27-F1DB-46A871077410}"/>
              </a:ext>
            </a:extLst>
          </p:cNvPr>
          <p:cNvSpPr txBox="1"/>
          <p:nvPr/>
        </p:nvSpPr>
        <p:spPr>
          <a:xfrm>
            <a:off x="1016000" y="635000"/>
            <a:ext cx="10160000" cy="1046440"/>
          </a:xfrm>
          <a:prstGeom prst="rect">
            <a:avLst/>
          </a:prstGeom>
          <a:noFill/>
        </p:spPr>
        <p:txBody>
          <a:bodyPr vert="horz" rtlCol="0">
            <a:spAutoFit/>
          </a:bodyPr>
          <a:lstStyle/>
          <a:p>
            <a:pPr algn="ctr"/>
            <a:r>
              <a:rPr lang="en-US" sz="3100"/>
              <a:t>For if that which fades away was with glory, much more that which remains is in glory.</a:t>
            </a:r>
          </a:p>
        </p:txBody>
      </p:sp>
    </p:spTree>
    <p:extLst>
      <p:ext uri="{BB962C8B-B14F-4D97-AF65-F5344CB8AC3E}">
        <p14:creationId xmlns:p14="http://schemas.microsoft.com/office/powerpoint/2010/main" val="3441535852"/>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98</TotalTime>
  <Words>16589</Words>
  <Application>Microsoft Office PowerPoint</Application>
  <PresentationFormat>Widescreen</PresentationFormat>
  <Paragraphs>798</Paragraphs>
  <Slides>268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268</vt:i4>
      </vt:variant>
    </vt:vector>
  </HeadingPairs>
  <TitlesOfParts>
    <vt:vector size="272" baseType="lpstr">
      <vt:lpstr>Arial</vt:lpstr>
      <vt:lpstr>Calisto MT</vt:lpstr>
      <vt:lpstr>Univers Condensed</vt:lpstr>
      <vt:lpstr>ChronicleVTI</vt:lpstr>
      <vt:lpstr>The Priesthood of YHVH</vt:lpstr>
      <vt:lpstr>What is the job of a priest?</vt:lpstr>
      <vt:lpstr>Priests are knowledgeable in the word and should teach others regarding it</vt:lpstr>
      <vt:lpstr>PowerPoint Presentation</vt:lpstr>
      <vt:lpstr>PowerPoint Presentation</vt:lpstr>
      <vt:lpstr>Priests are the ones who collect the tithe</vt:lpstr>
      <vt:lpstr>PowerPoint Presentation</vt:lpstr>
      <vt:lpstr>Priests are judges</vt:lpstr>
      <vt:lpstr>PowerPoint Presentation</vt:lpstr>
      <vt:lpstr>Priests perform the duties of offerings and mediate for men to the Creator</vt:lpstr>
      <vt:lpstr>PowerPoint Presentation</vt:lpstr>
      <vt:lpstr>PowerPoint Presentation</vt:lpstr>
      <vt:lpstr>PowerPoint Presentation</vt:lpstr>
      <vt:lpstr>How does a priest mediate for you?</vt:lpstr>
      <vt:lpstr>PowerPoint Presentation</vt:lpstr>
      <vt:lpstr>PowerPoint Presentation</vt:lpstr>
      <vt:lpstr>PowerPoint Presentation</vt:lpstr>
      <vt:lpstr>PowerPoint Presentation</vt:lpstr>
      <vt:lpstr>The Food of Your God</vt:lpstr>
      <vt:lpstr>Bread of Heaven</vt:lpstr>
      <vt:lpstr>PowerPoint Presentation</vt:lpstr>
      <vt:lpstr>PowerPoint Presentation</vt:lpstr>
      <vt:lpstr>PowerPoint Presentation</vt:lpstr>
      <vt:lpstr>Spiritual Bread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many priesthoods are there?</vt:lpstr>
      <vt:lpstr>Levitical - The Priesthood of Men</vt:lpstr>
      <vt:lpstr>PowerPoint Presentation</vt:lpstr>
      <vt:lpstr>Heavenly - The priesthood of Angels</vt:lpstr>
      <vt:lpstr>PowerPoint Presentation</vt:lpstr>
      <vt:lpstr>PowerPoint Presentation</vt:lpstr>
      <vt:lpstr>PowerPoint Presentation</vt:lpstr>
      <vt:lpstr>PowerPoint Presentation</vt:lpstr>
      <vt:lpstr>Melchizedekian - The Highest Priesthood (The Priesthood Yeshua Earned)</vt:lpstr>
      <vt:lpstr>PowerPoint Presentation</vt:lpstr>
      <vt:lpstr>PowerPoint Presentation</vt:lpstr>
      <vt:lpstr>PowerPoint Presentation</vt:lpstr>
      <vt:lpstr>PowerPoint Presentation</vt:lpstr>
      <vt:lpstr>The priesthood passed down</vt:lpstr>
      <vt:lpstr>Priests existed before the Levites</vt:lpstr>
      <vt:lpstr>PowerPoint Presentation</vt:lpstr>
      <vt:lpstr>PowerPoint Presentation</vt:lpstr>
      <vt:lpstr>PowerPoint Presentation</vt:lpstr>
      <vt:lpstr>PowerPoint Presentation</vt:lpstr>
      <vt:lpstr>PowerPoint Presentation</vt:lpstr>
      <vt:lpstr>Adam</vt:lpstr>
      <vt:lpstr>PowerPoint Presentation</vt:lpstr>
      <vt:lpstr>Seth</vt:lpstr>
      <vt:lpstr>PowerPoint Presentation</vt:lpstr>
      <vt:lpstr>Enoch</vt:lpstr>
      <vt:lpstr>PowerPoint Presentation</vt:lpstr>
      <vt:lpstr>PowerPoint Presentation</vt:lpstr>
      <vt:lpstr>PowerPoint Presentation</vt:lpstr>
      <vt:lpstr>Enoch &gt; Methuselah &gt; Lamech &gt; Noah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Noah</vt:lpstr>
      <vt:lpstr>PowerPoint Presentation</vt:lpstr>
      <vt:lpstr>PowerPoint Presentation</vt:lpstr>
      <vt:lpstr>PowerPoint Presentation</vt:lpstr>
      <vt:lpstr>PowerPoint Presentation</vt:lpstr>
      <vt:lpstr>PowerPoint Presentation</vt:lpstr>
      <vt:lpstr>PowerPoint Presentation</vt:lpstr>
      <vt:lpstr>Shem</vt:lpstr>
      <vt:lpstr>PowerPoint Presentation</vt:lpstr>
      <vt:lpstr>PowerPoint Presentation</vt:lpstr>
      <vt:lpstr>PowerPoint Presentation</vt:lpstr>
      <vt:lpstr>PowerPoint Presentation</vt:lpstr>
      <vt:lpstr>Abraham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Isaac</vt:lpstr>
      <vt:lpstr>PowerPoint Presentation</vt:lpstr>
      <vt:lpstr>PowerPoint Presentation</vt:lpstr>
      <vt:lpstr>PowerPoint Presentation</vt:lpstr>
      <vt:lpstr>PowerPoint Presentation</vt:lpstr>
      <vt:lpstr>PowerPoint Presentation</vt:lpstr>
      <vt:lpstr>Jacob</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Levi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Kohath</vt:lpstr>
      <vt:lpstr>PowerPoint Presentation</vt:lpstr>
      <vt:lpstr>PowerPoint Presentation</vt:lpstr>
      <vt:lpstr>Moses</vt:lpstr>
      <vt:lpstr>PowerPoint Presentation</vt:lpstr>
      <vt:lpstr>PowerPoint Presentation</vt:lpstr>
      <vt:lpstr>PowerPoint Presentation</vt:lpstr>
      <vt:lpstr>PowerPoint Presentation</vt:lpstr>
      <vt:lpstr>PowerPoint Presentation</vt:lpstr>
      <vt:lpstr>Aaron (1st High Priest of Israel)</vt:lpstr>
      <vt:lpstr>PowerPoint Presentation</vt:lpstr>
      <vt:lpstr>PowerPoint Presentation</vt:lpstr>
      <vt:lpstr>Eleazar (2nd High Priest of Israel)</vt:lpstr>
      <vt:lpstr>PowerPoint Presentation</vt:lpstr>
      <vt:lpstr>PowerPoint Presentation</vt:lpstr>
      <vt:lpstr>Phinehas (Eleazar's son)-Abishua-Bukki-Uzzi-Eli- Zerahiah</vt:lpstr>
      <vt:lpstr>PowerPoint Presentation</vt:lpstr>
      <vt:lpstr>PowerPoint Presentation</vt:lpstr>
      <vt:lpstr>PowerPoint Presentation</vt:lpstr>
      <vt:lpstr>PowerPoint Presentation</vt:lpstr>
      <vt:lpstr>PowerPoint Presentation</vt:lpstr>
      <vt:lpstr>PowerPoint Presentation</vt:lpstr>
      <vt:lpstr>Ahitub-Ahijah-Ahimelech-Abiathar-Zadok</vt:lpstr>
      <vt:lpstr>PowerPoint Presentation</vt:lpstr>
      <vt:lpstr>PowerPoint Presentation</vt:lpstr>
      <vt:lpstr>The Sons of Zadok</vt:lpstr>
      <vt:lpstr>PowerPoint Presentation</vt:lpstr>
      <vt:lpstr>PowerPoint Presentation</vt:lpstr>
      <vt:lpstr>The Maccabees</vt:lpstr>
      <vt:lpstr>PowerPoint Presentation</vt:lpstr>
      <vt:lpstr>PowerPoint Presentation</vt:lpstr>
      <vt:lpstr>John the Baptist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Are we priests today?</vt:lpstr>
      <vt:lpstr>PowerPoint Presentation</vt:lpstr>
      <vt:lpstr>Holy Nation</vt:lpstr>
      <vt:lpstr>We are the priesthood</vt:lpstr>
      <vt:lpstr>PowerPoint Presentation</vt:lpstr>
      <vt:lpstr>PowerPoint Presentation</vt:lpstr>
      <vt:lpstr>PowerPoint Presentation</vt:lpstr>
      <vt:lpstr>Does sacrifice forgive sins?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Forgiveness for intentional sins</vt:lpstr>
      <vt:lpstr>PowerPoint Presentation</vt:lpstr>
      <vt:lpstr>PowerPoint Presentation</vt:lpstr>
      <vt:lpstr>PowerPoint Presentation</vt:lpstr>
      <vt:lpstr>PowerPoint Presentation</vt:lpstr>
      <vt:lpstr>PowerPoint Presentation</vt:lpstr>
      <vt:lpstr>PowerPoint Presentation</vt:lpstr>
      <vt:lpstr>Future of the Priesthood</vt:lpstr>
      <vt:lpstr>We will become priests</vt:lpstr>
      <vt:lpstr>PowerPoint Presentation</vt:lpstr>
      <vt:lpstr>Offerings of YHVH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meal offerings</vt:lpstr>
      <vt:lpstr>PowerPoint Presentation</vt:lpstr>
      <vt:lpstr>Ministry</vt:lpstr>
      <vt:lpstr>Ministry</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2026-07-08T01:06:59Z</dcterms:modified>
</cp:coreProperties>
</file>