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2D71571-48F7-4948-BB91-C1EDE3210BA0}">
          <p14:sldIdLst>
            <p14:sldId id="256"/>
          </p14:sldIdLst>
        </p14:section>
        <p14:section name="WHEN THERE IS A DISPUTE BETWEEN INDIVIDUALS, THE FOLLOWING &quot;RECONCILIATION PLAN&quot; SHOULD BE FOLLOWED" id="{70955146-9432-40BA-90FD-6BE7FAED3EFD}">
          <p14:sldIdLst>
            <p14:sldId id="257"/>
          </p14:sldIdLst>
        </p14:section>
        <p14:section name="Step 1: Be proactive in resolving conflict" id="{C089C295-A7A5-45CC-8A59-D11EC6333186}">
          <p14:sldIdLst>
            <p14:sldId id="258"/>
            <p14:sldId id="259"/>
            <p14:sldId id="260"/>
            <p14:sldId id="261"/>
            <p14:sldId id="262"/>
            <p14:sldId id="263"/>
            <p14:sldId id="264"/>
            <p14:sldId id="265"/>
            <p14:sldId id="266"/>
          </p14:sldIdLst>
        </p14:section>
        <p14:section name="Step 2: The offended party should approach the offender in private" id="{85389D9A-934C-4A70-8EDE-9FE61D18A2DD}">
          <p14:sldIdLst>
            <p14:sldId id="267"/>
            <p14:sldId id="268"/>
            <p14:sldId id="269"/>
            <p14:sldId id="270"/>
            <p14:sldId id="271"/>
            <p14:sldId id="272"/>
            <p14:sldId id="273"/>
            <p14:sldId id="274"/>
          </p14:sldIdLst>
        </p14:section>
        <p14:section name="Step 3: If the conflict is not resolved, the offended party should approach the offender with a small number of witnesses" id="{BE2DA8A9-0D30-47C9-845E-ACB73A8937CF}">
          <p14:sldIdLst>
            <p14:sldId id="275"/>
            <p14:sldId id="276"/>
            <p14:sldId id="277"/>
            <p14:sldId id="278"/>
            <p14:sldId id="279"/>
          </p14:sldIdLst>
        </p14:section>
        <p14:section name="Step 4: If the conflict is still not resolved, the offended party should bring the matter to the leaders of the congregation" id="{359CC25E-E47A-4ADA-8278-C106BB3D8589}">
          <p14:sldIdLst>
            <p14:sldId id="280"/>
            <p14:sldId id="281"/>
            <p14:sldId id="282"/>
            <p14:sldId id="283"/>
            <p14:sldId id="284"/>
            <p14:sldId id="285"/>
            <p14:sldId id="286"/>
          </p14:sldIdLst>
        </p14:section>
        <p14:section name="Step 5: The offended and the witnesses should pray for the offender" id="{1B4F3087-E56A-43B7-8B08-DD5C0D3889A1}">
          <p14:sldIdLst>
            <p14:sldId id="287"/>
            <p14:sldId id="288"/>
            <p14:sldId id="289"/>
            <p14:sldId id="290"/>
            <p14:sldId id="291"/>
            <p14:sldId id="292"/>
            <p14:sldId id="293"/>
            <p14:sldId id="294"/>
          </p14:sldIdLst>
        </p14:section>
        <p14:section name="Step 6: The offended should forgive the offender" id="{40F516DC-3EC6-452C-90E9-BA7F82F95452}">
          <p14:sldIdLst>
            <p14:sldId id="295"/>
            <p14:sldId id="296"/>
            <p14:sldId id="297"/>
            <p14:sldId id="298"/>
            <p14:sldId id="299"/>
            <p14:sldId id="300"/>
            <p14:sldId id="301"/>
          </p14:sldIdLst>
        </p14:section>
        <p14:section name="Step 7: The offended may put up boundaries against the offender" id="{3B03E9DA-43B8-4738-8466-757867F6294B}">
          <p14:sldIdLst>
            <p14:sldId id="302"/>
            <p14:sldId id="303"/>
            <p14:sldId id="304"/>
            <p14:sldId id="305"/>
          </p14:sldIdLst>
        </p14:section>
        <p14:section name="FORGIVENESS VS. BOUNDARIES" id="{FD860E9A-3620-4285-A8F2-EBED4F64D34D}">
          <p14:sldIdLst>
            <p14:sldId id="306"/>
          </p14:sldIdLst>
        </p14:section>
        <p14:section name="Forgiveness" id="{DFCAB817-D9D7-47CB-9302-2C63B9E7CE98}">
          <p14:sldIdLst>
            <p14:sldId id="307"/>
            <p14:sldId id="308"/>
            <p14:sldId id="309"/>
          </p14:sldIdLst>
        </p14:section>
        <p14:section name="Boundaries" id="{9F86FB1D-1C95-4100-BA64-CDFEEB7D580F}">
          <p14:sldIdLst>
            <p14:sldId id="310"/>
            <p14:sldId id="311"/>
            <p14:sldId id="312"/>
            <p14:sldId id="313"/>
            <p14:sldId id="314"/>
            <p14:sldId id="315"/>
            <p14:sldId id="316"/>
            <p14:sldId id="317"/>
          </p14:sldIdLst>
        </p14:section>
        <p14:section name="WHEN THE OFFENDED APPROACHES THE OFFENDER, THE FOLLOWING CHARACTER TRAITS SHOULD BE EXHIBITED" id="{DE71B79D-4F75-4A32-A8B0-4A9B7FC9A70C}">
          <p14:sldIdLst>
            <p14:sldId id="318"/>
          </p14:sldIdLst>
        </p14:section>
        <p14:section name="Humility and Love" id="{60129F1D-2BE0-4656-BE8D-ECA4166B440F}">
          <p14:sldIdLst>
            <p14:sldId id="319"/>
            <p14:sldId id="320"/>
            <p14:sldId id="321"/>
            <p14:sldId id="322"/>
            <p14:sldId id="323"/>
            <p14:sldId id="324"/>
            <p14:sldId id="325"/>
            <p14:sldId id="326"/>
            <p14:sldId id="327"/>
            <p14:sldId id="328"/>
          </p14:sldIdLst>
        </p14:section>
        <p14:section name="Be Slow to Anger" id="{E3375D08-9297-47B2-892F-B84D0A8F24CE}">
          <p14:sldIdLst>
            <p14:sldId id="329"/>
            <p14:sldId id="330"/>
            <p14:sldId id="331"/>
            <p14:sldId id="332"/>
            <p14:sldId id="333"/>
            <p14:sldId id="334"/>
            <p14:sldId id="335"/>
            <p14:sldId id="336"/>
            <p14:sldId id="337"/>
            <p14:sldId id="338"/>
            <p14:sldId id="339"/>
            <p14:sldId id="340"/>
          </p14:sldIdLst>
        </p14:section>
        <p14:section name="Seek Peace" id="{9E6588E2-667E-462E-B2DD-8FB9AA05B281}">
          <p14:sldIdLst>
            <p14:sldId id="341"/>
            <p14:sldId id="342"/>
            <p14:sldId id="343"/>
            <p14:sldId id="344"/>
            <p14:sldId id="345"/>
            <p14:sldId id="346"/>
          </p14:sldIdLst>
        </p14:section>
        <p14:section name="Speak Constructively" id="{0C957F6C-6E2C-422B-872F-7034688BCE22}">
          <p14:sldIdLst>
            <p14:sldId id="347"/>
            <p14:sldId id="348"/>
            <p14:sldId id="349"/>
            <p14:sldId id="350"/>
            <p14:sldId id="351"/>
            <p14:sldId id="352"/>
          </p14:sldIdLst>
        </p14:section>
        <p14:section name="Let Go of Grievances" id="{6344C721-FACC-4FCB-8044-8E0252F2E52B}">
          <p14:sldIdLst>
            <p14:sldId id="353"/>
            <p14:sldId id="354"/>
            <p14:sldId id="355"/>
            <p14:sldId id="356"/>
          </p14:sldIdLst>
        </p14:section>
        <p14:section name="Seek Wisdom" id="{47A92BA8-89F2-4152-8D8C-9869CDC8E990}">
          <p14:sldIdLst>
            <p14:sldId id="357"/>
            <p14:sldId id="358"/>
            <p14:sldId id="359"/>
            <p14:sldId id="360"/>
            <p14:sldId id="361"/>
            <p14:sldId id="362"/>
          </p14:sldIdLst>
        </p14:section>
        <p14:section name="Avoid Quarrels" id="{723D73EF-0006-43CD-B114-54A04FB4B93D}">
          <p14:sldIdLst>
            <p14:sldId id="363"/>
            <p14:sldId id="364"/>
            <p14:sldId id="365"/>
            <p14:sldId id="366"/>
            <p14:sldId id="367"/>
            <p14:sldId id="368"/>
          </p14:sldIdLst>
        </p14:section>
        <p14:section name="Show the fruit of the Spirit" id="{91611851-ACD7-4619-B71D-BDCB8B1CECE0}">
          <p14:sldIdLst>
            <p14:sldId id="369"/>
            <p14:sldId id="370"/>
            <p14:sldId id="371"/>
          </p14:sldIdLst>
        </p14:section>
        <p14:section name="CONFLICT" id="{AAEF378C-A23B-45D0-A6BF-D1570EFA21F8}">
          <p14:sldIdLst>
            <p14:sldId id="372"/>
          </p14:sldIdLst>
        </p14:section>
        <p14:section name="Gentle" id="{9C033B18-F939-4F41-BCEA-8D360624DABA}">
          <p14:sldIdLst>
            <p14:sldId id="373"/>
            <p14:sldId id="374"/>
          </p14:sldIdLst>
        </p14:section>
        <p14:section name="FORGIVENESS" id="{0A14EC1A-4C08-4439-BA3A-F7ADD2E3B039}">
          <p14:sldIdLst>
            <p14:sldId id="375"/>
          </p14:sldIdLst>
        </p14:section>
        <p14:section name="Seventy Times Seven" id="{3B4C5E9B-E9E8-4BCB-AA26-D9CA9571F2A9}">
          <p14:sldIdLst>
            <p14:sldId id="376"/>
            <p14:sldId id="37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2B00D7-8EE6-4CF0-9F15-AF46B1D09EE5}" v="9" dt="2025-08-02T14:59:53.9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microsoft.com/office/2015/10/relationships/revisionInfo" Target="revisionInfo.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presProps" Target="presProp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538D9-E0FA-5629-82F4-374E2BEDE12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1088611-0A85-5EC7-D06E-E5E668CC84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14F3286-46F6-9580-65B7-B5BDDA857187}"/>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2A308F6E-1A17-7D77-2A49-7FA9E9F140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90C184-BAA2-1692-FE7E-DF244D8E6E14}"/>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9835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B3D15-72CB-9B8E-0464-B155C38CD9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7E4CC90-B2D2-9B49-EF00-C9E9AA356E8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89B64A-4A88-BCA9-83FC-9D95310265AE}"/>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3A81B7F7-2B52-C548-B21A-77C1E3F005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6A5797-31AE-C8B5-C97E-8DE44BB708E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918774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D7E4C-94F0-324D-0C52-052E57DCFB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77E5BC0-BB61-CEDA-0D83-9DA40B4096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B7962D-2227-1BB5-4ADE-B4728A07E5E0}"/>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F8151053-C303-02E5-42CC-9B88543A57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9494EF-6D37-D5C1-2C53-35BBA9C6CE38}"/>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80512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CE76C-7F99-734A-42A9-1342723C92E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CB6137D-958A-152A-C2A3-157DF06CB4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5CAEB7E-B5BF-231F-6A3E-02AE355B7E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45EF48-7857-AB48-AD53-D6367F6AA9FC}"/>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6" name="Footer Placeholder 5">
            <a:extLst>
              <a:ext uri="{FF2B5EF4-FFF2-40B4-BE49-F238E27FC236}">
                <a16:creationId xmlns:a16="http://schemas.microsoft.com/office/drawing/2014/main" id="{7BA2E5E2-940D-5FB7-B8B1-CFC884C9732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EEBEA4-A605-2834-1C33-7AC9B6ECBBCC}"/>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034658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335FD-2794-5E48-DE9C-8EEE6F63F4E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F9B2BAB-417F-0EF2-E936-13CC785049F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7C73C3-F95A-D414-DF34-A368AD389EC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2C7344B-39FA-935D-0C80-F23F4AFCCC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BC4847-D918-C78F-CE57-6EC957A5B1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618A5D4-22F7-CD40-FB6B-DDF91A94ABE6}"/>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8" name="Footer Placeholder 7">
            <a:extLst>
              <a:ext uri="{FF2B5EF4-FFF2-40B4-BE49-F238E27FC236}">
                <a16:creationId xmlns:a16="http://schemas.microsoft.com/office/drawing/2014/main" id="{5900CC57-B14C-CFAD-F581-6B75A02DEF2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5563C98-77CA-A77F-7E6E-88B905F53B9C}"/>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882854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25F5A-5915-1172-A246-802D69AE5CE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A6B609-1FCD-7F90-BC34-F321F7AE3801}"/>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4" name="Footer Placeholder 3">
            <a:extLst>
              <a:ext uri="{FF2B5EF4-FFF2-40B4-BE49-F238E27FC236}">
                <a16:creationId xmlns:a16="http://schemas.microsoft.com/office/drawing/2014/main" id="{4489CC97-3EED-DDC6-9AF8-CF499935D0F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484B33-69AF-31B7-6B8E-0EEFB06F7F83}"/>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76960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186D4E-1565-558E-9059-AE8A852D7F76}"/>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3" name="Footer Placeholder 2">
            <a:extLst>
              <a:ext uri="{FF2B5EF4-FFF2-40B4-BE49-F238E27FC236}">
                <a16:creationId xmlns:a16="http://schemas.microsoft.com/office/drawing/2014/main" id="{8A27C7AC-3FDA-C375-61F6-B900BB55A33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62ABF0C-42AA-3D05-0184-2D9B1A6F265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869702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22481-A857-3EC4-BC31-194D6BD7E7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B70D9FD-4C25-3343-7E9C-3B854B1B243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3D27A13-A054-07E6-9767-1365F1D56C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1DAD00-0455-52C0-0929-F8D558703028}"/>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6" name="Footer Placeholder 5">
            <a:extLst>
              <a:ext uri="{FF2B5EF4-FFF2-40B4-BE49-F238E27FC236}">
                <a16:creationId xmlns:a16="http://schemas.microsoft.com/office/drawing/2014/main" id="{95B76B04-0031-F2C1-2A45-57604126FE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AA18FE-76B8-659D-C555-DD7033FE876B}"/>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795023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9F94E-F29E-AB9F-19C2-9E9A6F8327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3C3813D-3117-A6AD-6B79-3BC293B4ED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862D146-F2CD-BBCE-EE9C-166BD204C4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52CB33-D34A-0AAD-1463-55CD613A6B13}"/>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6" name="Footer Placeholder 5">
            <a:extLst>
              <a:ext uri="{FF2B5EF4-FFF2-40B4-BE49-F238E27FC236}">
                <a16:creationId xmlns:a16="http://schemas.microsoft.com/office/drawing/2014/main" id="{18548541-849C-EF18-C5E2-F566197C77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D8AC70-511F-F2F9-924F-A36E0FC0A9B7}"/>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245205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912B7-B33F-DE00-5309-499E33F6136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7FBD1DB-D14C-F399-3D9A-DE3C95B642F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63D9B4-7681-8395-97E1-F0DC7688C34C}"/>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8CC7DEA8-56A1-7E67-1653-BF6C5DF30F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18E991-663D-D285-640E-3854565BB80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625867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1FC883-3E75-FF62-3019-BDF83168E4E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A02DF8D-E99B-8766-2AFE-16AB26F9A85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AC8602-99CF-5E08-8C5C-4097CC27FB9C}"/>
              </a:ext>
            </a:extLst>
          </p:cNvPr>
          <p:cNvSpPr>
            <a:spLocks noGrp="1"/>
          </p:cNvSpPr>
          <p:nvPr>
            <p:ph type="dt" sz="half" idx="10"/>
          </p:nvPr>
        </p:nvSpPr>
        <p:spPr/>
        <p:txBody>
          <a:body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C10572A7-ED66-D313-128B-B0C39DB064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7C8EF6-5FEF-6107-C9FE-E13B1A22685D}"/>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896636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A81F1C-5699-4839-295E-A2A0776419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52C78D3-4638-229C-7BD8-664119752A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89BC8D-224F-C126-FEF6-F5279A75E7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341B595-366B-43E2-A22E-EA6A78C03F06}" type="datetimeFigureOut">
              <a:rPr lang="en-US" smtClean="0"/>
              <a:t>7/7/2026</a:t>
            </a:fld>
            <a:endParaRPr lang="en-US"/>
          </a:p>
        </p:txBody>
      </p:sp>
      <p:sp>
        <p:nvSpPr>
          <p:cNvPr id="5" name="Footer Placeholder 4">
            <a:extLst>
              <a:ext uri="{FF2B5EF4-FFF2-40B4-BE49-F238E27FC236}">
                <a16:creationId xmlns:a16="http://schemas.microsoft.com/office/drawing/2014/main" id="{8E954A5C-406B-2327-A2F0-F94AAA1980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1EA8074-1DF4-47AC-FA45-0BB939A70A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BA915EE-10CB-4CF1-8569-6154455DA573}" type="slidenum">
              <a:rPr lang="en-US" smtClean="0"/>
              <a:t>‹#›</a:t>
            </a:fld>
            <a:endParaRPr lang="en-US"/>
          </a:p>
        </p:txBody>
      </p:sp>
    </p:spTree>
    <p:extLst>
      <p:ext uri="{BB962C8B-B14F-4D97-AF65-F5344CB8AC3E}">
        <p14:creationId xmlns:p14="http://schemas.microsoft.com/office/powerpoint/2010/main" val="1689266407"/>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srcRect t="13578" b="30172"/>
          <a:stretch/>
        </p:blipFill>
        <p:spPr>
          <a:xfrm>
            <a:off x="-1" y="10"/>
            <a:ext cx="12192000" cy="6857990"/>
          </a:xfrm>
          <a:prstGeom prst="rect">
            <a:avLst/>
          </a:prstGeom>
        </p:spPr>
      </p:pic>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323236" y="2340075"/>
            <a:ext cx="5448300" cy="4257369"/>
          </a:xfrm>
          <a:solidFill>
            <a:schemeClr val="bg1">
              <a:alpha val="83000"/>
            </a:schemeClr>
          </a:solidFill>
          <a:effectLst>
            <a:softEdge rad="203200"/>
          </a:effectLst>
        </p:spPr>
        <p:txBody>
          <a:bodyPr>
            <a:normAutofit/>
          </a:bodyPr>
          <a:lstStyle/>
          <a:p>
            <a:pPr algn="ctr"/>
            <a:r>
              <a:rPr lang="en-US" dirty="0">
                <a:solidFill>
                  <a:schemeClr val="tx1"/>
                </a:solidFill>
              </a:rPr>
              <a:t>Resolving Disputes in the Congregation</a:t>
            </a:r>
            <a:br>
              <a:rPr lang="en-US" dirty="0">
                <a:solidFill>
                  <a:schemeClr val="tx1"/>
                </a:solidFill>
              </a:rPr>
            </a:br>
            <a:endParaRPr lang="en-US" dirty="0">
              <a:solidFill>
                <a:schemeClr val="tx1"/>
              </a:solidFill>
            </a:endParaRPr>
          </a:p>
        </p:txBody>
      </p: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4C02C-84A1-8F4A-7D18-CDB2B713D4EC}"/>
              </a:ext>
            </a:extLst>
          </p:cNvPr>
          <p:cNvSpPr>
            <a:spLocks noGrp="1"/>
          </p:cNvSpPr>
          <p:nvPr>
            <p:ph type="ctrTitle"/>
          </p:nvPr>
        </p:nvSpPr>
        <p:spPr>
          <a:xfrm>
            <a:off x="1524000" y="762000"/>
            <a:ext cx="9144000" cy="2387600"/>
          </a:xfrm>
        </p:spPr>
        <p:txBody>
          <a:bodyPr>
            <a:noAutofit/>
          </a:bodyPr>
          <a:lstStyle/>
          <a:p>
            <a:r>
              <a:rPr lang="en-US" sz="4800">
                <a:solidFill>
                  <a:srgbClr val="000000"/>
                </a:solidFill>
              </a:rPr>
              <a:t>When there is a dispute between individuals, the following "Reconciliation Plan" should be followed</a:t>
            </a:r>
          </a:p>
        </p:txBody>
      </p:sp>
      <p:sp>
        <p:nvSpPr>
          <p:cNvPr id="3" name="Subtitle 2">
            <a:extLst>
              <a:ext uri="{FF2B5EF4-FFF2-40B4-BE49-F238E27FC236}">
                <a16:creationId xmlns:a16="http://schemas.microsoft.com/office/drawing/2014/main" id="{AE071838-F1D9-F6F3-BFFA-4BEC16F04BD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45746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B8B90-9B3A-4E7C-2020-BB4C3D01007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Step 1: Be proactive in resolving conflict</a:t>
            </a:r>
          </a:p>
        </p:txBody>
      </p:sp>
      <p:sp>
        <p:nvSpPr>
          <p:cNvPr id="3" name="Subtitle 2">
            <a:extLst>
              <a:ext uri="{FF2B5EF4-FFF2-40B4-BE49-F238E27FC236}">
                <a16:creationId xmlns:a16="http://schemas.microsoft.com/office/drawing/2014/main" id="{C845D4B4-C9C1-6376-062C-088D410E356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81517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ADF39A-9E40-BB87-D081-F22FA65F750E}"/>
              </a:ext>
            </a:extLst>
          </p:cNvPr>
          <p:cNvSpPr txBox="1"/>
          <p:nvPr/>
        </p:nvSpPr>
        <p:spPr>
          <a:xfrm>
            <a:off x="127000" y="127000"/>
            <a:ext cx="7315200" cy="276999"/>
          </a:xfrm>
          <a:prstGeom prst="rect">
            <a:avLst/>
          </a:prstGeom>
          <a:noFill/>
        </p:spPr>
        <p:txBody>
          <a:bodyPr vert="horz" lIns="0" tIns="0" rIns="0" bIns="0" rtlCol="0">
            <a:spAutoFit/>
          </a:bodyPr>
          <a:lstStyle/>
          <a:p>
            <a:r>
              <a:rPr lang="en-US"/>
              <a:t>Step 1: Be proactive in resolving conflict</a:t>
            </a:r>
          </a:p>
        </p:txBody>
      </p:sp>
      <p:sp>
        <p:nvSpPr>
          <p:cNvPr id="3" name="TextBox 2">
            <a:extLst>
              <a:ext uri="{FF2B5EF4-FFF2-40B4-BE49-F238E27FC236}">
                <a16:creationId xmlns:a16="http://schemas.microsoft.com/office/drawing/2014/main" id="{470D0355-F511-344B-C631-C49DECB0D6C8}"/>
              </a:ext>
            </a:extLst>
          </p:cNvPr>
          <p:cNvSpPr txBox="1"/>
          <p:nvPr/>
        </p:nvSpPr>
        <p:spPr>
          <a:xfrm>
            <a:off x="0" y="762000"/>
            <a:ext cx="12192000" cy="646331"/>
          </a:xfrm>
          <a:prstGeom prst="rect">
            <a:avLst/>
          </a:prstGeom>
          <a:noFill/>
        </p:spPr>
        <p:txBody>
          <a:bodyPr vert="horz" rtlCol="0">
            <a:spAutoFit/>
          </a:bodyPr>
          <a:lstStyle/>
          <a:p>
            <a:pPr algn="ctr"/>
            <a:r>
              <a:rPr lang="en-US" sz="3600"/>
              <a:t>Ephesians 4:25-26</a:t>
            </a:r>
          </a:p>
        </p:txBody>
      </p:sp>
      <p:sp>
        <p:nvSpPr>
          <p:cNvPr id="4" name="TextBox 3">
            <a:extLst>
              <a:ext uri="{FF2B5EF4-FFF2-40B4-BE49-F238E27FC236}">
                <a16:creationId xmlns:a16="http://schemas.microsoft.com/office/drawing/2014/main" id="{E5CF97ED-2978-A5D3-7FD0-A9DF378061C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651528-0976-499E-5CB1-B271CC463DF3}"/>
              </a:ext>
            </a:extLst>
          </p:cNvPr>
          <p:cNvSpPr txBox="1"/>
          <p:nvPr/>
        </p:nvSpPr>
        <p:spPr>
          <a:xfrm>
            <a:off x="1016000" y="1905000"/>
            <a:ext cx="10160000" cy="2000548"/>
          </a:xfrm>
          <a:prstGeom prst="rect">
            <a:avLst/>
          </a:prstGeom>
          <a:noFill/>
        </p:spPr>
        <p:txBody>
          <a:bodyPr vert="horz" rtlCol="0">
            <a:spAutoFit/>
          </a:bodyPr>
          <a:lstStyle/>
          <a:p>
            <a:pPr algn="ctr"/>
            <a:r>
              <a:rPr lang="en-US" sz="3100"/>
              <a:t>Therefore, laying aside falsehood, </a:t>
            </a:r>
            <a:r>
              <a:rPr lang="en-US" sz="3100" b="1">
                <a:solidFill>
                  <a:srgbClr val="FF0000"/>
                </a:solidFill>
              </a:rPr>
              <a:t>SPEAK TRUTH EACH ONE of you WITH HIS NEIGHBOR,</a:t>
            </a:r>
            <a:r>
              <a:rPr lang="en-US" sz="3100"/>
              <a:t> for we are members of one another. </a:t>
            </a:r>
            <a:r>
              <a:rPr lang="en-US" sz="3100" b="1">
                <a:solidFill>
                  <a:srgbClr val="FF0000"/>
                </a:solidFill>
              </a:rPr>
              <a:t>BE ANGRY, AND yet DO NOT SIN;</a:t>
            </a:r>
            <a:r>
              <a:rPr lang="en-US" sz="3100"/>
              <a:t> do not let the sun go down on your anger,</a:t>
            </a:r>
          </a:p>
        </p:txBody>
      </p:sp>
    </p:spTree>
    <p:extLst>
      <p:ext uri="{BB962C8B-B14F-4D97-AF65-F5344CB8AC3E}">
        <p14:creationId xmlns:p14="http://schemas.microsoft.com/office/powerpoint/2010/main" val="3993286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15B292-77CC-3475-8A79-C1D4ACC2095E}"/>
              </a:ext>
            </a:extLst>
          </p:cNvPr>
          <p:cNvSpPr txBox="1"/>
          <p:nvPr/>
        </p:nvSpPr>
        <p:spPr>
          <a:xfrm>
            <a:off x="127000" y="127000"/>
            <a:ext cx="7315200" cy="276999"/>
          </a:xfrm>
          <a:prstGeom prst="rect">
            <a:avLst/>
          </a:prstGeom>
          <a:noFill/>
        </p:spPr>
        <p:txBody>
          <a:bodyPr vert="horz" lIns="0" tIns="0" rIns="0" bIns="0" rtlCol="0">
            <a:spAutoFit/>
          </a:bodyPr>
          <a:lstStyle/>
          <a:p>
            <a:r>
              <a:rPr lang="en-US"/>
              <a:t>Step 1: Be proactive in resolving conflict</a:t>
            </a:r>
          </a:p>
        </p:txBody>
      </p:sp>
      <p:sp>
        <p:nvSpPr>
          <p:cNvPr id="3" name="TextBox 2">
            <a:extLst>
              <a:ext uri="{FF2B5EF4-FFF2-40B4-BE49-F238E27FC236}">
                <a16:creationId xmlns:a16="http://schemas.microsoft.com/office/drawing/2014/main" id="{72D8CC32-E584-B201-A7A8-311B59CBBF78}"/>
              </a:ext>
            </a:extLst>
          </p:cNvPr>
          <p:cNvSpPr txBox="1"/>
          <p:nvPr/>
        </p:nvSpPr>
        <p:spPr>
          <a:xfrm>
            <a:off x="0" y="762000"/>
            <a:ext cx="12192000" cy="646331"/>
          </a:xfrm>
          <a:prstGeom prst="rect">
            <a:avLst/>
          </a:prstGeom>
          <a:noFill/>
        </p:spPr>
        <p:txBody>
          <a:bodyPr vert="horz" rtlCol="0">
            <a:spAutoFit/>
          </a:bodyPr>
          <a:lstStyle/>
          <a:p>
            <a:pPr algn="ctr"/>
            <a:r>
              <a:rPr lang="en-US" sz="3600"/>
              <a:t>Luke 12:58</a:t>
            </a:r>
          </a:p>
        </p:txBody>
      </p:sp>
      <p:sp>
        <p:nvSpPr>
          <p:cNvPr id="4" name="TextBox 3">
            <a:extLst>
              <a:ext uri="{FF2B5EF4-FFF2-40B4-BE49-F238E27FC236}">
                <a16:creationId xmlns:a16="http://schemas.microsoft.com/office/drawing/2014/main" id="{F887C676-99F4-6B38-27CA-53148B90059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E0DDC77-D23C-6320-A13F-84371B58A3B9}"/>
              </a:ext>
            </a:extLst>
          </p:cNvPr>
          <p:cNvSpPr txBox="1"/>
          <p:nvPr/>
        </p:nvSpPr>
        <p:spPr>
          <a:xfrm>
            <a:off x="1016000" y="1905000"/>
            <a:ext cx="10160000" cy="2477601"/>
          </a:xfrm>
          <a:prstGeom prst="rect">
            <a:avLst/>
          </a:prstGeom>
          <a:noFill/>
        </p:spPr>
        <p:txBody>
          <a:bodyPr vert="horz" rtlCol="0">
            <a:spAutoFit/>
          </a:bodyPr>
          <a:lstStyle/>
          <a:p>
            <a:pPr algn="ctr"/>
            <a:r>
              <a:rPr lang="en-US" sz="3100"/>
              <a:t>"For while you are going with your opponent to appear before the magistrate, </a:t>
            </a:r>
            <a:r>
              <a:rPr lang="en-US" sz="3100" b="1">
                <a:solidFill>
                  <a:srgbClr val="FF0000"/>
                </a:solidFill>
              </a:rPr>
              <a:t>on your way there make an effort to settle with him</a:t>
            </a:r>
            <a:r>
              <a:rPr lang="en-US" sz="3100"/>
              <a:t>, so that he may not drag you before the judge, and the judge turn you over to the officer, and the officer throw you into prison.</a:t>
            </a:r>
          </a:p>
        </p:txBody>
      </p:sp>
    </p:spTree>
    <p:extLst>
      <p:ext uri="{BB962C8B-B14F-4D97-AF65-F5344CB8AC3E}">
        <p14:creationId xmlns:p14="http://schemas.microsoft.com/office/powerpoint/2010/main" val="142202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B25A6A-9D1E-B8B1-CDA9-6269D6A656F5}"/>
              </a:ext>
            </a:extLst>
          </p:cNvPr>
          <p:cNvSpPr txBox="1"/>
          <p:nvPr/>
        </p:nvSpPr>
        <p:spPr>
          <a:xfrm>
            <a:off x="127000" y="127000"/>
            <a:ext cx="7315200" cy="276999"/>
          </a:xfrm>
          <a:prstGeom prst="rect">
            <a:avLst/>
          </a:prstGeom>
          <a:noFill/>
        </p:spPr>
        <p:txBody>
          <a:bodyPr vert="horz" lIns="0" tIns="0" rIns="0" bIns="0" rtlCol="0">
            <a:spAutoFit/>
          </a:bodyPr>
          <a:lstStyle/>
          <a:p>
            <a:r>
              <a:rPr lang="en-US"/>
              <a:t>Step 1: Be proactive in resolving conflict</a:t>
            </a:r>
          </a:p>
        </p:txBody>
      </p:sp>
      <p:sp>
        <p:nvSpPr>
          <p:cNvPr id="3" name="TextBox 2">
            <a:extLst>
              <a:ext uri="{FF2B5EF4-FFF2-40B4-BE49-F238E27FC236}">
                <a16:creationId xmlns:a16="http://schemas.microsoft.com/office/drawing/2014/main" id="{624983E6-E05D-DCB7-EB84-9A83AA02B718}"/>
              </a:ext>
            </a:extLst>
          </p:cNvPr>
          <p:cNvSpPr txBox="1"/>
          <p:nvPr/>
        </p:nvSpPr>
        <p:spPr>
          <a:xfrm>
            <a:off x="0" y="762000"/>
            <a:ext cx="12192000" cy="646331"/>
          </a:xfrm>
          <a:prstGeom prst="rect">
            <a:avLst/>
          </a:prstGeom>
          <a:noFill/>
        </p:spPr>
        <p:txBody>
          <a:bodyPr vert="horz" rtlCol="0">
            <a:spAutoFit/>
          </a:bodyPr>
          <a:lstStyle/>
          <a:p>
            <a:pPr algn="ctr"/>
            <a:r>
              <a:rPr lang="en-US" sz="3600"/>
              <a:t>Matthew 5:21-26</a:t>
            </a:r>
          </a:p>
        </p:txBody>
      </p:sp>
      <p:sp>
        <p:nvSpPr>
          <p:cNvPr id="4" name="TextBox 3">
            <a:extLst>
              <a:ext uri="{FF2B5EF4-FFF2-40B4-BE49-F238E27FC236}">
                <a16:creationId xmlns:a16="http://schemas.microsoft.com/office/drawing/2014/main" id="{A07B4907-6B9E-3D80-9AE6-B2244CE846D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F625599-245A-D7FF-263C-985D6E238885}"/>
              </a:ext>
            </a:extLst>
          </p:cNvPr>
          <p:cNvSpPr txBox="1"/>
          <p:nvPr/>
        </p:nvSpPr>
        <p:spPr>
          <a:xfrm>
            <a:off x="1016000" y="1905000"/>
            <a:ext cx="10160000" cy="3908762"/>
          </a:xfrm>
          <a:prstGeom prst="rect">
            <a:avLst/>
          </a:prstGeom>
          <a:noFill/>
        </p:spPr>
        <p:txBody>
          <a:bodyPr vert="horz" rtlCol="0">
            <a:spAutoFit/>
          </a:bodyPr>
          <a:lstStyle/>
          <a:p>
            <a:pPr algn="ctr"/>
            <a:r>
              <a:rPr lang="en-US" sz="3100"/>
              <a:t>"You have heard that the ancients were told, 'YOU SHALL NOT COMMIT MURDER' and 'Whoever commits murder shall be liable to the court.' "But I say to you that everyone who is angry with his brother shall be guilty before the court; and whoever says to his brother, 'You good-for-nothing,' shall be guilty before the supreme court; and whoever says, 'You fool,' shall be guilty enough to go into the fiery hell. (Continued...)</a:t>
            </a:r>
          </a:p>
        </p:txBody>
      </p:sp>
    </p:spTree>
    <p:extLst>
      <p:ext uri="{BB962C8B-B14F-4D97-AF65-F5344CB8AC3E}">
        <p14:creationId xmlns:p14="http://schemas.microsoft.com/office/powerpoint/2010/main" val="1514404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4E32CF-6154-8AAB-A365-E302CB43A3B1}"/>
              </a:ext>
            </a:extLst>
          </p:cNvPr>
          <p:cNvSpPr txBox="1"/>
          <p:nvPr/>
        </p:nvSpPr>
        <p:spPr>
          <a:xfrm>
            <a:off x="127000" y="127000"/>
            <a:ext cx="7315200" cy="276999"/>
          </a:xfrm>
          <a:prstGeom prst="rect">
            <a:avLst/>
          </a:prstGeom>
          <a:noFill/>
        </p:spPr>
        <p:txBody>
          <a:bodyPr vert="horz" lIns="0" tIns="0" rIns="0" bIns="0" rtlCol="0">
            <a:spAutoFit/>
          </a:bodyPr>
          <a:lstStyle/>
          <a:p>
            <a:r>
              <a:rPr lang="en-US"/>
              <a:t>Step 1: Be proactive in resolving conflict</a:t>
            </a:r>
          </a:p>
        </p:txBody>
      </p:sp>
      <p:sp>
        <p:nvSpPr>
          <p:cNvPr id="3" name="TextBox 2">
            <a:extLst>
              <a:ext uri="{FF2B5EF4-FFF2-40B4-BE49-F238E27FC236}">
                <a16:creationId xmlns:a16="http://schemas.microsoft.com/office/drawing/2014/main" id="{174CB440-9D09-3B47-494C-2A78D2A212F4}"/>
              </a:ext>
            </a:extLst>
          </p:cNvPr>
          <p:cNvSpPr txBox="1"/>
          <p:nvPr/>
        </p:nvSpPr>
        <p:spPr>
          <a:xfrm>
            <a:off x="1016000" y="635000"/>
            <a:ext cx="10160000" cy="4385816"/>
          </a:xfrm>
          <a:prstGeom prst="rect">
            <a:avLst/>
          </a:prstGeom>
          <a:noFill/>
        </p:spPr>
        <p:txBody>
          <a:bodyPr vert="horz" rtlCol="0">
            <a:spAutoFit/>
          </a:bodyPr>
          <a:lstStyle/>
          <a:p>
            <a:pPr algn="ctr"/>
            <a:r>
              <a:rPr lang="en-US" sz="3100"/>
              <a:t>"Therefore if you are presenting your offering at the altar, and there remember that your brother has something against you, leave your offering there before the altar and go; </a:t>
            </a:r>
            <a:r>
              <a:rPr lang="en-US" sz="3100" b="1">
                <a:solidFill>
                  <a:srgbClr val="FF0000"/>
                </a:solidFill>
              </a:rPr>
              <a:t>first be reconciled to your brother,</a:t>
            </a:r>
            <a:r>
              <a:rPr lang="en-US" sz="3100"/>
              <a:t> and then come and present your offering. "</a:t>
            </a:r>
            <a:r>
              <a:rPr lang="en-US" sz="3100" b="1">
                <a:solidFill>
                  <a:srgbClr val="FF0000"/>
                </a:solidFill>
              </a:rPr>
              <a:t>Make friends quickly with your opponent</a:t>
            </a:r>
            <a:r>
              <a:rPr lang="en-US" sz="3100"/>
              <a:t> at law while you are with him on the way, so that your opponent may not hand you over to the judge, and the judge to the officer, and you be thrown into prison. (Continued...)</a:t>
            </a:r>
          </a:p>
        </p:txBody>
      </p:sp>
    </p:spTree>
    <p:extLst>
      <p:ext uri="{BB962C8B-B14F-4D97-AF65-F5344CB8AC3E}">
        <p14:creationId xmlns:p14="http://schemas.microsoft.com/office/powerpoint/2010/main" val="50729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A1F32F-B404-3C1C-09AD-ADA2B24630A9}"/>
              </a:ext>
            </a:extLst>
          </p:cNvPr>
          <p:cNvSpPr txBox="1"/>
          <p:nvPr/>
        </p:nvSpPr>
        <p:spPr>
          <a:xfrm>
            <a:off x="127000" y="127000"/>
            <a:ext cx="7315200" cy="276999"/>
          </a:xfrm>
          <a:prstGeom prst="rect">
            <a:avLst/>
          </a:prstGeom>
          <a:noFill/>
        </p:spPr>
        <p:txBody>
          <a:bodyPr vert="horz" lIns="0" tIns="0" rIns="0" bIns="0" rtlCol="0">
            <a:spAutoFit/>
          </a:bodyPr>
          <a:lstStyle/>
          <a:p>
            <a:r>
              <a:rPr lang="en-US"/>
              <a:t>Step 1: Be proactive in resolving conflict</a:t>
            </a:r>
          </a:p>
        </p:txBody>
      </p:sp>
      <p:sp>
        <p:nvSpPr>
          <p:cNvPr id="3" name="TextBox 2">
            <a:extLst>
              <a:ext uri="{FF2B5EF4-FFF2-40B4-BE49-F238E27FC236}">
                <a16:creationId xmlns:a16="http://schemas.microsoft.com/office/drawing/2014/main" id="{16DE6100-1685-54CA-B12D-2B947BF310DD}"/>
              </a:ext>
            </a:extLst>
          </p:cNvPr>
          <p:cNvSpPr txBox="1"/>
          <p:nvPr/>
        </p:nvSpPr>
        <p:spPr>
          <a:xfrm>
            <a:off x="1016000" y="635000"/>
            <a:ext cx="10160000" cy="1046440"/>
          </a:xfrm>
          <a:prstGeom prst="rect">
            <a:avLst/>
          </a:prstGeom>
          <a:noFill/>
        </p:spPr>
        <p:txBody>
          <a:bodyPr vert="horz" rtlCol="0">
            <a:spAutoFit/>
          </a:bodyPr>
          <a:lstStyle/>
          <a:p>
            <a:pPr algn="ctr"/>
            <a:r>
              <a:rPr lang="en-US" sz="3100"/>
              <a:t>"Truly I say to you, you will not come out of there until you have paid up the last cent.</a:t>
            </a:r>
          </a:p>
        </p:txBody>
      </p:sp>
    </p:spTree>
    <p:extLst>
      <p:ext uri="{BB962C8B-B14F-4D97-AF65-F5344CB8AC3E}">
        <p14:creationId xmlns:p14="http://schemas.microsoft.com/office/powerpoint/2010/main" val="1641600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B4B287-1601-39B0-B6E2-22800204B47E}"/>
              </a:ext>
            </a:extLst>
          </p:cNvPr>
          <p:cNvSpPr txBox="1"/>
          <p:nvPr/>
        </p:nvSpPr>
        <p:spPr>
          <a:xfrm>
            <a:off x="127000" y="127000"/>
            <a:ext cx="7315200" cy="276999"/>
          </a:xfrm>
          <a:prstGeom prst="rect">
            <a:avLst/>
          </a:prstGeom>
          <a:noFill/>
        </p:spPr>
        <p:txBody>
          <a:bodyPr vert="horz" lIns="0" tIns="0" rIns="0" bIns="0" rtlCol="0">
            <a:spAutoFit/>
          </a:bodyPr>
          <a:lstStyle/>
          <a:p>
            <a:r>
              <a:rPr lang="en-US"/>
              <a:t>Step 1: Be proactive in resolving conflict</a:t>
            </a:r>
          </a:p>
        </p:txBody>
      </p:sp>
      <p:sp>
        <p:nvSpPr>
          <p:cNvPr id="3" name="TextBox 2">
            <a:extLst>
              <a:ext uri="{FF2B5EF4-FFF2-40B4-BE49-F238E27FC236}">
                <a16:creationId xmlns:a16="http://schemas.microsoft.com/office/drawing/2014/main" id="{29ED199B-13E6-11BF-7F5A-E7E81D45641C}"/>
              </a:ext>
            </a:extLst>
          </p:cNvPr>
          <p:cNvSpPr txBox="1"/>
          <p:nvPr/>
        </p:nvSpPr>
        <p:spPr>
          <a:xfrm>
            <a:off x="0" y="762000"/>
            <a:ext cx="12192000" cy="646331"/>
          </a:xfrm>
          <a:prstGeom prst="rect">
            <a:avLst/>
          </a:prstGeom>
          <a:noFill/>
        </p:spPr>
        <p:txBody>
          <a:bodyPr vert="horz" rtlCol="0">
            <a:spAutoFit/>
          </a:bodyPr>
          <a:lstStyle/>
          <a:p>
            <a:pPr algn="ctr"/>
            <a:r>
              <a:rPr lang="en-US" sz="3600"/>
              <a:t>Proverbs 27:5</a:t>
            </a:r>
          </a:p>
        </p:txBody>
      </p:sp>
      <p:sp>
        <p:nvSpPr>
          <p:cNvPr id="4" name="TextBox 3">
            <a:extLst>
              <a:ext uri="{FF2B5EF4-FFF2-40B4-BE49-F238E27FC236}">
                <a16:creationId xmlns:a16="http://schemas.microsoft.com/office/drawing/2014/main" id="{6C24BF46-21E4-20BD-23A4-9DD98535132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6F4358A-D0DF-5A39-1E92-A425523FDDC0}"/>
              </a:ext>
            </a:extLst>
          </p:cNvPr>
          <p:cNvSpPr txBox="1"/>
          <p:nvPr/>
        </p:nvSpPr>
        <p:spPr>
          <a:xfrm>
            <a:off x="1016000" y="1905000"/>
            <a:ext cx="10160000" cy="569387"/>
          </a:xfrm>
          <a:prstGeom prst="rect">
            <a:avLst/>
          </a:prstGeom>
          <a:noFill/>
        </p:spPr>
        <p:txBody>
          <a:bodyPr vert="horz" rtlCol="0">
            <a:spAutoFit/>
          </a:bodyPr>
          <a:lstStyle/>
          <a:p>
            <a:pPr algn="ctr"/>
            <a:r>
              <a:rPr lang="en-US" sz="3100" b="1">
                <a:solidFill>
                  <a:srgbClr val="FF0000"/>
                </a:solidFill>
              </a:rPr>
              <a:t>Better is open rebuke</a:t>
            </a:r>
            <a:r>
              <a:rPr lang="en-US" sz="3100"/>
              <a:t> Than love that is concealed.</a:t>
            </a:r>
          </a:p>
        </p:txBody>
      </p:sp>
    </p:spTree>
    <p:extLst>
      <p:ext uri="{BB962C8B-B14F-4D97-AF65-F5344CB8AC3E}">
        <p14:creationId xmlns:p14="http://schemas.microsoft.com/office/powerpoint/2010/main" val="3986336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D406C4-8345-802C-AE94-1D6D11B63F51}"/>
              </a:ext>
            </a:extLst>
          </p:cNvPr>
          <p:cNvSpPr txBox="1"/>
          <p:nvPr/>
        </p:nvSpPr>
        <p:spPr>
          <a:xfrm>
            <a:off x="127000" y="127000"/>
            <a:ext cx="7315200" cy="276999"/>
          </a:xfrm>
          <a:prstGeom prst="rect">
            <a:avLst/>
          </a:prstGeom>
          <a:noFill/>
        </p:spPr>
        <p:txBody>
          <a:bodyPr vert="horz" lIns="0" tIns="0" rIns="0" bIns="0" rtlCol="0">
            <a:spAutoFit/>
          </a:bodyPr>
          <a:lstStyle/>
          <a:p>
            <a:r>
              <a:rPr lang="en-US"/>
              <a:t>Step 1: Be proactive in resolving conflict</a:t>
            </a:r>
          </a:p>
        </p:txBody>
      </p:sp>
      <p:sp>
        <p:nvSpPr>
          <p:cNvPr id="3" name="TextBox 2">
            <a:extLst>
              <a:ext uri="{FF2B5EF4-FFF2-40B4-BE49-F238E27FC236}">
                <a16:creationId xmlns:a16="http://schemas.microsoft.com/office/drawing/2014/main" id="{03608F4D-C4DD-DB1A-FCE7-276D00ED0853}"/>
              </a:ext>
            </a:extLst>
          </p:cNvPr>
          <p:cNvSpPr txBox="1"/>
          <p:nvPr/>
        </p:nvSpPr>
        <p:spPr>
          <a:xfrm>
            <a:off x="0" y="762000"/>
            <a:ext cx="12192000" cy="646331"/>
          </a:xfrm>
          <a:prstGeom prst="rect">
            <a:avLst/>
          </a:prstGeom>
          <a:noFill/>
        </p:spPr>
        <p:txBody>
          <a:bodyPr vert="horz" rtlCol="0">
            <a:spAutoFit/>
          </a:bodyPr>
          <a:lstStyle/>
          <a:p>
            <a:pPr algn="ctr"/>
            <a:r>
              <a:rPr lang="en-US" sz="3600"/>
              <a:t>Proverbs 6:1-5</a:t>
            </a:r>
          </a:p>
        </p:txBody>
      </p:sp>
      <p:sp>
        <p:nvSpPr>
          <p:cNvPr id="4" name="TextBox 3">
            <a:extLst>
              <a:ext uri="{FF2B5EF4-FFF2-40B4-BE49-F238E27FC236}">
                <a16:creationId xmlns:a16="http://schemas.microsoft.com/office/drawing/2014/main" id="{CBE3D023-8977-10D4-7185-F195BBC85A0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3A99BE6-61E0-42D1-6B48-DA52EC6EBA8F}"/>
              </a:ext>
            </a:extLst>
          </p:cNvPr>
          <p:cNvSpPr txBox="1"/>
          <p:nvPr/>
        </p:nvSpPr>
        <p:spPr>
          <a:xfrm>
            <a:off x="1016000" y="1905000"/>
            <a:ext cx="10160000" cy="3908762"/>
          </a:xfrm>
          <a:prstGeom prst="rect">
            <a:avLst/>
          </a:prstGeom>
          <a:noFill/>
        </p:spPr>
        <p:txBody>
          <a:bodyPr vert="horz" rtlCol="0">
            <a:spAutoFit/>
          </a:bodyPr>
          <a:lstStyle/>
          <a:p>
            <a:pPr algn="ctr"/>
            <a:r>
              <a:rPr lang="en-US" sz="3100"/>
              <a:t>My son, if you have become surety for your neighbor, Have given a pledge for a stranger, If you have been snared with the words of your mouth, Have been caught with the words of your mouth, Do this then, my son, and deliver yourself; Since you have come into the hand of your neighbor, </a:t>
            </a:r>
            <a:r>
              <a:rPr lang="en-US" sz="3100" b="1">
                <a:solidFill>
                  <a:srgbClr val="FF0000"/>
                </a:solidFill>
              </a:rPr>
              <a:t>Go, humble yourself, and importune your neighbor. Give no sleep to your eyes, Nor slumber to your eyelids;</a:t>
            </a:r>
            <a:r>
              <a:rPr lang="en-US" sz="3100"/>
              <a:t> (Continued...)</a:t>
            </a:r>
          </a:p>
        </p:txBody>
      </p:sp>
    </p:spTree>
    <p:extLst>
      <p:ext uri="{BB962C8B-B14F-4D97-AF65-F5344CB8AC3E}">
        <p14:creationId xmlns:p14="http://schemas.microsoft.com/office/powerpoint/2010/main" val="40648421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53D45A-0D69-3993-02C6-789D2473517F}"/>
              </a:ext>
            </a:extLst>
          </p:cNvPr>
          <p:cNvSpPr txBox="1"/>
          <p:nvPr/>
        </p:nvSpPr>
        <p:spPr>
          <a:xfrm>
            <a:off x="127000" y="127000"/>
            <a:ext cx="7315200" cy="276999"/>
          </a:xfrm>
          <a:prstGeom prst="rect">
            <a:avLst/>
          </a:prstGeom>
          <a:noFill/>
        </p:spPr>
        <p:txBody>
          <a:bodyPr vert="horz" lIns="0" tIns="0" rIns="0" bIns="0" rtlCol="0">
            <a:spAutoFit/>
          </a:bodyPr>
          <a:lstStyle/>
          <a:p>
            <a:r>
              <a:rPr lang="en-US"/>
              <a:t>Step 1: Be proactive in resolving conflict</a:t>
            </a:r>
          </a:p>
        </p:txBody>
      </p:sp>
      <p:sp>
        <p:nvSpPr>
          <p:cNvPr id="3" name="TextBox 2">
            <a:extLst>
              <a:ext uri="{FF2B5EF4-FFF2-40B4-BE49-F238E27FC236}">
                <a16:creationId xmlns:a16="http://schemas.microsoft.com/office/drawing/2014/main" id="{4A992F84-AA3C-35A6-3BAC-B2C38FA85FD2}"/>
              </a:ext>
            </a:extLst>
          </p:cNvPr>
          <p:cNvSpPr txBox="1"/>
          <p:nvPr/>
        </p:nvSpPr>
        <p:spPr>
          <a:xfrm>
            <a:off x="1016000" y="635000"/>
            <a:ext cx="10160000" cy="1046440"/>
          </a:xfrm>
          <a:prstGeom prst="rect">
            <a:avLst/>
          </a:prstGeom>
          <a:noFill/>
        </p:spPr>
        <p:txBody>
          <a:bodyPr vert="horz" rtlCol="0">
            <a:spAutoFit/>
          </a:bodyPr>
          <a:lstStyle/>
          <a:p>
            <a:pPr algn="ctr"/>
            <a:r>
              <a:rPr lang="en-US" sz="3100"/>
              <a:t>Deliver yourself like a gazelle from the hunter's hand And like a bird from the hand of the fowler.</a:t>
            </a:r>
          </a:p>
        </p:txBody>
      </p:sp>
    </p:spTree>
    <p:extLst>
      <p:ext uri="{BB962C8B-B14F-4D97-AF65-F5344CB8AC3E}">
        <p14:creationId xmlns:p14="http://schemas.microsoft.com/office/powerpoint/2010/main" val="2776207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80A98-7CC1-8DB9-1A53-D41E2184199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Step 2: The offended party should approach the offender in private</a:t>
            </a:r>
          </a:p>
        </p:txBody>
      </p:sp>
      <p:sp>
        <p:nvSpPr>
          <p:cNvPr id="3" name="Subtitle 2">
            <a:extLst>
              <a:ext uri="{FF2B5EF4-FFF2-40B4-BE49-F238E27FC236}">
                <a16:creationId xmlns:a16="http://schemas.microsoft.com/office/drawing/2014/main" id="{C304AEDE-7AD6-6050-512F-47789EAC0B4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554363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620610-2031-45A4-4D06-CE31B661FD80}"/>
              </a:ext>
            </a:extLst>
          </p:cNvPr>
          <p:cNvSpPr txBox="1"/>
          <p:nvPr/>
        </p:nvSpPr>
        <p:spPr>
          <a:xfrm>
            <a:off x="127000" y="127000"/>
            <a:ext cx="7315200" cy="276999"/>
          </a:xfrm>
          <a:prstGeom prst="rect">
            <a:avLst/>
          </a:prstGeom>
          <a:noFill/>
        </p:spPr>
        <p:txBody>
          <a:bodyPr vert="horz" lIns="0" tIns="0" rIns="0" bIns="0" rtlCol="0">
            <a:spAutoFit/>
          </a:bodyPr>
          <a:lstStyle/>
          <a:p>
            <a:r>
              <a:rPr lang="en-US"/>
              <a:t>Step 2: The offended party should approach the offender in private</a:t>
            </a:r>
          </a:p>
        </p:txBody>
      </p:sp>
      <p:sp>
        <p:nvSpPr>
          <p:cNvPr id="3" name="TextBox 2">
            <a:extLst>
              <a:ext uri="{FF2B5EF4-FFF2-40B4-BE49-F238E27FC236}">
                <a16:creationId xmlns:a16="http://schemas.microsoft.com/office/drawing/2014/main" id="{80818165-FB74-37CE-0F5C-530238CA4E25}"/>
              </a:ext>
            </a:extLst>
          </p:cNvPr>
          <p:cNvSpPr txBox="1"/>
          <p:nvPr/>
        </p:nvSpPr>
        <p:spPr>
          <a:xfrm>
            <a:off x="0" y="762000"/>
            <a:ext cx="12192000" cy="646331"/>
          </a:xfrm>
          <a:prstGeom prst="rect">
            <a:avLst/>
          </a:prstGeom>
          <a:noFill/>
        </p:spPr>
        <p:txBody>
          <a:bodyPr vert="horz" rtlCol="0">
            <a:spAutoFit/>
          </a:bodyPr>
          <a:lstStyle/>
          <a:p>
            <a:pPr algn="ctr"/>
            <a:r>
              <a:rPr lang="en-US" sz="3600"/>
              <a:t>Leviticus 19:17</a:t>
            </a:r>
          </a:p>
        </p:txBody>
      </p:sp>
      <p:sp>
        <p:nvSpPr>
          <p:cNvPr id="4" name="TextBox 3">
            <a:extLst>
              <a:ext uri="{FF2B5EF4-FFF2-40B4-BE49-F238E27FC236}">
                <a16:creationId xmlns:a16="http://schemas.microsoft.com/office/drawing/2014/main" id="{7C8253F2-059A-2C2E-3E59-11F5F6C9EB7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DA81E63-24C0-0A24-7CA4-21C099409BF5}"/>
              </a:ext>
            </a:extLst>
          </p:cNvPr>
          <p:cNvSpPr txBox="1"/>
          <p:nvPr/>
        </p:nvSpPr>
        <p:spPr>
          <a:xfrm>
            <a:off x="1016000" y="1905000"/>
            <a:ext cx="10160000" cy="1523494"/>
          </a:xfrm>
          <a:prstGeom prst="rect">
            <a:avLst/>
          </a:prstGeom>
          <a:noFill/>
        </p:spPr>
        <p:txBody>
          <a:bodyPr vert="horz" rtlCol="0">
            <a:spAutoFit/>
          </a:bodyPr>
          <a:lstStyle/>
          <a:p>
            <a:pPr algn="ctr"/>
            <a:r>
              <a:rPr lang="en-US" sz="3100"/>
              <a:t>You shall not hate your fellow countryman in your heart; </a:t>
            </a:r>
            <a:r>
              <a:rPr lang="en-US" sz="3100" b="1">
                <a:solidFill>
                  <a:srgbClr val="FF0000"/>
                </a:solidFill>
              </a:rPr>
              <a:t>you may surely reprove your neighbor</a:t>
            </a:r>
            <a:r>
              <a:rPr lang="en-US" sz="3100"/>
              <a:t>, but shall not incur sin because of him.</a:t>
            </a:r>
          </a:p>
        </p:txBody>
      </p:sp>
    </p:spTree>
    <p:extLst>
      <p:ext uri="{BB962C8B-B14F-4D97-AF65-F5344CB8AC3E}">
        <p14:creationId xmlns:p14="http://schemas.microsoft.com/office/powerpoint/2010/main" val="997910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7FC6B2-8209-E861-8D3D-BF86D08D59A4}"/>
              </a:ext>
            </a:extLst>
          </p:cNvPr>
          <p:cNvSpPr txBox="1"/>
          <p:nvPr/>
        </p:nvSpPr>
        <p:spPr>
          <a:xfrm>
            <a:off x="127000" y="127000"/>
            <a:ext cx="7315200" cy="276999"/>
          </a:xfrm>
          <a:prstGeom prst="rect">
            <a:avLst/>
          </a:prstGeom>
          <a:noFill/>
        </p:spPr>
        <p:txBody>
          <a:bodyPr vert="horz" lIns="0" tIns="0" rIns="0" bIns="0" rtlCol="0">
            <a:spAutoFit/>
          </a:bodyPr>
          <a:lstStyle/>
          <a:p>
            <a:r>
              <a:rPr lang="en-US"/>
              <a:t>Step 2: The offended party should approach the offender in private</a:t>
            </a:r>
          </a:p>
        </p:txBody>
      </p:sp>
      <p:sp>
        <p:nvSpPr>
          <p:cNvPr id="3" name="TextBox 2">
            <a:extLst>
              <a:ext uri="{FF2B5EF4-FFF2-40B4-BE49-F238E27FC236}">
                <a16:creationId xmlns:a16="http://schemas.microsoft.com/office/drawing/2014/main" id="{D86EF5EB-3561-4C11-6AA0-880B23E97B01}"/>
              </a:ext>
            </a:extLst>
          </p:cNvPr>
          <p:cNvSpPr txBox="1"/>
          <p:nvPr/>
        </p:nvSpPr>
        <p:spPr>
          <a:xfrm>
            <a:off x="0" y="762000"/>
            <a:ext cx="12192000" cy="646331"/>
          </a:xfrm>
          <a:prstGeom prst="rect">
            <a:avLst/>
          </a:prstGeom>
          <a:noFill/>
        </p:spPr>
        <p:txBody>
          <a:bodyPr vert="horz" rtlCol="0">
            <a:spAutoFit/>
          </a:bodyPr>
          <a:lstStyle/>
          <a:p>
            <a:pPr algn="ctr"/>
            <a:r>
              <a:rPr lang="en-US" sz="3600"/>
              <a:t>Luke 17:3</a:t>
            </a:r>
          </a:p>
        </p:txBody>
      </p:sp>
      <p:sp>
        <p:nvSpPr>
          <p:cNvPr id="4" name="TextBox 3">
            <a:extLst>
              <a:ext uri="{FF2B5EF4-FFF2-40B4-BE49-F238E27FC236}">
                <a16:creationId xmlns:a16="http://schemas.microsoft.com/office/drawing/2014/main" id="{BC4A9582-9573-E902-27DC-CD2B3CE7842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63FD887-3588-1549-2BCE-417068C321F7}"/>
              </a:ext>
            </a:extLst>
          </p:cNvPr>
          <p:cNvSpPr txBox="1"/>
          <p:nvPr/>
        </p:nvSpPr>
        <p:spPr>
          <a:xfrm>
            <a:off x="1016000" y="1905000"/>
            <a:ext cx="10160000" cy="1046440"/>
          </a:xfrm>
          <a:prstGeom prst="rect">
            <a:avLst/>
          </a:prstGeom>
          <a:noFill/>
        </p:spPr>
        <p:txBody>
          <a:bodyPr vert="horz" rtlCol="0">
            <a:spAutoFit/>
          </a:bodyPr>
          <a:lstStyle/>
          <a:p>
            <a:pPr algn="ctr"/>
            <a:r>
              <a:rPr lang="en-US" sz="3100"/>
              <a:t>"Be on your guard! </a:t>
            </a:r>
            <a:r>
              <a:rPr lang="en-US" sz="3100" b="1">
                <a:solidFill>
                  <a:srgbClr val="FF0000"/>
                </a:solidFill>
              </a:rPr>
              <a:t>If your brother sins, rebuke him;</a:t>
            </a:r>
            <a:r>
              <a:rPr lang="en-US" sz="3100"/>
              <a:t> and if he repents, forgive him.</a:t>
            </a:r>
          </a:p>
        </p:txBody>
      </p:sp>
    </p:spTree>
    <p:extLst>
      <p:ext uri="{BB962C8B-B14F-4D97-AF65-F5344CB8AC3E}">
        <p14:creationId xmlns:p14="http://schemas.microsoft.com/office/powerpoint/2010/main" val="2219068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FC25F9-FA03-60AF-141A-1A52EC63B36B}"/>
              </a:ext>
            </a:extLst>
          </p:cNvPr>
          <p:cNvSpPr txBox="1"/>
          <p:nvPr/>
        </p:nvSpPr>
        <p:spPr>
          <a:xfrm>
            <a:off x="127000" y="127000"/>
            <a:ext cx="7315200" cy="276999"/>
          </a:xfrm>
          <a:prstGeom prst="rect">
            <a:avLst/>
          </a:prstGeom>
          <a:noFill/>
        </p:spPr>
        <p:txBody>
          <a:bodyPr vert="horz" lIns="0" tIns="0" rIns="0" bIns="0" rtlCol="0">
            <a:spAutoFit/>
          </a:bodyPr>
          <a:lstStyle/>
          <a:p>
            <a:r>
              <a:rPr lang="en-US"/>
              <a:t>Step 2: The offended party should approach the offender in private</a:t>
            </a:r>
          </a:p>
        </p:txBody>
      </p:sp>
      <p:sp>
        <p:nvSpPr>
          <p:cNvPr id="3" name="TextBox 2">
            <a:extLst>
              <a:ext uri="{FF2B5EF4-FFF2-40B4-BE49-F238E27FC236}">
                <a16:creationId xmlns:a16="http://schemas.microsoft.com/office/drawing/2014/main" id="{2209EB4B-DE08-B5F9-98BC-F9839F5B6959}"/>
              </a:ext>
            </a:extLst>
          </p:cNvPr>
          <p:cNvSpPr txBox="1"/>
          <p:nvPr/>
        </p:nvSpPr>
        <p:spPr>
          <a:xfrm>
            <a:off x="0" y="762000"/>
            <a:ext cx="12192000" cy="646331"/>
          </a:xfrm>
          <a:prstGeom prst="rect">
            <a:avLst/>
          </a:prstGeom>
          <a:noFill/>
        </p:spPr>
        <p:txBody>
          <a:bodyPr vert="horz" rtlCol="0">
            <a:spAutoFit/>
          </a:bodyPr>
          <a:lstStyle/>
          <a:p>
            <a:pPr algn="ctr"/>
            <a:r>
              <a:rPr lang="en-US" sz="3600"/>
              <a:t>Matthew 18:15</a:t>
            </a:r>
          </a:p>
        </p:txBody>
      </p:sp>
      <p:sp>
        <p:nvSpPr>
          <p:cNvPr id="4" name="TextBox 3">
            <a:extLst>
              <a:ext uri="{FF2B5EF4-FFF2-40B4-BE49-F238E27FC236}">
                <a16:creationId xmlns:a16="http://schemas.microsoft.com/office/drawing/2014/main" id="{CB1ED355-3503-F010-C7F4-D4ADE8A243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CC3FE16-8C25-9A9E-350D-487799F0343B}"/>
              </a:ext>
            </a:extLst>
          </p:cNvPr>
          <p:cNvSpPr txBox="1"/>
          <p:nvPr/>
        </p:nvSpPr>
        <p:spPr>
          <a:xfrm>
            <a:off x="1016000" y="1905000"/>
            <a:ext cx="10160000" cy="1046440"/>
          </a:xfrm>
          <a:prstGeom prst="rect">
            <a:avLst/>
          </a:prstGeom>
          <a:noFill/>
        </p:spPr>
        <p:txBody>
          <a:bodyPr vert="horz" rtlCol="0">
            <a:spAutoFit/>
          </a:bodyPr>
          <a:lstStyle/>
          <a:p>
            <a:pPr algn="ctr"/>
            <a:r>
              <a:rPr lang="en-US" sz="3100"/>
              <a:t>"If your brother sins, go and show him his fault </a:t>
            </a:r>
            <a:r>
              <a:rPr lang="en-US" sz="3100" b="1">
                <a:solidFill>
                  <a:srgbClr val="FF0000"/>
                </a:solidFill>
              </a:rPr>
              <a:t>in private;</a:t>
            </a:r>
            <a:r>
              <a:rPr lang="en-US" sz="3100"/>
              <a:t> if he listens to you, you have won your brother.</a:t>
            </a:r>
          </a:p>
        </p:txBody>
      </p:sp>
    </p:spTree>
    <p:extLst>
      <p:ext uri="{BB962C8B-B14F-4D97-AF65-F5344CB8AC3E}">
        <p14:creationId xmlns:p14="http://schemas.microsoft.com/office/powerpoint/2010/main" val="493593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FB5D56-B3FA-D025-AC4C-0BCF05A3E0DC}"/>
              </a:ext>
            </a:extLst>
          </p:cNvPr>
          <p:cNvSpPr txBox="1"/>
          <p:nvPr/>
        </p:nvSpPr>
        <p:spPr>
          <a:xfrm>
            <a:off x="127000" y="127000"/>
            <a:ext cx="7315200" cy="276999"/>
          </a:xfrm>
          <a:prstGeom prst="rect">
            <a:avLst/>
          </a:prstGeom>
          <a:noFill/>
        </p:spPr>
        <p:txBody>
          <a:bodyPr vert="horz" lIns="0" tIns="0" rIns="0" bIns="0" rtlCol="0">
            <a:spAutoFit/>
          </a:bodyPr>
          <a:lstStyle/>
          <a:p>
            <a:r>
              <a:rPr lang="en-US"/>
              <a:t>Step 2: The offended party should approach the offender in private</a:t>
            </a:r>
          </a:p>
        </p:txBody>
      </p:sp>
      <p:sp>
        <p:nvSpPr>
          <p:cNvPr id="3" name="TextBox 2">
            <a:extLst>
              <a:ext uri="{FF2B5EF4-FFF2-40B4-BE49-F238E27FC236}">
                <a16:creationId xmlns:a16="http://schemas.microsoft.com/office/drawing/2014/main" id="{4A5AA793-F1A6-D08B-259C-E38C320DD14E}"/>
              </a:ext>
            </a:extLst>
          </p:cNvPr>
          <p:cNvSpPr txBox="1"/>
          <p:nvPr/>
        </p:nvSpPr>
        <p:spPr>
          <a:xfrm>
            <a:off x="0" y="762000"/>
            <a:ext cx="12192000" cy="646331"/>
          </a:xfrm>
          <a:prstGeom prst="rect">
            <a:avLst/>
          </a:prstGeom>
          <a:noFill/>
        </p:spPr>
        <p:txBody>
          <a:bodyPr vert="horz" rtlCol="0">
            <a:spAutoFit/>
          </a:bodyPr>
          <a:lstStyle/>
          <a:p>
            <a:pPr algn="ctr"/>
            <a:r>
              <a:rPr lang="en-US" sz="3600"/>
              <a:t>Proverbs 17:9</a:t>
            </a:r>
          </a:p>
        </p:txBody>
      </p:sp>
      <p:sp>
        <p:nvSpPr>
          <p:cNvPr id="4" name="TextBox 3">
            <a:extLst>
              <a:ext uri="{FF2B5EF4-FFF2-40B4-BE49-F238E27FC236}">
                <a16:creationId xmlns:a16="http://schemas.microsoft.com/office/drawing/2014/main" id="{2407B92E-E1FE-D666-0F44-86F4AB1A8E7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267279F-BA74-0E4F-E7E4-519D4AFD8743}"/>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He who conceals a transgression seeks love</a:t>
            </a:r>
            <a:r>
              <a:rPr lang="en-US" sz="3100"/>
              <a:t>, But he who repeats a matter separates intimate friends.</a:t>
            </a:r>
          </a:p>
        </p:txBody>
      </p:sp>
    </p:spTree>
    <p:extLst>
      <p:ext uri="{BB962C8B-B14F-4D97-AF65-F5344CB8AC3E}">
        <p14:creationId xmlns:p14="http://schemas.microsoft.com/office/powerpoint/2010/main" val="1819706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FBF228-D90C-DB72-872C-0049A29C8744}"/>
              </a:ext>
            </a:extLst>
          </p:cNvPr>
          <p:cNvSpPr txBox="1"/>
          <p:nvPr/>
        </p:nvSpPr>
        <p:spPr>
          <a:xfrm>
            <a:off x="127000" y="127000"/>
            <a:ext cx="7315200" cy="276999"/>
          </a:xfrm>
          <a:prstGeom prst="rect">
            <a:avLst/>
          </a:prstGeom>
          <a:noFill/>
        </p:spPr>
        <p:txBody>
          <a:bodyPr vert="horz" lIns="0" tIns="0" rIns="0" bIns="0" rtlCol="0">
            <a:spAutoFit/>
          </a:bodyPr>
          <a:lstStyle/>
          <a:p>
            <a:r>
              <a:rPr lang="en-US"/>
              <a:t>Step 2: The offended party should approach the offender in private</a:t>
            </a:r>
          </a:p>
        </p:txBody>
      </p:sp>
      <p:sp>
        <p:nvSpPr>
          <p:cNvPr id="3" name="TextBox 2">
            <a:extLst>
              <a:ext uri="{FF2B5EF4-FFF2-40B4-BE49-F238E27FC236}">
                <a16:creationId xmlns:a16="http://schemas.microsoft.com/office/drawing/2014/main" id="{2207EFBD-C331-763A-19D4-A543F8A19075}"/>
              </a:ext>
            </a:extLst>
          </p:cNvPr>
          <p:cNvSpPr txBox="1"/>
          <p:nvPr/>
        </p:nvSpPr>
        <p:spPr>
          <a:xfrm>
            <a:off x="0" y="762000"/>
            <a:ext cx="12192000" cy="646331"/>
          </a:xfrm>
          <a:prstGeom prst="rect">
            <a:avLst/>
          </a:prstGeom>
          <a:noFill/>
        </p:spPr>
        <p:txBody>
          <a:bodyPr vert="horz" rtlCol="0">
            <a:spAutoFit/>
          </a:bodyPr>
          <a:lstStyle/>
          <a:p>
            <a:pPr algn="ctr"/>
            <a:r>
              <a:rPr lang="en-US" sz="3600"/>
              <a:t>Proverbs 25:9</a:t>
            </a:r>
          </a:p>
        </p:txBody>
      </p:sp>
      <p:sp>
        <p:nvSpPr>
          <p:cNvPr id="4" name="TextBox 3">
            <a:extLst>
              <a:ext uri="{FF2B5EF4-FFF2-40B4-BE49-F238E27FC236}">
                <a16:creationId xmlns:a16="http://schemas.microsoft.com/office/drawing/2014/main" id="{B21E72D5-BC13-6BBC-7C0D-3F08137EEF5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D59C96B-3129-8981-2B7B-D001C41E0AEE}"/>
              </a:ext>
            </a:extLst>
          </p:cNvPr>
          <p:cNvSpPr txBox="1"/>
          <p:nvPr/>
        </p:nvSpPr>
        <p:spPr>
          <a:xfrm>
            <a:off x="1016000" y="1905000"/>
            <a:ext cx="10160000" cy="1046440"/>
          </a:xfrm>
          <a:prstGeom prst="rect">
            <a:avLst/>
          </a:prstGeom>
          <a:noFill/>
        </p:spPr>
        <p:txBody>
          <a:bodyPr vert="horz" rtlCol="0">
            <a:spAutoFit/>
          </a:bodyPr>
          <a:lstStyle/>
          <a:p>
            <a:pPr algn="ctr"/>
            <a:r>
              <a:rPr lang="en-US" sz="3100"/>
              <a:t>Argue your case with your neighbor, And </a:t>
            </a:r>
            <a:r>
              <a:rPr lang="en-US" sz="3100" b="1">
                <a:solidFill>
                  <a:srgbClr val="FF0000"/>
                </a:solidFill>
              </a:rPr>
              <a:t>do not reveal the secret of another</a:t>
            </a:r>
            <a:r>
              <a:rPr lang="en-US" sz="3100"/>
              <a:t>,</a:t>
            </a:r>
          </a:p>
        </p:txBody>
      </p:sp>
    </p:spTree>
    <p:extLst>
      <p:ext uri="{BB962C8B-B14F-4D97-AF65-F5344CB8AC3E}">
        <p14:creationId xmlns:p14="http://schemas.microsoft.com/office/powerpoint/2010/main" val="1952685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8FB069-C0A6-9E17-D2B5-C080C5B24DE1}"/>
              </a:ext>
            </a:extLst>
          </p:cNvPr>
          <p:cNvSpPr txBox="1"/>
          <p:nvPr/>
        </p:nvSpPr>
        <p:spPr>
          <a:xfrm>
            <a:off x="127000" y="127000"/>
            <a:ext cx="7315200" cy="276999"/>
          </a:xfrm>
          <a:prstGeom prst="rect">
            <a:avLst/>
          </a:prstGeom>
          <a:noFill/>
        </p:spPr>
        <p:txBody>
          <a:bodyPr vert="horz" lIns="0" tIns="0" rIns="0" bIns="0" rtlCol="0">
            <a:spAutoFit/>
          </a:bodyPr>
          <a:lstStyle/>
          <a:p>
            <a:r>
              <a:rPr lang="en-US"/>
              <a:t>Step 2: The offended party should approach the offender in private</a:t>
            </a:r>
          </a:p>
        </p:txBody>
      </p:sp>
      <p:sp>
        <p:nvSpPr>
          <p:cNvPr id="3" name="TextBox 2">
            <a:extLst>
              <a:ext uri="{FF2B5EF4-FFF2-40B4-BE49-F238E27FC236}">
                <a16:creationId xmlns:a16="http://schemas.microsoft.com/office/drawing/2014/main" id="{5071B62C-35B2-854A-D07B-BF6887D23501}"/>
              </a:ext>
            </a:extLst>
          </p:cNvPr>
          <p:cNvSpPr txBox="1"/>
          <p:nvPr/>
        </p:nvSpPr>
        <p:spPr>
          <a:xfrm>
            <a:off x="0" y="762000"/>
            <a:ext cx="12192000" cy="646331"/>
          </a:xfrm>
          <a:prstGeom prst="rect">
            <a:avLst/>
          </a:prstGeom>
          <a:noFill/>
        </p:spPr>
        <p:txBody>
          <a:bodyPr vert="horz" rtlCol="0">
            <a:spAutoFit/>
          </a:bodyPr>
          <a:lstStyle/>
          <a:p>
            <a:pPr algn="ctr"/>
            <a:r>
              <a:rPr lang="en-US" sz="3600"/>
              <a:t>Testament of Gad 6:1</a:t>
            </a:r>
          </a:p>
        </p:txBody>
      </p:sp>
      <p:sp>
        <p:nvSpPr>
          <p:cNvPr id="4" name="TextBox 3">
            <a:extLst>
              <a:ext uri="{FF2B5EF4-FFF2-40B4-BE49-F238E27FC236}">
                <a16:creationId xmlns:a16="http://schemas.microsoft.com/office/drawing/2014/main" id="{D3E9A19A-E0FC-E57F-7BAA-86CBE78B7FF2}"/>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D3157B65-F569-E9F3-6852-0BF6A78F9657}"/>
              </a:ext>
            </a:extLst>
          </p:cNvPr>
          <p:cNvSpPr txBox="1"/>
          <p:nvPr/>
        </p:nvSpPr>
        <p:spPr>
          <a:xfrm>
            <a:off x="1016000" y="1905000"/>
            <a:ext cx="10160000" cy="3908762"/>
          </a:xfrm>
          <a:prstGeom prst="rect">
            <a:avLst/>
          </a:prstGeom>
          <a:noFill/>
        </p:spPr>
        <p:txBody>
          <a:bodyPr vert="horz" rtlCol="0">
            <a:spAutoFit/>
          </a:bodyPr>
          <a:lstStyle/>
          <a:p>
            <a:pPr algn="ctr"/>
            <a:r>
              <a:rPr lang="en-US" sz="3100"/>
              <a:t>My children, put away hatred. Love one another in thought, word and deed. I spoke kindly of Joseph when I was with my father, but privately hatred darkened my mind to the point I wanted to kill him. Love each other. </a:t>
            </a:r>
            <a:r>
              <a:rPr lang="en-US" sz="3100" b="1">
                <a:solidFill>
                  <a:srgbClr val="FF0000"/>
                </a:solidFill>
              </a:rPr>
              <a:t>And if a man sent against you, talk to him gently.</a:t>
            </a:r>
            <a:r>
              <a:rPr lang="en-US" sz="3100"/>
              <a:t> Do not foster the poison of hatred or guile. If he confesses and repents, forgive him. If he denies it, do not argue with him in case he swears and you sin twice. (Continued...)</a:t>
            </a:r>
          </a:p>
        </p:txBody>
      </p:sp>
    </p:spTree>
    <p:extLst>
      <p:ext uri="{BB962C8B-B14F-4D97-AF65-F5344CB8AC3E}">
        <p14:creationId xmlns:p14="http://schemas.microsoft.com/office/powerpoint/2010/main" val="350334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B4B922-2237-2498-6D26-C9A8D0B99462}"/>
              </a:ext>
            </a:extLst>
          </p:cNvPr>
          <p:cNvSpPr txBox="1"/>
          <p:nvPr/>
        </p:nvSpPr>
        <p:spPr>
          <a:xfrm>
            <a:off x="127000" y="127000"/>
            <a:ext cx="7315200" cy="276999"/>
          </a:xfrm>
          <a:prstGeom prst="rect">
            <a:avLst/>
          </a:prstGeom>
          <a:noFill/>
        </p:spPr>
        <p:txBody>
          <a:bodyPr vert="horz" lIns="0" tIns="0" rIns="0" bIns="0" rtlCol="0">
            <a:spAutoFit/>
          </a:bodyPr>
          <a:lstStyle/>
          <a:p>
            <a:r>
              <a:rPr lang="en-US"/>
              <a:t>Step 2: The offended party should approach the offender in private</a:t>
            </a:r>
          </a:p>
        </p:txBody>
      </p:sp>
      <p:sp>
        <p:nvSpPr>
          <p:cNvPr id="3" name="TextBox 2">
            <a:extLst>
              <a:ext uri="{FF2B5EF4-FFF2-40B4-BE49-F238E27FC236}">
                <a16:creationId xmlns:a16="http://schemas.microsoft.com/office/drawing/2014/main" id="{A416BC2C-A49B-638F-D36B-A1D588B3495F}"/>
              </a:ext>
            </a:extLst>
          </p:cNvPr>
          <p:cNvSpPr txBox="1"/>
          <p:nvPr/>
        </p:nvSpPr>
        <p:spPr>
          <a:xfrm>
            <a:off x="1016000" y="635000"/>
            <a:ext cx="10160000" cy="3431709"/>
          </a:xfrm>
          <a:prstGeom prst="rect">
            <a:avLst/>
          </a:prstGeom>
          <a:noFill/>
        </p:spPr>
        <p:txBody>
          <a:bodyPr vert="horz" rtlCol="0">
            <a:spAutoFit/>
          </a:bodyPr>
          <a:lstStyle/>
          <a:p>
            <a:pPr algn="ctr"/>
            <a:r>
              <a:rPr lang="en-US" sz="3100" b="1">
                <a:solidFill>
                  <a:srgbClr val="FF0000"/>
                </a:solidFill>
              </a:rPr>
              <a:t>Do not rebuke him publicly because it may cause others to hate you or gossip about you causing great sin.</a:t>
            </a:r>
            <a:r>
              <a:rPr lang="en-US" sz="3100"/>
              <a:t> If he denies it but is convicted in his heart, do not speak of it any further. For he who denies but repents will do you no more harm. Instead, he will honor, respect and be at peace with you. If he continues in his wrongdoing, forgive him from the heart and give the vengeance to God.</a:t>
            </a:r>
          </a:p>
        </p:txBody>
      </p:sp>
    </p:spTree>
    <p:extLst>
      <p:ext uri="{BB962C8B-B14F-4D97-AF65-F5344CB8AC3E}">
        <p14:creationId xmlns:p14="http://schemas.microsoft.com/office/powerpoint/2010/main" val="2494191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64915-1676-E9DF-84F4-0F93028FEEC9}"/>
              </a:ext>
            </a:extLst>
          </p:cNvPr>
          <p:cNvSpPr>
            <a:spLocks noGrp="1"/>
          </p:cNvSpPr>
          <p:nvPr>
            <p:ph type="ctrTitle"/>
          </p:nvPr>
        </p:nvSpPr>
        <p:spPr>
          <a:xfrm>
            <a:off x="1524000" y="762000"/>
            <a:ext cx="9144000" cy="2387600"/>
          </a:xfrm>
        </p:spPr>
        <p:txBody>
          <a:bodyPr>
            <a:noAutofit/>
          </a:bodyPr>
          <a:lstStyle/>
          <a:p>
            <a:r>
              <a:rPr lang="en-US" sz="4800">
                <a:solidFill>
                  <a:srgbClr val="000000"/>
                </a:solidFill>
              </a:rPr>
              <a:t>Step 3: If the conflict is not resolved, the offended party should approach the offender with a small number of witnesses</a:t>
            </a:r>
          </a:p>
        </p:txBody>
      </p:sp>
      <p:sp>
        <p:nvSpPr>
          <p:cNvPr id="3" name="Subtitle 2">
            <a:extLst>
              <a:ext uri="{FF2B5EF4-FFF2-40B4-BE49-F238E27FC236}">
                <a16:creationId xmlns:a16="http://schemas.microsoft.com/office/drawing/2014/main" id="{C0586297-9444-3296-877C-9B3F8F199A9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696920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130605-91A5-8814-E1DE-DCD7A6E52D64}"/>
              </a:ext>
            </a:extLst>
          </p:cNvPr>
          <p:cNvSpPr txBox="1"/>
          <p:nvPr/>
        </p:nvSpPr>
        <p:spPr>
          <a:xfrm>
            <a:off x="127000" y="127000"/>
            <a:ext cx="7315200" cy="553998"/>
          </a:xfrm>
          <a:prstGeom prst="rect">
            <a:avLst/>
          </a:prstGeom>
          <a:noFill/>
        </p:spPr>
        <p:txBody>
          <a:bodyPr vert="horz" lIns="0" tIns="0" rIns="0" bIns="0" rtlCol="0">
            <a:spAutoFit/>
          </a:bodyPr>
          <a:lstStyle/>
          <a:p>
            <a:r>
              <a:rPr lang="en-US"/>
              <a:t>Step 3: If the conflict is not resolved, the offended party should approach the offender with a small number of witnesses</a:t>
            </a:r>
          </a:p>
        </p:txBody>
      </p:sp>
      <p:sp>
        <p:nvSpPr>
          <p:cNvPr id="3" name="TextBox 2">
            <a:extLst>
              <a:ext uri="{FF2B5EF4-FFF2-40B4-BE49-F238E27FC236}">
                <a16:creationId xmlns:a16="http://schemas.microsoft.com/office/drawing/2014/main" id="{59908CFD-809E-46CD-1BC8-7C2892C07DBF}"/>
              </a:ext>
            </a:extLst>
          </p:cNvPr>
          <p:cNvSpPr txBox="1"/>
          <p:nvPr/>
        </p:nvSpPr>
        <p:spPr>
          <a:xfrm>
            <a:off x="0" y="762000"/>
            <a:ext cx="12192000" cy="646331"/>
          </a:xfrm>
          <a:prstGeom prst="rect">
            <a:avLst/>
          </a:prstGeom>
          <a:noFill/>
        </p:spPr>
        <p:txBody>
          <a:bodyPr vert="horz" rtlCol="0">
            <a:spAutoFit/>
          </a:bodyPr>
          <a:lstStyle/>
          <a:p>
            <a:pPr algn="ctr"/>
            <a:r>
              <a:rPr lang="en-US" sz="3600"/>
              <a:t>Deuteronomy 19:15</a:t>
            </a:r>
          </a:p>
        </p:txBody>
      </p:sp>
      <p:sp>
        <p:nvSpPr>
          <p:cNvPr id="4" name="TextBox 3">
            <a:extLst>
              <a:ext uri="{FF2B5EF4-FFF2-40B4-BE49-F238E27FC236}">
                <a16:creationId xmlns:a16="http://schemas.microsoft.com/office/drawing/2014/main" id="{2A09B914-F22A-592B-9618-242EBE437C4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BBD4796-F1D2-DE76-B099-64724DA8E403}"/>
              </a:ext>
            </a:extLst>
          </p:cNvPr>
          <p:cNvSpPr txBox="1"/>
          <p:nvPr/>
        </p:nvSpPr>
        <p:spPr>
          <a:xfrm>
            <a:off x="1016000" y="1905000"/>
            <a:ext cx="10160000" cy="2000548"/>
          </a:xfrm>
          <a:prstGeom prst="rect">
            <a:avLst/>
          </a:prstGeom>
          <a:noFill/>
        </p:spPr>
        <p:txBody>
          <a:bodyPr vert="horz" rtlCol="0">
            <a:spAutoFit/>
          </a:bodyPr>
          <a:lstStyle/>
          <a:p>
            <a:pPr algn="ctr"/>
            <a:r>
              <a:rPr lang="en-US" sz="3100"/>
              <a:t>"A single witness shall not rise up against a man on account of any iniquity or any sin which he has committed; </a:t>
            </a:r>
            <a:r>
              <a:rPr lang="en-US" sz="3100" b="1">
                <a:solidFill>
                  <a:srgbClr val="FF0000"/>
                </a:solidFill>
              </a:rPr>
              <a:t>on the evidence of two or three witnesses a matter shall be confirmed</a:t>
            </a:r>
            <a:r>
              <a:rPr lang="en-US" sz="3100"/>
              <a:t>.</a:t>
            </a:r>
          </a:p>
        </p:txBody>
      </p:sp>
    </p:spTree>
    <p:extLst>
      <p:ext uri="{BB962C8B-B14F-4D97-AF65-F5344CB8AC3E}">
        <p14:creationId xmlns:p14="http://schemas.microsoft.com/office/powerpoint/2010/main" val="23930705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A059DC-CF1A-FF9A-6D01-10A9551AF28A}"/>
              </a:ext>
            </a:extLst>
          </p:cNvPr>
          <p:cNvSpPr txBox="1"/>
          <p:nvPr/>
        </p:nvSpPr>
        <p:spPr>
          <a:xfrm>
            <a:off x="127000" y="127000"/>
            <a:ext cx="7315200" cy="553998"/>
          </a:xfrm>
          <a:prstGeom prst="rect">
            <a:avLst/>
          </a:prstGeom>
          <a:noFill/>
        </p:spPr>
        <p:txBody>
          <a:bodyPr vert="horz" lIns="0" tIns="0" rIns="0" bIns="0" rtlCol="0">
            <a:spAutoFit/>
          </a:bodyPr>
          <a:lstStyle/>
          <a:p>
            <a:r>
              <a:rPr lang="en-US"/>
              <a:t>Step 3: If the conflict is not resolved, the offended party should approach the offender with a small number of witnesses</a:t>
            </a:r>
          </a:p>
        </p:txBody>
      </p:sp>
      <p:sp>
        <p:nvSpPr>
          <p:cNvPr id="3" name="TextBox 2">
            <a:extLst>
              <a:ext uri="{FF2B5EF4-FFF2-40B4-BE49-F238E27FC236}">
                <a16:creationId xmlns:a16="http://schemas.microsoft.com/office/drawing/2014/main" id="{E9D5CD57-7A6E-2F73-2F76-943217BD01B6}"/>
              </a:ext>
            </a:extLst>
          </p:cNvPr>
          <p:cNvSpPr txBox="1"/>
          <p:nvPr/>
        </p:nvSpPr>
        <p:spPr>
          <a:xfrm>
            <a:off x="0" y="762000"/>
            <a:ext cx="12192000" cy="646331"/>
          </a:xfrm>
          <a:prstGeom prst="rect">
            <a:avLst/>
          </a:prstGeom>
          <a:noFill/>
        </p:spPr>
        <p:txBody>
          <a:bodyPr vert="horz" rtlCol="0">
            <a:spAutoFit/>
          </a:bodyPr>
          <a:lstStyle/>
          <a:p>
            <a:pPr algn="ctr"/>
            <a:r>
              <a:rPr lang="en-US" sz="3600"/>
              <a:t>First Timothy 5:19</a:t>
            </a:r>
          </a:p>
        </p:txBody>
      </p:sp>
      <p:sp>
        <p:nvSpPr>
          <p:cNvPr id="4" name="TextBox 3">
            <a:extLst>
              <a:ext uri="{FF2B5EF4-FFF2-40B4-BE49-F238E27FC236}">
                <a16:creationId xmlns:a16="http://schemas.microsoft.com/office/drawing/2014/main" id="{15813C88-B69A-7E46-6297-20C79EC194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24F0D12-F6EE-A8E6-9D9C-5A4A12952E6C}"/>
              </a:ext>
            </a:extLst>
          </p:cNvPr>
          <p:cNvSpPr txBox="1"/>
          <p:nvPr/>
        </p:nvSpPr>
        <p:spPr>
          <a:xfrm>
            <a:off x="1016000" y="1905000"/>
            <a:ext cx="10160000" cy="1046440"/>
          </a:xfrm>
          <a:prstGeom prst="rect">
            <a:avLst/>
          </a:prstGeom>
          <a:noFill/>
        </p:spPr>
        <p:txBody>
          <a:bodyPr vert="horz" rtlCol="0">
            <a:spAutoFit/>
          </a:bodyPr>
          <a:lstStyle/>
          <a:p>
            <a:pPr algn="ctr"/>
            <a:r>
              <a:rPr lang="en-US" sz="3100"/>
              <a:t>Do not receive an accusation against an elder except </a:t>
            </a:r>
            <a:r>
              <a:rPr lang="en-US" sz="3100" b="1">
                <a:solidFill>
                  <a:srgbClr val="FF0000"/>
                </a:solidFill>
              </a:rPr>
              <a:t>on the basis of two or three witnesses</a:t>
            </a:r>
            <a:r>
              <a:rPr lang="en-US" sz="3100"/>
              <a:t>.</a:t>
            </a:r>
          </a:p>
        </p:txBody>
      </p:sp>
    </p:spTree>
    <p:extLst>
      <p:ext uri="{BB962C8B-B14F-4D97-AF65-F5344CB8AC3E}">
        <p14:creationId xmlns:p14="http://schemas.microsoft.com/office/powerpoint/2010/main" val="1772486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7EFFA0-1E47-72EB-7708-73D0CD3C6479}"/>
              </a:ext>
            </a:extLst>
          </p:cNvPr>
          <p:cNvSpPr txBox="1"/>
          <p:nvPr/>
        </p:nvSpPr>
        <p:spPr>
          <a:xfrm>
            <a:off x="127000" y="127000"/>
            <a:ext cx="7315200" cy="553998"/>
          </a:xfrm>
          <a:prstGeom prst="rect">
            <a:avLst/>
          </a:prstGeom>
          <a:noFill/>
        </p:spPr>
        <p:txBody>
          <a:bodyPr vert="horz" lIns="0" tIns="0" rIns="0" bIns="0" rtlCol="0">
            <a:spAutoFit/>
          </a:bodyPr>
          <a:lstStyle/>
          <a:p>
            <a:r>
              <a:rPr lang="en-US"/>
              <a:t>Step 3: If the conflict is not resolved, the offended party should approach the offender with a small number of witnesses</a:t>
            </a:r>
          </a:p>
        </p:txBody>
      </p:sp>
      <p:sp>
        <p:nvSpPr>
          <p:cNvPr id="3" name="TextBox 2">
            <a:extLst>
              <a:ext uri="{FF2B5EF4-FFF2-40B4-BE49-F238E27FC236}">
                <a16:creationId xmlns:a16="http://schemas.microsoft.com/office/drawing/2014/main" id="{AEC87ECC-D070-E96B-25E7-D34845617891}"/>
              </a:ext>
            </a:extLst>
          </p:cNvPr>
          <p:cNvSpPr txBox="1"/>
          <p:nvPr/>
        </p:nvSpPr>
        <p:spPr>
          <a:xfrm>
            <a:off x="0" y="762000"/>
            <a:ext cx="12192000" cy="646331"/>
          </a:xfrm>
          <a:prstGeom prst="rect">
            <a:avLst/>
          </a:prstGeom>
          <a:noFill/>
        </p:spPr>
        <p:txBody>
          <a:bodyPr vert="horz" rtlCol="0">
            <a:spAutoFit/>
          </a:bodyPr>
          <a:lstStyle/>
          <a:p>
            <a:pPr algn="ctr"/>
            <a:r>
              <a:rPr lang="en-US" sz="3600"/>
              <a:t>Matthew 18:16</a:t>
            </a:r>
          </a:p>
        </p:txBody>
      </p:sp>
      <p:sp>
        <p:nvSpPr>
          <p:cNvPr id="4" name="TextBox 3">
            <a:extLst>
              <a:ext uri="{FF2B5EF4-FFF2-40B4-BE49-F238E27FC236}">
                <a16:creationId xmlns:a16="http://schemas.microsoft.com/office/drawing/2014/main" id="{C1E31B7F-B7A0-93C5-D011-9300101BCE5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84F98B8-9C51-B576-CC3D-700BE0904791}"/>
              </a:ext>
            </a:extLst>
          </p:cNvPr>
          <p:cNvSpPr txBox="1"/>
          <p:nvPr/>
        </p:nvSpPr>
        <p:spPr>
          <a:xfrm>
            <a:off x="1016000" y="1905000"/>
            <a:ext cx="10160000" cy="1523494"/>
          </a:xfrm>
          <a:prstGeom prst="rect">
            <a:avLst/>
          </a:prstGeom>
          <a:noFill/>
        </p:spPr>
        <p:txBody>
          <a:bodyPr vert="horz" rtlCol="0">
            <a:spAutoFit/>
          </a:bodyPr>
          <a:lstStyle/>
          <a:p>
            <a:pPr algn="ctr"/>
            <a:r>
              <a:rPr lang="en-US" sz="3100"/>
              <a:t>"But if he does not listen to you, </a:t>
            </a:r>
            <a:r>
              <a:rPr lang="en-US" sz="3100" b="1">
                <a:solidFill>
                  <a:srgbClr val="FF0000"/>
                </a:solidFill>
              </a:rPr>
              <a:t>take one or two more with you,</a:t>
            </a:r>
            <a:r>
              <a:rPr lang="en-US" sz="3100"/>
              <a:t> so that BY THE MOUTH OF TWO OR THREE WITNESSES EVERY FACT MAY BE CONFIRMED.</a:t>
            </a:r>
          </a:p>
        </p:txBody>
      </p:sp>
    </p:spTree>
    <p:extLst>
      <p:ext uri="{BB962C8B-B14F-4D97-AF65-F5344CB8AC3E}">
        <p14:creationId xmlns:p14="http://schemas.microsoft.com/office/powerpoint/2010/main" val="12427899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65A4EC-17EE-534B-7C4A-3AB61F4AEBA1}"/>
              </a:ext>
            </a:extLst>
          </p:cNvPr>
          <p:cNvSpPr txBox="1"/>
          <p:nvPr/>
        </p:nvSpPr>
        <p:spPr>
          <a:xfrm>
            <a:off x="127000" y="127000"/>
            <a:ext cx="7315200" cy="553998"/>
          </a:xfrm>
          <a:prstGeom prst="rect">
            <a:avLst/>
          </a:prstGeom>
          <a:noFill/>
        </p:spPr>
        <p:txBody>
          <a:bodyPr vert="horz" lIns="0" tIns="0" rIns="0" bIns="0" rtlCol="0">
            <a:spAutoFit/>
          </a:bodyPr>
          <a:lstStyle/>
          <a:p>
            <a:r>
              <a:rPr lang="en-US"/>
              <a:t>Step 3: If the conflict is not resolved, the offended party should approach the offender with a small number of witnesses</a:t>
            </a:r>
          </a:p>
        </p:txBody>
      </p:sp>
      <p:sp>
        <p:nvSpPr>
          <p:cNvPr id="3" name="TextBox 2">
            <a:extLst>
              <a:ext uri="{FF2B5EF4-FFF2-40B4-BE49-F238E27FC236}">
                <a16:creationId xmlns:a16="http://schemas.microsoft.com/office/drawing/2014/main" id="{F31139AF-90EB-8383-DC64-10F7F396F0B6}"/>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13:1</a:t>
            </a:r>
          </a:p>
        </p:txBody>
      </p:sp>
      <p:sp>
        <p:nvSpPr>
          <p:cNvPr id="4" name="TextBox 3">
            <a:extLst>
              <a:ext uri="{FF2B5EF4-FFF2-40B4-BE49-F238E27FC236}">
                <a16:creationId xmlns:a16="http://schemas.microsoft.com/office/drawing/2014/main" id="{C6F731F8-F455-01E3-8B32-D48D9C1384E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797978C-2A6E-B3B2-1950-F4CEC59DCBBE}"/>
              </a:ext>
            </a:extLst>
          </p:cNvPr>
          <p:cNvSpPr txBox="1"/>
          <p:nvPr/>
        </p:nvSpPr>
        <p:spPr>
          <a:xfrm>
            <a:off x="1016000" y="1905000"/>
            <a:ext cx="10160000" cy="1523494"/>
          </a:xfrm>
          <a:prstGeom prst="rect">
            <a:avLst/>
          </a:prstGeom>
          <a:noFill/>
        </p:spPr>
        <p:txBody>
          <a:bodyPr vert="horz" rtlCol="0">
            <a:spAutoFit/>
          </a:bodyPr>
          <a:lstStyle/>
          <a:p>
            <a:pPr algn="ctr"/>
            <a:r>
              <a:rPr lang="en-US" sz="3100"/>
              <a:t>This is the third time I am coming to you. EVERY FACT IS </a:t>
            </a:r>
            <a:r>
              <a:rPr lang="en-US" sz="3100" b="1">
                <a:solidFill>
                  <a:srgbClr val="FF0000"/>
                </a:solidFill>
              </a:rPr>
              <a:t>TO BE CONFIRMED BY THE TESTIMONY OF TWO OR THREE WITNESSES</a:t>
            </a:r>
            <a:r>
              <a:rPr lang="en-US" sz="3100"/>
              <a:t>.</a:t>
            </a:r>
          </a:p>
        </p:txBody>
      </p:sp>
    </p:spTree>
    <p:extLst>
      <p:ext uri="{BB962C8B-B14F-4D97-AF65-F5344CB8AC3E}">
        <p14:creationId xmlns:p14="http://schemas.microsoft.com/office/powerpoint/2010/main" val="25659428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D6315-A16E-A44C-AD37-1E213071B952}"/>
              </a:ext>
            </a:extLst>
          </p:cNvPr>
          <p:cNvSpPr>
            <a:spLocks noGrp="1"/>
          </p:cNvSpPr>
          <p:nvPr>
            <p:ph type="ctrTitle"/>
          </p:nvPr>
        </p:nvSpPr>
        <p:spPr>
          <a:xfrm>
            <a:off x="1524000" y="762000"/>
            <a:ext cx="9144000" cy="2387600"/>
          </a:xfrm>
        </p:spPr>
        <p:txBody>
          <a:bodyPr>
            <a:noAutofit/>
          </a:bodyPr>
          <a:lstStyle/>
          <a:p>
            <a:r>
              <a:rPr lang="en-US" sz="4800">
                <a:solidFill>
                  <a:srgbClr val="000000"/>
                </a:solidFill>
              </a:rPr>
              <a:t>Step 4: If the conflict is still not resolved, the offended party should bring the matter to the leaders of the congregation</a:t>
            </a:r>
          </a:p>
        </p:txBody>
      </p:sp>
      <p:sp>
        <p:nvSpPr>
          <p:cNvPr id="3" name="Subtitle 2">
            <a:extLst>
              <a:ext uri="{FF2B5EF4-FFF2-40B4-BE49-F238E27FC236}">
                <a16:creationId xmlns:a16="http://schemas.microsoft.com/office/drawing/2014/main" id="{11540E6B-F60F-CC56-EDC1-8264B52D74A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36915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9CBA72-4E68-AC74-9FF5-A623E89344A8}"/>
              </a:ext>
            </a:extLst>
          </p:cNvPr>
          <p:cNvSpPr txBox="1"/>
          <p:nvPr/>
        </p:nvSpPr>
        <p:spPr>
          <a:xfrm>
            <a:off x="127000" y="127000"/>
            <a:ext cx="7315200" cy="553998"/>
          </a:xfrm>
          <a:prstGeom prst="rect">
            <a:avLst/>
          </a:prstGeom>
          <a:noFill/>
        </p:spPr>
        <p:txBody>
          <a:bodyPr vert="horz" lIns="0" tIns="0" rIns="0" bIns="0" rtlCol="0">
            <a:spAutoFit/>
          </a:bodyPr>
          <a:lstStyle/>
          <a:p>
            <a:r>
              <a:rPr lang="en-US"/>
              <a:t>Step 4: If the conflict is still not resolved, the offended party should bring the matter to the leaders of the congregation</a:t>
            </a:r>
          </a:p>
        </p:txBody>
      </p:sp>
      <p:sp>
        <p:nvSpPr>
          <p:cNvPr id="3" name="TextBox 2">
            <a:extLst>
              <a:ext uri="{FF2B5EF4-FFF2-40B4-BE49-F238E27FC236}">
                <a16:creationId xmlns:a16="http://schemas.microsoft.com/office/drawing/2014/main" id="{05DE8A51-4F07-4C20-DF07-91CA3CFCBE85}"/>
              </a:ext>
            </a:extLst>
          </p:cNvPr>
          <p:cNvSpPr txBox="1"/>
          <p:nvPr/>
        </p:nvSpPr>
        <p:spPr>
          <a:xfrm>
            <a:off x="0" y="762000"/>
            <a:ext cx="12192000" cy="646331"/>
          </a:xfrm>
          <a:prstGeom prst="rect">
            <a:avLst/>
          </a:prstGeom>
          <a:noFill/>
        </p:spPr>
        <p:txBody>
          <a:bodyPr vert="horz" rtlCol="0">
            <a:spAutoFit/>
          </a:bodyPr>
          <a:lstStyle/>
          <a:p>
            <a:pPr algn="ctr"/>
            <a:r>
              <a:rPr lang="en-US" sz="3600"/>
              <a:t>Exodus 18:13-26</a:t>
            </a:r>
          </a:p>
        </p:txBody>
      </p:sp>
      <p:sp>
        <p:nvSpPr>
          <p:cNvPr id="4" name="TextBox 3">
            <a:extLst>
              <a:ext uri="{FF2B5EF4-FFF2-40B4-BE49-F238E27FC236}">
                <a16:creationId xmlns:a16="http://schemas.microsoft.com/office/drawing/2014/main" id="{114495B9-CFF5-8AC0-9BB3-73E12987066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91D7DAA-7E6C-B80C-EB99-1024D65ED028}"/>
              </a:ext>
            </a:extLst>
          </p:cNvPr>
          <p:cNvSpPr txBox="1"/>
          <p:nvPr/>
        </p:nvSpPr>
        <p:spPr>
          <a:xfrm>
            <a:off x="1016000" y="1905000"/>
            <a:ext cx="10160000" cy="4385816"/>
          </a:xfrm>
          <a:prstGeom prst="rect">
            <a:avLst/>
          </a:prstGeom>
          <a:noFill/>
        </p:spPr>
        <p:txBody>
          <a:bodyPr vert="horz" rtlCol="0">
            <a:spAutoFit/>
          </a:bodyPr>
          <a:lstStyle/>
          <a:p>
            <a:pPr algn="ctr"/>
            <a:r>
              <a:rPr lang="en-US" sz="3100"/>
              <a:t>It came about the next day that Moses sat to judge the people, and the people stood about Moses from the morning until the evening. Now when Moses' father-in-law saw all that he was doing for the people, he said, "What is this thing that you are doing for the people? Why do you alone sit as judge and all the people stand about you from morning until evening?" Moses said to his father-in-law, "Because the people come to me to inquire of God. (Continued...)</a:t>
            </a:r>
          </a:p>
        </p:txBody>
      </p:sp>
    </p:spTree>
    <p:extLst>
      <p:ext uri="{BB962C8B-B14F-4D97-AF65-F5344CB8AC3E}">
        <p14:creationId xmlns:p14="http://schemas.microsoft.com/office/powerpoint/2010/main" val="19992283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AFAF58-346A-6242-A090-C232A6652046}"/>
              </a:ext>
            </a:extLst>
          </p:cNvPr>
          <p:cNvSpPr txBox="1"/>
          <p:nvPr/>
        </p:nvSpPr>
        <p:spPr>
          <a:xfrm>
            <a:off x="127000" y="127000"/>
            <a:ext cx="7315200" cy="553998"/>
          </a:xfrm>
          <a:prstGeom prst="rect">
            <a:avLst/>
          </a:prstGeom>
          <a:noFill/>
        </p:spPr>
        <p:txBody>
          <a:bodyPr vert="horz" lIns="0" tIns="0" rIns="0" bIns="0" rtlCol="0">
            <a:spAutoFit/>
          </a:bodyPr>
          <a:lstStyle/>
          <a:p>
            <a:r>
              <a:rPr lang="en-US"/>
              <a:t>Step 4: If the conflict is still not resolved, the offended party should bring the matter to the leaders of the congregation</a:t>
            </a:r>
          </a:p>
        </p:txBody>
      </p:sp>
      <p:sp>
        <p:nvSpPr>
          <p:cNvPr id="3" name="TextBox 2">
            <a:extLst>
              <a:ext uri="{FF2B5EF4-FFF2-40B4-BE49-F238E27FC236}">
                <a16:creationId xmlns:a16="http://schemas.microsoft.com/office/drawing/2014/main" id="{B89E7074-01B7-9F33-B9A6-1D9F7B1CA15F}"/>
              </a:ext>
            </a:extLst>
          </p:cNvPr>
          <p:cNvSpPr txBox="1"/>
          <p:nvPr/>
        </p:nvSpPr>
        <p:spPr>
          <a:xfrm>
            <a:off x="1016000" y="635000"/>
            <a:ext cx="10160000" cy="3908762"/>
          </a:xfrm>
          <a:prstGeom prst="rect">
            <a:avLst/>
          </a:prstGeom>
          <a:noFill/>
        </p:spPr>
        <p:txBody>
          <a:bodyPr vert="horz" rtlCol="0">
            <a:spAutoFit/>
          </a:bodyPr>
          <a:lstStyle/>
          <a:p>
            <a:pPr algn="ctr"/>
            <a:r>
              <a:rPr lang="en-US" sz="3100"/>
              <a:t>"When they have a dispute, it comes to me, and I judge between a man and his neighbor and make known the statutes of God and His laws." Moses' father-in-law said to him, "The thing that you are doing is not good. "You will surely wear out, both yourself and these people who are with you, for the task is too heavy for you; you cannot do it alone. "Now listen to me: I will give you counsel, and God be with you. (Continued...)</a:t>
            </a:r>
          </a:p>
        </p:txBody>
      </p:sp>
    </p:spTree>
    <p:extLst>
      <p:ext uri="{BB962C8B-B14F-4D97-AF65-F5344CB8AC3E}">
        <p14:creationId xmlns:p14="http://schemas.microsoft.com/office/powerpoint/2010/main" val="16565477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79A089-2C54-40EF-5A15-891365DFB118}"/>
              </a:ext>
            </a:extLst>
          </p:cNvPr>
          <p:cNvSpPr txBox="1"/>
          <p:nvPr/>
        </p:nvSpPr>
        <p:spPr>
          <a:xfrm>
            <a:off x="127000" y="127000"/>
            <a:ext cx="7315200" cy="553998"/>
          </a:xfrm>
          <a:prstGeom prst="rect">
            <a:avLst/>
          </a:prstGeom>
          <a:noFill/>
        </p:spPr>
        <p:txBody>
          <a:bodyPr vert="horz" lIns="0" tIns="0" rIns="0" bIns="0" rtlCol="0">
            <a:spAutoFit/>
          </a:bodyPr>
          <a:lstStyle/>
          <a:p>
            <a:r>
              <a:rPr lang="en-US"/>
              <a:t>Step 4: If the conflict is still not resolved, the offended party should bring the matter to the leaders of the congregation</a:t>
            </a:r>
          </a:p>
        </p:txBody>
      </p:sp>
      <p:sp>
        <p:nvSpPr>
          <p:cNvPr id="3" name="TextBox 2">
            <a:extLst>
              <a:ext uri="{FF2B5EF4-FFF2-40B4-BE49-F238E27FC236}">
                <a16:creationId xmlns:a16="http://schemas.microsoft.com/office/drawing/2014/main" id="{FEB8E7E3-E4AF-D086-B2D8-9FD6BAB3915E}"/>
              </a:ext>
            </a:extLst>
          </p:cNvPr>
          <p:cNvSpPr txBox="1"/>
          <p:nvPr/>
        </p:nvSpPr>
        <p:spPr>
          <a:xfrm>
            <a:off x="1016000" y="635000"/>
            <a:ext cx="10160000" cy="4385816"/>
          </a:xfrm>
          <a:prstGeom prst="rect">
            <a:avLst/>
          </a:prstGeom>
          <a:noFill/>
        </p:spPr>
        <p:txBody>
          <a:bodyPr vert="horz" rtlCol="0">
            <a:spAutoFit/>
          </a:bodyPr>
          <a:lstStyle/>
          <a:p>
            <a:pPr algn="ctr"/>
            <a:r>
              <a:rPr lang="en-US" sz="3100"/>
              <a:t>Y</a:t>
            </a:r>
            <a:r>
              <a:rPr lang="en-US" sz="3100" b="1">
                <a:solidFill>
                  <a:srgbClr val="FF0000"/>
                </a:solidFill>
              </a:rPr>
              <a:t>ou be the people's representative before God, and you bring the disputes to God,</a:t>
            </a:r>
            <a:r>
              <a:rPr lang="en-US" sz="3100"/>
              <a:t> then teach them the statutes and the laws, and make known to them the way in which they are to walk and the work they are to do. "Furthermore, you shall select out of all the people able men who fear God, men of truth, those who hate dishonest gain; and you shall place these over them as leaders of thousands, of hundreds, of fifties and of tens. "Let them judge the people at all times; (Continued...)</a:t>
            </a:r>
          </a:p>
        </p:txBody>
      </p:sp>
    </p:spTree>
    <p:extLst>
      <p:ext uri="{BB962C8B-B14F-4D97-AF65-F5344CB8AC3E}">
        <p14:creationId xmlns:p14="http://schemas.microsoft.com/office/powerpoint/2010/main" val="20554143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355DAA-11FE-3A43-876E-F1138C8F2DF9}"/>
              </a:ext>
            </a:extLst>
          </p:cNvPr>
          <p:cNvSpPr txBox="1"/>
          <p:nvPr/>
        </p:nvSpPr>
        <p:spPr>
          <a:xfrm>
            <a:off x="127000" y="127000"/>
            <a:ext cx="7315200" cy="553998"/>
          </a:xfrm>
          <a:prstGeom prst="rect">
            <a:avLst/>
          </a:prstGeom>
          <a:noFill/>
        </p:spPr>
        <p:txBody>
          <a:bodyPr vert="horz" lIns="0" tIns="0" rIns="0" bIns="0" rtlCol="0">
            <a:spAutoFit/>
          </a:bodyPr>
          <a:lstStyle/>
          <a:p>
            <a:r>
              <a:rPr lang="en-US"/>
              <a:t>Step 4: If the conflict is still not resolved, the offended party should bring the matter to the leaders of the congregation</a:t>
            </a:r>
          </a:p>
        </p:txBody>
      </p:sp>
      <p:sp>
        <p:nvSpPr>
          <p:cNvPr id="3" name="TextBox 2">
            <a:extLst>
              <a:ext uri="{FF2B5EF4-FFF2-40B4-BE49-F238E27FC236}">
                <a16:creationId xmlns:a16="http://schemas.microsoft.com/office/drawing/2014/main" id="{C3F9FD4B-57E5-E6D4-0184-00E22C439D98}"/>
              </a:ext>
            </a:extLst>
          </p:cNvPr>
          <p:cNvSpPr txBox="1"/>
          <p:nvPr/>
        </p:nvSpPr>
        <p:spPr>
          <a:xfrm>
            <a:off x="1016000" y="635000"/>
            <a:ext cx="10160000" cy="3431709"/>
          </a:xfrm>
          <a:prstGeom prst="rect">
            <a:avLst/>
          </a:prstGeom>
          <a:noFill/>
        </p:spPr>
        <p:txBody>
          <a:bodyPr vert="horz" rtlCol="0">
            <a:spAutoFit/>
          </a:bodyPr>
          <a:lstStyle/>
          <a:p>
            <a:pPr algn="ctr"/>
            <a:r>
              <a:rPr lang="en-US" sz="3100"/>
              <a:t>and let it be that every major dispute they will bring to you, but every minor dispute they themselves will judge. So it will be easier for you, and they will bear the burden with you. "If you do this thing and God so commands you, then you will be able to endure, and all these people also will go to their place in peace." So Moses listened to his father-in-law and did all that he had said. (Continued...)</a:t>
            </a:r>
          </a:p>
        </p:txBody>
      </p:sp>
    </p:spTree>
    <p:extLst>
      <p:ext uri="{BB962C8B-B14F-4D97-AF65-F5344CB8AC3E}">
        <p14:creationId xmlns:p14="http://schemas.microsoft.com/office/powerpoint/2010/main" val="34193129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9E797A-5281-134C-A57F-28C3394EE707}"/>
              </a:ext>
            </a:extLst>
          </p:cNvPr>
          <p:cNvSpPr txBox="1"/>
          <p:nvPr/>
        </p:nvSpPr>
        <p:spPr>
          <a:xfrm>
            <a:off x="127000" y="127000"/>
            <a:ext cx="7315200" cy="553998"/>
          </a:xfrm>
          <a:prstGeom prst="rect">
            <a:avLst/>
          </a:prstGeom>
          <a:noFill/>
        </p:spPr>
        <p:txBody>
          <a:bodyPr vert="horz" lIns="0" tIns="0" rIns="0" bIns="0" rtlCol="0">
            <a:spAutoFit/>
          </a:bodyPr>
          <a:lstStyle/>
          <a:p>
            <a:r>
              <a:rPr lang="en-US"/>
              <a:t>Step 4: If the conflict is still not resolved, the offended party should bring the matter to the leaders of the congregation</a:t>
            </a:r>
          </a:p>
        </p:txBody>
      </p:sp>
      <p:sp>
        <p:nvSpPr>
          <p:cNvPr id="3" name="TextBox 2">
            <a:extLst>
              <a:ext uri="{FF2B5EF4-FFF2-40B4-BE49-F238E27FC236}">
                <a16:creationId xmlns:a16="http://schemas.microsoft.com/office/drawing/2014/main" id="{9BFAD4F4-F07E-6B50-8F7B-51B966F6BA0E}"/>
              </a:ext>
            </a:extLst>
          </p:cNvPr>
          <p:cNvSpPr txBox="1"/>
          <p:nvPr/>
        </p:nvSpPr>
        <p:spPr>
          <a:xfrm>
            <a:off x="1016000" y="635000"/>
            <a:ext cx="10160000" cy="2477601"/>
          </a:xfrm>
          <a:prstGeom prst="rect">
            <a:avLst/>
          </a:prstGeom>
          <a:noFill/>
        </p:spPr>
        <p:txBody>
          <a:bodyPr vert="horz" rtlCol="0">
            <a:spAutoFit/>
          </a:bodyPr>
          <a:lstStyle/>
          <a:p>
            <a:pPr algn="ctr"/>
            <a:r>
              <a:rPr lang="en-US" sz="3100"/>
              <a:t>Moses chose able men out of all Israel and made them heads over the people, leaders of thousands, of hundreds, of fifties and of tens. They judged the people at all times; the difficult dispute they would bring to Moses, but every minor dispute they themselves would judge.</a:t>
            </a:r>
          </a:p>
        </p:txBody>
      </p:sp>
    </p:spTree>
    <p:extLst>
      <p:ext uri="{BB962C8B-B14F-4D97-AF65-F5344CB8AC3E}">
        <p14:creationId xmlns:p14="http://schemas.microsoft.com/office/powerpoint/2010/main" val="22617380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B0EF0D-DE51-0EE2-FB59-83314291E0A3}"/>
              </a:ext>
            </a:extLst>
          </p:cNvPr>
          <p:cNvSpPr txBox="1"/>
          <p:nvPr/>
        </p:nvSpPr>
        <p:spPr>
          <a:xfrm>
            <a:off x="127000" y="127000"/>
            <a:ext cx="7315200" cy="553998"/>
          </a:xfrm>
          <a:prstGeom prst="rect">
            <a:avLst/>
          </a:prstGeom>
          <a:noFill/>
        </p:spPr>
        <p:txBody>
          <a:bodyPr vert="horz" lIns="0" tIns="0" rIns="0" bIns="0" rtlCol="0">
            <a:spAutoFit/>
          </a:bodyPr>
          <a:lstStyle/>
          <a:p>
            <a:r>
              <a:rPr lang="en-US"/>
              <a:t>Step 4: If the conflict is still not resolved, the offended party should bring the matter to the leaders of the congregation</a:t>
            </a:r>
          </a:p>
        </p:txBody>
      </p:sp>
      <p:sp>
        <p:nvSpPr>
          <p:cNvPr id="3" name="TextBox 2">
            <a:extLst>
              <a:ext uri="{FF2B5EF4-FFF2-40B4-BE49-F238E27FC236}">
                <a16:creationId xmlns:a16="http://schemas.microsoft.com/office/drawing/2014/main" id="{CF0FD56B-D4E5-EAD0-37A2-ABB452EBEDA5}"/>
              </a:ext>
            </a:extLst>
          </p:cNvPr>
          <p:cNvSpPr txBox="1"/>
          <p:nvPr/>
        </p:nvSpPr>
        <p:spPr>
          <a:xfrm>
            <a:off x="0" y="762000"/>
            <a:ext cx="12192000" cy="646331"/>
          </a:xfrm>
          <a:prstGeom prst="rect">
            <a:avLst/>
          </a:prstGeom>
          <a:noFill/>
        </p:spPr>
        <p:txBody>
          <a:bodyPr vert="horz" rtlCol="0">
            <a:spAutoFit/>
          </a:bodyPr>
          <a:lstStyle/>
          <a:p>
            <a:pPr algn="ctr"/>
            <a:r>
              <a:rPr lang="en-US" sz="3600"/>
              <a:t>Matthew 18:17</a:t>
            </a:r>
          </a:p>
        </p:txBody>
      </p:sp>
      <p:sp>
        <p:nvSpPr>
          <p:cNvPr id="4" name="TextBox 3">
            <a:extLst>
              <a:ext uri="{FF2B5EF4-FFF2-40B4-BE49-F238E27FC236}">
                <a16:creationId xmlns:a16="http://schemas.microsoft.com/office/drawing/2014/main" id="{294A63EB-5522-AF53-8484-52AFF052CB3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556FBD-8345-25DA-6EFA-A1F322222E89}"/>
              </a:ext>
            </a:extLst>
          </p:cNvPr>
          <p:cNvSpPr txBox="1"/>
          <p:nvPr/>
        </p:nvSpPr>
        <p:spPr>
          <a:xfrm>
            <a:off x="1016000" y="1905000"/>
            <a:ext cx="10160000" cy="1523494"/>
          </a:xfrm>
          <a:prstGeom prst="rect">
            <a:avLst/>
          </a:prstGeom>
          <a:noFill/>
        </p:spPr>
        <p:txBody>
          <a:bodyPr vert="horz" rtlCol="0">
            <a:spAutoFit/>
          </a:bodyPr>
          <a:lstStyle/>
          <a:p>
            <a:pPr algn="ctr"/>
            <a:r>
              <a:rPr lang="en-US" sz="3100"/>
              <a:t>"If he refuses to listen to them, tell it to the church; </a:t>
            </a:r>
            <a:r>
              <a:rPr lang="en-US" sz="3100" b="1">
                <a:solidFill>
                  <a:srgbClr val="FF0000"/>
                </a:solidFill>
              </a:rPr>
              <a:t>and if he refuses to listen even to the church</a:t>
            </a:r>
            <a:r>
              <a:rPr lang="en-US" sz="3100"/>
              <a:t>, let him be to you as a Gentile and a tax collector.</a:t>
            </a:r>
          </a:p>
        </p:txBody>
      </p:sp>
    </p:spTree>
    <p:extLst>
      <p:ext uri="{BB962C8B-B14F-4D97-AF65-F5344CB8AC3E}">
        <p14:creationId xmlns:p14="http://schemas.microsoft.com/office/powerpoint/2010/main" val="10486331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0CDF7-6F89-BD2C-7BB7-EC7FA67EA5F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Step 5: The offended and the witnesses should pray for the offender</a:t>
            </a:r>
          </a:p>
        </p:txBody>
      </p:sp>
      <p:sp>
        <p:nvSpPr>
          <p:cNvPr id="3" name="Subtitle 2">
            <a:extLst>
              <a:ext uri="{FF2B5EF4-FFF2-40B4-BE49-F238E27FC236}">
                <a16:creationId xmlns:a16="http://schemas.microsoft.com/office/drawing/2014/main" id="{C6DEADB1-6C98-4B07-9BB4-D2C4636C9BA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824241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B01B72-01DF-4519-2601-A2DED3CE4635}"/>
              </a:ext>
            </a:extLst>
          </p:cNvPr>
          <p:cNvSpPr txBox="1"/>
          <p:nvPr/>
        </p:nvSpPr>
        <p:spPr>
          <a:xfrm>
            <a:off x="127000" y="127000"/>
            <a:ext cx="7315200" cy="276999"/>
          </a:xfrm>
          <a:prstGeom prst="rect">
            <a:avLst/>
          </a:prstGeom>
          <a:noFill/>
        </p:spPr>
        <p:txBody>
          <a:bodyPr vert="horz" lIns="0" tIns="0" rIns="0" bIns="0" rtlCol="0">
            <a:spAutoFit/>
          </a:bodyPr>
          <a:lstStyle/>
          <a:p>
            <a:r>
              <a:rPr lang="en-US"/>
              <a:t>Step 5: The offended and the witnesses should pray for the offender</a:t>
            </a:r>
          </a:p>
        </p:txBody>
      </p:sp>
      <p:sp>
        <p:nvSpPr>
          <p:cNvPr id="3" name="TextBox 2">
            <a:extLst>
              <a:ext uri="{FF2B5EF4-FFF2-40B4-BE49-F238E27FC236}">
                <a16:creationId xmlns:a16="http://schemas.microsoft.com/office/drawing/2014/main" id="{B6F869A2-767B-7FCF-C92A-78FC02886029}"/>
              </a:ext>
            </a:extLst>
          </p:cNvPr>
          <p:cNvSpPr txBox="1"/>
          <p:nvPr/>
        </p:nvSpPr>
        <p:spPr>
          <a:xfrm>
            <a:off x="0" y="762000"/>
            <a:ext cx="12192000" cy="646331"/>
          </a:xfrm>
          <a:prstGeom prst="rect">
            <a:avLst/>
          </a:prstGeom>
          <a:noFill/>
        </p:spPr>
        <p:txBody>
          <a:bodyPr vert="horz" rtlCol="0">
            <a:spAutoFit/>
          </a:bodyPr>
          <a:lstStyle/>
          <a:p>
            <a:pPr algn="ctr"/>
            <a:r>
              <a:rPr lang="en-US" sz="3600"/>
              <a:t>Colossians 1:9</a:t>
            </a:r>
          </a:p>
        </p:txBody>
      </p:sp>
      <p:sp>
        <p:nvSpPr>
          <p:cNvPr id="4" name="TextBox 3">
            <a:extLst>
              <a:ext uri="{FF2B5EF4-FFF2-40B4-BE49-F238E27FC236}">
                <a16:creationId xmlns:a16="http://schemas.microsoft.com/office/drawing/2014/main" id="{8F2564D3-D038-1AA5-72CD-AE54C63FCFA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4489AA4-685D-7BDD-9429-CC76DB1B3EAD}"/>
              </a:ext>
            </a:extLst>
          </p:cNvPr>
          <p:cNvSpPr txBox="1"/>
          <p:nvPr/>
        </p:nvSpPr>
        <p:spPr>
          <a:xfrm>
            <a:off x="1016000" y="1905000"/>
            <a:ext cx="10160000" cy="2000548"/>
          </a:xfrm>
          <a:prstGeom prst="rect">
            <a:avLst/>
          </a:prstGeom>
          <a:noFill/>
        </p:spPr>
        <p:txBody>
          <a:bodyPr vert="horz" rtlCol="0">
            <a:spAutoFit/>
          </a:bodyPr>
          <a:lstStyle/>
          <a:p>
            <a:pPr algn="ctr"/>
            <a:r>
              <a:rPr lang="en-US" sz="3100"/>
              <a:t>For this reason also, </a:t>
            </a:r>
            <a:r>
              <a:rPr lang="en-US" sz="3100" b="1">
                <a:solidFill>
                  <a:srgbClr val="FF0000"/>
                </a:solidFill>
              </a:rPr>
              <a:t>since the day we heard of it, we have not ceased to pray</a:t>
            </a:r>
            <a:r>
              <a:rPr lang="en-US" sz="3100"/>
              <a:t> for you and to ask that you may be filled with the knowledge of His will in all spiritual wisdom and understanding,</a:t>
            </a:r>
          </a:p>
        </p:txBody>
      </p:sp>
    </p:spTree>
    <p:extLst>
      <p:ext uri="{BB962C8B-B14F-4D97-AF65-F5344CB8AC3E}">
        <p14:creationId xmlns:p14="http://schemas.microsoft.com/office/powerpoint/2010/main" val="670781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5D042D-6C51-6CB0-BC18-1EEA21F3D7B0}"/>
              </a:ext>
            </a:extLst>
          </p:cNvPr>
          <p:cNvSpPr txBox="1"/>
          <p:nvPr/>
        </p:nvSpPr>
        <p:spPr>
          <a:xfrm>
            <a:off x="127000" y="127000"/>
            <a:ext cx="7315200" cy="276999"/>
          </a:xfrm>
          <a:prstGeom prst="rect">
            <a:avLst/>
          </a:prstGeom>
          <a:noFill/>
        </p:spPr>
        <p:txBody>
          <a:bodyPr vert="horz" lIns="0" tIns="0" rIns="0" bIns="0" rtlCol="0">
            <a:spAutoFit/>
          </a:bodyPr>
          <a:lstStyle/>
          <a:p>
            <a:r>
              <a:rPr lang="en-US"/>
              <a:t>Step 5: The offended and the witnesses should pray for the offender</a:t>
            </a:r>
          </a:p>
        </p:txBody>
      </p:sp>
      <p:sp>
        <p:nvSpPr>
          <p:cNvPr id="3" name="TextBox 2">
            <a:extLst>
              <a:ext uri="{FF2B5EF4-FFF2-40B4-BE49-F238E27FC236}">
                <a16:creationId xmlns:a16="http://schemas.microsoft.com/office/drawing/2014/main" id="{29ECBE3E-56A4-8823-A2DE-EB25565AC177}"/>
              </a:ext>
            </a:extLst>
          </p:cNvPr>
          <p:cNvSpPr txBox="1"/>
          <p:nvPr/>
        </p:nvSpPr>
        <p:spPr>
          <a:xfrm>
            <a:off x="0" y="762000"/>
            <a:ext cx="12192000" cy="646331"/>
          </a:xfrm>
          <a:prstGeom prst="rect">
            <a:avLst/>
          </a:prstGeom>
          <a:noFill/>
        </p:spPr>
        <p:txBody>
          <a:bodyPr vert="horz" rtlCol="0">
            <a:spAutoFit/>
          </a:bodyPr>
          <a:lstStyle/>
          <a:p>
            <a:pPr algn="ctr"/>
            <a:r>
              <a:rPr lang="en-US" sz="3600"/>
              <a:t>Ephesians 6:18</a:t>
            </a:r>
          </a:p>
        </p:txBody>
      </p:sp>
      <p:sp>
        <p:nvSpPr>
          <p:cNvPr id="4" name="TextBox 3">
            <a:extLst>
              <a:ext uri="{FF2B5EF4-FFF2-40B4-BE49-F238E27FC236}">
                <a16:creationId xmlns:a16="http://schemas.microsoft.com/office/drawing/2014/main" id="{29D79BA1-5B0F-C7C6-1CA4-1B191A813DD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F8BA41-1F6A-2DB7-CCCF-0E786DD7A595}"/>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With all prayer and petition</a:t>
            </a:r>
            <a:r>
              <a:rPr lang="en-US" sz="3100"/>
              <a:t> pray at all times in the Spirit, and with this in view, be on the alert with all perseverance and petition </a:t>
            </a:r>
            <a:r>
              <a:rPr lang="en-US" sz="3100" b="1">
                <a:solidFill>
                  <a:srgbClr val="FF0000"/>
                </a:solidFill>
              </a:rPr>
              <a:t>for all the saints,</a:t>
            </a:r>
          </a:p>
        </p:txBody>
      </p:sp>
    </p:spTree>
    <p:extLst>
      <p:ext uri="{BB962C8B-B14F-4D97-AF65-F5344CB8AC3E}">
        <p14:creationId xmlns:p14="http://schemas.microsoft.com/office/powerpoint/2010/main" val="19073153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7F8345-282B-8044-4A10-66AF1C96A497}"/>
              </a:ext>
            </a:extLst>
          </p:cNvPr>
          <p:cNvSpPr txBox="1"/>
          <p:nvPr/>
        </p:nvSpPr>
        <p:spPr>
          <a:xfrm>
            <a:off x="127000" y="127000"/>
            <a:ext cx="7315200" cy="276999"/>
          </a:xfrm>
          <a:prstGeom prst="rect">
            <a:avLst/>
          </a:prstGeom>
          <a:noFill/>
        </p:spPr>
        <p:txBody>
          <a:bodyPr vert="horz" lIns="0" tIns="0" rIns="0" bIns="0" rtlCol="0">
            <a:spAutoFit/>
          </a:bodyPr>
          <a:lstStyle/>
          <a:p>
            <a:r>
              <a:rPr lang="en-US"/>
              <a:t>Step 5: The offended and the witnesses should pray for the offender</a:t>
            </a:r>
          </a:p>
        </p:txBody>
      </p:sp>
      <p:sp>
        <p:nvSpPr>
          <p:cNvPr id="3" name="TextBox 2">
            <a:extLst>
              <a:ext uri="{FF2B5EF4-FFF2-40B4-BE49-F238E27FC236}">
                <a16:creationId xmlns:a16="http://schemas.microsoft.com/office/drawing/2014/main" id="{662A2C1E-CBDC-C3F0-51A1-88C850987B87}"/>
              </a:ext>
            </a:extLst>
          </p:cNvPr>
          <p:cNvSpPr txBox="1"/>
          <p:nvPr/>
        </p:nvSpPr>
        <p:spPr>
          <a:xfrm>
            <a:off x="0" y="762000"/>
            <a:ext cx="12192000" cy="646331"/>
          </a:xfrm>
          <a:prstGeom prst="rect">
            <a:avLst/>
          </a:prstGeom>
          <a:noFill/>
        </p:spPr>
        <p:txBody>
          <a:bodyPr vert="horz" rtlCol="0">
            <a:spAutoFit/>
          </a:bodyPr>
          <a:lstStyle/>
          <a:p>
            <a:pPr algn="ctr"/>
            <a:r>
              <a:rPr lang="en-US" sz="3600"/>
              <a:t>First Timothy 2:1</a:t>
            </a:r>
          </a:p>
        </p:txBody>
      </p:sp>
      <p:sp>
        <p:nvSpPr>
          <p:cNvPr id="4" name="TextBox 3">
            <a:extLst>
              <a:ext uri="{FF2B5EF4-FFF2-40B4-BE49-F238E27FC236}">
                <a16:creationId xmlns:a16="http://schemas.microsoft.com/office/drawing/2014/main" id="{949022B4-882A-2AC7-15E8-52FAAB47C7E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DBE2A7B-D967-6027-ECB9-6DF6F25FE232}"/>
              </a:ext>
            </a:extLst>
          </p:cNvPr>
          <p:cNvSpPr txBox="1"/>
          <p:nvPr/>
        </p:nvSpPr>
        <p:spPr>
          <a:xfrm>
            <a:off x="1016000" y="1905000"/>
            <a:ext cx="10160000" cy="1046440"/>
          </a:xfrm>
          <a:prstGeom prst="rect">
            <a:avLst/>
          </a:prstGeom>
          <a:noFill/>
        </p:spPr>
        <p:txBody>
          <a:bodyPr vert="horz" rtlCol="0">
            <a:spAutoFit/>
          </a:bodyPr>
          <a:lstStyle/>
          <a:p>
            <a:pPr algn="ctr"/>
            <a:r>
              <a:rPr lang="en-US" sz="3100"/>
              <a:t>First of all, then, I urge that entreaties and </a:t>
            </a:r>
            <a:r>
              <a:rPr lang="en-US" sz="3100" b="1">
                <a:solidFill>
                  <a:srgbClr val="FF0000"/>
                </a:solidFill>
              </a:rPr>
              <a:t>prayers,</a:t>
            </a:r>
            <a:r>
              <a:rPr lang="en-US" sz="3100"/>
              <a:t> petitions and thanksgivings, be made on </a:t>
            </a:r>
            <a:r>
              <a:rPr lang="en-US" sz="3100" b="1">
                <a:solidFill>
                  <a:srgbClr val="FF0000"/>
                </a:solidFill>
              </a:rPr>
              <a:t>behalf of all men</a:t>
            </a:r>
            <a:r>
              <a:rPr lang="en-US" sz="3100"/>
              <a:t>,</a:t>
            </a:r>
          </a:p>
        </p:txBody>
      </p:sp>
    </p:spTree>
    <p:extLst>
      <p:ext uri="{BB962C8B-B14F-4D97-AF65-F5344CB8AC3E}">
        <p14:creationId xmlns:p14="http://schemas.microsoft.com/office/powerpoint/2010/main" val="10513656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9703E8-5B1D-815F-7E6E-646A1251BDC6}"/>
              </a:ext>
            </a:extLst>
          </p:cNvPr>
          <p:cNvSpPr txBox="1"/>
          <p:nvPr/>
        </p:nvSpPr>
        <p:spPr>
          <a:xfrm>
            <a:off x="127000" y="127000"/>
            <a:ext cx="7315200" cy="276999"/>
          </a:xfrm>
          <a:prstGeom prst="rect">
            <a:avLst/>
          </a:prstGeom>
          <a:noFill/>
        </p:spPr>
        <p:txBody>
          <a:bodyPr vert="horz" lIns="0" tIns="0" rIns="0" bIns="0" rtlCol="0">
            <a:spAutoFit/>
          </a:bodyPr>
          <a:lstStyle/>
          <a:p>
            <a:r>
              <a:rPr lang="en-US"/>
              <a:t>Step 5: The offended and the witnesses should pray for the offender</a:t>
            </a:r>
          </a:p>
        </p:txBody>
      </p:sp>
      <p:sp>
        <p:nvSpPr>
          <p:cNvPr id="3" name="TextBox 2">
            <a:extLst>
              <a:ext uri="{FF2B5EF4-FFF2-40B4-BE49-F238E27FC236}">
                <a16:creationId xmlns:a16="http://schemas.microsoft.com/office/drawing/2014/main" id="{562D327F-45EB-C503-952B-63706A0EEBBE}"/>
              </a:ext>
            </a:extLst>
          </p:cNvPr>
          <p:cNvSpPr txBox="1"/>
          <p:nvPr/>
        </p:nvSpPr>
        <p:spPr>
          <a:xfrm>
            <a:off x="0" y="762000"/>
            <a:ext cx="12192000" cy="646331"/>
          </a:xfrm>
          <a:prstGeom prst="rect">
            <a:avLst/>
          </a:prstGeom>
          <a:noFill/>
        </p:spPr>
        <p:txBody>
          <a:bodyPr vert="horz" rtlCol="0">
            <a:spAutoFit/>
          </a:bodyPr>
          <a:lstStyle/>
          <a:p>
            <a:pPr algn="ctr"/>
            <a:r>
              <a:rPr lang="en-US" sz="3600"/>
              <a:t>James 5:16</a:t>
            </a:r>
          </a:p>
        </p:txBody>
      </p:sp>
      <p:sp>
        <p:nvSpPr>
          <p:cNvPr id="4" name="TextBox 3">
            <a:extLst>
              <a:ext uri="{FF2B5EF4-FFF2-40B4-BE49-F238E27FC236}">
                <a16:creationId xmlns:a16="http://schemas.microsoft.com/office/drawing/2014/main" id="{CA7FDDA8-3FD4-EFA9-7CAF-BF66FD1D74D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E549878-4DCB-F4BF-E6D7-5A6FCF6C808B}"/>
              </a:ext>
            </a:extLst>
          </p:cNvPr>
          <p:cNvSpPr txBox="1"/>
          <p:nvPr/>
        </p:nvSpPr>
        <p:spPr>
          <a:xfrm>
            <a:off x="1016000" y="1905000"/>
            <a:ext cx="10160000" cy="1523494"/>
          </a:xfrm>
          <a:prstGeom prst="rect">
            <a:avLst/>
          </a:prstGeom>
          <a:noFill/>
        </p:spPr>
        <p:txBody>
          <a:bodyPr vert="horz" rtlCol="0">
            <a:spAutoFit/>
          </a:bodyPr>
          <a:lstStyle/>
          <a:p>
            <a:pPr algn="ctr"/>
            <a:r>
              <a:rPr lang="en-US" sz="3100"/>
              <a:t>Therefore, confess your sins to one another, </a:t>
            </a:r>
            <a:r>
              <a:rPr lang="en-US" sz="3100" b="1">
                <a:solidFill>
                  <a:srgbClr val="FF0000"/>
                </a:solidFill>
              </a:rPr>
              <a:t>and pray for one another so that you may be healed.</a:t>
            </a:r>
            <a:r>
              <a:rPr lang="en-US" sz="3100"/>
              <a:t> The effective prayer of a righteous man can accomplish much.</a:t>
            </a:r>
          </a:p>
        </p:txBody>
      </p:sp>
    </p:spTree>
    <p:extLst>
      <p:ext uri="{BB962C8B-B14F-4D97-AF65-F5344CB8AC3E}">
        <p14:creationId xmlns:p14="http://schemas.microsoft.com/office/powerpoint/2010/main" val="10170033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DC82EA-E1CD-B7EF-1356-3B85B709CC12}"/>
              </a:ext>
            </a:extLst>
          </p:cNvPr>
          <p:cNvSpPr txBox="1"/>
          <p:nvPr/>
        </p:nvSpPr>
        <p:spPr>
          <a:xfrm>
            <a:off x="127000" y="127000"/>
            <a:ext cx="7315200" cy="276999"/>
          </a:xfrm>
          <a:prstGeom prst="rect">
            <a:avLst/>
          </a:prstGeom>
          <a:noFill/>
        </p:spPr>
        <p:txBody>
          <a:bodyPr vert="horz" lIns="0" tIns="0" rIns="0" bIns="0" rtlCol="0">
            <a:spAutoFit/>
          </a:bodyPr>
          <a:lstStyle/>
          <a:p>
            <a:r>
              <a:rPr lang="en-US"/>
              <a:t>Step 5: The offended and the witnesses should pray for the offender</a:t>
            </a:r>
          </a:p>
        </p:txBody>
      </p:sp>
      <p:sp>
        <p:nvSpPr>
          <p:cNvPr id="3" name="TextBox 2">
            <a:extLst>
              <a:ext uri="{FF2B5EF4-FFF2-40B4-BE49-F238E27FC236}">
                <a16:creationId xmlns:a16="http://schemas.microsoft.com/office/drawing/2014/main" id="{5820D17D-ECFD-9367-7320-C7F4CCF3BC78}"/>
              </a:ext>
            </a:extLst>
          </p:cNvPr>
          <p:cNvSpPr txBox="1"/>
          <p:nvPr/>
        </p:nvSpPr>
        <p:spPr>
          <a:xfrm>
            <a:off x="0" y="762000"/>
            <a:ext cx="12192000" cy="646331"/>
          </a:xfrm>
          <a:prstGeom prst="rect">
            <a:avLst/>
          </a:prstGeom>
          <a:noFill/>
        </p:spPr>
        <p:txBody>
          <a:bodyPr vert="horz" rtlCol="0">
            <a:spAutoFit/>
          </a:bodyPr>
          <a:lstStyle/>
          <a:p>
            <a:pPr algn="ctr"/>
            <a:r>
              <a:rPr lang="en-US" sz="3600"/>
              <a:t>Luke 6:28</a:t>
            </a:r>
          </a:p>
        </p:txBody>
      </p:sp>
      <p:sp>
        <p:nvSpPr>
          <p:cNvPr id="4" name="TextBox 3">
            <a:extLst>
              <a:ext uri="{FF2B5EF4-FFF2-40B4-BE49-F238E27FC236}">
                <a16:creationId xmlns:a16="http://schemas.microsoft.com/office/drawing/2014/main" id="{4E24625D-BA47-1F83-D964-3A567EBE09B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ADDFB61-3B6C-6D69-A47E-08792DC77847}"/>
              </a:ext>
            </a:extLst>
          </p:cNvPr>
          <p:cNvSpPr txBox="1"/>
          <p:nvPr/>
        </p:nvSpPr>
        <p:spPr>
          <a:xfrm>
            <a:off x="1016000" y="1905000"/>
            <a:ext cx="10160000" cy="1046440"/>
          </a:xfrm>
          <a:prstGeom prst="rect">
            <a:avLst/>
          </a:prstGeom>
          <a:noFill/>
        </p:spPr>
        <p:txBody>
          <a:bodyPr vert="horz" rtlCol="0">
            <a:spAutoFit/>
          </a:bodyPr>
          <a:lstStyle/>
          <a:p>
            <a:pPr algn="ctr"/>
            <a:r>
              <a:rPr lang="en-US" sz="3100"/>
              <a:t>bless those who curse you, </a:t>
            </a:r>
            <a:r>
              <a:rPr lang="en-US" sz="3100" b="1">
                <a:solidFill>
                  <a:srgbClr val="FF0000"/>
                </a:solidFill>
              </a:rPr>
              <a:t>pray for those who mistreat you</a:t>
            </a:r>
            <a:r>
              <a:rPr lang="en-US" sz="3100"/>
              <a:t>.</a:t>
            </a:r>
          </a:p>
        </p:txBody>
      </p:sp>
    </p:spTree>
    <p:extLst>
      <p:ext uri="{BB962C8B-B14F-4D97-AF65-F5344CB8AC3E}">
        <p14:creationId xmlns:p14="http://schemas.microsoft.com/office/powerpoint/2010/main" val="18485093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EFBBF7-32BC-A284-B252-4D4ACA86D11A}"/>
              </a:ext>
            </a:extLst>
          </p:cNvPr>
          <p:cNvSpPr txBox="1"/>
          <p:nvPr/>
        </p:nvSpPr>
        <p:spPr>
          <a:xfrm>
            <a:off x="127000" y="127000"/>
            <a:ext cx="7315200" cy="276999"/>
          </a:xfrm>
          <a:prstGeom prst="rect">
            <a:avLst/>
          </a:prstGeom>
          <a:noFill/>
        </p:spPr>
        <p:txBody>
          <a:bodyPr vert="horz" lIns="0" tIns="0" rIns="0" bIns="0" rtlCol="0">
            <a:spAutoFit/>
          </a:bodyPr>
          <a:lstStyle/>
          <a:p>
            <a:r>
              <a:rPr lang="en-US"/>
              <a:t>Step 5: The offended and the witnesses should pray for the offender</a:t>
            </a:r>
          </a:p>
        </p:txBody>
      </p:sp>
      <p:sp>
        <p:nvSpPr>
          <p:cNvPr id="3" name="TextBox 2">
            <a:extLst>
              <a:ext uri="{FF2B5EF4-FFF2-40B4-BE49-F238E27FC236}">
                <a16:creationId xmlns:a16="http://schemas.microsoft.com/office/drawing/2014/main" id="{904DB930-7F73-6711-4A77-FECDD7417907}"/>
              </a:ext>
            </a:extLst>
          </p:cNvPr>
          <p:cNvSpPr txBox="1"/>
          <p:nvPr/>
        </p:nvSpPr>
        <p:spPr>
          <a:xfrm>
            <a:off x="0" y="762000"/>
            <a:ext cx="12192000" cy="646331"/>
          </a:xfrm>
          <a:prstGeom prst="rect">
            <a:avLst/>
          </a:prstGeom>
          <a:noFill/>
        </p:spPr>
        <p:txBody>
          <a:bodyPr vert="horz" rtlCol="0">
            <a:spAutoFit/>
          </a:bodyPr>
          <a:lstStyle/>
          <a:p>
            <a:pPr algn="ctr"/>
            <a:r>
              <a:rPr lang="en-US" sz="3600"/>
              <a:t>Matthew 18:19-20</a:t>
            </a:r>
          </a:p>
        </p:txBody>
      </p:sp>
      <p:sp>
        <p:nvSpPr>
          <p:cNvPr id="4" name="TextBox 3">
            <a:extLst>
              <a:ext uri="{FF2B5EF4-FFF2-40B4-BE49-F238E27FC236}">
                <a16:creationId xmlns:a16="http://schemas.microsoft.com/office/drawing/2014/main" id="{CB8BD56A-3E53-B961-6550-C40893D3244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EBDA4ED-0CB1-AAAD-5A63-1215AE7C0FE5}"/>
              </a:ext>
            </a:extLst>
          </p:cNvPr>
          <p:cNvSpPr txBox="1"/>
          <p:nvPr/>
        </p:nvSpPr>
        <p:spPr>
          <a:xfrm>
            <a:off x="1016000" y="1905000"/>
            <a:ext cx="10160000" cy="2000548"/>
          </a:xfrm>
          <a:prstGeom prst="rect">
            <a:avLst/>
          </a:prstGeom>
          <a:noFill/>
        </p:spPr>
        <p:txBody>
          <a:bodyPr vert="horz" rtlCol="0">
            <a:spAutoFit/>
          </a:bodyPr>
          <a:lstStyle/>
          <a:p>
            <a:pPr algn="ctr"/>
            <a:r>
              <a:rPr lang="en-US" sz="3100"/>
              <a:t>"Again I say to you, </a:t>
            </a:r>
            <a:r>
              <a:rPr lang="en-US" sz="3100" b="1">
                <a:solidFill>
                  <a:srgbClr val="FF0000"/>
                </a:solidFill>
              </a:rPr>
              <a:t>that if two of you agree on earth about anything that they may ask,</a:t>
            </a:r>
            <a:r>
              <a:rPr lang="en-US" sz="3100"/>
              <a:t> it shall be done for them by My Father who is in heaven. "For where two or three have gathered together in My name, I am there in their midst."</a:t>
            </a:r>
          </a:p>
        </p:txBody>
      </p:sp>
    </p:spTree>
    <p:extLst>
      <p:ext uri="{BB962C8B-B14F-4D97-AF65-F5344CB8AC3E}">
        <p14:creationId xmlns:p14="http://schemas.microsoft.com/office/powerpoint/2010/main" val="6347828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142D05-199E-7E5B-F3FA-8AECA342AB87}"/>
              </a:ext>
            </a:extLst>
          </p:cNvPr>
          <p:cNvSpPr txBox="1"/>
          <p:nvPr/>
        </p:nvSpPr>
        <p:spPr>
          <a:xfrm>
            <a:off x="127000" y="127000"/>
            <a:ext cx="7315200" cy="276999"/>
          </a:xfrm>
          <a:prstGeom prst="rect">
            <a:avLst/>
          </a:prstGeom>
          <a:noFill/>
        </p:spPr>
        <p:txBody>
          <a:bodyPr vert="horz" lIns="0" tIns="0" rIns="0" bIns="0" rtlCol="0">
            <a:spAutoFit/>
          </a:bodyPr>
          <a:lstStyle/>
          <a:p>
            <a:r>
              <a:rPr lang="en-US"/>
              <a:t>Step 5: The offended and the witnesses should pray for the offender</a:t>
            </a:r>
          </a:p>
        </p:txBody>
      </p:sp>
      <p:sp>
        <p:nvSpPr>
          <p:cNvPr id="3" name="TextBox 2">
            <a:extLst>
              <a:ext uri="{FF2B5EF4-FFF2-40B4-BE49-F238E27FC236}">
                <a16:creationId xmlns:a16="http://schemas.microsoft.com/office/drawing/2014/main" id="{7C0ED3F8-B6FF-AA32-471F-8915715388AC}"/>
              </a:ext>
            </a:extLst>
          </p:cNvPr>
          <p:cNvSpPr txBox="1"/>
          <p:nvPr/>
        </p:nvSpPr>
        <p:spPr>
          <a:xfrm>
            <a:off x="0" y="762000"/>
            <a:ext cx="12192000" cy="646331"/>
          </a:xfrm>
          <a:prstGeom prst="rect">
            <a:avLst/>
          </a:prstGeom>
          <a:noFill/>
        </p:spPr>
        <p:txBody>
          <a:bodyPr vert="horz" rtlCol="0">
            <a:spAutoFit/>
          </a:bodyPr>
          <a:lstStyle/>
          <a:p>
            <a:pPr algn="ctr"/>
            <a:r>
              <a:rPr lang="en-US" sz="3600"/>
              <a:t>Romans 12:14</a:t>
            </a:r>
          </a:p>
        </p:txBody>
      </p:sp>
      <p:sp>
        <p:nvSpPr>
          <p:cNvPr id="4" name="TextBox 3">
            <a:extLst>
              <a:ext uri="{FF2B5EF4-FFF2-40B4-BE49-F238E27FC236}">
                <a16:creationId xmlns:a16="http://schemas.microsoft.com/office/drawing/2014/main" id="{7CAF8F3C-8652-D9EA-1E4C-E9F6964EDA0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7D3D58C-2CC1-4443-4139-AFD90C26F531}"/>
              </a:ext>
            </a:extLst>
          </p:cNvPr>
          <p:cNvSpPr txBox="1"/>
          <p:nvPr/>
        </p:nvSpPr>
        <p:spPr>
          <a:xfrm>
            <a:off x="1016000" y="1905000"/>
            <a:ext cx="10160000" cy="569387"/>
          </a:xfrm>
          <a:prstGeom prst="rect">
            <a:avLst/>
          </a:prstGeom>
          <a:noFill/>
        </p:spPr>
        <p:txBody>
          <a:bodyPr vert="horz" rtlCol="0">
            <a:spAutoFit/>
          </a:bodyPr>
          <a:lstStyle/>
          <a:p>
            <a:pPr algn="ctr"/>
            <a:r>
              <a:rPr lang="en-US" sz="3100" b="1">
                <a:solidFill>
                  <a:srgbClr val="FF0000"/>
                </a:solidFill>
              </a:rPr>
              <a:t>Bless those who persecute you;</a:t>
            </a:r>
            <a:r>
              <a:rPr lang="en-US" sz="3100"/>
              <a:t> bless and do not curse.</a:t>
            </a:r>
          </a:p>
        </p:txBody>
      </p:sp>
    </p:spTree>
    <p:extLst>
      <p:ext uri="{BB962C8B-B14F-4D97-AF65-F5344CB8AC3E}">
        <p14:creationId xmlns:p14="http://schemas.microsoft.com/office/powerpoint/2010/main" val="15622766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C5416-A1A4-D4BE-9327-7ECBEB333EF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Step 6: The offended should forgive the offender</a:t>
            </a:r>
          </a:p>
        </p:txBody>
      </p:sp>
      <p:sp>
        <p:nvSpPr>
          <p:cNvPr id="3" name="Subtitle 2">
            <a:extLst>
              <a:ext uri="{FF2B5EF4-FFF2-40B4-BE49-F238E27FC236}">
                <a16:creationId xmlns:a16="http://schemas.microsoft.com/office/drawing/2014/main" id="{D66BADBB-65DE-3154-FEE0-A527CFDD513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594827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A79F5F-93C1-57FE-350C-289B1B1EDF5F}"/>
              </a:ext>
            </a:extLst>
          </p:cNvPr>
          <p:cNvSpPr txBox="1"/>
          <p:nvPr/>
        </p:nvSpPr>
        <p:spPr>
          <a:xfrm>
            <a:off x="127000" y="127000"/>
            <a:ext cx="7315200" cy="276999"/>
          </a:xfrm>
          <a:prstGeom prst="rect">
            <a:avLst/>
          </a:prstGeom>
          <a:noFill/>
        </p:spPr>
        <p:txBody>
          <a:bodyPr vert="horz" lIns="0" tIns="0" rIns="0" bIns="0" rtlCol="0">
            <a:spAutoFit/>
          </a:bodyPr>
          <a:lstStyle/>
          <a:p>
            <a:r>
              <a:rPr lang="en-US"/>
              <a:t>Step 6: The offended should forgive the offender</a:t>
            </a:r>
          </a:p>
        </p:txBody>
      </p:sp>
      <p:sp>
        <p:nvSpPr>
          <p:cNvPr id="3" name="TextBox 2">
            <a:extLst>
              <a:ext uri="{FF2B5EF4-FFF2-40B4-BE49-F238E27FC236}">
                <a16:creationId xmlns:a16="http://schemas.microsoft.com/office/drawing/2014/main" id="{DF65D47B-B856-E25B-FBB9-6F885E57E820}"/>
              </a:ext>
            </a:extLst>
          </p:cNvPr>
          <p:cNvSpPr txBox="1"/>
          <p:nvPr/>
        </p:nvSpPr>
        <p:spPr>
          <a:xfrm>
            <a:off x="0" y="762000"/>
            <a:ext cx="12192000" cy="646331"/>
          </a:xfrm>
          <a:prstGeom prst="rect">
            <a:avLst/>
          </a:prstGeom>
          <a:noFill/>
        </p:spPr>
        <p:txBody>
          <a:bodyPr vert="horz" rtlCol="0">
            <a:spAutoFit/>
          </a:bodyPr>
          <a:lstStyle/>
          <a:p>
            <a:pPr algn="ctr"/>
            <a:r>
              <a:rPr lang="en-US" sz="3600"/>
              <a:t>Ephesians 4:31-32</a:t>
            </a:r>
          </a:p>
        </p:txBody>
      </p:sp>
      <p:sp>
        <p:nvSpPr>
          <p:cNvPr id="4" name="TextBox 3">
            <a:extLst>
              <a:ext uri="{FF2B5EF4-FFF2-40B4-BE49-F238E27FC236}">
                <a16:creationId xmlns:a16="http://schemas.microsoft.com/office/drawing/2014/main" id="{61E92B6F-BB31-B84D-58B7-22E2021C589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2EB64C1-1824-C43F-47D4-29440E09F1C6}"/>
              </a:ext>
            </a:extLst>
          </p:cNvPr>
          <p:cNvSpPr txBox="1"/>
          <p:nvPr/>
        </p:nvSpPr>
        <p:spPr>
          <a:xfrm>
            <a:off x="1016000" y="1905000"/>
            <a:ext cx="10160000" cy="2000548"/>
          </a:xfrm>
          <a:prstGeom prst="rect">
            <a:avLst/>
          </a:prstGeom>
          <a:noFill/>
        </p:spPr>
        <p:txBody>
          <a:bodyPr vert="horz" rtlCol="0">
            <a:spAutoFit/>
          </a:bodyPr>
          <a:lstStyle/>
          <a:p>
            <a:pPr algn="ctr"/>
            <a:r>
              <a:rPr lang="en-US" sz="3100"/>
              <a:t>Let all bitterness and wrath and anger and clamor and slander be put away from you, along with all malice. Be kind to one another, tender-hearted, </a:t>
            </a:r>
            <a:r>
              <a:rPr lang="en-US" sz="3100" b="1">
                <a:solidFill>
                  <a:srgbClr val="FF0000"/>
                </a:solidFill>
              </a:rPr>
              <a:t>forgiving each other, just as God in Christ also has forgiven you.</a:t>
            </a:r>
          </a:p>
        </p:txBody>
      </p:sp>
    </p:spTree>
    <p:extLst>
      <p:ext uri="{BB962C8B-B14F-4D97-AF65-F5344CB8AC3E}">
        <p14:creationId xmlns:p14="http://schemas.microsoft.com/office/powerpoint/2010/main" val="14140704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92AC46-9A86-5444-0C68-30937AEF76CB}"/>
              </a:ext>
            </a:extLst>
          </p:cNvPr>
          <p:cNvSpPr txBox="1"/>
          <p:nvPr/>
        </p:nvSpPr>
        <p:spPr>
          <a:xfrm>
            <a:off x="127000" y="127000"/>
            <a:ext cx="7315200" cy="276999"/>
          </a:xfrm>
          <a:prstGeom prst="rect">
            <a:avLst/>
          </a:prstGeom>
          <a:noFill/>
        </p:spPr>
        <p:txBody>
          <a:bodyPr vert="horz" lIns="0" tIns="0" rIns="0" bIns="0" rtlCol="0">
            <a:spAutoFit/>
          </a:bodyPr>
          <a:lstStyle/>
          <a:p>
            <a:r>
              <a:rPr lang="en-US"/>
              <a:t>Step 6: The offended should forgive the offender</a:t>
            </a:r>
          </a:p>
        </p:txBody>
      </p:sp>
      <p:sp>
        <p:nvSpPr>
          <p:cNvPr id="3" name="TextBox 2">
            <a:extLst>
              <a:ext uri="{FF2B5EF4-FFF2-40B4-BE49-F238E27FC236}">
                <a16:creationId xmlns:a16="http://schemas.microsoft.com/office/drawing/2014/main" id="{6E44C620-2FD6-FD3E-85AE-D4DD4E49A09E}"/>
              </a:ext>
            </a:extLst>
          </p:cNvPr>
          <p:cNvSpPr txBox="1"/>
          <p:nvPr/>
        </p:nvSpPr>
        <p:spPr>
          <a:xfrm>
            <a:off x="0" y="762000"/>
            <a:ext cx="12192000" cy="646331"/>
          </a:xfrm>
          <a:prstGeom prst="rect">
            <a:avLst/>
          </a:prstGeom>
          <a:noFill/>
        </p:spPr>
        <p:txBody>
          <a:bodyPr vert="horz" rtlCol="0">
            <a:spAutoFit/>
          </a:bodyPr>
          <a:lstStyle/>
          <a:p>
            <a:pPr algn="ctr"/>
            <a:r>
              <a:rPr lang="en-US" sz="3600"/>
              <a:t>Luke 17:3-4</a:t>
            </a:r>
          </a:p>
        </p:txBody>
      </p:sp>
      <p:sp>
        <p:nvSpPr>
          <p:cNvPr id="4" name="TextBox 3">
            <a:extLst>
              <a:ext uri="{FF2B5EF4-FFF2-40B4-BE49-F238E27FC236}">
                <a16:creationId xmlns:a16="http://schemas.microsoft.com/office/drawing/2014/main" id="{409D6D7F-C0F4-EE5F-FB65-D778CF72D30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90F349D-A091-666F-52DF-33465D6109BA}"/>
              </a:ext>
            </a:extLst>
          </p:cNvPr>
          <p:cNvSpPr txBox="1"/>
          <p:nvPr/>
        </p:nvSpPr>
        <p:spPr>
          <a:xfrm>
            <a:off x="1016000" y="1905000"/>
            <a:ext cx="10160000" cy="2000548"/>
          </a:xfrm>
          <a:prstGeom prst="rect">
            <a:avLst/>
          </a:prstGeom>
          <a:noFill/>
        </p:spPr>
        <p:txBody>
          <a:bodyPr vert="horz" rtlCol="0">
            <a:spAutoFit/>
          </a:bodyPr>
          <a:lstStyle/>
          <a:p>
            <a:pPr algn="ctr"/>
            <a:r>
              <a:rPr lang="en-US" sz="3100"/>
              <a:t>"Be on your guard! If your brother sins, rebuke him; and if he repents, </a:t>
            </a:r>
            <a:r>
              <a:rPr lang="en-US" sz="3100" b="1">
                <a:solidFill>
                  <a:srgbClr val="FF0000"/>
                </a:solidFill>
              </a:rPr>
              <a:t>forgive him</a:t>
            </a:r>
            <a:r>
              <a:rPr lang="en-US" sz="3100"/>
              <a:t>. "And if he sins against you seven times a day, and returns to you seven times, saying, '</a:t>
            </a:r>
            <a:r>
              <a:rPr lang="en-US" sz="3100" b="1">
                <a:solidFill>
                  <a:srgbClr val="FF0000"/>
                </a:solidFill>
              </a:rPr>
              <a:t>I repent,' forgive him.</a:t>
            </a:r>
            <a:r>
              <a:rPr lang="en-US" sz="3100"/>
              <a:t>"</a:t>
            </a:r>
          </a:p>
        </p:txBody>
      </p:sp>
    </p:spTree>
    <p:extLst>
      <p:ext uri="{BB962C8B-B14F-4D97-AF65-F5344CB8AC3E}">
        <p14:creationId xmlns:p14="http://schemas.microsoft.com/office/powerpoint/2010/main" val="7466974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D0812F-0F5E-A942-A820-F937D707CD26}"/>
              </a:ext>
            </a:extLst>
          </p:cNvPr>
          <p:cNvSpPr txBox="1"/>
          <p:nvPr/>
        </p:nvSpPr>
        <p:spPr>
          <a:xfrm>
            <a:off x="127000" y="127000"/>
            <a:ext cx="7315200" cy="276999"/>
          </a:xfrm>
          <a:prstGeom prst="rect">
            <a:avLst/>
          </a:prstGeom>
          <a:noFill/>
        </p:spPr>
        <p:txBody>
          <a:bodyPr vert="horz" lIns="0" tIns="0" rIns="0" bIns="0" rtlCol="0">
            <a:spAutoFit/>
          </a:bodyPr>
          <a:lstStyle/>
          <a:p>
            <a:r>
              <a:rPr lang="en-US"/>
              <a:t>Step 6: The offended should forgive the offender</a:t>
            </a:r>
          </a:p>
        </p:txBody>
      </p:sp>
      <p:sp>
        <p:nvSpPr>
          <p:cNvPr id="3" name="TextBox 2">
            <a:extLst>
              <a:ext uri="{FF2B5EF4-FFF2-40B4-BE49-F238E27FC236}">
                <a16:creationId xmlns:a16="http://schemas.microsoft.com/office/drawing/2014/main" id="{07FE17D1-DCBF-CB50-447A-79CD0E988B2A}"/>
              </a:ext>
            </a:extLst>
          </p:cNvPr>
          <p:cNvSpPr txBox="1"/>
          <p:nvPr/>
        </p:nvSpPr>
        <p:spPr>
          <a:xfrm>
            <a:off x="0" y="762000"/>
            <a:ext cx="12192000" cy="646331"/>
          </a:xfrm>
          <a:prstGeom prst="rect">
            <a:avLst/>
          </a:prstGeom>
          <a:noFill/>
        </p:spPr>
        <p:txBody>
          <a:bodyPr vert="horz" rtlCol="0">
            <a:spAutoFit/>
          </a:bodyPr>
          <a:lstStyle/>
          <a:p>
            <a:pPr algn="ctr"/>
            <a:r>
              <a:rPr lang="en-US" sz="3600"/>
              <a:t>Luke 6:37</a:t>
            </a:r>
          </a:p>
        </p:txBody>
      </p:sp>
      <p:sp>
        <p:nvSpPr>
          <p:cNvPr id="4" name="TextBox 3">
            <a:extLst>
              <a:ext uri="{FF2B5EF4-FFF2-40B4-BE49-F238E27FC236}">
                <a16:creationId xmlns:a16="http://schemas.microsoft.com/office/drawing/2014/main" id="{ABB19885-C37F-C7B6-7673-3C2F4AB8667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7E3CAE6-D652-8048-7B08-38AB1D1C430A}"/>
              </a:ext>
            </a:extLst>
          </p:cNvPr>
          <p:cNvSpPr txBox="1"/>
          <p:nvPr/>
        </p:nvSpPr>
        <p:spPr>
          <a:xfrm>
            <a:off x="1016000" y="1905000"/>
            <a:ext cx="10160000" cy="1523494"/>
          </a:xfrm>
          <a:prstGeom prst="rect">
            <a:avLst/>
          </a:prstGeom>
          <a:noFill/>
        </p:spPr>
        <p:txBody>
          <a:bodyPr vert="horz" rtlCol="0">
            <a:spAutoFit/>
          </a:bodyPr>
          <a:lstStyle/>
          <a:p>
            <a:pPr algn="ctr"/>
            <a:r>
              <a:rPr lang="en-US" sz="3100"/>
              <a:t>"Do not judge, and you will not be judged; and do not condemn, and you will not be condemned; </a:t>
            </a:r>
            <a:r>
              <a:rPr lang="en-US" sz="3100" b="1">
                <a:solidFill>
                  <a:srgbClr val="FF0000"/>
                </a:solidFill>
              </a:rPr>
              <a:t>pardon, and you will be pardoned.</a:t>
            </a:r>
          </a:p>
        </p:txBody>
      </p:sp>
    </p:spTree>
    <p:extLst>
      <p:ext uri="{BB962C8B-B14F-4D97-AF65-F5344CB8AC3E}">
        <p14:creationId xmlns:p14="http://schemas.microsoft.com/office/powerpoint/2010/main" val="10589502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0E7E79-1A9A-6CAB-65F2-F7B391E650FB}"/>
              </a:ext>
            </a:extLst>
          </p:cNvPr>
          <p:cNvSpPr txBox="1"/>
          <p:nvPr/>
        </p:nvSpPr>
        <p:spPr>
          <a:xfrm>
            <a:off x="127000" y="127000"/>
            <a:ext cx="7315200" cy="276999"/>
          </a:xfrm>
          <a:prstGeom prst="rect">
            <a:avLst/>
          </a:prstGeom>
          <a:noFill/>
        </p:spPr>
        <p:txBody>
          <a:bodyPr vert="horz" lIns="0" tIns="0" rIns="0" bIns="0" rtlCol="0">
            <a:spAutoFit/>
          </a:bodyPr>
          <a:lstStyle/>
          <a:p>
            <a:r>
              <a:rPr lang="en-US"/>
              <a:t>Step 6: The offended should forgive the offender</a:t>
            </a:r>
          </a:p>
        </p:txBody>
      </p:sp>
      <p:sp>
        <p:nvSpPr>
          <p:cNvPr id="3" name="TextBox 2">
            <a:extLst>
              <a:ext uri="{FF2B5EF4-FFF2-40B4-BE49-F238E27FC236}">
                <a16:creationId xmlns:a16="http://schemas.microsoft.com/office/drawing/2014/main" id="{6BCFA927-7850-BBF0-E527-7466B09B0BC1}"/>
              </a:ext>
            </a:extLst>
          </p:cNvPr>
          <p:cNvSpPr txBox="1"/>
          <p:nvPr/>
        </p:nvSpPr>
        <p:spPr>
          <a:xfrm>
            <a:off x="0" y="762000"/>
            <a:ext cx="12192000" cy="646331"/>
          </a:xfrm>
          <a:prstGeom prst="rect">
            <a:avLst/>
          </a:prstGeom>
          <a:noFill/>
        </p:spPr>
        <p:txBody>
          <a:bodyPr vert="horz" rtlCol="0">
            <a:spAutoFit/>
          </a:bodyPr>
          <a:lstStyle/>
          <a:p>
            <a:pPr algn="ctr"/>
            <a:r>
              <a:rPr lang="en-US" sz="3600"/>
              <a:t>Mark 11:25</a:t>
            </a:r>
          </a:p>
        </p:txBody>
      </p:sp>
      <p:sp>
        <p:nvSpPr>
          <p:cNvPr id="4" name="TextBox 3">
            <a:extLst>
              <a:ext uri="{FF2B5EF4-FFF2-40B4-BE49-F238E27FC236}">
                <a16:creationId xmlns:a16="http://schemas.microsoft.com/office/drawing/2014/main" id="{745F8CBA-6AA4-D889-2DDF-D4AF890135C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A0F15D5-91EB-F2C3-6496-E53873EFF876}"/>
              </a:ext>
            </a:extLst>
          </p:cNvPr>
          <p:cNvSpPr txBox="1"/>
          <p:nvPr/>
        </p:nvSpPr>
        <p:spPr>
          <a:xfrm>
            <a:off x="1016000" y="1905000"/>
            <a:ext cx="10160000" cy="1523494"/>
          </a:xfrm>
          <a:prstGeom prst="rect">
            <a:avLst/>
          </a:prstGeom>
          <a:noFill/>
        </p:spPr>
        <p:txBody>
          <a:bodyPr vert="horz" rtlCol="0">
            <a:spAutoFit/>
          </a:bodyPr>
          <a:lstStyle/>
          <a:p>
            <a:pPr algn="ctr"/>
            <a:r>
              <a:rPr lang="en-US" sz="3100"/>
              <a:t>"Whenever you stand praying, </a:t>
            </a:r>
            <a:r>
              <a:rPr lang="en-US" sz="3100" b="1">
                <a:solidFill>
                  <a:srgbClr val="FF0000"/>
                </a:solidFill>
              </a:rPr>
              <a:t>forgive,</a:t>
            </a:r>
            <a:r>
              <a:rPr lang="en-US" sz="3100"/>
              <a:t> if you have anything against anyone, so that your Father who is in heaven will also forgive you your transgressions.</a:t>
            </a:r>
          </a:p>
        </p:txBody>
      </p:sp>
    </p:spTree>
    <p:extLst>
      <p:ext uri="{BB962C8B-B14F-4D97-AF65-F5344CB8AC3E}">
        <p14:creationId xmlns:p14="http://schemas.microsoft.com/office/powerpoint/2010/main" val="1133701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9CCAA8-778E-967C-CFF0-74129C8C87AE}"/>
              </a:ext>
            </a:extLst>
          </p:cNvPr>
          <p:cNvSpPr txBox="1"/>
          <p:nvPr/>
        </p:nvSpPr>
        <p:spPr>
          <a:xfrm>
            <a:off x="127000" y="127000"/>
            <a:ext cx="7315200" cy="276999"/>
          </a:xfrm>
          <a:prstGeom prst="rect">
            <a:avLst/>
          </a:prstGeom>
          <a:noFill/>
        </p:spPr>
        <p:txBody>
          <a:bodyPr vert="horz" lIns="0" tIns="0" rIns="0" bIns="0" rtlCol="0">
            <a:spAutoFit/>
          </a:bodyPr>
          <a:lstStyle/>
          <a:p>
            <a:r>
              <a:rPr lang="en-US"/>
              <a:t>Step 6: The offended should forgive the offender</a:t>
            </a:r>
          </a:p>
        </p:txBody>
      </p:sp>
      <p:sp>
        <p:nvSpPr>
          <p:cNvPr id="3" name="TextBox 2">
            <a:extLst>
              <a:ext uri="{FF2B5EF4-FFF2-40B4-BE49-F238E27FC236}">
                <a16:creationId xmlns:a16="http://schemas.microsoft.com/office/drawing/2014/main" id="{6867F5D5-4C6C-26D8-CDDD-5136F59E7E93}"/>
              </a:ext>
            </a:extLst>
          </p:cNvPr>
          <p:cNvSpPr txBox="1"/>
          <p:nvPr/>
        </p:nvSpPr>
        <p:spPr>
          <a:xfrm>
            <a:off x="0" y="762000"/>
            <a:ext cx="12192000" cy="646331"/>
          </a:xfrm>
          <a:prstGeom prst="rect">
            <a:avLst/>
          </a:prstGeom>
          <a:noFill/>
        </p:spPr>
        <p:txBody>
          <a:bodyPr vert="horz" rtlCol="0">
            <a:spAutoFit/>
          </a:bodyPr>
          <a:lstStyle/>
          <a:p>
            <a:pPr algn="ctr"/>
            <a:r>
              <a:rPr lang="en-US" sz="3600"/>
              <a:t>Matthew 18:21-22</a:t>
            </a:r>
          </a:p>
        </p:txBody>
      </p:sp>
      <p:sp>
        <p:nvSpPr>
          <p:cNvPr id="4" name="TextBox 3">
            <a:extLst>
              <a:ext uri="{FF2B5EF4-FFF2-40B4-BE49-F238E27FC236}">
                <a16:creationId xmlns:a16="http://schemas.microsoft.com/office/drawing/2014/main" id="{662672AA-CF23-F3DC-D663-1BFE5F917AC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46DDEBB-71F3-9327-7B3A-B05E6549E262}"/>
              </a:ext>
            </a:extLst>
          </p:cNvPr>
          <p:cNvSpPr txBox="1"/>
          <p:nvPr/>
        </p:nvSpPr>
        <p:spPr>
          <a:xfrm>
            <a:off x="1016000" y="1905000"/>
            <a:ext cx="10160000" cy="2000548"/>
          </a:xfrm>
          <a:prstGeom prst="rect">
            <a:avLst/>
          </a:prstGeom>
          <a:noFill/>
        </p:spPr>
        <p:txBody>
          <a:bodyPr vert="horz" rtlCol="0">
            <a:spAutoFit/>
          </a:bodyPr>
          <a:lstStyle/>
          <a:p>
            <a:pPr algn="ctr"/>
            <a:r>
              <a:rPr lang="en-US" sz="3100"/>
              <a:t>Then Peter came and said to Him, "Lord, how often shall my brother sin against me and </a:t>
            </a:r>
            <a:r>
              <a:rPr lang="en-US" sz="3100" b="1">
                <a:solidFill>
                  <a:srgbClr val="FF0000"/>
                </a:solidFill>
              </a:rPr>
              <a:t>I forgive him</a:t>
            </a:r>
            <a:r>
              <a:rPr lang="en-US" sz="3100"/>
              <a:t>? Up to seven times?" Jesus said to him, "I do not say to you, up to seven times, but </a:t>
            </a:r>
            <a:r>
              <a:rPr lang="en-US" sz="3100" b="1">
                <a:solidFill>
                  <a:srgbClr val="FF0000"/>
                </a:solidFill>
              </a:rPr>
              <a:t>up to seventy times seven</a:t>
            </a:r>
            <a:r>
              <a:rPr lang="en-US" sz="3100"/>
              <a:t>.</a:t>
            </a:r>
          </a:p>
        </p:txBody>
      </p:sp>
    </p:spTree>
    <p:extLst>
      <p:ext uri="{BB962C8B-B14F-4D97-AF65-F5344CB8AC3E}">
        <p14:creationId xmlns:p14="http://schemas.microsoft.com/office/powerpoint/2010/main" val="28474960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A96820-9CF3-8F5E-EA86-84F0DFB6D7CF}"/>
              </a:ext>
            </a:extLst>
          </p:cNvPr>
          <p:cNvSpPr txBox="1"/>
          <p:nvPr/>
        </p:nvSpPr>
        <p:spPr>
          <a:xfrm>
            <a:off x="127000" y="127000"/>
            <a:ext cx="7315200" cy="276999"/>
          </a:xfrm>
          <a:prstGeom prst="rect">
            <a:avLst/>
          </a:prstGeom>
          <a:noFill/>
        </p:spPr>
        <p:txBody>
          <a:bodyPr vert="horz" lIns="0" tIns="0" rIns="0" bIns="0" rtlCol="0">
            <a:spAutoFit/>
          </a:bodyPr>
          <a:lstStyle/>
          <a:p>
            <a:r>
              <a:rPr lang="en-US"/>
              <a:t>Step 6: The offended should forgive the offender</a:t>
            </a:r>
          </a:p>
        </p:txBody>
      </p:sp>
      <p:sp>
        <p:nvSpPr>
          <p:cNvPr id="3" name="TextBox 2">
            <a:extLst>
              <a:ext uri="{FF2B5EF4-FFF2-40B4-BE49-F238E27FC236}">
                <a16:creationId xmlns:a16="http://schemas.microsoft.com/office/drawing/2014/main" id="{70D62A89-1FA3-156A-AFE0-9EEAE4B46B4B}"/>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2:5-8</a:t>
            </a:r>
          </a:p>
        </p:txBody>
      </p:sp>
      <p:sp>
        <p:nvSpPr>
          <p:cNvPr id="4" name="TextBox 3">
            <a:extLst>
              <a:ext uri="{FF2B5EF4-FFF2-40B4-BE49-F238E27FC236}">
                <a16:creationId xmlns:a16="http://schemas.microsoft.com/office/drawing/2014/main" id="{C9E1938F-91CF-D839-5728-718D5A3A65E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79A75D9-4829-B1B1-84C6-A793BB475F95}"/>
              </a:ext>
            </a:extLst>
          </p:cNvPr>
          <p:cNvSpPr txBox="1"/>
          <p:nvPr/>
        </p:nvSpPr>
        <p:spPr>
          <a:xfrm>
            <a:off x="1016000" y="1905000"/>
            <a:ext cx="10160000" cy="3431709"/>
          </a:xfrm>
          <a:prstGeom prst="rect">
            <a:avLst/>
          </a:prstGeom>
          <a:noFill/>
        </p:spPr>
        <p:txBody>
          <a:bodyPr vert="horz" rtlCol="0">
            <a:spAutoFit/>
          </a:bodyPr>
          <a:lstStyle/>
          <a:p>
            <a:pPr algn="ctr"/>
            <a:r>
              <a:rPr lang="en-US" sz="3100"/>
              <a:t>But if any has caused sorrow, he has caused sorrow not to me, but in some degree--in order not to say too much--to all of you. Sufficient for such a one is this punishment which was inflicted by the majority, so that on the contrary </a:t>
            </a:r>
            <a:r>
              <a:rPr lang="en-US" sz="3100" b="1">
                <a:solidFill>
                  <a:srgbClr val="FF0000"/>
                </a:solidFill>
              </a:rPr>
              <a:t>you should rather forgive and comfort him,</a:t>
            </a:r>
            <a:r>
              <a:rPr lang="en-US" sz="3100"/>
              <a:t> otherwise such a one might be overwhelmed by excessive sorrow. Wherefore I urge you to reaffirm your love for him.</a:t>
            </a:r>
          </a:p>
        </p:txBody>
      </p:sp>
    </p:spTree>
    <p:extLst>
      <p:ext uri="{BB962C8B-B14F-4D97-AF65-F5344CB8AC3E}">
        <p14:creationId xmlns:p14="http://schemas.microsoft.com/office/powerpoint/2010/main" val="25244336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0A839-96EB-F9F5-F2C1-2F910A609A1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Step 7: The offended may put up boundaries against the offender</a:t>
            </a:r>
          </a:p>
        </p:txBody>
      </p:sp>
      <p:sp>
        <p:nvSpPr>
          <p:cNvPr id="3" name="Subtitle 2">
            <a:extLst>
              <a:ext uri="{FF2B5EF4-FFF2-40B4-BE49-F238E27FC236}">
                <a16:creationId xmlns:a16="http://schemas.microsoft.com/office/drawing/2014/main" id="{695A7528-DA8F-AED8-0031-C85E36471B4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450425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359EB0-4AF7-2180-BB24-2AC8F8777EC1}"/>
              </a:ext>
            </a:extLst>
          </p:cNvPr>
          <p:cNvSpPr txBox="1"/>
          <p:nvPr/>
        </p:nvSpPr>
        <p:spPr>
          <a:xfrm>
            <a:off x="127000" y="127000"/>
            <a:ext cx="7315200" cy="276999"/>
          </a:xfrm>
          <a:prstGeom prst="rect">
            <a:avLst/>
          </a:prstGeom>
          <a:noFill/>
        </p:spPr>
        <p:txBody>
          <a:bodyPr vert="horz" lIns="0" tIns="0" rIns="0" bIns="0" rtlCol="0">
            <a:spAutoFit/>
          </a:bodyPr>
          <a:lstStyle/>
          <a:p>
            <a:r>
              <a:rPr lang="en-US"/>
              <a:t>Step 7: The offended may put up boundaries against the offender</a:t>
            </a:r>
          </a:p>
        </p:txBody>
      </p:sp>
      <p:sp>
        <p:nvSpPr>
          <p:cNvPr id="3" name="TextBox 2">
            <a:extLst>
              <a:ext uri="{FF2B5EF4-FFF2-40B4-BE49-F238E27FC236}">
                <a16:creationId xmlns:a16="http://schemas.microsoft.com/office/drawing/2014/main" id="{86307324-6F12-A6DF-7169-48F278104FED}"/>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15:33</a:t>
            </a:r>
          </a:p>
        </p:txBody>
      </p:sp>
      <p:sp>
        <p:nvSpPr>
          <p:cNvPr id="4" name="TextBox 3">
            <a:extLst>
              <a:ext uri="{FF2B5EF4-FFF2-40B4-BE49-F238E27FC236}">
                <a16:creationId xmlns:a16="http://schemas.microsoft.com/office/drawing/2014/main" id="{D93AFC14-9A58-4379-B279-7F1F12311F6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91A7586-FA4E-82DC-5406-1FCEAA629569}"/>
              </a:ext>
            </a:extLst>
          </p:cNvPr>
          <p:cNvSpPr txBox="1"/>
          <p:nvPr/>
        </p:nvSpPr>
        <p:spPr>
          <a:xfrm>
            <a:off x="1016000" y="1905000"/>
            <a:ext cx="10160000" cy="1046440"/>
          </a:xfrm>
          <a:prstGeom prst="rect">
            <a:avLst/>
          </a:prstGeom>
          <a:noFill/>
        </p:spPr>
        <p:txBody>
          <a:bodyPr vert="horz" rtlCol="0">
            <a:spAutoFit/>
          </a:bodyPr>
          <a:lstStyle/>
          <a:p>
            <a:pPr algn="ctr"/>
            <a:r>
              <a:rPr lang="en-US" sz="3100"/>
              <a:t>Do not be deceived: "</a:t>
            </a:r>
            <a:r>
              <a:rPr lang="en-US" sz="3100" b="1">
                <a:solidFill>
                  <a:srgbClr val="FF0000"/>
                </a:solidFill>
              </a:rPr>
              <a:t>Bad company corrupts good morals</a:t>
            </a:r>
            <a:r>
              <a:rPr lang="en-US" sz="3100"/>
              <a:t>."</a:t>
            </a:r>
          </a:p>
        </p:txBody>
      </p:sp>
    </p:spTree>
    <p:extLst>
      <p:ext uri="{BB962C8B-B14F-4D97-AF65-F5344CB8AC3E}">
        <p14:creationId xmlns:p14="http://schemas.microsoft.com/office/powerpoint/2010/main" val="31736671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4DEC31-3F49-7E9A-D7FC-2EFAEC969FD1}"/>
              </a:ext>
            </a:extLst>
          </p:cNvPr>
          <p:cNvSpPr txBox="1"/>
          <p:nvPr/>
        </p:nvSpPr>
        <p:spPr>
          <a:xfrm>
            <a:off x="127000" y="127000"/>
            <a:ext cx="7315200" cy="276999"/>
          </a:xfrm>
          <a:prstGeom prst="rect">
            <a:avLst/>
          </a:prstGeom>
          <a:noFill/>
        </p:spPr>
        <p:txBody>
          <a:bodyPr vert="horz" lIns="0" tIns="0" rIns="0" bIns="0" rtlCol="0">
            <a:spAutoFit/>
          </a:bodyPr>
          <a:lstStyle/>
          <a:p>
            <a:r>
              <a:rPr lang="en-US"/>
              <a:t>Step 7: The offended may put up boundaries against the offender</a:t>
            </a:r>
          </a:p>
        </p:txBody>
      </p:sp>
      <p:sp>
        <p:nvSpPr>
          <p:cNvPr id="3" name="TextBox 2">
            <a:extLst>
              <a:ext uri="{FF2B5EF4-FFF2-40B4-BE49-F238E27FC236}">
                <a16:creationId xmlns:a16="http://schemas.microsoft.com/office/drawing/2014/main" id="{CD850A22-7FC0-98BF-A8C9-B1268FC9B22C}"/>
              </a:ext>
            </a:extLst>
          </p:cNvPr>
          <p:cNvSpPr txBox="1"/>
          <p:nvPr/>
        </p:nvSpPr>
        <p:spPr>
          <a:xfrm>
            <a:off x="0" y="762000"/>
            <a:ext cx="12192000" cy="646331"/>
          </a:xfrm>
          <a:prstGeom prst="rect">
            <a:avLst/>
          </a:prstGeom>
          <a:noFill/>
        </p:spPr>
        <p:txBody>
          <a:bodyPr vert="horz" rtlCol="0">
            <a:spAutoFit/>
          </a:bodyPr>
          <a:lstStyle/>
          <a:p>
            <a:pPr algn="ctr"/>
            <a:r>
              <a:rPr lang="en-US" sz="3600"/>
              <a:t>Proverbs 22:24-25</a:t>
            </a:r>
          </a:p>
        </p:txBody>
      </p:sp>
      <p:sp>
        <p:nvSpPr>
          <p:cNvPr id="4" name="TextBox 3">
            <a:extLst>
              <a:ext uri="{FF2B5EF4-FFF2-40B4-BE49-F238E27FC236}">
                <a16:creationId xmlns:a16="http://schemas.microsoft.com/office/drawing/2014/main" id="{5875E9D2-73D6-BA4C-7653-C8861289650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D582BAE-F43F-6012-4917-3C5B8D3F92B9}"/>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Do not associate with a man given to anger;</a:t>
            </a:r>
            <a:r>
              <a:rPr lang="en-US" sz="3100"/>
              <a:t> Or go with a hot-tempered man, Or you will learn his ways And find a snare for yourself.</a:t>
            </a:r>
          </a:p>
        </p:txBody>
      </p:sp>
    </p:spTree>
    <p:extLst>
      <p:ext uri="{BB962C8B-B14F-4D97-AF65-F5344CB8AC3E}">
        <p14:creationId xmlns:p14="http://schemas.microsoft.com/office/powerpoint/2010/main" val="11885904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81C05B-B652-8CF1-90EA-EA9B98DC14EC}"/>
              </a:ext>
            </a:extLst>
          </p:cNvPr>
          <p:cNvSpPr txBox="1"/>
          <p:nvPr/>
        </p:nvSpPr>
        <p:spPr>
          <a:xfrm>
            <a:off x="127000" y="127000"/>
            <a:ext cx="7315200" cy="276999"/>
          </a:xfrm>
          <a:prstGeom prst="rect">
            <a:avLst/>
          </a:prstGeom>
          <a:noFill/>
        </p:spPr>
        <p:txBody>
          <a:bodyPr vert="horz" lIns="0" tIns="0" rIns="0" bIns="0" rtlCol="0">
            <a:spAutoFit/>
          </a:bodyPr>
          <a:lstStyle/>
          <a:p>
            <a:r>
              <a:rPr lang="en-US"/>
              <a:t>Step 7: The offended may put up boundaries against the offender</a:t>
            </a:r>
          </a:p>
        </p:txBody>
      </p:sp>
      <p:sp>
        <p:nvSpPr>
          <p:cNvPr id="3" name="TextBox 2">
            <a:extLst>
              <a:ext uri="{FF2B5EF4-FFF2-40B4-BE49-F238E27FC236}">
                <a16:creationId xmlns:a16="http://schemas.microsoft.com/office/drawing/2014/main" id="{BAFE0A0D-9085-EA0A-38E4-03544E6FDA60}"/>
              </a:ext>
            </a:extLst>
          </p:cNvPr>
          <p:cNvSpPr txBox="1"/>
          <p:nvPr/>
        </p:nvSpPr>
        <p:spPr>
          <a:xfrm>
            <a:off x="0" y="762000"/>
            <a:ext cx="12192000" cy="646331"/>
          </a:xfrm>
          <a:prstGeom prst="rect">
            <a:avLst/>
          </a:prstGeom>
          <a:noFill/>
        </p:spPr>
        <p:txBody>
          <a:bodyPr vert="horz" rtlCol="0">
            <a:spAutoFit/>
          </a:bodyPr>
          <a:lstStyle/>
          <a:p>
            <a:pPr algn="ctr"/>
            <a:r>
              <a:rPr lang="en-US" sz="3600"/>
              <a:t>Titus 3:10-11</a:t>
            </a:r>
          </a:p>
        </p:txBody>
      </p:sp>
      <p:sp>
        <p:nvSpPr>
          <p:cNvPr id="4" name="TextBox 3">
            <a:extLst>
              <a:ext uri="{FF2B5EF4-FFF2-40B4-BE49-F238E27FC236}">
                <a16:creationId xmlns:a16="http://schemas.microsoft.com/office/drawing/2014/main" id="{26AD715A-7020-0A13-44E2-A5BADA5BC1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0F51309-ED39-BD80-B7A7-76253BA2B872}"/>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Reject a factious man after a first and second warning</a:t>
            </a:r>
            <a:r>
              <a:rPr lang="en-US" sz="3100"/>
              <a:t>, knowing that such a man is perverted and is sinning, being self-condemned.</a:t>
            </a:r>
          </a:p>
        </p:txBody>
      </p:sp>
    </p:spTree>
    <p:extLst>
      <p:ext uri="{BB962C8B-B14F-4D97-AF65-F5344CB8AC3E}">
        <p14:creationId xmlns:p14="http://schemas.microsoft.com/office/powerpoint/2010/main" val="32871841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D418C-43DA-0D0D-0792-93028043E47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Forgiveness vs. Boundaries</a:t>
            </a:r>
          </a:p>
        </p:txBody>
      </p:sp>
      <p:sp>
        <p:nvSpPr>
          <p:cNvPr id="3" name="Subtitle 2">
            <a:extLst>
              <a:ext uri="{FF2B5EF4-FFF2-40B4-BE49-F238E27FC236}">
                <a16:creationId xmlns:a16="http://schemas.microsoft.com/office/drawing/2014/main" id="{9C5BBF84-6B85-66DF-9491-23B5C530BD7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230544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22EE8-F5AD-B5C2-85D5-30996A5A1AE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Forgiveness</a:t>
            </a:r>
          </a:p>
        </p:txBody>
      </p:sp>
      <p:sp>
        <p:nvSpPr>
          <p:cNvPr id="3" name="Subtitle 2">
            <a:extLst>
              <a:ext uri="{FF2B5EF4-FFF2-40B4-BE49-F238E27FC236}">
                <a16:creationId xmlns:a16="http://schemas.microsoft.com/office/drawing/2014/main" id="{FD08A870-D9A7-7EFE-A447-F7DE63452D2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930052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8AC4CA-868C-273A-3584-45AA3CB7CAE5}"/>
              </a:ext>
            </a:extLst>
          </p:cNvPr>
          <p:cNvSpPr txBox="1"/>
          <p:nvPr/>
        </p:nvSpPr>
        <p:spPr>
          <a:xfrm>
            <a:off x="127000" y="127000"/>
            <a:ext cx="7315200" cy="276999"/>
          </a:xfrm>
          <a:prstGeom prst="rect">
            <a:avLst/>
          </a:prstGeom>
          <a:noFill/>
        </p:spPr>
        <p:txBody>
          <a:bodyPr vert="horz" lIns="0" tIns="0" rIns="0" bIns="0" rtlCol="0">
            <a:spAutoFit/>
          </a:bodyPr>
          <a:lstStyle/>
          <a:p>
            <a:r>
              <a:rPr lang="en-US"/>
              <a:t>Forgiveness</a:t>
            </a:r>
          </a:p>
        </p:txBody>
      </p:sp>
      <p:sp>
        <p:nvSpPr>
          <p:cNvPr id="3" name="TextBox 2">
            <a:extLst>
              <a:ext uri="{FF2B5EF4-FFF2-40B4-BE49-F238E27FC236}">
                <a16:creationId xmlns:a16="http://schemas.microsoft.com/office/drawing/2014/main" id="{EB5D3FA2-CA32-C353-ABF8-AC96902ABD55}"/>
              </a:ext>
            </a:extLst>
          </p:cNvPr>
          <p:cNvSpPr txBox="1"/>
          <p:nvPr/>
        </p:nvSpPr>
        <p:spPr>
          <a:xfrm>
            <a:off x="0" y="762000"/>
            <a:ext cx="12192000" cy="646331"/>
          </a:xfrm>
          <a:prstGeom prst="rect">
            <a:avLst/>
          </a:prstGeom>
          <a:noFill/>
        </p:spPr>
        <p:txBody>
          <a:bodyPr vert="horz" rtlCol="0">
            <a:spAutoFit/>
          </a:bodyPr>
          <a:lstStyle/>
          <a:p>
            <a:pPr algn="ctr"/>
            <a:r>
              <a:rPr lang="en-US" sz="3600"/>
              <a:t>Colossians 3:13</a:t>
            </a:r>
          </a:p>
        </p:txBody>
      </p:sp>
      <p:sp>
        <p:nvSpPr>
          <p:cNvPr id="4" name="TextBox 3">
            <a:extLst>
              <a:ext uri="{FF2B5EF4-FFF2-40B4-BE49-F238E27FC236}">
                <a16:creationId xmlns:a16="http://schemas.microsoft.com/office/drawing/2014/main" id="{4C353CE4-95ED-59E9-FE83-664CE2FEDB8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355BA1C-B8E8-7C62-DF3B-040D27DA82D7}"/>
              </a:ext>
            </a:extLst>
          </p:cNvPr>
          <p:cNvSpPr txBox="1"/>
          <p:nvPr/>
        </p:nvSpPr>
        <p:spPr>
          <a:xfrm>
            <a:off x="1016000" y="1905000"/>
            <a:ext cx="10160000" cy="1523494"/>
          </a:xfrm>
          <a:prstGeom prst="rect">
            <a:avLst/>
          </a:prstGeom>
          <a:noFill/>
        </p:spPr>
        <p:txBody>
          <a:bodyPr vert="horz" rtlCol="0">
            <a:spAutoFit/>
          </a:bodyPr>
          <a:lstStyle/>
          <a:p>
            <a:pPr algn="ctr"/>
            <a:r>
              <a:rPr lang="en-US" sz="3100"/>
              <a:t>bearing with one another, </a:t>
            </a:r>
            <a:r>
              <a:rPr lang="en-US" sz="3100" b="1">
                <a:solidFill>
                  <a:srgbClr val="FF0000"/>
                </a:solidFill>
              </a:rPr>
              <a:t>and forgiving each other,</a:t>
            </a:r>
            <a:r>
              <a:rPr lang="en-US" sz="3100"/>
              <a:t> whoever has a complaint against anyone; just as the Lord forgave you, so also should you.</a:t>
            </a:r>
          </a:p>
        </p:txBody>
      </p:sp>
    </p:spTree>
    <p:extLst>
      <p:ext uri="{BB962C8B-B14F-4D97-AF65-F5344CB8AC3E}">
        <p14:creationId xmlns:p14="http://schemas.microsoft.com/office/powerpoint/2010/main" val="37221457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89DAC8-89ED-AD94-88BD-9A18D3C0E971}"/>
              </a:ext>
            </a:extLst>
          </p:cNvPr>
          <p:cNvSpPr txBox="1"/>
          <p:nvPr/>
        </p:nvSpPr>
        <p:spPr>
          <a:xfrm>
            <a:off x="127000" y="127000"/>
            <a:ext cx="7315200" cy="276999"/>
          </a:xfrm>
          <a:prstGeom prst="rect">
            <a:avLst/>
          </a:prstGeom>
          <a:noFill/>
        </p:spPr>
        <p:txBody>
          <a:bodyPr vert="horz" lIns="0" tIns="0" rIns="0" bIns="0" rtlCol="0">
            <a:spAutoFit/>
          </a:bodyPr>
          <a:lstStyle/>
          <a:p>
            <a:r>
              <a:rPr lang="en-US"/>
              <a:t>Forgiveness</a:t>
            </a:r>
          </a:p>
        </p:txBody>
      </p:sp>
      <p:sp>
        <p:nvSpPr>
          <p:cNvPr id="3" name="TextBox 2">
            <a:extLst>
              <a:ext uri="{FF2B5EF4-FFF2-40B4-BE49-F238E27FC236}">
                <a16:creationId xmlns:a16="http://schemas.microsoft.com/office/drawing/2014/main" id="{A973769D-801D-2F5D-1D62-D440B74C2720}"/>
              </a:ext>
            </a:extLst>
          </p:cNvPr>
          <p:cNvSpPr txBox="1"/>
          <p:nvPr/>
        </p:nvSpPr>
        <p:spPr>
          <a:xfrm>
            <a:off x="0" y="762000"/>
            <a:ext cx="12192000" cy="646331"/>
          </a:xfrm>
          <a:prstGeom prst="rect">
            <a:avLst/>
          </a:prstGeom>
          <a:noFill/>
        </p:spPr>
        <p:txBody>
          <a:bodyPr vert="horz" rtlCol="0">
            <a:spAutoFit/>
          </a:bodyPr>
          <a:lstStyle/>
          <a:p>
            <a:pPr algn="ctr"/>
            <a:r>
              <a:rPr lang="en-US" sz="3600"/>
              <a:t>Matthew 6:14-15</a:t>
            </a:r>
          </a:p>
        </p:txBody>
      </p:sp>
      <p:sp>
        <p:nvSpPr>
          <p:cNvPr id="4" name="TextBox 3">
            <a:extLst>
              <a:ext uri="{FF2B5EF4-FFF2-40B4-BE49-F238E27FC236}">
                <a16:creationId xmlns:a16="http://schemas.microsoft.com/office/drawing/2014/main" id="{221ECF22-5FF8-D699-F1F7-FA3896E8E12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389FE49-4DFF-9031-CE84-9F2E182A8CC5}"/>
              </a:ext>
            </a:extLst>
          </p:cNvPr>
          <p:cNvSpPr txBox="1"/>
          <p:nvPr/>
        </p:nvSpPr>
        <p:spPr>
          <a:xfrm>
            <a:off x="1016000" y="1905000"/>
            <a:ext cx="10160000" cy="2000548"/>
          </a:xfrm>
          <a:prstGeom prst="rect">
            <a:avLst/>
          </a:prstGeom>
          <a:noFill/>
        </p:spPr>
        <p:txBody>
          <a:bodyPr vert="horz" rtlCol="0">
            <a:spAutoFit/>
          </a:bodyPr>
          <a:lstStyle/>
          <a:p>
            <a:pPr algn="ctr"/>
            <a:r>
              <a:rPr lang="en-US" sz="3100"/>
              <a:t>"For if you </a:t>
            </a:r>
            <a:r>
              <a:rPr lang="en-US" sz="3100" b="1">
                <a:solidFill>
                  <a:srgbClr val="FF0000"/>
                </a:solidFill>
              </a:rPr>
              <a:t>forgive others for their transgressions</a:t>
            </a:r>
            <a:r>
              <a:rPr lang="en-US" sz="3100"/>
              <a:t>, your heavenly Father will also forgive you. "But if you do not forgive others, then your Father will not forgive your transgressions.</a:t>
            </a:r>
          </a:p>
        </p:txBody>
      </p:sp>
    </p:spTree>
    <p:extLst>
      <p:ext uri="{BB962C8B-B14F-4D97-AF65-F5344CB8AC3E}">
        <p14:creationId xmlns:p14="http://schemas.microsoft.com/office/powerpoint/2010/main" val="10409230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DD338-BAF8-231F-E573-8A67C81FB7D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Boundaries</a:t>
            </a:r>
          </a:p>
        </p:txBody>
      </p:sp>
      <p:sp>
        <p:nvSpPr>
          <p:cNvPr id="3" name="Subtitle 2">
            <a:extLst>
              <a:ext uri="{FF2B5EF4-FFF2-40B4-BE49-F238E27FC236}">
                <a16:creationId xmlns:a16="http://schemas.microsoft.com/office/drawing/2014/main" id="{EA040DD2-7E22-025D-FC6B-2138FB29B16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978287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3C3205-EC01-583F-F258-970AF34B8A4B}"/>
              </a:ext>
            </a:extLst>
          </p:cNvPr>
          <p:cNvSpPr txBox="1"/>
          <p:nvPr/>
        </p:nvSpPr>
        <p:spPr>
          <a:xfrm>
            <a:off x="127000" y="127000"/>
            <a:ext cx="7315200" cy="276999"/>
          </a:xfrm>
          <a:prstGeom prst="rect">
            <a:avLst/>
          </a:prstGeom>
          <a:noFill/>
        </p:spPr>
        <p:txBody>
          <a:bodyPr vert="horz" lIns="0" tIns="0" rIns="0" bIns="0" rtlCol="0">
            <a:spAutoFit/>
          </a:bodyPr>
          <a:lstStyle/>
          <a:p>
            <a:r>
              <a:rPr lang="en-US"/>
              <a:t>Boundaries</a:t>
            </a:r>
          </a:p>
        </p:txBody>
      </p:sp>
      <p:sp>
        <p:nvSpPr>
          <p:cNvPr id="3" name="TextBox 2">
            <a:extLst>
              <a:ext uri="{FF2B5EF4-FFF2-40B4-BE49-F238E27FC236}">
                <a16:creationId xmlns:a16="http://schemas.microsoft.com/office/drawing/2014/main" id="{F97BBB50-20DC-90B4-6F05-80ACA92EDF38}"/>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5:11</a:t>
            </a:r>
          </a:p>
        </p:txBody>
      </p:sp>
      <p:sp>
        <p:nvSpPr>
          <p:cNvPr id="4" name="TextBox 3">
            <a:extLst>
              <a:ext uri="{FF2B5EF4-FFF2-40B4-BE49-F238E27FC236}">
                <a16:creationId xmlns:a16="http://schemas.microsoft.com/office/drawing/2014/main" id="{C925806F-BC5A-70F2-80B1-38E3FD4ABD3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F0EEC11-ADDB-D083-5C8D-051752B7A970}"/>
              </a:ext>
            </a:extLst>
          </p:cNvPr>
          <p:cNvSpPr txBox="1"/>
          <p:nvPr/>
        </p:nvSpPr>
        <p:spPr>
          <a:xfrm>
            <a:off x="1016000" y="1905000"/>
            <a:ext cx="10160000" cy="2000548"/>
          </a:xfrm>
          <a:prstGeom prst="rect">
            <a:avLst/>
          </a:prstGeom>
          <a:noFill/>
        </p:spPr>
        <p:txBody>
          <a:bodyPr vert="horz" rtlCol="0">
            <a:spAutoFit/>
          </a:bodyPr>
          <a:lstStyle/>
          <a:p>
            <a:pPr algn="ctr"/>
            <a:r>
              <a:rPr lang="en-US" sz="3100"/>
              <a:t>But actually, I wrote to you not to associate with any so-called brother if he is an immoral person, or covetous, or an idolater, or a reviler, or a drunkard, or a swindler--</a:t>
            </a:r>
            <a:r>
              <a:rPr lang="en-US" sz="3100" b="1">
                <a:solidFill>
                  <a:srgbClr val="FF0000"/>
                </a:solidFill>
              </a:rPr>
              <a:t>not even to eat with such a one</a:t>
            </a:r>
            <a:r>
              <a:rPr lang="en-US" sz="3100"/>
              <a:t>.</a:t>
            </a:r>
          </a:p>
        </p:txBody>
      </p:sp>
    </p:spTree>
    <p:extLst>
      <p:ext uri="{BB962C8B-B14F-4D97-AF65-F5344CB8AC3E}">
        <p14:creationId xmlns:p14="http://schemas.microsoft.com/office/powerpoint/2010/main" val="213793743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6F0388-7C2D-BAAC-3AC6-8CE66338A20A}"/>
              </a:ext>
            </a:extLst>
          </p:cNvPr>
          <p:cNvSpPr txBox="1"/>
          <p:nvPr/>
        </p:nvSpPr>
        <p:spPr>
          <a:xfrm>
            <a:off x="127000" y="127000"/>
            <a:ext cx="7315200" cy="276999"/>
          </a:xfrm>
          <a:prstGeom prst="rect">
            <a:avLst/>
          </a:prstGeom>
          <a:noFill/>
        </p:spPr>
        <p:txBody>
          <a:bodyPr vert="horz" lIns="0" tIns="0" rIns="0" bIns="0" rtlCol="0">
            <a:spAutoFit/>
          </a:bodyPr>
          <a:lstStyle/>
          <a:p>
            <a:r>
              <a:rPr lang="en-US"/>
              <a:t>Boundaries</a:t>
            </a:r>
          </a:p>
        </p:txBody>
      </p:sp>
      <p:sp>
        <p:nvSpPr>
          <p:cNvPr id="3" name="TextBox 2">
            <a:extLst>
              <a:ext uri="{FF2B5EF4-FFF2-40B4-BE49-F238E27FC236}">
                <a16:creationId xmlns:a16="http://schemas.microsoft.com/office/drawing/2014/main" id="{BD3EE486-ED9A-64A1-E664-55B87A8B3540}"/>
              </a:ext>
            </a:extLst>
          </p:cNvPr>
          <p:cNvSpPr txBox="1"/>
          <p:nvPr/>
        </p:nvSpPr>
        <p:spPr>
          <a:xfrm>
            <a:off x="0" y="762000"/>
            <a:ext cx="12192000" cy="646331"/>
          </a:xfrm>
          <a:prstGeom prst="rect">
            <a:avLst/>
          </a:prstGeom>
          <a:noFill/>
        </p:spPr>
        <p:txBody>
          <a:bodyPr vert="horz" rtlCol="0">
            <a:spAutoFit/>
          </a:bodyPr>
          <a:lstStyle/>
          <a:p>
            <a:pPr algn="ctr"/>
            <a:r>
              <a:rPr lang="en-US" sz="3600"/>
              <a:t>Matthew 7:6</a:t>
            </a:r>
          </a:p>
        </p:txBody>
      </p:sp>
      <p:sp>
        <p:nvSpPr>
          <p:cNvPr id="4" name="TextBox 3">
            <a:extLst>
              <a:ext uri="{FF2B5EF4-FFF2-40B4-BE49-F238E27FC236}">
                <a16:creationId xmlns:a16="http://schemas.microsoft.com/office/drawing/2014/main" id="{A30BCAE8-7602-C761-8290-70F2B277E6F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CF43F1E-A291-57A4-5278-2285DD1BFA8A}"/>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Do not give what is holy to dogs,</a:t>
            </a:r>
            <a:r>
              <a:rPr lang="en-US" sz="3100"/>
              <a:t> and do not throw your pearls before swine, or they will trample them under their feet, and turn and tear you to pieces.</a:t>
            </a:r>
          </a:p>
        </p:txBody>
      </p:sp>
    </p:spTree>
    <p:extLst>
      <p:ext uri="{BB962C8B-B14F-4D97-AF65-F5344CB8AC3E}">
        <p14:creationId xmlns:p14="http://schemas.microsoft.com/office/powerpoint/2010/main" val="23005650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1CFCD8-DC12-C0EE-57E1-67B9D8239FB5}"/>
              </a:ext>
            </a:extLst>
          </p:cNvPr>
          <p:cNvSpPr txBox="1"/>
          <p:nvPr/>
        </p:nvSpPr>
        <p:spPr>
          <a:xfrm>
            <a:off x="127000" y="127000"/>
            <a:ext cx="7315200" cy="276999"/>
          </a:xfrm>
          <a:prstGeom prst="rect">
            <a:avLst/>
          </a:prstGeom>
          <a:noFill/>
        </p:spPr>
        <p:txBody>
          <a:bodyPr vert="horz" lIns="0" tIns="0" rIns="0" bIns="0" rtlCol="0">
            <a:spAutoFit/>
          </a:bodyPr>
          <a:lstStyle/>
          <a:p>
            <a:r>
              <a:rPr lang="en-US"/>
              <a:t>Boundaries</a:t>
            </a:r>
          </a:p>
        </p:txBody>
      </p:sp>
      <p:sp>
        <p:nvSpPr>
          <p:cNvPr id="3" name="TextBox 2">
            <a:extLst>
              <a:ext uri="{FF2B5EF4-FFF2-40B4-BE49-F238E27FC236}">
                <a16:creationId xmlns:a16="http://schemas.microsoft.com/office/drawing/2014/main" id="{FE1A8B1D-68FC-A8E0-9E1A-CE200188BEB4}"/>
              </a:ext>
            </a:extLst>
          </p:cNvPr>
          <p:cNvSpPr txBox="1"/>
          <p:nvPr/>
        </p:nvSpPr>
        <p:spPr>
          <a:xfrm>
            <a:off x="0" y="762000"/>
            <a:ext cx="12192000" cy="646331"/>
          </a:xfrm>
          <a:prstGeom prst="rect">
            <a:avLst/>
          </a:prstGeom>
          <a:noFill/>
        </p:spPr>
        <p:txBody>
          <a:bodyPr vert="horz" rtlCol="0">
            <a:spAutoFit/>
          </a:bodyPr>
          <a:lstStyle/>
          <a:p>
            <a:pPr algn="ctr"/>
            <a:r>
              <a:rPr lang="en-US" sz="3600"/>
              <a:t>Proverbs 4:23</a:t>
            </a:r>
          </a:p>
        </p:txBody>
      </p:sp>
      <p:sp>
        <p:nvSpPr>
          <p:cNvPr id="4" name="TextBox 3">
            <a:extLst>
              <a:ext uri="{FF2B5EF4-FFF2-40B4-BE49-F238E27FC236}">
                <a16:creationId xmlns:a16="http://schemas.microsoft.com/office/drawing/2014/main" id="{673F7817-4DAF-7254-7690-F236505C8F0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F609FD9-051C-C576-D8F3-6D80D71422CC}"/>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Watch over your heart with all diligence,</a:t>
            </a:r>
            <a:r>
              <a:rPr lang="en-US" sz="3100"/>
              <a:t> For from it flow the springs of life.</a:t>
            </a:r>
          </a:p>
        </p:txBody>
      </p:sp>
    </p:spTree>
    <p:extLst>
      <p:ext uri="{BB962C8B-B14F-4D97-AF65-F5344CB8AC3E}">
        <p14:creationId xmlns:p14="http://schemas.microsoft.com/office/powerpoint/2010/main" val="8316677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1AB76C-5646-102B-DD5A-FD0264C7EC6F}"/>
              </a:ext>
            </a:extLst>
          </p:cNvPr>
          <p:cNvSpPr txBox="1"/>
          <p:nvPr/>
        </p:nvSpPr>
        <p:spPr>
          <a:xfrm>
            <a:off x="127000" y="127000"/>
            <a:ext cx="7315200" cy="276999"/>
          </a:xfrm>
          <a:prstGeom prst="rect">
            <a:avLst/>
          </a:prstGeom>
          <a:noFill/>
        </p:spPr>
        <p:txBody>
          <a:bodyPr vert="horz" lIns="0" tIns="0" rIns="0" bIns="0" rtlCol="0">
            <a:spAutoFit/>
          </a:bodyPr>
          <a:lstStyle/>
          <a:p>
            <a:r>
              <a:rPr lang="en-US"/>
              <a:t>Boundaries</a:t>
            </a:r>
          </a:p>
        </p:txBody>
      </p:sp>
      <p:sp>
        <p:nvSpPr>
          <p:cNvPr id="3" name="TextBox 2">
            <a:extLst>
              <a:ext uri="{FF2B5EF4-FFF2-40B4-BE49-F238E27FC236}">
                <a16:creationId xmlns:a16="http://schemas.microsoft.com/office/drawing/2014/main" id="{2C669E97-CCA4-776B-A6DE-CD7602C279EA}"/>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3:14-15</a:t>
            </a:r>
          </a:p>
        </p:txBody>
      </p:sp>
      <p:sp>
        <p:nvSpPr>
          <p:cNvPr id="4" name="TextBox 3">
            <a:extLst>
              <a:ext uri="{FF2B5EF4-FFF2-40B4-BE49-F238E27FC236}">
                <a16:creationId xmlns:a16="http://schemas.microsoft.com/office/drawing/2014/main" id="{9A609AFA-7E37-BC11-BD9D-7075895F4E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5D36703-A199-B671-3742-32722EE9FAC2}"/>
              </a:ext>
            </a:extLst>
          </p:cNvPr>
          <p:cNvSpPr txBox="1"/>
          <p:nvPr/>
        </p:nvSpPr>
        <p:spPr>
          <a:xfrm>
            <a:off x="1016000" y="1905000"/>
            <a:ext cx="10160000" cy="2000548"/>
          </a:xfrm>
          <a:prstGeom prst="rect">
            <a:avLst/>
          </a:prstGeom>
          <a:noFill/>
        </p:spPr>
        <p:txBody>
          <a:bodyPr vert="horz" rtlCol="0">
            <a:spAutoFit/>
          </a:bodyPr>
          <a:lstStyle/>
          <a:p>
            <a:pPr algn="ctr"/>
            <a:r>
              <a:rPr lang="en-US" sz="3100"/>
              <a:t>If anyone does not obey our instruction in this letter, take special note of that person and </a:t>
            </a:r>
            <a:r>
              <a:rPr lang="en-US" sz="3100" b="1">
                <a:solidFill>
                  <a:srgbClr val="FF0000"/>
                </a:solidFill>
              </a:rPr>
              <a:t>do not associate with him</a:t>
            </a:r>
            <a:r>
              <a:rPr lang="en-US" sz="3100"/>
              <a:t>, so that he will be put to shame. </a:t>
            </a:r>
            <a:r>
              <a:rPr lang="en-US" sz="3100" b="1">
                <a:solidFill>
                  <a:srgbClr val="FF0000"/>
                </a:solidFill>
              </a:rPr>
              <a:t>Yet do not regard him as an enemy, but admonish him as a brother</a:t>
            </a:r>
            <a:r>
              <a:rPr lang="en-US" sz="3100"/>
              <a:t>.</a:t>
            </a:r>
          </a:p>
        </p:txBody>
      </p:sp>
    </p:spTree>
    <p:extLst>
      <p:ext uri="{BB962C8B-B14F-4D97-AF65-F5344CB8AC3E}">
        <p14:creationId xmlns:p14="http://schemas.microsoft.com/office/powerpoint/2010/main" val="246793686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C8D5B5-F5A1-23CE-1825-9FB54B4291F4}"/>
              </a:ext>
            </a:extLst>
          </p:cNvPr>
          <p:cNvSpPr txBox="1"/>
          <p:nvPr/>
        </p:nvSpPr>
        <p:spPr>
          <a:xfrm>
            <a:off x="127000" y="127000"/>
            <a:ext cx="7315200" cy="276999"/>
          </a:xfrm>
          <a:prstGeom prst="rect">
            <a:avLst/>
          </a:prstGeom>
          <a:noFill/>
        </p:spPr>
        <p:txBody>
          <a:bodyPr vert="horz" lIns="0" tIns="0" rIns="0" bIns="0" rtlCol="0">
            <a:spAutoFit/>
          </a:bodyPr>
          <a:lstStyle/>
          <a:p>
            <a:r>
              <a:rPr lang="en-US"/>
              <a:t>Boundaries</a:t>
            </a:r>
          </a:p>
        </p:txBody>
      </p:sp>
      <p:sp>
        <p:nvSpPr>
          <p:cNvPr id="3" name="TextBox 2">
            <a:extLst>
              <a:ext uri="{FF2B5EF4-FFF2-40B4-BE49-F238E27FC236}">
                <a16:creationId xmlns:a16="http://schemas.microsoft.com/office/drawing/2014/main" id="{2AD6DF53-2C0C-0193-749C-C76D6B734F78}"/>
              </a:ext>
            </a:extLst>
          </p:cNvPr>
          <p:cNvSpPr txBox="1"/>
          <p:nvPr/>
        </p:nvSpPr>
        <p:spPr>
          <a:xfrm>
            <a:off x="0" y="762000"/>
            <a:ext cx="12192000" cy="646331"/>
          </a:xfrm>
          <a:prstGeom prst="rect">
            <a:avLst/>
          </a:prstGeom>
          <a:noFill/>
        </p:spPr>
        <p:txBody>
          <a:bodyPr vert="horz" rtlCol="0">
            <a:spAutoFit/>
          </a:bodyPr>
          <a:lstStyle/>
          <a:p>
            <a:pPr algn="ctr"/>
            <a:r>
              <a:rPr lang="en-US" sz="3600"/>
              <a:t>Testament of Asher 4:1</a:t>
            </a:r>
          </a:p>
        </p:txBody>
      </p:sp>
      <p:sp>
        <p:nvSpPr>
          <p:cNvPr id="4" name="TextBox 3">
            <a:extLst>
              <a:ext uri="{FF2B5EF4-FFF2-40B4-BE49-F238E27FC236}">
                <a16:creationId xmlns:a16="http://schemas.microsoft.com/office/drawing/2014/main" id="{1AFDEF78-5A42-9C04-5CB0-E5AA46CBCC69}"/>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D4D7027C-F4D7-E874-A456-0CEDD2E718D5}"/>
              </a:ext>
            </a:extLst>
          </p:cNvPr>
          <p:cNvSpPr txBox="1"/>
          <p:nvPr/>
        </p:nvSpPr>
        <p:spPr>
          <a:xfrm>
            <a:off x="1016000" y="1905000"/>
            <a:ext cx="10160000" cy="3908762"/>
          </a:xfrm>
          <a:prstGeom prst="rect">
            <a:avLst/>
          </a:prstGeom>
          <a:noFill/>
        </p:spPr>
        <p:txBody>
          <a:bodyPr vert="horz" rtlCol="0">
            <a:spAutoFit/>
          </a:bodyPr>
          <a:lstStyle/>
          <a:p>
            <a:pPr algn="ctr"/>
            <a:r>
              <a:rPr lang="en-US" sz="3100"/>
              <a:t>They say putting a murderer to death is evil. But in reality it is a good work because it have roots and destroys evil from the land. They do not understand that it is not hypocritical to show mercy on a truly repentant adulterer and thief, but punish the unrepentant sinner, both righteousness because he follows the Lord's example in that he refuses evil that appears to be good in that which is obviously evil. (Continued...)</a:t>
            </a:r>
          </a:p>
        </p:txBody>
      </p:sp>
    </p:spTree>
    <p:extLst>
      <p:ext uri="{BB962C8B-B14F-4D97-AF65-F5344CB8AC3E}">
        <p14:creationId xmlns:p14="http://schemas.microsoft.com/office/powerpoint/2010/main" val="5391987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44D567-8263-97FB-1F8D-9416CE56A0A2}"/>
              </a:ext>
            </a:extLst>
          </p:cNvPr>
          <p:cNvSpPr txBox="1"/>
          <p:nvPr/>
        </p:nvSpPr>
        <p:spPr>
          <a:xfrm>
            <a:off x="127000" y="127000"/>
            <a:ext cx="7315200" cy="276999"/>
          </a:xfrm>
          <a:prstGeom prst="rect">
            <a:avLst/>
          </a:prstGeom>
          <a:noFill/>
        </p:spPr>
        <p:txBody>
          <a:bodyPr vert="horz" lIns="0" tIns="0" rIns="0" bIns="0" rtlCol="0">
            <a:spAutoFit/>
          </a:bodyPr>
          <a:lstStyle/>
          <a:p>
            <a:r>
              <a:rPr lang="en-US"/>
              <a:t>Boundaries</a:t>
            </a:r>
          </a:p>
        </p:txBody>
      </p:sp>
      <p:sp>
        <p:nvSpPr>
          <p:cNvPr id="3" name="TextBox 2">
            <a:extLst>
              <a:ext uri="{FF2B5EF4-FFF2-40B4-BE49-F238E27FC236}">
                <a16:creationId xmlns:a16="http://schemas.microsoft.com/office/drawing/2014/main" id="{855C2A7B-1C8C-3B45-B2D0-5EB108C4A1DD}"/>
              </a:ext>
            </a:extLst>
          </p:cNvPr>
          <p:cNvSpPr txBox="1"/>
          <p:nvPr/>
        </p:nvSpPr>
        <p:spPr>
          <a:xfrm>
            <a:off x="1016000" y="635000"/>
            <a:ext cx="10160000" cy="3431709"/>
          </a:xfrm>
          <a:prstGeom prst="rect">
            <a:avLst/>
          </a:prstGeom>
          <a:noFill/>
        </p:spPr>
        <p:txBody>
          <a:bodyPr vert="horz" rtlCol="0">
            <a:spAutoFit/>
          </a:bodyPr>
          <a:lstStyle/>
          <a:p>
            <a:pPr algn="ctr"/>
            <a:r>
              <a:rPr lang="en-US" sz="3100"/>
              <a:t>They also think it hypocritical to strive against those who carouse, but the righteous know that by tolerating sinners they will pollute their souls and defile their own speech. </a:t>
            </a:r>
            <a:r>
              <a:rPr lang="en-US" sz="3100" b="1">
                <a:solidFill>
                  <a:srgbClr val="FF0000"/>
                </a:solidFill>
              </a:rPr>
              <a:t>It is a righteous act to both refrain from these actions and forcibly stop others from doing them.</a:t>
            </a:r>
            <a:r>
              <a:rPr lang="en-US" sz="3100"/>
              <a:t> Such men are like stags and hinds, because in a wild condition they seem to be unclean, but they are altogether clean. (Continued...)</a:t>
            </a:r>
          </a:p>
        </p:txBody>
      </p:sp>
    </p:spTree>
    <p:extLst>
      <p:ext uri="{BB962C8B-B14F-4D97-AF65-F5344CB8AC3E}">
        <p14:creationId xmlns:p14="http://schemas.microsoft.com/office/powerpoint/2010/main" val="372282079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C0A42C-7FB3-07CC-1FA2-41FBE3A9349E}"/>
              </a:ext>
            </a:extLst>
          </p:cNvPr>
          <p:cNvSpPr txBox="1"/>
          <p:nvPr/>
        </p:nvSpPr>
        <p:spPr>
          <a:xfrm>
            <a:off x="127000" y="127000"/>
            <a:ext cx="7315200" cy="276999"/>
          </a:xfrm>
          <a:prstGeom prst="rect">
            <a:avLst/>
          </a:prstGeom>
          <a:noFill/>
        </p:spPr>
        <p:txBody>
          <a:bodyPr vert="horz" lIns="0" tIns="0" rIns="0" bIns="0" rtlCol="0">
            <a:spAutoFit/>
          </a:bodyPr>
          <a:lstStyle/>
          <a:p>
            <a:r>
              <a:rPr lang="en-US"/>
              <a:t>Boundaries</a:t>
            </a:r>
          </a:p>
        </p:txBody>
      </p:sp>
      <p:sp>
        <p:nvSpPr>
          <p:cNvPr id="3" name="TextBox 2">
            <a:extLst>
              <a:ext uri="{FF2B5EF4-FFF2-40B4-BE49-F238E27FC236}">
                <a16:creationId xmlns:a16="http://schemas.microsoft.com/office/drawing/2014/main" id="{B5ECB6DF-666A-C09F-848C-3CFE679AA051}"/>
              </a:ext>
            </a:extLst>
          </p:cNvPr>
          <p:cNvSpPr txBox="1"/>
          <p:nvPr/>
        </p:nvSpPr>
        <p:spPr>
          <a:xfrm>
            <a:off x="1016000" y="635000"/>
            <a:ext cx="10160000" cy="1523494"/>
          </a:xfrm>
          <a:prstGeom prst="rect">
            <a:avLst/>
          </a:prstGeom>
          <a:noFill/>
        </p:spPr>
        <p:txBody>
          <a:bodyPr vert="horz" rtlCol="0">
            <a:spAutoFit/>
          </a:bodyPr>
          <a:lstStyle/>
          <a:p>
            <a:pPr algn="ctr"/>
            <a:r>
              <a:rPr lang="en-US" sz="3100"/>
              <a:t>They walk in a zeal for God, and abstain from what God also hates and forbids by His commandments, and they ward off the evil from the good.</a:t>
            </a:r>
          </a:p>
        </p:txBody>
      </p:sp>
    </p:spTree>
    <p:extLst>
      <p:ext uri="{BB962C8B-B14F-4D97-AF65-F5344CB8AC3E}">
        <p14:creationId xmlns:p14="http://schemas.microsoft.com/office/powerpoint/2010/main" val="303941798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F7D43-07AB-6A28-FDFB-9D7E2C25DD9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When the offended approaches the offender, the following character traits should be exhibited</a:t>
            </a:r>
          </a:p>
        </p:txBody>
      </p:sp>
      <p:sp>
        <p:nvSpPr>
          <p:cNvPr id="3" name="Subtitle 2">
            <a:extLst>
              <a:ext uri="{FF2B5EF4-FFF2-40B4-BE49-F238E27FC236}">
                <a16:creationId xmlns:a16="http://schemas.microsoft.com/office/drawing/2014/main" id="{A2B08198-BBE2-44AC-F5D3-CF00B799FFE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6107618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D582C-C777-C1D2-0D4E-B19221DDA9F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Humility and Love</a:t>
            </a:r>
          </a:p>
        </p:txBody>
      </p:sp>
      <p:sp>
        <p:nvSpPr>
          <p:cNvPr id="3" name="Subtitle 2">
            <a:extLst>
              <a:ext uri="{FF2B5EF4-FFF2-40B4-BE49-F238E27FC236}">
                <a16:creationId xmlns:a16="http://schemas.microsoft.com/office/drawing/2014/main" id="{52EA1C95-C0DB-2D0B-4032-8A2D3C1F933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971848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80D5F3-EF7E-AE77-613F-6A4E1629508B}"/>
              </a:ext>
            </a:extLst>
          </p:cNvPr>
          <p:cNvSpPr txBox="1"/>
          <p:nvPr/>
        </p:nvSpPr>
        <p:spPr>
          <a:xfrm>
            <a:off x="127000" y="127000"/>
            <a:ext cx="7315200" cy="276999"/>
          </a:xfrm>
          <a:prstGeom prst="rect">
            <a:avLst/>
          </a:prstGeom>
          <a:noFill/>
        </p:spPr>
        <p:txBody>
          <a:bodyPr vert="horz" lIns="0" tIns="0" rIns="0" bIns="0" rtlCol="0">
            <a:spAutoFit/>
          </a:bodyPr>
          <a:lstStyle/>
          <a:p>
            <a:r>
              <a:rPr lang="en-US"/>
              <a:t>Humility and Love</a:t>
            </a:r>
          </a:p>
        </p:txBody>
      </p:sp>
      <p:sp>
        <p:nvSpPr>
          <p:cNvPr id="3" name="TextBox 2">
            <a:extLst>
              <a:ext uri="{FF2B5EF4-FFF2-40B4-BE49-F238E27FC236}">
                <a16:creationId xmlns:a16="http://schemas.microsoft.com/office/drawing/2014/main" id="{DCC21C01-241F-DC4D-7CA0-CE60FC8D5476}"/>
              </a:ext>
            </a:extLst>
          </p:cNvPr>
          <p:cNvSpPr txBox="1"/>
          <p:nvPr/>
        </p:nvSpPr>
        <p:spPr>
          <a:xfrm>
            <a:off x="0" y="762000"/>
            <a:ext cx="12192000" cy="646331"/>
          </a:xfrm>
          <a:prstGeom prst="rect">
            <a:avLst/>
          </a:prstGeom>
          <a:noFill/>
        </p:spPr>
        <p:txBody>
          <a:bodyPr vert="horz" rtlCol="0">
            <a:spAutoFit/>
          </a:bodyPr>
          <a:lstStyle/>
          <a:p>
            <a:pPr algn="ctr"/>
            <a:r>
              <a:rPr lang="en-US" sz="3600"/>
              <a:t>Ephesians 4:2</a:t>
            </a:r>
          </a:p>
        </p:txBody>
      </p:sp>
      <p:sp>
        <p:nvSpPr>
          <p:cNvPr id="4" name="TextBox 3">
            <a:extLst>
              <a:ext uri="{FF2B5EF4-FFF2-40B4-BE49-F238E27FC236}">
                <a16:creationId xmlns:a16="http://schemas.microsoft.com/office/drawing/2014/main" id="{F8FFD4A0-06DE-9D35-9DB9-520E271116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98EFBF8-CCA1-CE09-B9BD-0029F41AC113}"/>
              </a:ext>
            </a:extLst>
          </p:cNvPr>
          <p:cNvSpPr txBox="1"/>
          <p:nvPr/>
        </p:nvSpPr>
        <p:spPr>
          <a:xfrm>
            <a:off x="1016000" y="1905000"/>
            <a:ext cx="10160000" cy="1046440"/>
          </a:xfrm>
          <a:prstGeom prst="rect">
            <a:avLst/>
          </a:prstGeom>
          <a:noFill/>
        </p:spPr>
        <p:txBody>
          <a:bodyPr vert="horz" rtlCol="0">
            <a:spAutoFit/>
          </a:bodyPr>
          <a:lstStyle/>
          <a:p>
            <a:pPr algn="ctr"/>
            <a:r>
              <a:rPr lang="en-US" sz="3100"/>
              <a:t>with all </a:t>
            </a:r>
            <a:r>
              <a:rPr lang="en-US" sz="3100" b="1">
                <a:solidFill>
                  <a:srgbClr val="FF0000"/>
                </a:solidFill>
              </a:rPr>
              <a:t>humility and gentleness, with patience</a:t>
            </a:r>
            <a:r>
              <a:rPr lang="en-US" sz="3100"/>
              <a:t>, showing tolerance for one another in love,</a:t>
            </a:r>
          </a:p>
        </p:txBody>
      </p:sp>
    </p:spTree>
    <p:extLst>
      <p:ext uri="{BB962C8B-B14F-4D97-AF65-F5344CB8AC3E}">
        <p14:creationId xmlns:p14="http://schemas.microsoft.com/office/powerpoint/2010/main" val="411462991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3CF3AF-18F1-F153-4D42-F44B0488F536}"/>
              </a:ext>
            </a:extLst>
          </p:cNvPr>
          <p:cNvSpPr txBox="1"/>
          <p:nvPr/>
        </p:nvSpPr>
        <p:spPr>
          <a:xfrm>
            <a:off x="127000" y="127000"/>
            <a:ext cx="7315200" cy="276999"/>
          </a:xfrm>
          <a:prstGeom prst="rect">
            <a:avLst/>
          </a:prstGeom>
          <a:noFill/>
        </p:spPr>
        <p:txBody>
          <a:bodyPr vert="horz" lIns="0" tIns="0" rIns="0" bIns="0" rtlCol="0">
            <a:spAutoFit/>
          </a:bodyPr>
          <a:lstStyle/>
          <a:p>
            <a:r>
              <a:rPr lang="en-US"/>
              <a:t>Humility and Love</a:t>
            </a:r>
          </a:p>
        </p:txBody>
      </p:sp>
      <p:sp>
        <p:nvSpPr>
          <p:cNvPr id="3" name="TextBox 2">
            <a:extLst>
              <a:ext uri="{FF2B5EF4-FFF2-40B4-BE49-F238E27FC236}">
                <a16:creationId xmlns:a16="http://schemas.microsoft.com/office/drawing/2014/main" id="{0BE36F73-75FF-9CB7-C3A0-4E6672594082}"/>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13:1-13</a:t>
            </a:r>
          </a:p>
        </p:txBody>
      </p:sp>
      <p:sp>
        <p:nvSpPr>
          <p:cNvPr id="4" name="TextBox 3">
            <a:extLst>
              <a:ext uri="{FF2B5EF4-FFF2-40B4-BE49-F238E27FC236}">
                <a16:creationId xmlns:a16="http://schemas.microsoft.com/office/drawing/2014/main" id="{DF5BBF6E-745F-1DFA-A6D9-D5A6CFB9B8A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0F2206-D76E-0BC1-7D21-AC645651D22C}"/>
              </a:ext>
            </a:extLst>
          </p:cNvPr>
          <p:cNvSpPr txBox="1"/>
          <p:nvPr/>
        </p:nvSpPr>
        <p:spPr>
          <a:xfrm>
            <a:off x="1016000" y="1905000"/>
            <a:ext cx="10160000" cy="4385816"/>
          </a:xfrm>
          <a:prstGeom prst="rect">
            <a:avLst/>
          </a:prstGeom>
          <a:noFill/>
        </p:spPr>
        <p:txBody>
          <a:bodyPr vert="horz" rtlCol="0">
            <a:spAutoFit/>
          </a:bodyPr>
          <a:lstStyle/>
          <a:p>
            <a:pPr algn="ctr"/>
            <a:r>
              <a:rPr lang="en-US" sz="3100"/>
              <a:t>If I speak with the tongues of men and of angels, </a:t>
            </a:r>
            <a:r>
              <a:rPr lang="en-US" sz="3100" b="1">
                <a:solidFill>
                  <a:srgbClr val="FF0000"/>
                </a:solidFill>
              </a:rPr>
              <a:t>but do not have love</a:t>
            </a:r>
            <a:r>
              <a:rPr lang="en-US" sz="3100"/>
              <a:t>, I have become a noisy gong or a clanging cymbal. If I have the gift of prophecy, and know all mysteries and all knowledge; and if I have all faith, so as to remove mountains, </a:t>
            </a:r>
            <a:r>
              <a:rPr lang="en-US" sz="3100" b="1">
                <a:solidFill>
                  <a:srgbClr val="FF0000"/>
                </a:solidFill>
              </a:rPr>
              <a:t>but do not have love</a:t>
            </a:r>
            <a:r>
              <a:rPr lang="en-US" sz="3100"/>
              <a:t>, I am nothing. And if I give all my possessions to feed the poor, and if I surrender my body to be burned, </a:t>
            </a:r>
            <a:r>
              <a:rPr lang="en-US" sz="3100" b="1">
                <a:solidFill>
                  <a:srgbClr val="FF0000"/>
                </a:solidFill>
              </a:rPr>
              <a:t>but do not have love</a:t>
            </a:r>
            <a:r>
              <a:rPr lang="en-US" sz="3100"/>
              <a:t>, it profits me nothing. Love is patient, love is kind and is not jealous; (Continued...)</a:t>
            </a:r>
          </a:p>
        </p:txBody>
      </p:sp>
    </p:spTree>
    <p:extLst>
      <p:ext uri="{BB962C8B-B14F-4D97-AF65-F5344CB8AC3E}">
        <p14:creationId xmlns:p14="http://schemas.microsoft.com/office/powerpoint/2010/main" val="1477778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BBA44A-FF0F-17E9-AAFA-378CB180505A}"/>
              </a:ext>
            </a:extLst>
          </p:cNvPr>
          <p:cNvSpPr txBox="1"/>
          <p:nvPr/>
        </p:nvSpPr>
        <p:spPr>
          <a:xfrm>
            <a:off x="127000" y="127000"/>
            <a:ext cx="7315200" cy="276999"/>
          </a:xfrm>
          <a:prstGeom prst="rect">
            <a:avLst/>
          </a:prstGeom>
          <a:noFill/>
        </p:spPr>
        <p:txBody>
          <a:bodyPr vert="horz" lIns="0" tIns="0" rIns="0" bIns="0" rtlCol="0">
            <a:spAutoFit/>
          </a:bodyPr>
          <a:lstStyle/>
          <a:p>
            <a:r>
              <a:rPr lang="en-US"/>
              <a:t>Humility and Love</a:t>
            </a:r>
          </a:p>
        </p:txBody>
      </p:sp>
      <p:sp>
        <p:nvSpPr>
          <p:cNvPr id="3" name="TextBox 2">
            <a:extLst>
              <a:ext uri="{FF2B5EF4-FFF2-40B4-BE49-F238E27FC236}">
                <a16:creationId xmlns:a16="http://schemas.microsoft.com/office/drawing/2014/main" id="{22A337EE-C837-5768-D3CF-F27CF138D9B0}"/>
              </a:ext>
            </a:extLst>
          </p:cNvPr>
          <p:cNvSpPr txBox="1"/>
          <p:nvPr/>
        </p:nvSpPr>
        <p:spPr>
          <a:xfrm>
            <a:off x="1016000" y="635000"/>
            <a:ext cx="10160000" cy="4385816"/>
          </a:xfrm>
          <a:prstGeom prst="rect">
            <a:avLst/>
          </a:prstGeom>
          <a:noFill/>
        </p:spPr>
        <p:txBody>
          <a:bodyPr vert="horz" rtlCol="0">
            <a:spAutoFit/>
          </a:bodyPr>
          <a:lstStyle/>
          <a:p>
            <a:pPr algn="ctr"/>
            <a:r>
              <a:rPr lang="en-US" sz="3100"/>
              <a:t>love does not brag and is not arrogant, does not act unbecomingly; it does not seek its own, is not provoked, does not take into account a wrong suffered, does not rejoice in unrighteousness, but rejoices with the truth; bears all things, believes all things, hopes all things, endures all things. Love never fails; but if there are gifts of prophecy, they will be done away; if there are tongues, they will cease; if there is knowledge, it will be done away. (Continued...)</a:t>
            </a:r>
          </a:p>
        </p:txBody>
      </p:sp>
    </p:spTree>
    <p:extLst>
      <p:ext uri="{BB962C8B-B14F-4D97-AF65-F5344CB8AC3E}">
        <p14:creationId xmlns:p14="http://schemas.microsoft.com/office/powerpoint/2010/main" val="1320659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6B6C4B-DB71-6F42-4390-49BCF1836BE7}"/>
              </a:ext>
            </a:extLst>
          </p:cNvPr>
          <p:cNvSpPr txBox="1"/>
          <p:nvPr/>
        </p:nvSpPr>
        <p:spPr>
          <a:xfrm>
            <a:off x="127000" y="127000"/>
            <a:ext cx="7315200" cy="276999"/>
          </a:xfrm>
          <a:prstGeom prst="rect">
            <a:avLst/>
          </a:prstGeom>
          <a:noFill/>
        </p:spPr>
        <p:txBody>
          <a:bodyPr vert="horz" lIns="0" tIns="0" rIns="0" bIns="0" rtlCol="0">
            <a:spAutoFit/>
          </a:bodyPr>
          <a:lstStyle/>
          <a:p>
            <a:r>
              <a:rPr lang="en-US"/>
              <a:t>Humility and Love</a:t>
            </a:r>
          </a:p>
        </p:txBody>
      </p:sp>
      <p:sp>
        <p:nvSpPr>
          <p:cNvPr id="3" name="TextBox 2">
            <a:extLst>
              <a:ext uri="{FF2B5EF4-FFF2-40B4-BE49-F238E27FC236}">
                <a16:creationId xmlns:a16="http://schemas.microsoft.com/office/drawing/2014/main" id="{7DEB5796-CDA5-B39E-DDB8-8B2D89E9E5D3}"/>
              </a:ext>
            </a:extLst>
          </p:cNvPr>
          <p:cNvSpPr txBox="1"/>
          <p:nvPr/>
        </p:nvSpPr>
        <p:spPr>
          <a:xfrm>
            <a:off x="1016000" y="635000"/>
            <a:ext cx="10160000" cy="3908762"/>
          </a:xfrm>
          <a:prstGeom prst="rect">
            <a:avLst/>
          </a:prstGeom>
          <a:noFill/>
        </p:spPr>
        <p:txBody>
          <a:bodyPr vert="horz" rtlCol="0">
            <a:spAutoFit/>
          </a:bodyPr>
          <a:lstStyle/>
          <a:p>
            <a:pPr algn="ctr"/>
            <a:r>
              <a:rPr lang="en-US" sz="3100"/>
              <a:t>For we know in part and we prophesy in part; but when the perfect comes, the partial will be done away. When I was a child, I used to speak like a child, think like a child, reason like a child; when I became a man, I did away with childish things. For now we see in a mirror dimly, but then face to face; now I know in part, but then I will know fully just as I also have been fully known. But now faith, hope, love, abide these three; but the greatest of these is love.</a:t>
            </a:r>
          </a:p>
        </p:txBody>
      </p:sp>
    </p:spTree>
    <p:extLst>
      <p:ext uri="{BB962C8B-B14F-4D97-AF65-F5344CB8AC3E}">
        <p14:creationId xmlns:p14="http://schemas.microsoft.com/office/powerpoint/2010/main" val="385602558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F3D2B8-AEC7-0A70-AF6F-D165FDBBD8F1}"/>
              </a:ext>
            </a:extLst>
          </p:cNvPr>
          <p:cNvSpPr txBox="1"/>
          <p:nvPr/>
        </p:nvSpPr>
        <p:spPr>
          <a:xfrm>
            <a:off x="127000" y="127000"/>
            <a:ext cx="7315200" cy="276999"/>
          </a:xfrm>
          <a:prstGeom prst="rect">
            <a:avLst/>
          </a:prstGeom>
          <a:noFill/>
        </p:spPr>
        <p:txBody>
          <a:bodyPr vert="horz" lIns="0" tIns="0" rIns="0" bIns="0" rtlCol="0">
            <a:spAutoFit/>
          </a:bodyPr>
          <a:lstStyle/>
          <a:p>
            <a:r>
              <a:rPr lang="en-US"/>
              <a:t>Humility and Love</a:t>
            </a:r>
          </a:p>
        </p:txBody>
      </p:sp>
      <p:sp>
        <p:nvSpPr>
          <p:cNvPr id="3" name="TextBox 2">
            <a:extLst>
              <a:ext uri="{FF2B5EF4-FFF2-40B4-BE49-F238E27FC236}">
                <a16:creationId xmlns:a16="http://schemas.microsoft.com/office/drawing/2014/main" id="{5DCAC27F-81AE-6C06-208A-E61DF87371AA}"/>
              </a:ext>
            </a:extLst>
          </p:cNvPr>
          <p:cNvSpPr txBox="1"/>
          <p:nvPr/>
        </p:nvSpPr>
        <p:spPr>
          <a:xfrm>
            <a:off x="0" y="762000"/>
            <a:ext cx="12192000" cy="646331"/>
          </a:xfrm>
          <a:prstGeom prst="rect">
            <a:avLst/>
          </a:prstGeom>
          <a:noFill/>
        </p:spPr>
        <p:txBody>
          <a:bodyPr vert="horz" rtlCol="0">
            <a:spAutoFit/>
          </a:bodyPr>
          <a:lstStyle/>
          <a:p>
            <a:pPr algn="ctr"/>
            <a:r>
              <a:rPr lang="en-US" sz="3600"/>
              <a:t>First John 3:13-18</a:t>
            </a:r>
          </a:p>
        </p:txBody>
      </p:sp>
      <p:sp>
        <p:nvSpPr>
          <p:cNvPr id="4" name="TextBox 3">
            <a:extLst>
              <a:ext uri="{FF2B5EF4-FFF2-40B4-BE49-F238E27FC236}">
                <a16:creationId xmlns:a16="http://schemas.microsoft.com/office/drawing/2014/main" id="{B172FC68-45FC-CA92-FA40-512ABF6F120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414253C-06EC-CB46-F4CA-4A4DF795A551}"/>
              </a:ext>
            </a:extLst>
          </p:cNvPr>
          <p:cNvSpPr txBox="1"/>
          <p:nvPr/>
        </p:nvSpPr>
        <p:spPr>
          <a:xfrm>
            <a:off x="1016000" y="1905000"/>
            <a:ext cx="10160000" cy="3908762"/>
          </a:xfrm>
          <a:prstGeom prst="rect">
            <a:avLst/>
          </a:prstGeom>
          <a:noFill/>
        </p:spPr>
        <p:txBody>
          <a:bodyPr vert="horz" rtlCol="0">
            <a:spAutoFit/>
          </a:bodyPr>
          <a:lstStyle/>
          <a:p>
            <a:pPr algn="ctr"/>
            <a:r>
              <a:rPr lang="en-US" sz="3100"/>
              <a:t>Do not be surprised, brethren, if the world hates you. We know that we have passed out of death into life, because we love the brethren. He who does not love abides in death. Everyone who hates his brother is a murderer; and you know that no murderer has eternal life abiding in him. We know love by this, that He laid down His life for us; </a:t>
            </a:r>
            <a:r>
              <a:rPr lang="en-US" sz="3100" b="1">
                <a:solidFill>
                  <a:srgbClr val="FF0000"/>
                </a:solidFill>
              </a:rPr>
              <a:t>and we ought to lay down our lives for the brethren</a:t>
            </a:r>
            <a:r>
              <a:rPr lang="en-US" sz="3100"/>
              <a:t>. (Continued...)</a:t>
            </a:r>
          </a:p>
        </p:txBody>
      </p:sp>
    </p:spTree>
    <p:extLst>
      <p:ext uri="{BB962C8B-B14F-4D97-AF65-F5344CB8AC3E}">
        <p14:creationId xmlns:p14="http://schemas.microsoft.com/office/powerpoint/2010/main" val="211951549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D8A61F-A70F-E7F8-3022-95DD911E763A}"/>
              </a:ext>
            </a:extLst>
          </p:cNvPr>
          <p:cNvSpPr txBox="1"/>
          <p:nvPr/>
        </p:nvSpPr>
        <p:spPr>
          <a:xfrm>
            <a:off x="127000" y="127000"/>
            <a:ext cx="7315200" cy="276999"/>
          </a:xfrm>
          <a:prstGeom prst="rect">
            <a:avLst/>
          </a:prstGeom>
          <a:noFill/>
        </p:spPr>
        <p:txBody>
          <a:bodyPr vert="horz" lIns="0" tIns="0" rIns="0" bIns="0" rtlCol="0">
            <a:spAutoFit/>
          </a:bodyPr>
          <a:lstStyle/>
          <a:p>
            <a:r>
              <a:rPr lang="en-US"/>
              <a:t>Humility and Love</a:t>
            </a:r>
          </a:p>
        </p:txBody>
      </p:sp>
      <p:sp>
        <p:nvSpPr>
          <p:cNvPr id="3" name="TextBox 2">
            <a:extLst>
              <a:ext uri="{FF2B5EF4-FFF2-40B4-BE49-F238E27FC236}">
                <a16:creationId xmlns:a16="http://schemas.microsoft.com/office/drawing/2014/main" id="{9C8A4013-78AD-CC03-148A-EDB54E8278E8}"/>
              </a:ext>
            </a:extLst>
          </p:cNvPr>
          <p:cNvSpPr txBox="1"/>
          <p:nvPr/>
        </p:nvSpPr>
        <p:spPr>
          <a:xfrm>
            <a:off x="1016000" y="635000"/>
            <a:ext cx="10160000" cy="2000548"/>
          </a:xfrm>
          <a:prstGeom prst="rect">
            <a:avLst/>
          </a:prstGeom>
          <a:noFill/>
        </p:spPr>
        <p:txBody>
          <a:bodyPr vert="horz" rtlCol="0">
            <a:spAutoFit/>
          </a:bodyPr>
          <a:lstStyle/>
          <a:p>
            <a:pPr algn="ctr"/>
            <a:r>
              <a:rPr lang="en-US" sz="3100"/>
              <a:t>But whoever has the world's goods, and sees his brother in need and closes his heart against him, how does the love of God abide in him? Little children, let us not love with word or with tongue, but in deed and truth.</a:t>
            </a:r>
          </a:p>
        </p:txBody>
      </p:sp>
    </p:spTree>
    <p:extLst>
      <p:ext uri="{BB962C8B-B14F-4D97-AF65-F5344CB8AC3E}">
        <p14:creationId xmlns:p14="http://schemas.microsoft.com/office/powerpoint/2010/main" val="133126694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96D7CD-175B-FA75-37F9-EF02B0382C2C}"/>
              </a:ext>
            </a:extLst>
          </p:cNvPr>
          <p:cNvSpPr txBox="1"/>
          <p:nvPr/>
        </p:nvSpPr>
        <p:spPr>
          <a:xfrm>
            <a:off x="127000" y="127000"/>
            <a:ext cx="7315200" cy="276999"/>
          </a:xfrm>
          <a:prstGeom prst="rect">
            <a:avLst/>
          </a:prstGeom>
          <a:noFill/>
        </p:spPr>
        <p:txBody>
          <a:bodyPr vert="horz" lIns="0" tIns="0" rIns="0" bIns="0" rtlCol="0">
            <a:spAutoFit/>
          </a:bodyPr>
          <a:lstStyle/>
          <a:p>
            <a:r>
              <a:rPr lang="en-US"/>
              <a:t>Humility and Love</a:t>
            </a:r>
          </a:p>
        </p:txBody>
      </p:sp>
      <p:sp>
        <p:nvSpPr>
          <p:cNvPr id="3" name="TextBox 2">
            <a:extLst>
              <a:ext uri="{FF2B5EF4-FFF2-40B4-BE49-F238E27FC236}">
                <a16:creationId xmlns:a16="http://schemas.microsoft.com/office/drawing/2014/main" id="{21F1D5FC-979E-1A7B-E737-050B4CC1A727}"/>
              </a:ext>
            </a:extLst>
          </p:cNvPr>
          <p:cNvSpPr txBox="1"/>
          <p:nvPr/>
        </p:nvSpPr>
        <p:spPr>
          <a:xfrm>
            <a:off x="0" y="762000"/>
            <a:ext cx="12192000" cy="646331"/>
          </a:xfrm>
          <a:prstGeom prst="rect">
            <a:avLst/>
          </a:prstGeom>
          <a:noFill/>
        </p:spPr>
        <p:txBody>
          <a:bodyPr vert="horz" rtlCol="0">
            <a:spAutoFit/>
          </a:bodyPr>
          <a:lstStyle/>
          <a:p>
            <a:pPr algn="ctr"/>
            <a:r>
              <a:rPr lang="en-US" sz="3600"/>
              <a:t>John 13:34</a:t>
            </a:r>
          </a:p>
        </p:txBody>
      </p:sp>
      <p:sp>
        <p:nvSpPr>
          <p:cNvPr id="4" name="TextBox 3">
            <a:extLst>
              <a:ext uri="{FF2B5EF4-FFF2-40B4-BE49-F238E27FC236}">
                <a16:creationId xmlns:a16="http://schemas.microsoft.com/office/drawing/2014/main" id="{67ADAE9A-631C-E53F-3FBF-2CE3CAE81B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DEDBFA3-4E41-0C1C-8ACF-A681BC705E63}"/>
              </a:ext>
            </a:extLst>
          </p:cNvPr>
          <p:cNvSpPr txBox="1"/>
          <p:nvPr/>
        </p:nvSpPr>
        <p:spPr>
          <a:xfrm>
            <a:off x="1016000" y="1905000"/>
            <a:ext cx="10160000" cy="1523494"/>
          </a:xfrm>
          <a:prstGeom prst="rect">
            <a:avLst/>
          </a:prstGeom>
          <a:noFill/>
        </p:spPr>
        <p:txBody>
          <a:bodyPr vert="horz" rtlCol="0">
            <a:spAutoFit/>
          </a:bodyPr>
          <a:lstStyle/>
          <a:p>
            <a:pPr algn="ctr"/>
            <a:r>
              <a:rPr lang="en-US" sz="3100"/>
              <a:t>"A new commandment I give to you, that you love one another, even as I have loved you, </a:t>
            </a:r>
            <a:r>
              <a:rPr lang="en-US" sz="3100" b="1">
                <a:solidFill>
                  <a:srgbClr val="FF0000"/>
                </a:solidFill>
              </a:rPr>
              <a:t>that you also love one another</a:t>
            </a:r>
            <a:r>
              <a:rPr lang="en-US" sz="3100"/>
              <a:t>.</a:t>
            </a:r>
          </a:p>
        </p:txBody>
      </p:sp>
    </p:spTree>
    <p:extLst>
      <p:ext uri="{BB962C8B-B14F-4D97-AF65-F5344CB8AC3E}">
        <p14:creationId xmlns:p14="http://schemas.microsoft.com/office/powerpoint/2010/main" val="251640447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04F8C3-005B-BFFC-DB93-0B443BC59F94}"/>
              </a:ext>
            </a:extLst>
          </p:cNvPr>
          <p:cNvSpPr txBox="1"/>
          <p:nvPr/>
        </p:nvSpPr>
        <p:spPr>
          <a:xfrm>
            <a:off x="127000" y="127000"/>
            <a:ext cx="7315200" cy="276999"/>
          </a:xfrm>
          <a:prstGeom prst="rect">
            <a:avLst/>
          </a:prstGeom>
          <a:noFill/>
        </p:spPr>
        <p:txBody>
          <a:bodyPr vert="horz" lIns="0" tIns="0" rIns="0" bIns="0" rtlCol="0">
            <a:spAutoFit/>
          </a:bodyPr>
          <a:lstStyle/>
          <a:p>
            <a:r>
              <a:rPr lang="en-US"/>
              <a:t>Humility and Love</a:t>
            </a:r>
          </a:p>
        </p:txBody>
      </p:sp>
      <p:sp>
        <p:nvSpPr>
          <p:cNvPr id="3" name="TextBox 2">
            <a:extLst>
              <a:ext uri="{FF2B5EF4-FFF2-40B4-BE49-F238E27FC236}">
                <a16:creationId xmlns:a16="http://schemas.microsoft.com/office/drawing/2014/main" id="{EFBA52C2-3517-8934-02DD-25BE7F44E95B}"/>
              </a:ext>
            </a:extLst>
          </p:cNvPr>
          <p:cNvSpPr txBox="1"/>
          <p:nvPr/>
        </p:nvSpPr>
        <p:spPr>
          <a:xfrm>
            <a:off x="0" y="762000"/>
            <a:ext cx="12192000" cy="646331"/>
          </a:xfrm>
          <a:prstGeom prst="rect">
            <a:avLst/>
          </a:prstGeom>
          <a:noFill/>
        </p:spPr>
        <p:txBody>
          <a:bodyPr vert="horz" rtlCol="0">
            <a:spAutoFit/>
          </a:bodyPr>
          <a:lstStyle/>
          <a:p>
            <a:pPr algn="ctr"/>
            <a:r>
              <a:rPr lang="en-US" sz="3600"/>
              <a:t>Philippians 2:3-4</a:t>
            </a:r>
          </a:p>
        </p:txBody>
      </p:sp>
      <p:sp>
        <p:nvSpPr>
          <p:cNvPr id="4" name="TextBox 3">
            <a:extLst>
              <a:ext uri="{FF2B5EF4-FFF2-40B4-BE49-F238E27FC236}">
                <a16:creationId xmlns:a16="http://schemas.microsoft.com/office/drawing/2014/main" id="{39BFB7AB-5082-8D32-0E24-674752E7604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578679F-E473-F2B6-CC53-E3A5A2C1E1F7}"/>
              </a:ext>
            </a:extLst>
          </p:cNvPr>
          <p:cNvSpPr txBox="1"/>
          <p:nvPr/>
        </p:nvSpPr>
        <p:spPr>
          <a:xfrm>
            <a:off x="1016000" y="1905000"/>
            <a:ext cx="10160000" cy="2000548"/>
          </a:xfrm>
          <a:prstGeom prst="rect">
            <a:avLst/>
          </a:prstGeom>
          <a:noFill/>
        </p:spPr>
        <p:txBody>
          <a:bodyPr vert="horz" rtlCol="0">
            <a:spAutoFit/>
          </a:bodyPr>
          <a:lstStyle/>
          <a:p>
            <a:pPr algn="ctr"/>
            <a:r>
              <a:rPr lang="en-US" sz="3100"/>
              <a:t>Do nothing from selfishness or empty conceit, but </a:t>
            </a:r>
            <a:r>
              <a:rPr lang="en-US" sz="3100" b="1">
                <a:solidFill>
                  <a:srgbClr val="FF0000"/>
                </a:solidFill>
              </a:rPr>
              <a:t>with humility of mind regard one another as more important than yourselves</a:t>
            </a:r>
            <a:r>
              <a:rPr lang="en-US" sz="3100"/>
              <a:t>; do not merely look out for your own personal interests, but also for the interests of others.</a:t>
            </a:r>
          </a:p>
        </p:txBody>
      </p:sp>
    </p:spTree>
    <p:extLst>
      <p:ext uri="{BB962C8B-B14F-4D97-AF65-F5344CB8AC3E}">
        <p14:creationId xmlns:p14="http://schemas.microsoft.com/office/powerpoint/2010/main" val="314476724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CC6EBB-13BE-15E9-31D5-6A0D072B89DF}"/>
              </a:ext>
            </a:extLst>
          </p:cNvPr>
          <p:cNvSpPr txBox="1"/>
          <p:nvPr/>
        </p:nvSpPr>
        <p:spPr>
          <a:xfrm>
            <a:off x="127000" y="127000"/>
            <a:ext cx="7315200" cy="276999"/>
          </a:xfrm>
          <a:prstGeom prst="rect">
            <a:avLst/>
          </a:prstGeom>
          <a:noFill/>
        </p:spPr>
        <p:txBody>
          <a:bodyPr vert="horz" lIns="0" tIns="0" rIns="0" bIns="0" rtlCol="0">
            <a:spAutoFit/>
          </a:bodyPr>
          <a:lstStyle/>
          <a:p>
            <a:r>
              <a:rPr lang="en-US"/>
              <a:t>Humility and Love</a:t>
            </a:r>
          </a:p>
        </p:txBody>
      </p:sp>
      <p:sp>
        <p:nvSpPr>
          <p:cNvPr id="3" name="TextBox 2">
            <a:extLst>
              <a:ext uri="{FF2B5EF4-FFF2-40B4-BE49-F238E27FC236}">
                <a16:creationId xmlns:a16="http://schemas.microsoft.com/office/drawing/2014/main" id="{4ACCC5A7-F443-F079-8F5C-6524DB2DF797}"/>
              </a:ext>
            </a:extLst>
          </p:cNvPr>
          <p:cNvSpPr txBox="1"/>
          <p:nvPr/>
        </p:nvSpPr>
        <p:spPr>
          <a:xfrm>
            <a:off x="0" y="762000"/>
            <a:ext cx="12192000" cy="646331"/>
          </a:xfrm>
          <a:prstGeom prst="rect">
            <a:avLst/>
          </a:prstGeom>
          <a:noFill/>
        </p:spPr>
        <p:txBody>
          <a:bodyPr vert="horz" rtlCol="0">
            <a:spAutoFit/>
          </a:bodyPr>
          <a:lstStyle/>
          <a:p>
            <a:pPr algn="ctr"/>
            <a:r>
              <a:rPr lang="en-US" sz="3600"/>
              <a:t>First John 4:7</a:t>
            </a:r>
          </a:p>
        </p:txBody>
      </p:sp>
      <p:sp>
        <p:nvSpPr>
          <p:cNvPr id="4" name="TextBox 3">
            <a:extLst>
              <a:ext uri="{FF2B5EF4-FFF2-40B4-BE49-F238E27FC236}">
                <a16:creationId xmlns:a16="http://schemas.microsoft.com/office/drawing/2014/main" id="{FB91C2B0-63DB-0D68-EB64-E37C9683D36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1F322FE-4181-679C-5F9F-EB0C53AD31CC}"/>
              </a:ext>
            </a:extLst>
          </p:cNvPr>
          <p:cNvSpPr txBox="1"/>
          <p:nvPr/>
        </p:nvSpPr>
        <p:spPr>
          <a:xfrm>
            <a:off x="1016000" y="1905000"/>
            <a:ext cx="10160000" cy="1046440"/>
          </a:xfrm>
          <a:prstGeom prst="rect">
            <a:avLst/>
          </a:prstGeom>
          <a:noFill/>
        </p:spPr>
        <p:txBody>
          <a:bodyPr vert="horz" rtlCol="0">
            <a:spAutoFit/>
          </a:bodyPr>
          <a:lstStyle/>
          <a:p>
            <a:pPr algn="ctr"/>
            <a:r>
              <a:rPr lang="en-US" sz="3100"/>
              <a:t>Beloved, let us love one another, for love is from God; and </a:t>
            </a:r>
            <a:r>
              <a:rPr lang="en-US" sz="3100" b="1">
                <a:solidFill>
                  <a:srgbClr val="FF0000"/>
                </a:solidFill>
              </a:rPr>
              <a:t>everyone who loves is born of God and knows God</a:t>
            </a:r>
            <a:r>
              <a:rPr lang="en-US" sz="3100"/>
              <a:t>.</a:t>
            </a:r>
          </a:p>
        </p:txBody>
      </p:sp>
    </p:spTree>
    <p:extLst>
      <p:ext uri="{BB962C8B-B14F-4D97-AF65-F5344CB8AC3E}">
        <p14:creationId xmlns:p14="http://schemas.microsoft.com/office/powerpoint/2010/main" val="21302575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35137-E988-A961-7F01-02A36A82910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Be Slow to Anger</a:t>
            </a:r>
          </a:p>
        </p:txBody>
      </p:sp>
      <p:sp>
        <p:nvSpPr>
          <p:cNvPr id="3" name="Subtitle 2">
            <a:extLst>
              <a:ext uri="{FF2B5EF4-FFF2-40B4-BE49-F238E27FC236}">
                <a16:creationId xmlns:a16="http://schemas.microsoft.com/office/drawing/2014/main" id="{92A961A8-ADF4-8953-E388-A6222B36B7A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42726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F258E7-7C98-EFDA-FD3F-21BA616DC9F4}"/>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AAE1B4CE-D02B-0382-65BE-A13FB04324F4}"/>
              </a:ext>
            </a:extLst>
          </p:cNvPr>
          <p:cNvSpPr txBox="1"/>
          <p:nvPr/>
        </p:nvSpPr>
        <p:spPr>
          <a:xfrm>
            <a:off x="0" y="762000"/>
            <a:ext cx="12192000" cy="646331"/>
          </a:xfrm>
          <a:prstGeom prst="rect">
            <a:avLst/>
          </a:prstGeom>
          <a:noFill/>
        </p:spPr>
        <p:txBody>
          <a:bodyPr vert="horz" rtlCol="0">
            <a:spAutoFit/>
          </a:bodyPr>
          <a:lstStyle/>
          <a:p>
            <a:pPr algn="ctr"/>
            <a:r>
              <a:rPr lang="en-US" sz="3600"/>
              <a:t>Ecclesiastes 7:9</a:t>
            </a:r>
          </a:p>
        </p:txBody>
      </p:sp>
      <p:sp>
        <p:nvSpPr>
          <p:cNvPr id="4" name="TextBox 3">
            <a:extLst>
              <a:ext uri="{FF2B5EF4-FFF2-40B4-BE49-F238E27FC236}">
                <a16:creationId xmlns:a16="http://schemas.microsoft.com/office/drawing/2014/main" id="{DAC2FC23-7861-2AB4-7C17-29393D7EA8E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6B7707C-E69D-AAFE-0867-37F624006190}"/>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Do not be eager in your heart to be angry,</a:t>
            </a:r>
            <a:r>
              <a:rPr lang="en-US" sz="3100"/>
              <a:t> For anger resides in the bosom of fools.</a:t>
            </a:r>
          </a:p>
        </p:txBody>
      </p:sp>
    </p:spTree>
    <p:extLst>
      <p:ext uri="{BB962C8B-B14F-4D97-AF65-F5344CB8AC3E}">
        <p14:creationId xmlns:p14="http://schemas.microsoft.com/office/powerpoint/2010/main" val="13371092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747E08-AB07-5BA7-32E2-8BBBCDB422DE}"/>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7E079A1B-046E-F215-6285-B061C6037C1E}"/>
              </a:ext>
            </a:extLst>
          </p:cNvPr>
          <p:cNvSpPr txBox="1"/>
          <p:nvPr/>
        </p:nvSpPr>
        <p:spPr>
          <a:xfrm>
            <a:off x="0" y="762000"/>
            <a:ext cx="12192000" cy="646331"/>
          </a:xfrm>
          <a:prstGeom prst="rect">
            <a:avLst/>
          </a:prstGeom>
          <a:noFill/>
        </p:spPr>
        <p:txBody>
          <a:bodyPr vert="horz" rtlCol="0">
            <a:spAutoFit/>
          </a:bodyPr>
          <a:lstStyle/>
          <a:p>
            <a:pPr algn="ctr"/>
            <a:r>
              <a:rPr lang="en-US" sz="3600"/>
              <a:t>Ephesians 4:26-29</a:t>
            </a:r>
          </a:p>
        </p:txBody>
      </p:sp>
      <p:sp>
        <p:nvSpPr>
          <p:cNvPr id="4" name="TextBox 3">
            <a:extLst>
              <a:ext uri="{FF2B5EF4-FFF2-40B4-BE49-F238E27FC236}">
                <a16:creationId xmlns:a16="http://schemas.microsoft.com/office/drawing/2014/main" id="{24BFB546-2F3D-80C5-3A26-DC439646C14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9C38C17-F050-D3CE-BB78-38D8591B4FB0}"/>
              </a:ext>
            </a:extLst>
          </p:cNvPr>
          <p:cNvSpPr txBox="1"/>
          <p:nvPr/>
        </p:nvSpPr>
        <p:spPr>
          <a:xfrm>
            <a:off x="1016000" y="1905000"/>
            <a:ext cx="10160000" cy="4385816"/>
          </a:xfrm>
          <a:prstGeom prst="rect">
            <a:avLst/>
          </a:prstGeom>
          <a:noFill/>
        </p:spPr>
        <p:txBody>
          <a:bodyPr vert="horz" rtlCol="0">
            <a:spAutoFit/>
          </a:bodyPr>
          <a:lstStyle/>
          <a:p>
            <a:pPr algn="ctr"/>
            <a:r>
              <a:rPr lang="en-US" sz="3100" b="1">
                <a:solidFill>
                  <a:srgbClr val="FF0000"/>
                </a:solidFill>
              </a:rPr>
              <a:t>BE ANGRY, AND yet DO NOT SIN; do not let the sun go down on your anger, and do not give the devil an opportunity.</a:t>
            </a:r>
            <a:r>
              <a:rPr lang="en-US" sz="3100"/>
              <a:t> He who steals must steal no longer; but rather he must labor, performing with his own hands what is good, so that he will have something to share with one who has need. Let no unwholesome word proceed from your mouth, but only such a word as is good for edification according to the need of the moment, so that it will give grace to those who hear.</a:t>
            </a:r>
          </a:p>
        </p:txBody>
      </p:sp>
    </p:spTree>
    <p:extLst>
      <p:ext uri="{BB962C8B-B14F-4D97-AF65-F5344CB8AC3E}">
        <p14:creationId xmlns:p14="http://schemas.microsoft.com/office/powerpoint/2010/main" val="178793753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569BD7-BDA4-32A1-EF06-90760720068F}"/>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0816E462-A339-9560-BFDF-2F23ACC95192}"/>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2:6-7</a:t>
            </a:r>
          </a:p>
        </p:txBody>
      </p:sp>
      <p:sp>
        <p:nvSpPr>
          <p:cNvPr id="4" name="TextBox 3">
            <a:extLst>
              <a:ext uri="{FF2B5EF4-FFF2-40B4-BE49-F238E27FC236}">
                <a16:creationId xmlns:a16="http://schemas.microsoft.com/office/drawing/2014/main" id="{1939DEE4-F17D-4162-F49F-1B551631703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235DE27-819C-4C06-6756-34EC2F6CDA71}"/>
              </a:ext>
            </a:extLst>
          </p:cNvPr>
          <p:cNvSpPr txBox="1"/>
          <p:nvPr/>
        </p:nvSpPr>
        <p:spPr>
          <a:xfrm>
            <a:off x="1016000" y="1905000"/>
            <a:ext cx="10160000" cy="2000548"/>
          </a:xfrm>
          <a:prstGeom prst="rect">
            <a:avLst/>
          </a:prstGeom>
          <a:noFill/>
        </p:spPr>
        <p:txBody>
          <a:bodyPr vert="horz" rtlCol="0">
            <a:spAutoFit/>
          </a:bodyPr>
          <a:lstStyle/>
          <a:p>
            <a:pPr algn="ctr"/>
            <a:r>
              <a:rPr lang="en-US" sz="3100"/>
              <a:t>nor seeking glory of men, neither from you nor from others, when we might have claimed authority as apostles of Christ. But </a:t>
            </a:r>
            <a:r>
              <a:rPr lang="en-US" sz="3100" b="1">
                <a:solidFill>
                  <a:srgbClr val="FF0000"/>
                </a:solidFill>
              </a:rPr>
              <a:t>we were gentle in the midst of you</a:t>
            </a:r>
            <a:r>
              <a:rPr lang="en-US" sz="3100"/>
              <a:t>, as when a nurse cherisheth her own children:</a:t>
            </a:r>
          </a:p>
        </p:txBody>
      </p:sp>
    </p:spTree>
    <p:extLst>
      <p:ext uri="{BB962C8B-B14F-4D97-AF65-F5344CB8AC3E}">
        <p14:creationId xmlns:p14="http://schemas.microsoft.com/office/powerpoint/2010/main" val="145653666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9DFA7C-F7FC-129F-FA15-E6E548EAFB28}"/>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B4448F83-DF30-436D-EB17-268212E4304D}"/>
              </a:ext>
            </a:extLst>
          </p:cNvPr>
          <p:cNvSpPr txBox="1"/>
          <p:nvPr/>
        </p:nvSpPr>
        <p:spPr>
          <a:xfrm>
            <a:off x="0" y="762000"/>
            <a:ext cx="12192000" cy="646331"/>
          </a:xfrm>
          <a:prstGeom prst="rect">
            <a:avLst/>
          </a:prstGeom>
          <a:noFill/>
        </p:spPr>
        <p:txBody>
          <a:bodyPr vert="horz" rtlCol="0">
            <a:spAutoFit/>
          </a:bodyPr>
          <a:lstStyle/>
          <a:p>
            <a:pPr algn="ctr"/>
            <a:r>
              <a:rPr lang="en-US" sz="3600"/>
              <a:t>Galatians 6:1</a:t>
            </a:r>
          </a:p>
        </p:txBody>
      </p:sp>
      <p:sp>
        <p:nvSpPr>
          <p:cNvPr id="4" name="TextBox 3">
            <a:extLst>
              <a:ext uri="{FF2B5EF4-FFF2-40B4-BE49-F238E27FC236}">
                <a16:creationId xmlns:a16="http://schemas.microsoft.com/office/drawing/2014/main" id="{01BCB82E-E81F-CE7B-66E4-04A20CB5AFE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4E16E6A-4260-7543-3721-69C9A63B4BE6}"/>
              </a:ext>
            </a:extLst>
          </p:cNvPr>
          <p:cNvSpPr txBox="1"/>
          <p:nvPr/>
        </p:nvSpPr>
        <p:spPr>
          <a:xfrm>
            <a:off x="1016000" y="1905000"/>
            <a:ext cx="10160000" cy="2000548"/>
          </a:xfrm>
          <a:prstGeom prst="rect">
            <a:avLst/>
          </a:prstGeom>
          <a:noFill/>
        </p:spPr>
        <p:txBody>
          <a:bodyPr vert="horz" rtlCol="0">
            <a:spAutoFit/>
          </a:bodyPr>
          <a:lstStyle/>
          <a:p>
            <a:pPr algn="ctr"/>
            <a:r>
              <a:rPr lang="en-US" sz="3100"/>
              <a:t>Brethren, even if anyone is caught in any trespass, you who are spiritual, </a:t>
            </a:r>
            <a:r>
              <a:rPr lang="en-US" sz="3100" b="1">
                <a:solidFill>
                  <a:srgbClr val="FF0000"/>
                </a:solidFill>
              </a:rPr>
              <a:t>restore such a one in a spirit of gentleness;</a:t>
            </a:r>
            <a:r>
              <a:rPr lang="en-US" sz="3100"/>
              <a:t> each one looking to yourself, so that you too will not be tempted.</a:t>
            </a:r>
          </a:p>
        </p:txBody>
      </p:sp>
    </p:spTree>
    <p:extLst>
      <p:ext uri="{BB962C8B-B14F-4D97-AF65-F5344CB8AC3E}">
        <p14:creationId xmlns:p14="http://schemas.microsoft.com/office/powerpoint/2010/main" val="423442108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C033FE-05EA-1739-2863-5362A7DF4685}"/>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4397AFFA-083F-7679-6E17-9B0D7394EB47}"/>
              </a:ext>
            </a:extLst>
          </p:cNvPr>
          <p:cNvSpPr txBox="1"/>
          <p:nvPr/>
        </p:nvSpPr>
        <p:spPr>
          <a:xfrm>
            <a:off x="0" y="762000"/>
            <a:ext cx="12192000" cy="646331"/>
          </a:xfrm>
          <a:prstGeom prst="rect">
            <a:avLst/>
          </a:prstGeom>
          <a:noFill/>
        </p:spPr>
        <p:txBody>
          <a:bodyPr vert="horz" rtlCol="0">
            <a:spAutoFit/>
          </a:bodyPr>
          <a:lstStyle/>
          <a:p>
            <a:pPr algn="ctr"/>
            <a:r>
              <a:rPr lang="en-US" sz="3600"/>
              <a:t>James 1:19-20</a:t>
            </a:r>
          </a:p>
        </p:txBody>
      </p:sp>
      <p:sp>
        <p:nvSpPr>
          <p:cNvPr id="4" name="TextBox 3">
            <a:extLst>
              <a:ext uri="{FF2B5EF4-FFF2-40B4-BE49-F238E27FC236}">
                <a16:creationId xmlns:a16="http://schemas.microsoft.com/office/drawing/2014/main" id="{D784F145-B1D8-705C-8AF6-092F4F6E668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57999B7-943E-3907-9C36-6A9536F55CE3}"/>
              </a:ext>
            </a:extLst>
          </p:cNvPr>
          <p:cNvSpPr txBox="1"/>
          <p:nvPr/>
        </p:nvSpPr>
        <p:spPr>
          <a:xfrm>
            <a:off x="1016000" y="1905000"/>
            <a:ext cx="10160000" cy="1523494"/>
          </a:xfrm>
          <a:prstGeom prst="rect">
            <a:avLst/>
          </a:prstGeom>
          <a:noFill/>
        </p:spPr>
        <p:txBody>
          <a:bodyPr vert="horz" rtlCol="0">
            <a:spAutoFit/>
          </a:bodyPr>
          <a:lstStyle/>
          <a:p>
            <a:pPr algn="ctr"/>
            <a:r>
              <a:rPr lang="en-US" sz="3100"/>
              <a:t>This you know, my beloved brethren. But everyone must be quick to hear, slow to speak </a:t>
            </a:r>
            <a:r>
              <a:rPr lang="en-US" sz="3100" b="1">
                <a:solidFill>
                  <a:srgbClr val="FF0000"/>
                </a:solidFill>
              </a:rPr>
              <a:t>and slow to anger;</a:t>
            </a:r>
            <a:r>
              <a:rPr lang="en-US" sz="3100"/>
              <a:t> for the anger of man does not achieve the righteousness of God.</a:t>
            </a:r>
          </a:p>
        </p:txBody>
      </p:sp>
    </p:spTree>
    <p:extLst>
      <p:ext uri="{BB962C8B-B14F-4D97-AF65-F5344CB8AC3E}">
        <p14:creationId xmlns:p14="http://schemas.microsoft.com/office/powerpoint/2010/main" val="84289713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6A5A73-63C1-4036-4C32-ECBBAA29D36B}"/>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4EF4A6D1-CB17-F5B8-AA17-FF34C804C2E5}"/>
              </a:ext>
            </a:extLst>
          </p:cNvPr>
          <p:cNvSpPr txBox="1"/>
          <p:nvPr/>
        </p:nvSpPr>
        <p:spPr>
          <a:xfrm>
            <a:off x="0" y="762000"/>
            <a:ext cx="12192000" cy="646331"/>
          </a:xfrm>
          <a:prstGeom prst="rect">
            <a:avLst/>
          </a:prstGeom>
          <a:noFill/>
        </p:spPr>
        <p:txBody>
          <a:bodyPr vert="horz" rtlCol="0">
            <a:spAutoFit/>
          </a:bodyPr>
          <a:lstStyle/>
          <a:p>
            <a:pPr algn="ctr"/>
            <a:r>
              <a:rPr lang="en-US" sz="3600"/>
              <a:t>Proverbs 14:29</a:t>
            </a:r>
          </a:p>
        </p:txBody>
      </p:sp>
      <p:sp>
        <p:nvSpPr>
          <p:cNvPr id="4" name="TextBox 3">
            <a:extLst>
              <a:ext uri="{FF2B5EF4-FFF2-40B4-BE49-F238E27FC236}">
                <a16:creationId xmlns:a16="http://schemas.microsoft.com/office/drawing/2014/main" id="{ED81A928-794C-1F79-8BF0-C9BB61950D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73CBB85-A95F-D174-050E-B785172F8E99}"/>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He who is slow to anger has great understanding,</a:t>
            </a:r>
            <a:r>
              <a:rPr lang="en-US" sz="3100"/>
              <a:t> But he who is quick-tempered exalts folly.</a:t>
            </a:r>
          </a:p>
        </p:txBody>
      </p:sp>
    </p:spTree>
    <p:extLst>
      <p:ext uri="{BB962C8B-B14F-4D97-AF65-F5344CB8AC3E}">
        <p14:creationId xmlns:p14="http://schemas.microsoft.com/office/powerpoint/2010/main" val="422592660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E8DF49-CBDF-4D38-2AD3-F3C7BA4A7312}"/>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905E53FF-A5F0-33C1-E4F6-406534EE72D7}"/>
              </a:ext>
            </a:extLst>
          </p:cNvPr>
          <p:cNvSpPr txBox="1"/>
          <p:nvPr/>
        </p:nvSpPr>
        <p:spPr>
          <a:xfrm>
            <a:off x="0" y="762000"/>
            <a:ext cx="12192000" cy="646331"/>
          </a:xfrm>
          <a:prstGeom prst="rect">
            <a:avLst/>
          </a:prstGeom>
          <a:noFill/>
        </p:spPr>
        <p:txBody>
          <a:bodyPr vert="horz" rtlCol="0">
            <a:spAutoFit/>
          </a:bodyPr>
          <a:lstStyle/>
          <a:p>
            <a:pPr algn="ctr"/>
            <a:r>
              <a:rPr lang="en-US" sz="3600"/>
              <a:t>Proverbs 16:32</a:t>
            </a:r>
          </a:p>
        </p:txBody>
      </p:sp>
      <p:sp>
        <p:nvSpPr>
          <p:cNvPr id="4" name="TextBox 3">
            <a:extLst>
              <a:ext uri="{FF2B5EF4-FFF2-40B4-BE49-F238E27FC236}">
                <a16:creationId xmlns:a16="http://schemas.microsoft.com/office/drawing/2014/main" id="{4BCE9CBB-1793-F8FC-0269-1CB332F7CFD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39A675B-BF41-FBC6-4E91-B0574DDD8B15}"/>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He who is slow to anger is better than the mighty,</a:t>
            </a:r>
            <a:r>
              <a:rPr lang="en-US" sz="3100"/>
              <a:t> And he who rules his spirit, than he who captures a city.</a:t>
            </a:r>
          </a:p>
        </p:txBody>
      </p:sp>
    </p:spTree>
    <p:extLst>
      <p:ext uri="{BB962C8B-B14F-4D97-AF65-F5344CB8AC3E}">
        <p14:creationId xmlns:p14="http://schemas.microsoft.com/office/powerpoint/2010/main" val="333642642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C1F419-C75B-A684-6C46-32F2FF628E32}"/>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BFF261B2-2E17-0814-B168-D03D8807D2BE}"/>
              </a:ext>
            </a:extLst>
          </p:cNvPr>
          <p:cNvSpPr txBox="1"/>
          <p:nvPr/>
        </p:nvSpPr>
        <p:spPr>
          <a:xfrm>
            <a:off x="0" y="762000"/>
            <a:ext cx="12192000" cy="646331"/>
          </a:xfrm>
          <a:prstGeom prst="rect">
            <a:avLst/>
          </a:prstGeom>
          <a:noFill/>
        </p:spPr>
        <p:txBody>
          <a:bodyPr vert="horz" rtlCol="0">
            <a:spAutoFit/>
          </a:bodyPr>
          <a:lstStyle/>
          <a:p>
            <a:pPr algn="ctr"/>
            <a:r>
              <a:rPr lang="en-US" sz="3600"/>
              <a:t>Proverbs 29:11</a:t>
            </a:r>
          </a:p>
        </p:txBody>
      </p:sp>
      <p:sp>
        <p:nvSpPr>
          <p:cNvPr id="4" name="TextBox 3">
            <a:extLst>
              <a:ext uri="{FF2B5EF4-FFF2-40B4-BE49-F238E27FC236}">
                <a16:creationId xmlns:a16="http://schemas.microsoft.com/office/drawing/2014/main" id="{702C98AD-FDE7-A196-0A7B-D2A3F066CB7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B2C6554-A6D6-838C-C832-6DE6EEE3050D}"/>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 fool always loses his temper,</a:t>
            </a:r>
            <a:r>
              <a:rPr lang="en-US" sz="3100"/>
              <a:t> But a wise man holds it back.</a:t>
            </a:r>
          </a:p>
        </p:txBody>
      </p:sp>
    </p:spTree>
    <p:extLst>
      <p:ext uri="{BB962C8B-B14F-4D97-AF65-F5344CB8AC3E}">
        <p14:creationId xmlns:p14="http://schemas.microsoft.com/office/powerpoint/2010/main" val="172454006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E85F18-2108-4EC6-6F32-E1CCD4BA5295}"/>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315BCA46-2E79-E927-F0C4-A6B48A66C687}"/>
              </a:ext>
            </a:extLst>
          </p:cNvPr>
          <p:cNvSpPr txBox="1"/>
          <p:nvPr/>
        </p:nvSpPr>
        <p:spPr>
          <a:xfrm>
            <a:off x="0" y="762000"/>
            <a:ext cx="12192000" cy="646331"/>
          </a:xfrm>
          <a:prstGeom prst="rect">
            <a:avLst/>
          </a:prstGeom>
          <a:noFill/>
        </p:spPr>
        <p:txBody>
          <a:bodyPr vert="horz" rtlCol="0">
            <a:spAutoFit/>
          </a:bodyPr>
          <a:lstStyle/>
          <a:p>
            <a:pPr algn="ctr"/>
            <a:r>
              <a:rPr lang="en-US" sz="3600"/>
              <a:t>Proverbs 29:22</a:t>
            </a:r>
          </a:p>
        </p:txBody>
      </p:sp>
      <p:sp>
        <p:nvSpPr>
          <p:cNvPr id="4" name="TextBox 3">
            <a:extLst>
              <a:ext uri="{FF2B5EF4-FFF2-40B4-BE49-F238E27FC236}">
                <a16:creationId xmlns:a16="http://schemas.microsoft.com/office/drawing/2014/main" id="{D05B0FB5-2198-4AFA-10AF-0A395355E0B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701C978-4A63-93C8-71C8-686612E93DCC}"/>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An angry man stirs up strife,</a:t>
            </a:r>
            <a:r>
              <a:rPr lang="en-US" sz="3100"/>
              <a:t> And a hot-tempered man abounds in transgression.</a:t>
            </a:r>
          </a:p>
        </p:txBody>
      </p:sp>
    </p:spTree>
    <p:extLst>
      <p:ext uri="{BB962C8B-B14F-4D97-AF65-F5344CB8AC3E}">
        <p14:creationId xmlns:p14="http://schemas.microsoft.com/office/powerpoint/2010/main" val="235727717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BE6C5E-17E7-BC5A-5A36-DF3530C1AFBF}"/>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DF311AD4-EE33-0C0B-1C01-ABF4389C85B6}"/>
              </a:ext>
            </a:extLst>
          </p:cNvPr>
          <p:cNvSpPr txBox="1"/>
          <p:nvPr/>
        </p:nvSpPr>
        <p:spPr>
          <a:xfrm>
            <a:off x="0" y="762000"/>
            <a:ext cx="12192000" cy="646331"/>
          </a:xfrm>
          <a:prstGeom prst="rect">
            <a:avLst/>
          </a:prstGeom>
          <a:noFill/>
        </p:spPr>
        <p:txBody>
          <a:bodyPr vert="horz" rtlCol="0">
            <a:spAutoFit/>
          </a:bodyPr>
          <a:lstStyle/>
          <a:p>
            <a:pPr algn="ctr"/>
            <a:r>
              <a:rPr lang="en-US" sz="3600"/>
              <a:t>Proverbs 30:33</a:t>
            </a:r>
          </a:p>
        </p:txBody>
      </p:sp>
      <p:sp>
        <p:nvSpPr>
          <p:cNvPr id="4" name="TextBox 3">
            <a:extLst>
              <a:ext uri="{FF2B5EF4-FFF2-40B4-BE49-F238E27FC236}">
                <a16:creationId xmlns:a16="http://schemas.microsoft.com/office/drawing/2014/main" id="{A8F89A6D-217B-5537-CD23-564712411DD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C656EDB-CB24-4045-1FA1-C15D49FD9E2B}"/>
              </a:ext>
            </a:extLst>
          </p:cNvPr>
          <p:cNvSpPr txBox="1"/>
          <p:nvPr/>
        </p:nvSpPr>
        <p:spPr>
          <a:xfrm>
            <a:off x="1016000" y="1905000"/>
            <a:ext cx="10160000" cy="1523494"/>
          </a:xfrm>
          <a:prstGeom prst="rect">
            <a:avLst/>
          </a:prstGeom>
          <a:noFill/>
        </p:spPr>
        <p:txBody>
          <a:bodyPr vert="horz" rtlCol="0">
            <a:spAutoFit/>
          </a:bodyPr>
          <a:lstStyle/>
          <a:p>
            <a:pPr algn="ctr"/>
            <a:r>
              <a:rPr lang="en-US" sz="3100"/>
              <a:t>For the churning of milk produces butter, And pressing the nose brings forth blood; </a:t>
            </a:r>
            <a:r>
              <a:rPr lang="en-US" sz="3100" b="1">
                <a:solidFill>
                  <a:srgbClr val="FF0000"/>
                </a:solidFill>
              </a:rPr>
              <a:t>So the churning of anger produces strife.</a:t>
            </a:r>
          </a:p>
        </p:txBody>
      </p:sp>
    </p:spTree>
    <p:extLst>
      <p:ext uri="{BB962C8B-B14F-4D97-AF65-F5344CB8AC3E}">
        <p14:creationId xmlns:p14="http://schemas.microsoft.com/office/powerpoint/2010/main" val="280178167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E06560-2900-95CD-FC31-44EF2FEB2E64}"/>
              </a:ext>
            </a:extLst>
          </p:cNvPr>
          <p:cNvSpPr txBox="1"/>
          <p:nvPr/>
        </p:nvSpPr>
        <p:spPr>
          <a:xfrm>
            <a:off x="127000" y="127000"/>
            <a:ext cx="7315200" cy="276999"/>
          </a:xfrm>
          <a:prstGeom prst="rect">
            <a:avLst/>
          </a:prstGeom>
          <a:noFill/>
        </p:spPr>
        <p:txBody>
          <a:bodyPr vert="horz" lIns="0" tIns="0" rIns="0" bIns="0" rtlCol="0">
            <a:spAutoFit/>
          </a:bodyPr>
          <a:lstStyle/>
          <a:p>
            <a:r>
              <a:rPr lang="en-US"/>
              <a:t>Be Slow to Anger</a:t>
            </a:r>
          </a:p>
        </p:txBody>
      </p:sp>
      <p:sp>
        <p:nvSpPr>
          <p:cNvPr id="3" name="TextBox 2">
            <a:extLst>
              <a:ext uri="{FF2B5EF4-FFF2-40B4-BE49-F238E27FC236}">
                <a16:creationId xmlns:a16="http://schemas.microsoft.com/office/drawing/2014/main" id="{02456E16-B2C8-D58B-C677-6E49E3DC7804}"/>
              </a:ext>
            </a:extLst>
          </p:cNvPr>
          <p:cNvSpPr txBox="1"/>
          <p:nvPr/>
        </p:nvSpPr>
        <p:spPr>
          <a:xfrm>
            <a:off x="0" y="762000"/>
            <a:ext cx="12192000" cy="646331"/>
          </a:xfrm>
          <a:prstGeom prst="rect">
            <a:avLst/>
          </a:prstGeom>
          <a:noFill/>
        </p:spPr>
        <p:txBody>
          <a:bodyPr vert="horz" rtlCol="0">
            <a:spAutoFit/>
          </a:bodyPr>
          <a:lstStyle/>
          <a:p>
            <a:pPr algn="ctr"/>
            <a:r>
              <a:rPr lang="en-US" sz="3600"/>
              <a:t>Psalm 4:4</a:t>
            </a:r>
          </a:p>
        </p:txBody>
      </p:sp>
      <p:sp>
        <p:nvSpPr>
          <p:cNvPr id="4" name="TextBox 3">
            <a:extLst>
              <a:ext uri="{FF2B5EF4-FFF2-40B4-BE49-F238E27FC236}">
                <a16:creationId xmlns:a16="http://schemas.microsoft.com/office/drawing/2014/main" id="{286E8F2B-A5C2-0EF8-0C4C-C9C60E0204D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7E509DC-51A3-354D-A742-A3422307D7F0}"/>
              </a:ext>
            </a:extLst>
          </p:cNvPr>
          <p:cNvSpPr txBox="1"/>
          <p:nvPr/>
        </p:nvSpPr>
        <p:spPr>
          <a:xfrm>
            <a:off x="1016000" y="1905000"/>
            <a:ext cx="10160000" cy="1046440"/>
          </a:xfrm>
          <a:prstGeom prst="rect">
            <a:avLst/>
          </a:prstGeom>
          <a:noFill/>
        </p:spPr>
        <p:txBody>
          <a:bodyPr vert="horz" rtlCol="0">
            <a:spAutoFit/>
          </a:bodyPr>
          <a:lstStyle/>
          <a:p>
            <a:pPr algn="ctr"/>
            <a:r>
              <a:rPr lang="en-US" sz="3100"/>
              <a:t>Tremble, and </a:t>
            </a:r>
            <a:r>
              <a:rPr lang="en-US" sz="3100" b="1">
                <a:solidFill>
                  <a:srgbClr val="FF0000"/>
                </a:solidFill>
              </a:rPr>
              <a:t>do not sin;</a:t>
            </a:r>
            <a:r>
              <a:rPr lang="en-US" sz="3100"/>
              <a:t> Meditate in your heart upon your bed, and </a:t>
            </a:r>
            <a:r>
              <a:rPr lang="en-US" sz="3100" b="1">
                <a:solidFill>
                  <a:srgbClr val="FF0000"/>
                </a:solidFill>
              </a:rPr>
              <a:t>be still.</a:t>
            </a:r>
            <a:r>
              <a:rPr lang="en-US" sz="3100"/>
              <a:t> Selah.</a:t>
            </a:r>
          </a:p>
        </p:txBody>
      </p:sp>
    </p:spTree>
    <p:extLst>
      <p:ext uri="{BB962C8B-B14F-4D97-AF65-F5344CB8AC3E}">
        <p14:creationId xmlns:p14="http://schemas.microsoft.com/office/powerpoint/2010/main" val="281574578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BB856-0304-8029-9B06-7162212058F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Seek Peace</a:t>
            </a:r>
          </a:p>
        </p:txBody>
      </p:sp>
      <p:sp>
        <p:nvSpPr>
          <p:cNvPr id="3" name="Subtitle 2">
            <a:extLst>
              <a:ext uri="{FF2B5EF4-FFF2-40B4-BE49-F238E27FC236}">
                <a16:creationId xmlns:a16="http://schemas.microsoft.com/office/drawing/2014/main" id="{C0B2915C-8F6A-96AE-8AB6-97C470A6CA8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2683383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2927D3-CADC-5B4F-8688-77C606FD20EE}"/>
              </a:ext>
            </a:extLst>
          </p:cNvPr>
          <p:cNvSpPr txBox="1"/>
          <p:nvPr/>
        </p:nvSpPr>
        <p:spPr>
          <a:xfrm>
            <a:off x="127000" y="127000"/>
            <a:ext cx="7315200" cy="276999"/>
          </a:xfrm>
          <a:prstGeom prst="rect">
            <a:avLst/>
          </a:prstGeom>
          <a:noFill/>
        </p:spPr>
        <p:txBody>
          <a:bodyPr vert="horz" lIns="0" tIns="0" rIns="0" bIns="0" rtlCol="0">
            <a:spAutoFit/>
          </a:bodyPr>
          <a:lstStyle/>
          <a:p>
            <a:r>
              <a:rPr lang="en-US"/>
              <a:t>Seek Peace</a:t>
            </a:r>
          </a:p>
        </p:txBody>
      </p:sp>
      <p:sp>
        <p:nvSpPr>
          <p:cNvPr id="3" name="TextBox 2">
            <a:extLst>
              <a:ext uri="{FF2B5EF4-FFF2-40B4-BE49-F238E27FC236}">
                <a16:creationId xmlns:a16="http://schemas.microsoft.com/office/drawing/2014/main" id="{95392F8F-F55B-4975-4ED1-19CA7E66D234}"/>
              </a:ext>
            </a:extLst>
          </p:cNvPr>
          <p:cNvSpPr txBox="1"/>
          <p:nvPr/>
        </p:nvSpPr>
        <p:spPr>
          <a:xfrm>
            <a:off x="0" y="762000"/>
            <a:ext cx="12192000" cy="646331"/>
          </a:xfrm>
          <a:prstGeom prst="rect">
            <a:avLst/>
          </a:prstGeom>
          <a:noFill/>
        </p:spPr>
        <p:txBody>
          <a:bodyPr vert="horz" rtlCol="0">
            <a:spAutoFit/>
          </a:bodyPr>
          <a:lstStyle/>
          <a:p>
            <a:pPr algn="ctr"/>
            <a:r>
              <a:rPr lang="en-US" sz="3600"/>
              <a:t>First Peter 3:8</a:t>
            </a:r>
          </a:p>
        </p:txBody>
      </p:sp>
      <p:sp>
        <p:nvSpPr>
          <p:cNvPr id="4" name="TextBox 3">
            <a:extLst>
              <a:ext uri="{FF2B5EF4-FFF2-40B4-BE49-F238E27FC236}">
                <a16:creationId xmlns:a16="http://schemas.microsoft.com/office/drawing/2014/main" id="{3CD2D155-CD2D-A8B6-3D23-5DA951719BE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50C3D58-CFFD-0215-16B1-B447010EFE5C}"/>
              </a:ext>
            </a:extLst>
          </p:cNvPr>
          <p:cNvSpPr txBox="1"/>
          <p:nvPr/>
        </p:nvSpPr>
        <p:spPr>
          <a:xfrm>
            <a:off x="1016000" y="1905000"/>
            <a:ext cx="10160000" cy="1046440"/>
          </a:xfrm>
          <a:prstGeom prst="rect">
            <a:avLst/>
          </a:prstGeom>
          <a:noFill/>
        </p:spPr>
        <p:txBody>
          <a:bodyPr vert="horz" rtlCol="0">
            <a:spAutoFit/>
          </a:bodyPr>
          <a:lstStyle/>
          <a:p>
            <a:pPr algn="ctr"/>
            <a:r>
              <a:rPr lang="en-US" sz="3100"/>
              <a:t>To sum up, </a:t>
            </a:r>
            <a:r>
              <a:rPr lang="en-US" sz="3100" b="1">
                <a:solidFill>
                  <a:srgbClr val="FF0000"/>
                </a:solidFill>
              </a:rPr>
              <a:t>all of you be harmonious,</a:t>
            </a:r>
            <a:r>
              <a:rPr lang="en-US" sz="3100"/>
              <a:t> sympathetic, brotherly, kindhearted, and humble in spirit;</a:t>
            </a:r>
          </a:p>
        </p:txBody>
      </p:sp>
    </p:spTree>
    <p:extLst>
      <p:ext uri="{BB962C8B-B14F-4D97-AF65-F5344CB8AC3E}">
        <p14:creationId xmlns:p14="http://schemas.microsoft.com/office/powerpoint/2010/main" val="186777195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0D8925-136F-389F-1ED1-422A0E1329D2}"/>
              </a:ext>
            </a:extLst>
          </p:cNvPr>
          <p:cNvSpPr txBox="1"/>
          <p:nvPr/>
        </p:nvSpPr>
        <p:spPr>
          <a:xfrm>
            <a:off x="127000" y="127000"/>
            <a:ext cx="7315200" cy="276999"/>
          </a:xfrm>
          <a:prstGeom prst="rect">
            <a:avLst/>
          </a:prstGeom>
          <a:noFill/>
        </p:spPr>
        <p:txBody>
          <a:bodyPr vert="horz" lIns="0" tIns="0" rIns="0" bIns="0" rtlCol="0">
            <a:spAutoFit/>
          </a:bodyPr>
          <a:lstStyle/>
          <a:p>
            <a:r>
              <a:rPr lang="en-US"/>
              <a:t>Seek Peace</a:t>
            </a:r>
          </a:p>
        </p:txBody>
      </p:sp>
      <p:sp>
        <p:nvSpPr>
          <p:cNvPr id="3" name="TextBox 2">
            <a:extLst>
              <a:ext uri="{FF2B5EF4-FFF2-40B4-BE49-F238E27FC236}">
                <a16:creationId xmlns:a16="http://schemas.microsoft.com/office/drawing/2014/main" id="{B86E0E9C-0742-BAFD-118D-4C841AA0A22F}"/>
              </a:ext>
            </a:extLst>
          </p:cNvPr>
          <p:cNvSpPr txBox="1"/>
          <p:nvPr/>
        </p:nvSpPr>
        <p:spPr>
          <a:xfrm>
            <a:off x="0" y="762000"/>
            <a:ext cx="12192000" cy="646331"/>
          </a:xfrm>
          <a:prstGeom prst="rect">
            <a:avLst/>
          </a:prstGeom>
          <a:noFill/>
        </p:spPr>
        <p:txBody>
          <a:bodyPr vert="horz" rtlCol="0">
            <a:spAutoFit/>
          </a:bodyPr>
          <a:lstStyle/>
          <a:p>
            <a:pPr algn="ctr"/>
            <a:r>
              <a:rPr lang="en-US" sz="3600"/>
              <a:t>Matthew 5:9</a:t>
            </a:r>
          </a:p>
        </p:txBody>
      </p:sp>
      <p:sp>
        <p:nvSpPr>
          <p:cNvPr id="4" name="TextBox 3">
            <a:extLst>
              <a:ext uri="{FF2B5EF4-FFF2-40B4-BE49-F238E27FC236}">
                <a16:creationId xmlns:a16="http://schemas.microsoft.com/office/drawing/2014/main" id="{2F8C6370-6A18-7D5E-67D3-0333FA0F35E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46B72B0-73E7-C14D-4916-5835B811FE83}"/>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Blessed are the peacemakers,</a:t>
            </a:r>
            <a:r>
              <a:rPr lang="en-US" sz="3100"/>
              <a:t> for they shall be called sons of God.</a:t>
            </a:r>
          </a:p>
        </p:txBody>
      </p:sp>
    </p:spTree>
    <p:extLst>
      <p:ext uri="{BB962C8B-B14F-4D97-AF65-F5344CB8AC3E}">
        <p14:creationId xmlns:p14="http://schemas.microsoft.com/office/powerpoint/2010/main" val="371998099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41531A-8478-5C55-35E6-6D7921BFED1A}"/>
              </a:ext>
            </a:extLst>
          </p:cNvPr>
          <p:cNvSpPr txBox="1"/>
          <p:nvPr/>
        </p:nvSpPr>
        <p:spPr>
          <a:xfrm>
            <a:off x="127000" y="127000"/>
            <a:ext cx="7315200" cy="276999"/>
          </a:xfrm>
          <a:prstGeom prst="rect">
            <a:avLst/>
          </a:prstGeom>
          <a:noFill/>
        </p:spPr>
        <p:txBody>
          <a:bodyPr vert="horz" lIns="0" tIns="0" rIns="0" bIns="0" rtlCol="0">
            <a:spAutoFit/>
          </a:bodyPr>
          <a:lstStyle/>
          <a:p>
            <a:r>
              <a:rPr lang="en-US"/>
              <a:t>Seek Peace</a:t>
            </a:r>
          </a:p>
        </p:txBody>
      </p:sp>
      <p:sp>
        <p:nvSpPr>
          <p:cNvPr id="3" name="TextBox 2">
            <a:extLst>
              <a:ext uri="{FF2B5EF4-FFF2-40B4-BE49-F238E27FC236}">
                <a16:creationId xmlns:a16="http://schemas.microsoft.com/office/drawing/2014/main" id="{F85831B3-1984-BE4E-4170-F36C12EDE4A5}"/>
              </a:ext>
            </a:extLst>
          </p:cNvPr>
          <p:cNvSpPr txBox="1"/>
          <p:nvPr/>
        </p:nvSpPr>
        <p:spPr>
          <a:xfrm>
            <a:off x="0" y="762000"/>
            <a:ext cx="12192000" cy="646331"/>
          </a:xfrm>
          <a:prstGeom prst="rect">
            <a:avLst/>
          </a:prstGeom>
          <a:noFill/>
        </p:spPr>
        <p:txBody>
          <a:bodyPr vert="horz" rtlCol="0">
            <a:spAutoFit/>
          </a:bodyPr>
          <a:lstStyle/>
          <a:p>
            <a:pPr algn="ctr"/>
            <a:r>
              <a:rPr lang="en-US" sz="3600"/>
              <a:t>Proverbs 16:7</a:t>
            </a:r>
          </a:p>
        </p:txBody>
      </p:sp>
      <p:sp>
        <p:nvSpPr>
          <p:cNvPr id="4" name="TextBox 3">
            <a:extLst>
              <a:ext uri="{FF2B5EF4-FFF2-40B4-BE49-F238E27FC236}">
                <a16:creationId xmlns:a16="http://schemas.microsoft.com/office/drawing/2014/main" id="{DEBF4508-56D6-D7B3-2458-6F4AF2408C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F6794E6-9B86-89E7-2506-D2B13FA16EFA}"/>
              </a:ext>
            </a:extLst>
          </p:cNvPr>
          <p:cNvSpPr txBox="1"/>
          <p:nvPr/>
        </p:nvSpPr>
        <p:spPr>
          <a:xfrm>
            <a:off x="1016000" y="1905000"/>
            <a:ext cx="10160000" cy="1046440"/>
          </a:xfrm>
          <a:prstGeom prst="rect">
            <a:avLst/>
          </a:prstGeom>
          <a:noFill/>
        </p:spPr>
        <p:txBody>
          <a:bodyPr vert="horz" rtlCol="0">
            <a:spAutoFit/>
          </a:bodyPr>
          <a:lstStyle/>
          <a:p>
            <a:pPr algn="ctr"/>
            <a:r>
              <a:rPr lang="en-US" sz="3100"/>
              <a:t>When a man's ways are pleasing to the LORD, He makes even his enemies </a:t>
            </a:r>
            <a:r>
              <a:rPr lang="en-US" sz="3100" b="1">
                <a:solidFill>
                  <a:srgbClr val="FF0000"/>
                </a:solidFill>
              </a:rPr>
              <a:t>to be at peace with him</a:t>
            </a:r>
            <a:r>
              <a:rPr lang="en-US" sz="3100"/>
              <a:t>.</a:t>
            </a:r>
          </a:p>
        </p:txBody>
      </p:sp>
    </p:spTree>
    <p:extLst>
      <p:ext uri="{BB962C8B-B14F-4D97-AF65-F5344CB8AC3E}">
        <p14:creationId xmlns:p14="http://schemas.microsoft.com/office/powerpoint/2010/main" val="359331993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512C48-D812-0F81-10E6-4404EA5AE2EF}"/>
              </a:ext>
            </a:extLst>
          </p:cNvPr>
          <p:cNvSpPr txBox="1"/>
          <p:nvPr/>
        </p:nvSpPr>
        <p:spPr>
          <a:xfrm>
            <a:off x="127000" y="127000"/>
            <a:ext cx="7315200" cy="276999"/>
          </a:xfrm>
          <a:prstGeom prst="rect">
            <a:avLst/>
          </a:prstGeom>
          <a:noFill/>
        </p:spPr>
        <p:txBody>
          <a:bodyPr vert="horz" lIns="0" tIns="0" rIns="0" bIns="0" rtlCol="0">
            <a:spAutoFit/>
          </a:bodyPr>
          <a:lstStyle/>
          <a:p>
            <a:r>
              <a:rPr lang="en-US"/>
              <a:t>Seek Peace</a:t>
            </a:r>
          </a:p>
        </p:txBody>
      </p:sp>
      <p:sp>
        <p:nvSpPr>
          <p:cNvPr id="3" name="TextBox 2">
            <a:extLst>
              <a:ext uri="{FF2B5EF4-FFF2-40B4-BE49-F238E27FC236}">
                <a16:creationId xmlns:a16="http://schemas.microsoft.com/office/drawing/2014/main" id="{DC818427-86FC-D139-79DD-DE7F7A9E200C}"/>
              </a:ext>
            </a:extLst>
          </p:cNvPr>
          <p:cNvSpPr txBox="1"/>
          <p:nvPr/>
        </p:nvSpPr>
        <p:spPr>
          <a:xfrm>
            <a:off x="0" y="762000"/>
            <a:ext cx="12192000" cy="646331"/>
          </a:xfrm>
          <a:prstGeom prst="rect">
            <a:avLst/>
          </a:prstGeom>
          <a:noFill/>
        </p:spPr>
        <p:txBody>
          <a:bodyPr vert="horz" rtlCol="0">
            <a:spAutoFit/>
          </a:bodyPr>
          <a:lstStyle/>
          <a:p>
            <a:pPr algn="ctr"/>
            <a:r>
              <a:rPr lang="en-US" sz="3600"/>
              <a:t>Romans 12:16-19</a:t>
            </a:r>
          </a:p>
        </p:txBody>
      </p:sp>
      <p:sp>
        <p:nvSpPr>
          <p:cNvPr id="4" name="TextBox 3">
            <a:extLst>
              <a:ext uri="{FF2B5EF4-FFF2-40B4-BE49-F238E27FC236}">
                <a16:creationId xmlns:a16="http://schemas.microsoft.com/office/drawing/2014/main" id="{33FF6DC0-CAF1-6347-4685-4D103398E8E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E6C3DA-E54E-FDA0-DA76-17104F2DCBB4}"/>
              </a:ext>
            </a:extLst>
          </p:cNvPr>
          <p:cNvSpPr txBox="1"/>
          <p:nvPr/>
        </p:nvSpPr>
        <p:spPr>
          <a:xfrm>
            <a:off x="1016000" y="1905000"/>
            <a:ext cx="10160000" cy="3908762"/>
          </a:xfrm>
          <a:prstGeom prst="rect">
            <a:avLst/>
          </a:prstGeom>
          <a:noFill/>
        </p:spPr>
        <p:txBody>
          <a:bodyPr vert="horz" rtlCol="0">
            <a:spAutoFit/>
          </a:bodyPr>
          <a:lstStyle/>
          <a:p>
            <a:pPr algn="ctr"/>
            <a:r>
              <a:rPr lang="en-US" sz="3100"/>
              <a:t>Be of the same mind toward one another; do not be haughty in mind, but associate with the lowly. Do not be wise in your own estimation. Never pay back evil for evil to anyone. Respect what is right in the sight of all men. If possible, so far as it depends on you, </a:t>
            </a:r>
            <a:r>
              <a:rPr lang="en-US" sz="3100" b="1">
                <a:solidFill>
                  <a:srgbClr val="FF0000"/>
                </a:solidFill>
              </a:rPr>
              <a:t>be at peace with all men</a:t>
            </a:r>
            <a:r>
              <a:rPr lang="en-US" sz="3100"/>
              <a:t>. Never take your own revenge, beloved, but leave room for the wrath of God, for it is written, "VENGEANCE IS MINE, I WILL REPAY," says the Lord.</a:t>
            </a:r>
          </a:p>
        </p:txBody>
      </p:sp>
    </p:spTree>
    <p:extLst>
      <p:ext uri="{BB962C8B-B14F-4D97-AF65-F5344CB8AC3E}">
        <p14:creationId xmlns:p14="http://schemas.microsoft.com/office/powerpoint/2010/main" val="108279116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AA8277-636B-E165-9F3F-7B24B5E9BBAA}"/>
              </a:ext>
            </a:extLst>
          </p:cNvPr>
          <p:cNvSpPr txBox="1"/>
          <p:nvPr/>
        </p:nvSpPr>
        <p:spPr>
          <a:xfrm>
            <a:off x="127000" y="127000"/>
            <a:ext cx="7315200" cy="276999"/>
          </a:xfrm>
          <a:prstGeom prst="rect">
            <a:avLst/>
          </a:prstGeom>
          <a:noFill/>
        </p:spPr>
        <p:txBody>
          <a:bodyPr vert="horz" lIns="0" tIns="0" rIns="0" bIns="0" rtlCol="0">
            <a:spAutoFit/>
          </a:bodyPr>
          <a:lstStyle/>
          <a:p>
            <a:r>
              <a:rPr lang="en-US"/>
              <a:t>Seek Peace</a:t>
            </a:r>
          </a:p>
        </p:txBody>
      </p:sp>
      <p:sp>
        <p:nvSpPr>
          <p:cNvPr id="3" name="TextBox 2">
            <a:extLst>
              <a:ext uri="{FF2B5EF4-FFF2-40B4-BE49-F238E27FC236}">
                <a16:creationId xmlns:a16="http://schemas.microsoft.com/office/drawing/2014/main" id="{77665ACC-3C98-1D51-8D7F-48EE921CA4CB}"/>
              </a:ext>
            </a:extLst>
          </p:cNvPr>
          <p:cNvSpPr txBox="1"/>
          <p:nvPr/>
        </p:nvSpPr>
        <p:spPr>
          <a:xfrm>
            <a:off x="0" y="762000"/>
            <a:ext cx="12192000" cy="646331"/>
          </a:xfrm>
          <a:prstGeom prst="rect">
            <a:avLst/>
          </a:prstGeom>
          <a:noFill/>
        </p:spPr>
        <p:txBody>
          <a:bodyPr vert="horz" rtlCol="0">
            <a:spAutoFit/>
          </a:bodyPr>
          <a:lstStyle/>
          <a:p>
            <a:pPr algn="ctr"/>
            <a:r>
              <a:rPr lang="en-US" sz="3600"/>
              <a:t>Romans 14:19</a:t>
            </a:r>
          </a:p>
        </p:txBody>
      </p:sp>
      <p:sp>
        <p:nvSpPr>
          <p:cNvPr id="4" name="TextBox 3">
            <a:extLst>
              <a:ext uri="{FF2B5EF4-FFF2-40B4-BE49-F238E27FC236}">
                <a16:creationId xmlns:a16="http://schemas.microsoft.com/office/drawing/2014/main" id="{E6501BDD-6456-5F76-A550-0653338409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AECCD1B-1852-E06A-E593-4060B3AB0541}"/>
              </a:ext>
            </a:extLst>
          </p:cNvPr>
          <p:cNvSpPr txBox="1"/>
          <p:nvPr/>
        </p:nvSpPr>
        <p:spPr>
          <a:xfrm>
            <a:off x="1016000" y="1905000"/>
            <a:ext cx="10160000" cy="1046440"/>
          </a:xfrm>
          <a:prstGeom prst="rect">
            <a:avLst/>
          </a:prstGeom>
          <a:noFill/>
        </p:spPr>
        <p:txBody>
          <a:bodyPr vert="horz" rtlCol="0">
            <a:spAutoFit/>
          </a:bodyPr>
          <a:lstStyle/>
          <a:p>
            <a:pPr algn="ctr"/>
            <a:r>
              <a:rPr lang="en-US" sz="3100"/>
              <a:t>So then we pursue the things </a:t>
            </a:r>
            <a:r>
              <a:rPr lang="en-US" sz="3100" b="1">
                <a:solidFill>
                  <a:srgbClr val="FF0000"/>
                </a:solidFill>
              </a:rPr>
              <a:t>which make for peace</a:t>
            </a:r>
            <a:r>
              <a:rPr lang="en-US" sz="3100"/>
              <a:t> and the building up of one another.</a:t>
            </a:r>
          </a:p>
        </p:txBody>
      </p:sp>
    </p:spTree>
    <p:extLst>
      <p:ext uri="{BB962C8B-B14F-4D97-AF65-F5344CB8AC3E}">
        <p14:creationId xmlns:p14="http://schemas.microsoft.com/office/powerpoint/2010/main" val="113475887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98DCB-3615-1896-A8ED-CE4654FE245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Speak Constructively</a:t>
            </a:r>
          </a:p>
        </p:txBody>
      </p:sp>
      <p:sp>
        <p:nvSpPr>
          <p:cNvPr id="3" name="Subtitle 2">
            <a:extLst>
              <a:ext uri="{FF2B5EF4-FFF2-40B4-BE49-F238E27FC236}">
                <a16:creationId xmlns:a16="http://schemas.microsoft.com/office/drawing/2014/main" id="{F9A6A7B6-2A85-FC84-F95E-6024C7C174B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4718019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446CFD-F597-13C8-9CD6-08948736664D}"/>
              </a:ext>
            </a:extLst>
          </p:cNvPr>
          <p:cNvSpPr txBox="1"/>
          <p:nvPr/>
        </p:nvSpPr>
        <p:spPr>
          <a:xfrm>
            <a:off x="127000" y="127000"/>
            <a:ext cx="7315200" cy="276999"/>
          </a:xfrm>
          <a:prstGeom prst="rect">
            <a:avLst/>
          </a:prstGeom>
          <a:noFill/>
        </p:spPr>
        <p:txBody>
          <a:bodyPr vert="horz" lIns="0" tIns="0" rIns="0" bIns="0" rtlCol="0">
            <a:spAutoFit/>
          </a:bodyPr>
          <a:lstStyle/>
          <a:p>
            <a:r>
              <a:rPr lang="en-US"/>
              <a:t>Speak Constructively</a:t>
            </a:r>
          </a:p>
        </p:txBody>
      </p:sp>
      <p:sp>
        <p:nvSpPr>
          <p:cNvPr id="3" name="TextBox 2">
            <a:extLst>
              <a:ext uri="{FF2B5EF4-FFF2-40B4-BE49-F238E27FC236}">
                <a16:creationId xmlns:a16="http://schemas.microsoft.com/office/drawing/2014/main" id="{A45850CB-7F07-184C-A9FC-F108E28719F5}"/>
              </a:ext>
            </a:extLst>
          </p:cNvPr>
          <p:cNvSpPr txBox="1"/>
          <p:nvPr/>
        </p:nvSpPr>
        <p:spPr>
          <a:xfrm>
            <a:off x="0" y="762000"/>
            <a:ext cx="12192000" cy="646331"/>
          </a:xfrm>
          <a:prstGeom prst="rect">
            <a:avLst/>
          </a:prstGeom>
          <a:noFill/>
        </p:spPr>
        <p:txBody>
          <a:bodyPr vert="horz" rtlCol="0">
            <a:spAutoFit/>
          </a:bodyPr>
          <a:lstStyle/>
          <a:p>
            <a:pPr algn="ctr"/>
            <a:r>
              <a:rPr lang="en-US" sz="3600"/>
              <a:t>Ephesians 4:29</a:t>
            </a:r>
          </a:p>
        </p:txBody>
      </p:sp>
      <p:sp>
        <p:nvSpPr>
          <p:cNvPr id="4" name="TextBox 3">
            <a:extLst>
              <a:ext uri="{FF2B5EF4-FFF2-40B4-BE49-F238E27FC236}">
                <a16:creationId xmlns:a16="http://schemas.microsoft.com/office/drawing/2014/main" id="{AC3962B7-5355-FF58-F36F-CA188B6B9E8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4CFDF62-23F9-6C59-0A8D-47AC2646898B}"/>
              </a:ext>
            </a:extLst>
          </p:cNvPr>
          <p:cNvSpPr txBox="1"/>
          <p:nvPr/>
        </p:nvSpPr>
        <p:spPr>
          <a:xfrm>
            <a:off x="1016000" y="1905000"/>
            <a:ext cx="10160000" cy="2000548"/>
          </a:xfrm>
          <a:prstGeom prst="rect">
            <a:avLst/>
          </a:prstGeom>
          <a:noFill/>
        </p:spPr>
        <p:txBody>
          <a:bodyPr vert="horz" rtlCol="0">
            <a:spAutoFit/>
          </a:bodyPr>
          <a:lstStyle/>
          <a:p>
            <a:pPr algn="ctr"/>
            <a:r>
              <a:rPr lang="en-US" sz="3100"/>
              <a:t>Let no unwholesome word proceed from your mouth, </a:t>
            </a:r>
            <a:r>
              <a:rPr lang="en-US" sz="3100" b="1">
                <a:solidFill>
                  <a:srgbClr val="FF0000"/>
                </a:solidFill>
              </a:rPr>
              <a:t>but only such a word as is good for edification according to the need of the moment</a:t>
            </a:r>
            <a:r>
              <a:rPr lang="en-US" sz="3100"/>
              <a:t>, so that it will give grace to those who hear.</a:t>
            </a:r>
          </a:p>
        </p:txBody>
      </p:sp>
    </p:spTree>
    <p:extLst>
      <p:ext uri="{BB962C8B-B14F-4D97-AF65-F5344CB8AC3E}">
        <p14:creationId xmlns:p14="http://schemas.microsoft.com/office/powerpoint/2010/main" val="199752456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8E6E02-9FBD-32B9-BC29-8D998E9CD8CD}"/>
              </a:ext>
            </a:extLst>
          </p:cNvPr>
          <p:cNvSpPr txBox="1"/>
          <p:nvPr/>
        </p:nvSpPr>
        <p:spPr>
          <a:xfrm>
            <a:off x="127000" y="127000"/>
            <a:ext cx="7315200" cy="276999"/>
          </a:xfrm>
          <a:prstGeom prst="rect">
            <a:avLst/>
          </a:prstGeom>
          <a:noFill/>
        </p:spPr>
        <p:txBody>
          <a:bodyPr vert="horz" lIns="0" tIns="0" rIns="0" bIns="0" rtlCol="0">
            <a:spAutoFit/>
          </a:bodyPr>
          <a:lstStyle/>
          <a:p>
            <a:r>
              <a:rPr lang="en-US"/>
              <a:t>Speak Constructively</a:t>
            </a:r>
          </a:p>
        </p:txBody>
      </p:sp>
      <p:sp>
        <p:nvSpPr>
          <p:cNvPr id="3" name="TextBox 2">
            <a:extLst>
              <a:ext uri="{FF2B5EF4-FFF2-40B4-BE49-F238E27FC236}">
                <a16:creationId xmlns:a16="http://schemas.microsoft.com/office/drawing/2014/main" id="{1ECC9A99-C7A8-32A1-134D-342E7CE77127}"/>
              </a:ext>
            </a:extLst>
          </p:cNvPr>
          <p:cNvSpPr txBox="1"/>
          <p:nvPr/>
        </p:nvSpPr>
        <p:spPr>
          <a:xfrm>
            <a:off x="0" y="762000"/>
            <a:ext cx="12192000" cy="646331"/>
          </a:xfrm>
          <a:prstGeom prst="rect">
            <a:avLst/>
          </a:prstGeom>
          <a:noFill/>
        </p:spPr>
        <p:txBody>
          <a:bodyPr vert="horz" rtlCol="0">
            <a:spAutoFit/>
          </a:bodyPr>
          <a:lstStyle/>
          <a:p>
            <a:pPr algn="ctr"/>
            <a:r>
              <a:rPr lang="en-US" sz="3600"/>
              <a:t>James 3:9-12</a:t>
            </a:r>
          </a:p>
        </p:txBody>
      </p:sp>
      <p:sp>
        <p:nvSpPr>
          <p:cNvPr id="4" name="TextBox 3">
            <a:extLst>
              <a:ext uri="{FF2B5EF4-FFF2-40B4-BE49-F238E27FC236}">
                <a16:creationId xmlns:a16="http://schemas.microsoft.com/office/drawing/2014/main" id="{12E867FE-14AD-387E-38D4-0E03B4BE45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5198F05-02C0-BB5C-AE43-B525E0FEBA85}"/>
              </a:ext>
            </a:extLst>
          </p:cNvPr>
          <p:cNvSpPr txBox="1"/>
          <p:nvPr/>
        </p:nvSpPr>
        <p:spPr>
          <a:xfrm>
            <a:off x="1016000" y="1905000"/>
            <a:ext cx="10160000" cy="3431709"/>
          </a:xfrm>
          <a:prstGeom prst="rect">
            <a:avLst/>
          </a:prstGeom>
          <a:noFill/>
        </p:spPr>
        <p:txBody>
          <a:bodyPr vert="horz" rtlCol="0">
            <a:spAutoFit/>
          </a:bodyPr>
          <a:lstStyle/>
          <a:p>
            <a:pPr algn="ctr"/>
            <a:r>
              <a:rPr lang="en-US" sz="3100"/>
              <a:t>With it we bless our Lord and Father, and with it we curse men, who have been made in the likeness of God; </a:t>
            </a:r>
            <a:r>
              <a:rPr lang="en-US" sz="3100" b="1">
                <a:solidFill>
                  <a:srgbClr val="FF0000"/>
                </a:solidFill>
              </a:rPr>
              <a:t>from the same mouth come both blessing and cursing.</a:t>
            </a:r>
            <a:r>
              <a:rPr lang="en-US" sz="3100"/>
              <a:t> My brethren, these things ought not to be this way. Does a fountain send out from the same opening both fresh and bitter water? Can a fig tree, my brethren, produce olives, or a vine produce figs? Nor can salt water produce fresh.</a:t>
            </a:r>
          </a:p>
        </p:txBody>
      </p:sp>
    </p:spTree>
    <p:extLst>
      <p:ext uri="{BB962C8B-B14F-4D97-AF65-F5344CB8AC3E}">
        <p14:creationId xmlns:p14="http://schemas.microsoft.com/office/powerpoint/2010/main" val="295798119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3C4633-A109-7475-DED2-BF42A625A221}"/>
              </a:ext>
            </a:extLst>
          </p:cNvPr>
          <p:cNvSpPr txBox="1"/>
          <p:nvPr/>
        </p:nvSpPr>
        <p:spPr>
          <a:xfrm>
            <a:off x="127000" y="127000"/>
            <a:ext cx="7315200" cy="276999"/>
          </a:xfrm>
          <a:prstGeom prst="rect">
            <a:avLst/>
          </a:prstGeom>
          <a:noFill/>
        </p:spPr>
        <p:txBody>
          <a:bodyPr vert="horz" lIns="0" tIns="0" rIns="0" bIns="0" rtlCol="0">
            <a:spAutoFit/>
          </a:bodyPr>
          <a:lstStyle/>
          <a:p>
            <a:r>
              <a:rPr lang="en-US"/>
              <a:t>Speak Constructively</a:t>
            </a:r>
          </a:p>
        </p:txBody>
      </p:sp>
      <p:sp>
        <p:nvSpPr>
          <p:cNvPr id="3" name="TextBox 2">
            <a:extLst>
              <a:ext uri="{FF2B5EF4-FFF2-40B4-BE49-F238E27FC236}">
                <a16:creationId xmlns:a16="http://schemas.microsoft.com/office/drawing/2014/main" id="{D61A8D46-03A0-BFDE-A0A5-5B45880F6C21}"/>
              </a:ext>
            </a:extLst>
          </p:cNvPr>
          <p:cNvSpPr txBox="1"/>
          <p:nvPr/>
        </p:nvSpPr>
        <p:spPr>
          <a:xfrm>
            <a:off x="0" y="762000"/>
            <a:ext cx="12192000" cy="646331"/>
          </a:xfrm>
          <a:prstGeom prst="rect">
            <a:avLst/>
          </a:prstGeom>
          <a:noFill/>
        </p:spPr>
        <p:txBody>
          <a:bodyPr vert="horz" rtlCol="0">
            <a:spAutoFit/>
          </a:bodyPr>
          <a:lstStyle/>
          <a:p>
            <a:pPr algn="ctr"/>
            <a:r>
              <a:rPr lang="en-US" sz="3600"/>
              <a:t>Proverbs 12:18</a:t>
            </a:r>
          </a:p>
        </p:txBody>
      </p:sp>
      <p:sp>
        <p:nvSpPr>
          <p:cNvPr id="4" name="TextBox 3">
            <a:extLst>
              <a:ext uri="{FF2B5EF4-FFF2-40B4-BE49-F238E27FC236}">
                <a16:creationId xmlns:a16="http://schemas.microsoft.com/office/drawing/2014/main" id="{428F2EC0-6613-A0FD-0DA0-BDED1B5F8C5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C828A3A-019B-1CBF-5E75-0A23E7670134}"/>
              </a:ext>
            </a:extLst>
          </p:cNvPr>
          <p:cNvSpPr txBox="1"/>
          <p:nvPr/>
        </p:nvSpPr>
        <p:spPr>
          <a:xfrm>
            <a:off x="1016000" y="1905000"/>
            <a:ext cx="10160000" cy="1046440"/>
          </a:xfrm>
          <a:prstGeom prst="rect">
            <a:avLst/>
          </a:prstGeom>
          <a:noFill/>
        </p:spPr>
        <p:txBody>
          <a:bodyPr vert="horz" rtlCol="0">
            <a:spAutoFit/>
          </a:bodyPr>
          <a:lstStyle/>
          <a:p>
            <a:pPr algn="ctr"/>
            <a:r>
              <a:rPr lang="en-US" sz="3100"/>
              <a:t>There is one who speaks rashly like the thrusts of a sword, </a:t>
            </a:r>
            <a:r>
              <a:rPr lang="en-US" sz="3100" b="1">
                <a:solidFill>
                  <a:srgbClr val="FF0000"/>
                </a:solidFill>
              </a:rPr>
              <a:t>But the tongue of the wise brings healing.</a:t>
            </a:r>
          </a:p>
        </p:txBody>
      </p:sp>
    </p:spTree>
    <p:extLst>
      <p:ext uri="{BB962C8B-B14F-4D97-AF65-F5344CB8AC3E}">
        <p14:creationId xmlns:p14="http://schemas.microsoft.com/office/powerpoint/2010/main" val="92072887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FDDDB4-A2FB-A6EC-98A9-DEEE306AB5BF}"/>
              </a:ext>
            </a:extLst>
          </p:cNvPr>
          <p:cNvSpPr txBox="1"/>
          <p:nvPr/>
        </p:nvSpPr>
        <p:spPr>
          <a:xfrm>
            <a:off x="127000" y="127000"/>
            <a:ext cx="7315200" cy="276999"/>
          </a:xfrm>
          <a:prstGeom prst="rect">
            <a:avLst/>
          </a:prstGeom>
          <a:noFill/>
        </p:spPr>
        <p:txBody>
          <a:bodyPr vert="horz" lIns="0" tIns="0" rIns="0" bIns="0" rtlCol="0">
            <a:spAutoFit/>
          </a:bodyPr>
          <a:lstStyle/>
          <a:p>
            <a:r>
              <a:rPr lang="en-US"/>
              <a:t>Speak Constructively</a:t>
            </a:r>
          </a:p>
        </p:txBody>
      </p:sp>
      <p:sp>
        <p:nvSpPr>
          <p:cNvPr id="3" name="TextBox 2">
            <a:extLst>
              <a:ext uri="{FF2B5EF4-FFF2-40B4-BE49-F238E27FC236}">
                <a16:creationId xmlns:a16="http://schemas.microsoft.com/office/drawing/2014/main" id="{B890D962-67A5-A161-ADB5-2D98DB1BA9F3}"/>
              </a:ext>
            </a:extLst>
          </p:cNvPr>
          <p:cNvSpPr txBox="1"/>
          <p:nvPr/>
        </p:nvSpPr>
        <p:spPr>
          <a:xfrm>
            <a:off x="0" y="762000"/>
            <a:ext cx="12192000" cy="646331"/>
          </a:xfrm>
          <a:prstGeom prst="rect">
            <a:avLst/>
          </a:prstGeom>
          <a:noFill/>
        </p:spPr>
        <p:txBody>
          <a:bodyPr vert="horz" rtlCol="0">
            <a:spAutoFit/>
          </a:bodyPr>
          <a:lstStyle/>
          <a:p>
            <a:pPr algn="ctr"/>
            <a:r>
              <a:rPr lang="en-US" sz="3600"/>
              <a:t>Proverbs 15:1</a:t>
            </a:r>
          </a:p>
        </p:txBody>
      </p:sp>
      <p:sp>
        <p:nvSpPr>
          <p:cNvPr id="4" name="TextBox 3">
            <a:extLst>
              <a:ext uri="{FF2B5EF4-FFF2-40B4-BE49-F238E27FC236}">
                <a16:creationId xmlns:a16="http://schemas.microsoft.com/office/drawing/2014/main" id="{F0F2AD72-8941-0299-B0C1-17FDE280642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048AA43-1334-D3E5-0C52-D0E86B499517}"/>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 gentle answer turns away wrath</a:t>
            </a:r>
            <a:r>
              <a:rPr lang="en-US" sz="3100"/>
              <a:t>, But a harsh word stirs up anger.</a:t>
            </a:r>
          </a:p>
        </p:txBody>
      </p:sp>
    </p:spTree>
    <p:extLst>
      <p:ext uri="{BB962C8B-B14F-4D97-AF65-F5344CB8AC3E}">
        <p14:creationId xmlns:p14="http://schemas.microsoft.com/office/powerpoint/2010/main" val="285743536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BD6B08-893B-DD8A-CCBA-BB53E93BAD57}"/>
              </a:ext>
            </a:extLst>
          </p:cNvPr>
          <p:cNvSpPr txBox="1"/>
          <p:nvPr/>
        </p:nvSpPr>
        <p:spPr>
          <a:xfrm>
            <a:off x="127000" y="127000"/>
            <a:ext cx="7315200" cy="276999"/>
          </a:xfrm>
          <a:prstGeom prst="rect">
            <a:avLst/>
          </a:prstGeom>
          <a:noFill/>
        </p:spPr>
        <p:txBody>
          <a:bodyPr vert="horz" lIns="0" tIns="0" rIns="0" bIns="0" rtlCol="0">
            <a:spAutoFit/>
          </a:bodyPr>
          <a:lstStyle/>
          <a:p>
            <a:r>
              <a:rPr lang="en-US"/>
              <a:t>Speak Constructively</a:t>
            </a:r>
          </a:p>
        </p:txBody>
      </p:sp>
      <p:sp>
        <p:nvSpPr>
          <p:cNvPr id="3" name="TextBox 2">
            <a:extLst>
              <a:ext uri="{FF2B5EF4-FFF2-40B4-BE49-F238E27FC236}">
                <a16:creationId xmlns:a16="http://schemas.microsoft.com/office/drawing/2014/main" id="{0070AAE8-7DFD-894D-71BC-745C49D71EAA}"/>
              </a:ext>
            </a:extLst>
          </p:cNvPr>
          <p:cNvSpPr txBox="1"/>
          <p:nvPr/>
        </p:nvSpPr>
        <p:spPr>
          <a:xfrm>
            <a:off x="0" y="762000"/>
            <a:ext cx="12192000" cy="646331"/>
          </a:xfrm>
          <a:prstGeom prst="rect">
            <a:avLst/>
          </a:prstGeom>
          <a:noFill/>
        </p:spPr>
        <p:txBody>
          <a:bodyPr vert="horz" rtlCol="0">
            <a:spAutoFit/>
          </a:bodyPr>
          <a:lstStyle/>
          <a:p>
            <a:pPr algn="ctr"/>
            <a:r>
              <a:rPr lang="en-US" sz="3600"/>
              <a:t>Proverbs 26:4</a:t>
            </a:r>
          </a:p>
        </p:txBody>
      </p:sp>
      <p:sp>
        <p:nvSpPr>
          <p:cNvPr id="4" name="TextBox 3">
            <a:extLst>
              <a:ext uri="{FF2B5EF4-FFF2-40B4-BE49-F238E27FC236}">
                <a16:creationId xmlns:a16="http://schemas.microsoft.com/office/drawing/2014/main" id="{176427FA-0FD9-71B8-D5C9-77AE46D56AA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ACC7B40-F7C9-4586-886D-2BDAFA6CB119}"/>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Do not answer a fool according to his folly,</a:t>
            </a:r>
            <a:r>
              <a:rPr lang="en-US" sz="3100"/>
              <a:t> Or you will also be like him.</a:t>
            </a:r>
          </a:p>
        </p:txBody>
      </p:sp>
    </p:spTree>
    <p:extLst>
      <p:ext uri="{BB962C8B-B14F-4D97-AF65-F5344CB8AC3E}">
        <p14:creationId xmlns:p14="http://schemas.microsoft.com/office/powerpoint/2010/main" val="238893657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28053-2704-364E-DF91-DC643BB40559}"/>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Let Go of Grievances</a:t>
            </a:r>
          </a:p>
        </p:txBody>
      </p:sp>
      <p:sp>
        <p:nvSpPr>
          <p:cNvPr id="3" name="Subtitle 2">
            <a:extLst>
              <a:ext uri="{FF2B5EF4-FFF2-40B4-BE49-F238E27FC236}">
                <a16:creationId xmlns:a16="http://schemas.microsoft.com/office/drawing/2014/main" id="{A703584F-E292-D987-E2FA-1E188215476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0371499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311B2F-9A41-E030-C269-49719A41DE4B}"/>
              </a:ext>
            </a:extLst>
          </p:cNvPr>
          <p:cNvSpPr txBox="1"/>
          <p:nvPr/>
        </p:nvSpPr>
        <p:spPr>
          <a:xfrm>
            <a:off x="127000" y="127000"/>
            <a:ext cx="7315200" cy="276999"/>
          </a:xfrm>
          <a:prstGeom prst="rect">
            <a:avLst/>
          </a:prstGeom>
          <a:noFill/>
        </p:spPr>
        <p:txBody>
          <a:bodyPr vert="horz" lIns="0" tIns="0" rIns="0" bIns="0" rtlCol="0">
            <a:spAutoFit/>
          </a:bodyPr>
          <a:lstStyle/>
          <a:p>
            <a:r>
              <a:rPr lang="en-US"/>
              <a:t>Let Go of Grievances</a:t>
            </a:r>
          </a:p>
        </p:txBody>
      </p:sp>
      <p:sp>
        <p:nvSpPr>
          <p:cNvPr id="3" name="TextBox 2">
            <a:extLst>
              <a:ext uri="{FF2B5EF4-FFF2-40B4-BE49-F238E27FC236}">
                <a16:creationId xmlns:a16="http://schemas.microsoft.com/office/drawing/2014/main" id="{DED377C4-5EA2-48D3-8783-7467650AD7FF}"/>
              </a:ext>
            </a:extLst>
          </p:cNvPr>
          <p:cNvSpPr txBox="1"/>
          <p:nvPr/>
        </p:nvSpPr>
        <p:spPr>
          <a:xfrm>
            <a:off x="0" y="762000"/>
            <a:ext cx="12192000" cy="646331"/>
          </a:xfrm>
          <a:prstGeom prst="rect">
            <a:avLst/>
          </a:prstGeom>
          <a:noFill/>
        </p:spPr>
        <p:txBody>
          <a:bodyPr vert="horz" rtlCol="0">
            <a:spAutoFit/>
          </a:bodyPr>
          <a:lstStyle/>
          <a:p>
            <a:pPr algn="ctr"/>
            <a:r>
              <a:rPr lang="en-US" sz="3600"/>
              <a:t>Colossians 3:13</a:t>
            </a:r>
          </a:p>
        </p:txBody>
      </p:sp>
      <p:sp>
        <p:nvSpPr>
          <p:cNvPr id="4" name="TextBox 3">
            <a:extLst>
              <a:ext uri="{FF2B5EF4-FFF2-40B4-BE49-F238E27FC236}">
                <a16:creationId xmlns:a16="http://schemas.microsoft.com/office/drawing/2014/main" id="{571B482A-F463-24F7-8092-B48C8DD8E16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BD27C23-2DA9-8519-D4A3-93D57917CBB0}"/>
              </a:ext>
            </a:extLst>
          </p:cNvPr>
          <p:cNvSpPr txBox="1"/>
          <p:nvPr/>
        </p:nvSpPr>
        <p:spPr>
          <a:xfrm>
            <a:off x="1016000" y="1905000"/>
            <a:ext cx="10160000" cy="1523494"/>
          </a:xfrm>
          <a:prstGeom prst="rect">
            <a:avLst/>
          </a:prstGeom>
          <a:noFill/>
        </p:spPr>
        <p:txBody>
          <a:bodyPr vert="horz" rtlCol="0">
            <a:spAutoFit/>
          </a:bodyPr>
          <a:lstStyle/>
          <a:p>
            <a:pPr algn="ctr"/>
            <a:r>
              <a:rPr lang="en-US" sz="3100"/>
              <a:t>bearing with one another, and forgiving each other, whoever has a complaint against anyone; just as the Lord forgave you, </a:t>
            </a:r>
            <a:r>
              <a:rPr lang="en-US" sz="3100" b="1">
                <a:solidFill>
                  <a:srgbClr val="FF0000"/>
                </a:solidFill>
              </a:rPr>
              <a:t>so also should you</a:t>
            </a:r>
            <a:r>
              <a:rPr lang="en-US" sz="3100"/>
              <a:t>.</a:t>
            </a:r>
          </a:p>
        </p:txBody>
      </p:sp>
    </p:spTree>
    <p:extLst>
      <p:ext uri="{BB962C8B-B14F-4D97-AF65-F5344CB8AC3E}">
        <p14:creationId xmlns:p14="http://schemas.microsoft.com/office/powerpoint/2010/main" val="300096184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B6991E-039D-A86A-C181-1A1B6C9FCE67}"/>
              </a:ext>
            </a:extLst>
          </p:cNvPr>
          <p:cNvSpPr txBox="1"/>
          <p:nvPr/>
        </p:nvSpPr>
        <p:spPr>
          <a:xfrm>
            <a:off x="127000" y="127000"/>
            <a:ext cx="7315200" cy="276999"/>
          </a:xfrm>
          <a:prstGeom prst="rect">
            <a:avLst/>
          </a:prstGeom>
          <a:noFill/>
        </p:spPr>
        <p:txBody>
          <a:bodyPr vert="horz" lIns="0" tIns="0" rIns="0" bIns="0" rtlCol="0">
            <a:spAutoFit/>
          </a:bodyPr>
          <a:lstStyle/>
          <a:p>
            <a:r>
              <a:rPr lang="en-US"/>
              <a:t>Let Go of Grievances</a:t>
            </a:r>
          </a:p>
        </p:txBody>
      </p:sp>
      <p:sp>
        <p:nvSpPr>
          <p:cNvPr id="3" name="TextBox 2">
            <a:extLst>
              <a:ext uri="{FF2B5EF4-FFF2-40B4-BE49-F238E27FC236}">
                <a16:creationId xmlns:a16="http://schemas.microsoft.com/office/drawing/2014/main" id="{709AC990-76F1-32F4-61AB-15A06600B63E}"/>
              </a:ext>
            </a:extLst>
          </p:cNvPr>
          <p:cNvSpPr txBox="1"/>
          <p:nvPr/>
        </p:nvSpPr>
        <p:spPr>
          <a:xfrm>
            <a:off x="0" y="762000"/>
            <a:ext cx="12192000" cy="646331"/>
          </a:xfrm>
          <a:prstGeom prst="rect">
            <a:avLst/>
          </a:prstGeom>
          <a:noFill/>
        </p:spPr>
        <p:txBody>
          <a:bodyPr vert="horz" rtlCol="0">
            <a:spAutoFit/>
          </a:bodyPr>
          <a:lstStyle/>
          <a:p>
            <a:pPr algn="ctr"/>
            <a:r>
              <a:rPr lang="en-US" sz="3600"/>
              <a:t>Hebrews 12:15</a:t>
            </a:r>
          </a:p>
        </p:txBody>
      </p:sp>
      <p:sp>
        <p:nvSpPr>
          <p:cNvPr id="4" name="TextBox 3">
            <a:extLst>
              <a:ext uri="{FF2B5EF4-FFF2-40B4-BE49-F238E27FC236}">
                <a16:creationId xmlns:a16="http://schemas.microsoft.com/office/drawing/2014/main" id="{FCF626B9-AB98-8177-669F-68F5E2D2244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481E041-3AE7-5B60-032B-C0D76FD24D3E}"/>
              </a:ext>
            </a:extLst>
          </p:cNvPr>
          <p:cNvSpPr txBox="1"/>
          <p:nvPr/>
        </p:nvSpPr>
        <p:spPr>
          <a:xfrm>
            <a:off x="1016000" y="1905000"/>
            <a:ext cx="10160000" cy="1523494"/>
          </a:xfrm>
          <a:prstGeom prst="rect">
            <a:avLst/>
          </a:prstGeom>
          <a:noFill/>
        </p:spPr>
        <p:txBody>
          <a:bodyPr vert="horz" rtlCol="0">
            <a:spAutoFit/>
          </a:bodyPr>
          <a:lstStyle/>
          <a:p>
            <a:pPr algn="ctr"/>
            <a:r>
              <a:rPr lang="en-US" sz="3100"/>
              <a:t>See to it that no one comes short of the grace of God; </a:t>
            </a:r>
            <a:r>
              <a:rPr lang="en-US" sz="3100" b="1">
                <a:solidFill>
                  <a:srgbClr val="FF0000"/>
                </a:solidFill>
              </a:rPr>
              <a:t>that no root of bitterness springing up causes trouble,</a:t>
            </a:r>
            <a:r>
              <a:rPr lang="en-US" sz="3100"/>
              <a:t> and by it many be defiled;</a:t>
            </a:r>
          </a:p>
        </p:txBody>
      </p:sp>
    </p:spTree>
    <p:extLst>
      <p:ext uri="{BB962C8B-B14F-4D97-AF65-F5344CB8AC3E}">
        <p14:creationId xmlns:p14="http://schemas.microsoft.com/office/powerpoint/2010/main" val="348148867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B44455-50BE-DD06-209D-63C48EACC19C}"/>
              </a:ext>
            </a:extLst>
          </p:cNvPr>
          <p:cNvSpPr txBox="1"/>
          <p:nvPr/>
        </p:nvSpPr>
        <p:spPr>
          <a:xfrm>
            <a:off x="127000" y="127000"/>
            <a:ext cx="7315200" cy="276999"/>
          </a:xfrm>
          <a:prstGeom prst="rect">
            <a:avLst/>
          </a:prstGeom>
          <a:noFill/>
        </p:spPr>
        <p:txBody>
          <a:bodyPr vert="horz" lIns="0" tIns="0" rIns="0" bIns="0" rtlCol="0">
            <a:spAutoFit/>
          </a:bodyPr>
          <a:lstStyle/>
          <a:p>
            <a:r>
              <a:rPr lang="en-US"/>
              <a:t>Let Go of Grievances</a:t>
            </a:r>
          </a:p>
        </p:txBody>
      </p:sp>
      <p:sp>
        <p:nvSpPr>
          <p:cNvPr id="3" name="TextBox 2">
            <a:extLst>
              <a:ext uri="{FF2B5EF4-FFF2-40B4-BE49-F238E27FC236}">
                <a16:creationId xmlns:a16="http://schemas.microsoft.com/office/drawing/2014/main" id="{A9C3BACB-08F5-DE69-A6E6-F4A09369BB25}"/>
              </a:ext>
            </a:extLst>
          </p:cNvPr>
          <p:cNvSpPr txBox="1"/>
          <p:nvPr/>
        </p:nvSpPr>
        <p:spPr>
          <a:xfrm>
            <a:off x="0" y="762000"/>
            <a:ext cx="12192000" cy="646331"/>
          </a:xfrm>
          <a:prstGeom prst="rect">
            <a:avLst/>
          </a:prstGeom>
          <a:noFill/>
        </p:spPr>
        <p:txBody>
          <a:bodyPr vert="horz" rtlCol="0">
            <a:spAutoFit/>
          </a:bodyPr>
          <a:lstStyle/>
          <a:p>
            <a:pPr algn="ctr"/>
            <a:r>
              <a:rPr lang="en-US" sz="3600"/>
              <a:t>Leviticus 19:18</a:t>
            </a:r>
          </a:p>
        </p:txBody>
      </p:sp>
      <p:sp>
        <p:nvSpPr>
          <p:cNvPr id="4" name="TextBox 3">
            <a:extLst>
              <a:ext uri="{FF2B5EF4-FFF2-40B4-BE49-F238E27FC236}">
                <a16:creationId xmlns:a16="http://schemas.microsoft.com/office/drawing/2014/main" id="{184BA676-AF69-7B95-F94F-9F148F3D44F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3481F72-3CF5-889E-EF53-8832E791E575}"/>
              </a:ext>
            </a:extLst>
          </p:cNvPr>
          <p:cNvSpPr txBox="1"/>
          <p:nvPr/>
        </p:nvSpPr>
        <p:spPr>
          <a:xfrm>
            <a:off x="1016000" y="1905000"/>
            <a:ext cx="10160000" cy="1523494"/>
          </a:xfrm>
          <a:prstGeom prst="rect">
            <a:avLst/>
          </a:prstGeom>
          <a:noFill/>
        </p:spPr>
        <p:txBody>
          <a:bodyPr vert="horz" rtlCol="0">
            <a:spAutoFit/>
          </a:bodyPr>
          <a:lstStyle/>
          <a:p>
            <a:pPr algn="ctr"/>
            <a:r>
              <a:rPr lang="en-US" sz="3100"/>
              <a:t>You shall not take vengeance, nor bear any grudge against the sons of your people, </a:t>
            </a:r>
            <a:r>
              <a:rPr lang="en-US" sz="3100" b="1">
                <a:solidFill>
                  <a:srgbClr val="FF0000"/>
                </a:solidFill>
              </a:rPr>
              <a:t>but you shall love your neighbor as yourself;</a:t>
            </a:r>
            <a:r>
              <a:rPr lang="en-US" sz="3100"/>
              <a:t> I am the LORD.</a:t>
            </a:r>
          </a:p>
        </p:txBody>
      </p:sp>
    </p:spTree>
    <p:extLst>
      <p:ext uri="{BB962C8B-B14F-4D97-AF65-F5344CB8AC3E}">
        <p14:creationId xmlns:p14="http://schemas.microsoft.com/office/powerpoint/2010/main" val="125130526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596F8-DF24-3B89-C851-5561122FD3D3}"/>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Seek Wisdom</a:t>
            </a:r>
          </a:p>
        </p:txBody>
      </p:sp>
      <p:sp>
        <p:nvSpPr>
          <p:cNvPr id="3" name="Subtitle 2">
            <a:extLst>
              <a:ext uri="{FF2B5EF4-FFF2-40B4-BE49-F238E27FC236}">
                <a16:creationId xmlns:a16="http://schemas.microsoft.com/office/drawing/2014/main" id="{C1AE5EF7-050B-9752-B625-DD710010F21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7073573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615935-59D2-992A-6CDA-12998B882665}"/>
              </a:ext>
            </a:extLst>
          </p:cNvPr>
          <p:cNvSpPr txBox="1"/>
          <p:nvPr/>
        </p:nvSpPr>
        <p:spPr>
          <a:xfrm>
            <a:off x="127000" y="127000"/>
            <a:ext cx="7315200" cy="276999"/>
          </a:xfrm>
          <a:prstGeom prst="rect">
            <a:avLst/>
          </a:prstGeom>
          <a:noFill/>
        </p:spPr>
        <p:txBody>
          <a:bodyPr vert="horz" lIns="0" tIns="0" rIns="0" bIns="0" rtlCol="0">
            <a:spAutoFit/>
          </a:bodyPr>
          <a:lstStyle/>
          <a:p>
            <a:r>
              <a:rPr lang="en-US"/>
              <a:t>Seek Wisdom</a:t>
            </a:r>
          </a:p>
        </p:txBody>
      </p:sp>
      <p:sp>
        <p:nvSpPr>
          <p:cNvPr id="3" name="TextBox 2">
            <a:extLst>
              <a:ext uri="{FF2B5EF4-FFF2-40B4-BE49-F238E27FC236}">
                <a16:creationId xmlns:a16="http://schemas.microsoft.com/office/drawing/2014/main" id="{E9029035-F634-2B88-E622-CEB6F4D69526}"/>
              </a:ext>
            </a:extLst>
          </p:cNvPr>
          <p:cNvSpPr txBox="1"/>
          <p:nvPr/>
        </p:nvSpPr>
        <p:spPr>
          <a:xfrm>
            <a:off x="0" y="762000"/>
            <a:ext cx="12192000" cy="646331"/>
          </a:xfrm>
          <a:prstGeom prst="rect">
            <a:avLst/>
          </a:prstGeom>
          <a:noFill/>
        </p:spPr>
        <p:txBody>
          <a:bodyPr vert="horz" rtlCol="0">
            <a:spAutoFit/>
          </a:bodyPr>
          <a:lstStyle/>
          <a:p>
            <a:pPr algn="ctr"/>
            <a:r>
              <a:rPr lang="en-US" sz="3600"/>
              <a:t>James 1:2-8</a:t>
            </a:r>
          </a:p>
        </p:txBody>
      </p:sp>
      <p:sp>
        <p:nvSpPr>
          <p:cNvPr id="4" name="TextBox 3">
            <a:extLst>
              <a:ext uri="{FF2B5EF4-FFF2-40B4-BE49-F238E27FC236}">
                <a16:creationId xmlns:a16="http://schemas.microsoft.com/office/drawing/2014/main" id="{8D5B10B7-4A0A-614D-C6F3-00B34C1966F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8F1ECA1-1F67-7C0B-EB49-367C6160B495}"/>
              </a:ext>
            </a:extLst>
          </p:cNvPr>
          <p:cNvSpPr txBox="1"/>
          <p:nvPr/>
        </p:nvSpPr>
        <p:spPr>
          <a:xfrm>
            <a:off x="1016000" y="1905000"/>
            <a:ext cx="10160000" cy="3431709"/>
          </a:xfrm>
          <a:prstGeom prst="rect">
            <a:avLst/>
          </a:prstGeom>
          <a:noFill/>
        </p:spPr>
        <p:txBody>
          <a:bodyPr vert="horz" rtlCol="0">
            <a:spAutoFit/>
          </a:bodyPr>
          <a:lstStyle/>
          <a:p>
            <a:pPr algn="ctr"/>
            <a:r>
              <a:rPr lang="en-US" sz="3100"/>
              <a:t>Consider it all joy, my brethren, when you encounter various trials, knowing that the testing of your faith produces endurance. And let endurance have its perfect result, so that you may be perfect and complete, lacking in nothing. </a:t>
            </a:r>
            <a:r>
              <a:rPr lang="en-US" sz="3100" b="1">
                <a:solidFill>
                  <a:srgbClr val="FF0000"/>
                </a:solidFill>
              </a:rPr>
              <a:t>But if any of you lacks wisdom, let him ask of God, who gives to all generously and without reproach, and it will be given to him.</a:t>
            </a:r>
            <a:r>
              <a:rPr lang="en-US" sz="3100"/>
              <a:t> (Continued...)</a:t>
            </a:r>
          </a:p>
        </p:txBody>
      </p:sp>
    </p:spTree>
    <p:extLst>
      <p:ext uri="{BB962C8B-B14F-4D97-AF65-F5344CB8AC3E}">
        <p14:creationId xmlns:p14="http://schemas.microsoft.com/office/powerpoint/2010/main" val="135158900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DA339A-0D4E-267C-6084-E1693C8E01B6}"/>
              </a:ext>
            </a:extLst>
          </p:cNvPr>
          <p:cNvSpPr txBox="1"/>
          <p:nvPr/>
        </p:nvSpPr>
        <p:spPr>
          <a:xfrm>
            <a:off x="127000" y="127000"/>
            <a:ext cx="7315200" cy="276999"/>
          </a:xfrm>
          <a:prstGeom prst="rect">
            <a:avLst/>
          </a:prstGeom>
          <a:noFill/>
        </p:spPr>
        <p:txBody>
          <a:bodyPr vert="horz" lIns="0" tIns="0" rIns="0" bIns="0" rtlCol="0">
            <a:spAutoFit/>
          </a:bodyPr>
          <a:lstStyle/>
          <a:p>
            <a:r>
              <a:rPr lang="en-US"/>
              <a:t>Seek Wisdom</a:t>
            </a:r>
          </a:p>
        </p:txBody>
      </p:sp>
      <p:sp>
        <p:nvSpPr>
          <p:cNvPr id="3" name="TextBox 2">
            <a:extLst>
              <a:ext uri="{FF2B5EF4-FFF2-40B4-BE49-F238E27FC236}">
                <a16:creationId xmlns:a16="http://schemas.microsoft.com/office/drawing/2014/main" id="{B9380C2D-E91E-902F-CFCB-D9C9316D9165}"/>
              </a:ext>
            </a:extLst>
          </p:cNvPr>
          <p:cNvSpPr txBox="1"/>
          <p:nvPr/>
        </p:nvSpPr>
        <p:spPr>
          <a:xfrm>
            <a:off x="1016000" y="635000"/>
            <a:ext cx="10160000" cy="2477601"/>
          </a:xfrm>
          <a:prstGeom prst="rect">
            <a:avLst/>
          </a:prstGeom>
          <a:noFill/>
        </p:spPr>
        <p:txBody>
          <a:bodyPr vert="horz" rtlCol="0">
            <a:spAutoFit/>
          </a:bodyPr>
          <a:lstStyle/>
          <a:p>
            <a:pPr algn="ctr"/>
            <a:r>
              <a:rPr lang="en-US" sz="3100"/>
              <a:t>But he must ask in faith without any doubting, for the one who doubts is like the surf of the sea, driven and tossed by the wind. For that man ought not to expect that he will receive anything from the Lord, being a double-minded man, unstable in all his ways.</a:t>
            </a:r>
          </a:p>
        </p:txBody>
      </p:sp>
    </p:spTree>
    <p:extLst>
      <p:ext uri="{BB962C8B-B14F-4D97-AF65-F5344CB8AC3E}">
        <p14:creationId xmlns:p14="http://schemas.microsoft.com/office/powerpoint/2010/main" val="112528657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AB0977-11D9-CEC8-B5C3-46F2B11E47D4}"/>
              </a:ext>
            </a:extLst>
          </p:cNvPr>
          <p:cNvSpPr txBox="1"/>
          <p:nvPr/>
        </p:nvSpPr>
        <p:spPr>
          <a:xfrm>
            <a:off x="127000" y="127000"/>
            <a:ext cx="7315200" cy="276999"/>
          </a:xfrm>
          <a:prstGeom prst="rect">
            <a:avLst/>
          </a:prstGeom>
          <a:noFill/>
        </p:spPr>
        <p:txBody>
          <a:bodyPr vert="horz" lIns="0" tIns="0" rIns="0" bIns="0" rtlCol="0">
            <a:spAutoFit/>
          </a:bodyPr>
          <a:lstStyle/>
          <a:p>
            <a:r>
              <a:rPr lang="en-US"/>
              <a:t>Seek Wisdom</a:t>
            </a:r>
          </a:p>
        </p:txBody>
      </p:sp>
      <p:sp>
        <p:nvSpPr>
          <p:cNvPr id="3" name="TextBox 2">
            <a:extLst>
              <a:ext uri="{FF2B5EF4-FFF2-40B4-BE49-F238E27FC236}">
                <a16:creationId xmlns:a16="http://schemas.microsoft.com/office/drawing/2014/main" id="{1DE83688-57EB-B12F-BDE6-D3D61841D1D8}"/>
              </a:ext>
            </a:extLst>
          </p:cNvPr>
          <p:cNvSpPr txBox="1"/>
          <p:nvPr/>
        </p:nvSpPr>
        <p:spPr>
          <a:xfrm>
            <a:off x="0" y="762000"/>
            <a:ext cx="12192000" cy="646331"/>
          </a:xfrm>
          <a:prstGeom prst="rect">
            <a:avLst/>
          </a:prstGeom>
          <a:noFill/>
        </p:spPr>
        <p:txBody>
          <a:bodyPr vert="horz" rtlCol="0">
            <a:spAutoFit/>
          </a:bodyPr>
          <a:lstStyle/>
          <a:p>
            <a:pPr algn="ctr"/>
            <a:r>
              <a:rPr lang="en-US" sz="3600"/>
              <a:t>James 3:17</a:t>
            </a:r>
          </a:p>
        </p:txBody>
      </p:sp>
      <p:sp>
        <p:nvSpPr>
          <p:cNvPr id="4" name="TextBox 3">
            <a:extLst>
              <a:ext uri="{FF2B5EF4-FFF2-40B4-BE49-F238E27FC236}">
                <a16:creationId xmlns:a16="http://schemas.microsoft.com/office/drawing/2014/main" id="{C9DBBF18-DD51-AD59-2148-0396F9D2B3C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9FD13A6-B6E0-6F27-E960-69E57131E381}"/>
              </a:ext>
            </a:extLst>
          </p:cNvPr>
          <p:cNvSpPr txBox="1"/>
          <p:nvPr/>
        </p:nvSpPr>
        <p:spPr>
          <a:xfrm>
            <a:off x="1016000" y="1905000"/>
            <a:ext cx="10160000" cy="1523494"/>
          </a:xfrm>
          <a:prstGeom prst="rect">
            <a:avLst/>
          </a:prstGeom>
          <a:noFill/>
        </p:spPr>
        <p:txBody>
          <a:bodyPr vert="horz" rtlCol="0">
            <a:spAutoFit/>
          </a:bodyPr>
          <a:lstStyle/>
          <a:p>
            <a:pPr algn="ctr"/>
            <a:r>
              <a:rPr lang="en-US" sz="3100"/>
              <a:t>But the </a:t>
            </a:r>
            <a:r>
              <a:rPr lang="en-US" sz="3100" b="1">
                <a:solidFill>
                  <a:srgbClr val="FF0000"/>
                </a:solidFill>
              </a:rPr>
              <a:t>wisdom from above is first pure,</a:t>
            </a:r>
            <a:r>
              <a:rPr lang="en-US" sz="3100"/>
              <a:t> then peaceable, gentle, reasonable, full of mercy and good fruits, unwavering, without hypocrisy.</a:t>
            </a:r>
          </a:p>
        </p:txBody>
      </p:sp>
    </p:spTree>
    <p:extLst>
      <p:ext uri="{BB962C8B-B14F-4D97-AF65-F5344CB8AC3E}">
        <p14:creationId xmlns:p14="http://schemas.microsoft.com/office/powerpoint/2010/main" val="420715465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3AD826-86E3-C714-A757-85DBE33BBB86}"/>
              </a:ext>
            </a:extLst>
          </p:cNvPr>
          <p:cNvSpPr txBox="1"/>
          <p:nvPr/>
        </p:nvSpPr>
        <p:spPr>
          <a:xfrm>
            <a:off x="127000" y="127000"/>
            <a:ext cx="7315200" cy="276999"/>
          </a:xfrm>
          <a:prstGeom prst="rect">
            <a:avLst/>
          </a:prstGeom>
          <a:noFill/>
        </p:spPr>
        <p:txBody>
          <a:bodyPr vert="horz" lIns="0" tIns="0" rIns="0" bIns="0" rtlCol="0">
            <a:spAutoFit/>
          </a:bodyPr>
          <a:lstStyle/>
          <a:p>
            <a:r>
              <a:rPr lang="en-US"/>
              <a:t>Seek Wisdom</a:t>
            </a:r>
          </a:p>
        </p:txBody>
      </p:sp>
      <p:sp>
        <p:nvSpPr>
          <p:cNvPr id="3" name="TextBox 2">
            <a:extLst>
              <a:ext uri="{FF2B5EF4-FFF2-40B4-BE49-F238E27FC236}">
                <a16:creationId xmlns:a16="http://schemas.microsoft.com/office/drawing/2014/main" id="{52E039FD-ED68-F381-1B22-49FF10131F26}"/>
              </a:ext>
            </a:extLst>
          </p:cNvPr>
          <p:cNvSpPr txBox="1"/>
          <p:nvPr/>
        </p:nvSpPr>
        <p:spPr>
          <a:xfrm>
            <a:off x="0" y="762000"/>
            <a:ext cx="12192000" cy="646331"/>
          </a:xfrm>
          <a:prstGeom prst="rect">
            <a:avLst/>
          </a:prstGeom>
          <a:noFill/>
        </p:spPr>
        <p:txBody>
          <a:bodyPr vert="horz" rtlCol="0">
            <a:spAutoFit/>
          </a:bodyPr>
          <a:lstStyle/>
          <a:p>
            <a:pPr algn="ctr"/>
            <a:r>
              <a:rPr lang="en-US" sz="3600"/>
              <a:t>Proverbs 13:10</a:t>
            </a:r>
          </a:p>
        </p:txBody>
      </p:sp>
      <p:sp>
        <p:nvSpPr>
          <p:cNvPr id="4" name="TextBox 3">
            <a:extLst>
              <a:ext uri="{FF2B5EF4-FFF2-40B4-BE49-F238E27FC236}">
                <a16:creationId xmlns:a16="http://schemas.microsoft.com/office/drawing/2014/main" id="{14EF9AE2-C551-5390-7E88-20D0989EBBE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A229DC8-3B17-68D7-4EEA-BFDEF7C1140D}"/>
              </a:ext>
            </a:extLst>
          </p:cNvPr>
          <p:cNvSpPr txBox="1"/>
          <p:nvPr/>
        </p:nvSpPr>
        <p:spPr>
          <a:xfrm>
            <a:off x="1016000" y="1905000"/>
            <a:ext cx="10160000" cy="1046440"/>
          </a:xfrm>
          <a:prstGeom prst="rect">
            <a:avLst/>
          </a:prstGeom>
          <a:noFill/>
        </p:spPr>
        <p:txBody>
          <a:bodyPr vert="horz" rtlCol="0">
            <a:spAutoFit/>
          </a:bodyPr>
          <a:lstStyle/>
          <a:p>
            <a:pPr algn="ctr"/>
            <a:r>
              <a:rPr lang="en-US" sz="3100"/>
              <a:t>Through insolence comes nothing but strife, </a:t>
            </a:r>
            <a:r>
              <a:rPr lang="en-US" sz="3100" b="1">
                <a:solidFill>
                  <a:srgbClr val="FF0000"/>
                </a:solidFill>
              </a:rPr>
              <a:t>But wisdom is with those who receive counsel.</a:t>
            </a:r>
          </a:p>
        </p:txBody>
      </p:sp>
    </p:spTree>
    <p:extLst>
      <p:ext uri="{BB962C8B-B14F-4D97-AF65-F5344CB8AC3E}">
        <p14:creationId xmlns:p14="http://schemas.microsoft.com/office/powerpoint/2010/main" val="363688240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DBEAAE-34BE-596E-3896-727B614D6C06}"/>
              </a:ext>
            </a:extLst>
          </p:cNvPr>
          <p:cNvSpPr txBox="1"/>
          <p:nvPr/>
        </p:nvSpPr>
        <p:spPr>
          <a:xfrm>
            <a:off x="127000" y="127000"/>
            <a:ext cx="7315200" cy="276999"/>
          </a:xfrm>
          <a:prstGeom prst="rect">
            <a:avLst/>
          </a:prstGeom>
          <a:noFill/>
        </p:spPr>
        <p:txBody>
          <a:bodyPr vert="horz" lIns="0" tIns="0" rIns="0" bIns="0" rtlCol="0">
            <a:spAutoFit/>
          </a:bodyPr>
          <a:lstStyle/>
          <a:p>
            <a:r>
              <a:rPr lang="en-US"/>
              <a:t>Seek Wisdom</a:t>
            </a:r>
          </a:p>
        </p:txBody>
      </p:sp>
      <p:sp>
        <p:nvSpPr>
          <p:cNvPr id="3" name="TextBox 2">
            <a:extLst>
              <a:ext uri="{FF2B5EF4-FFF2-40B4-BE49-F238E27FC236}">
                <a16:creationId xmlns:a16="http://schemas.microsoft.com/office/drawing/2014/main" id="{2D8F733C-E9D3-3324-0072-67A4D97AF1E6}"/>
              </a:ext>
            </a:extLst>
          </p:cNvPr>
          <p:cNvSpPr txBox="1"/>
          <p:nvPr/>
        </p:nvSpPr>
        <p:spPr>
          <a:xfrm>
            <a:off x="0" y="762000"/>
            <a:ext cx="12192000" cy="646331"/>
          </a:xfrm>
          <a:prstGeom prst="rect">
            <a:avLst/>
          </a:prstGeom>
          <a:noFill/>
        </p:spPr>
        <p:txBody>
          <a:bodyPr vert="horz" rtlCol="0">
            <a:spAutoFit/>
          </a:bodyPr>
          <a:lstStyle/>
          <a:p>
            <a:pPr algn="ctr"/>
            <a:r>
              <a:rPr lang="en-US" sz="3600"/>
              <a:t>Proverbs 18:1-2</a:t>
            </a:r>
          </a:p>
        </p:txBody>
      </p:sp>
      <p:sp>
        <p:nvSpPr>
          <p:cNvPr id="4" name="TextBox 3">
            <a:extLst>
              <a:ext uri="{FF2B5EF4-FFF2-40B4-BE49-F238E27FC236}">
                <a16:creationId xmlns:a16="http://schemas.microsoft.com/office/drawing/2014/main" id="{9B098200-D60E-731B-3E8F-AC0207FFEE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8644CAE-73AB-0E10-38E5-59170705318F}"/>
              </a:ext>
            </a:extLst>
          </p:cNvPr>
          <p:cNvSpPr txBox="1"/>
          <p:nvPr/>
        </p:nvSpPr>
        <p:spPr>
          <a:xfrm>
            <a:off x="1016000" y="1905000"/>
            <a:ext cx="10160000" cy="2000548"/>
          </a:xfrm>
          <a:prstGeom prst="rect">
            <a:avLst/>
          </a:prstGeom>
          <a:noFill/>
        </p:spPr>
        <p:txBody>
          <a:bodyPr vert="horz" rtlCol="0">
            <a:spAutoFit/>
          </a:bodyPr>
          <a:lstStyle/>
          <a:p>
            <a:pPr algn="ctr"/>
            <a:r>
              <a:rPr lang="en-US" sz="3100"/>
              <a:t>He who separates himself seeks his own desire, </a:t>
            </a:r>
            <a:r>
              <a:rPr lang="en-US" sz="3100" b="1">
                <a:solidFill>
                  <a:srgbClr val="FF0000"/>
                </a:solidFill>
              </a:rPr>
              <a:t>He quarrels against all sound wisdom.</a:t>
            </a:r>
            <a:r>
              <a:rPr lang="en-US" sz="3100"/>
              <a:t> A fool does not delight in understanding, But only in revealing his own mind.</a:t>
            </a:r>
          </a:p>
        </p:txBody>
      </p:sp>
    </p:spTree>
    <p:extLst>
      <p:ext uri="{BB962C8B-B14F-4D97-AF65-F5344CB8AC3E}">
        <p14:creationId xmlns:p14="http://schemas.microsoft.com/office/powerpoint/2010/main" val="128733796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F498BD-93F9-50A3-FD01-1E76F5559D5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Avoid Quarrels</a:t>
            </a:r>
          </a:p>
        </p:txBody>
      </p:sp>
      <p:sp>
        <p:nvSpPr>
          <p:cNvPr id="3" name="Subtitle 2">
            <a:extLst>
              <a:ext uri="{FF2B5EF4-FFF2-40B4-BE49-F238E27FC236}">
                <a16:creationId xmlns:a16="http://schemas.microsoft.com/office/drawing/2014/main" id="{E5A64BE5-0FD7-3F69-1587-F59A1EE1578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5078959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52644-2CDC-46BC-4E37-DD8AA3EC4B4E}"/>
              </a:ext>
            </a:extLst>
          </p:cNvPr>
          <p:cNvSpPr txBox="1"/>
          <p:nvPr/>
        </p:nvSpPr>
        <p:spPr>
          <a:xfrm>
            <a:off x="127000" y="127000"/>
            <a:ext cx="7315200" cy="276999"/>
          </a:xfrm>
          <a:prstGeom prst="rect">
            <a:avLst/>
          </a:prstGeom>
          <a:noFill/>
        </p:spPr>
        <p:txBody>
          <a:bodyPr vert="horz" lIns="0" tIns="0" rIns="0" bIns="0" rtlCol="0">
            <a:spAutoFit/>
          </a:bodyPr>
          <a:lstStyle/>
          <a:p>
            <a:r>
              <a:rPr lang="en-US"/>
              <a:t>Avoid Quarrels</a:t>
            </a:r>
          </a:p>
        </p:txBody>
      </p:sp>
      <p:sp>
        <p:nvSpPr>
          <p:cNvPr id="3" name="TextBox 2">
            <a:extLst>
              <a:ext uri="{FF2B5EF4-FFF2-40B4-BE49-F238E27FC236}">
                <a16:creationId xmlns:a16="http://schemas.microsoft.com/office/drawing/2014/main" id="{3E7876CC-65AD-BE32-CD58-59B9A486BE7B}"/>
              </a:ext>
            </a:extLst>
          </p:cNvPr>
          <p:cNvSpPr txBox="1"/>
          <p:nvPr/>
        </p:nvSpPr>
        <p:spPr>
          <a:xfrm>
            <a:off x="0" y="762000"/>
            <a:ext cx="12192000" cy="646331"/>
          </a:xfrm>
          <a:prstGeom prst="rect">
            <a:avLst/>
          </a:prstGeom>
          <a:noFill/>
        </p:spPr>
        <p:txBody>
          <a:bodyPr vert="horz" rtlCol="0">
            <a:spAutoFit/>
          </a:bodyPr>
          <a:lstStyle/>
          <a:p>
            <a:pPr algn="ctr"/>
            <a:r>
              <a:rPr lang="en-US" sz="3600"/>
              <a:t>Philippians 2:14-16</a:t>
            </a:r>
          </a:p>
        </p:txBody>
      </p:sp>
      <p:sp>
        <p:nvSpPr>
          <p:cNvPr id="4" name="TextBox 3">
            <a:extLst>
              <a:ext uri="{FF2B5EF4-FFF2-40B4-BE49-F238E27FC236}">
                <a16:creationId xmlns:a16="http://schemas.microsoft.com/office/drawing/2014/main" id="{C5C677D4-788A-FF0E-AF4C-C2D40FAE4B4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FB43D1D-2982-C991-D4AA-299A0D3DC8F7}"/>
              </a:ext>
            </a:extLst>
          </p:cNvPr>
          <p:cNvSpPr txBox="1"/>
          <p:nvPr/>
        </p:nvSpPr>
        <p:spPr>
          <a:xfrm>
            <a:off x="1016000" y="1905000"/>
            <a:ext cx="10160000" cy="3431709"/>
          </a:xfrm>
          <a:prstGeom prst="rect">
            <a:avLst/>
          </a:prstGeom>
          <a:noFill/>
        </p:spPr>
        <p:txBody>
          <a:bodyPr vert="horz" rtlCol="0">
            <a:spAutoFit/>
          </a:bodyPr>
          <a:lstStyle/>
          <a:p>
            <a:pPr algn="ctr"/>
            <a:r>
              <a:rPr lang="en-US" sz="3100" b="1">
                <a:solidFill>
                  <a:srgbClr val="FF0000"/>
                </a:solidFill>
              </a:rPr>
              <a:t>Do all things without grumbling or disputing;</a:t>
            </a:r>
            <a:r>
              <a:rPr lang="en-US" sz="3100"/>
              <a:t> so that you will prove yourselves to be blameless and innocent, children of God above reproach in the midst of a crooked and perverse generation, among whom you appear as lights in the world, holding fast the word of life, so that in the day of Christ I will have reason to glory because I did not run in vain nor toil in vain.</a:t>
            </a:r>
          </a:p>
        </p:txBody>
      </p:sp>
    </p:spTree>
    <p:extLst>
      <p:ext uri="{BB962C8B-B14F-4D97-AF65-F5344CB8AC3E}">
        <p14:creationId xmlns:p14="http://schemas.microsoft.com/office/powerpoint/2010/main" val="38751477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33D412-E386-5E5D-F30F-1DB914C3D14E}"/>
              </a:ext>
            </a:extLst>
          </p:cNvPr>
          <p:cNvSpPr txBox="1"/>
          <p:nvPr/>
        </p:nvSpPr>
        <p:spPr>
          <a:xfrm>
            <a:off x="127000" y="127000"/>
            <a:ext cx="7315200" cy="276999"/>
          </a:xfrm>
          <a:prstGeom prst="rect">
            <a:avLst/>
          </a:prstGeom>
          <a:noFill/>
        </p:spPr>
        <p:txBody>
          <a:bodyPr vert="horz" lIns="0" tIns="0" rIns="0" bIns="0" rtlCol="0">
            <a:spAutoFit/>
          </a:bodyPr>
          <a:lstStyle/>
          <a:p>
            <a:r>
              <a:rPr lang="en-US"/>
              <a:t>Avoid Quarrels</a:t>
            </a:r>
          </a:p>
        </p:txBody>
      </p:sp>
      <p:sp>
        <p:nvSpPr>
          <p:cNvPr id="3" name="TextBox 2">
            <a:extLst>
              <a:ext uri="{FF2B5EF4-FFF2-40B4-BE49-F238E27FC236}">
                <a16:creationId xmlns:a16="http://schemas.microsoft.com/office/drawing/2014/main" id="{C15555CE-8C72-0958-BFDF-3FDF168D45E3}"/>
              </a:ext>
            </a:extLst>
          </p:cNvPr>
          <p:cNvSpPr txBox="1"/>
          <p:nvPr/>
        </p:nvSpPr>
        <p:spPr>
          <a:xfrm>
            <a:off x="0" y="762000"/>
            <a:ext cx="12192000" cy="646331"/>
          </a:xfrm>
          <a:prstGeom prst="rect">
            <a:avLst/>
          </a:prstGeom>
          <a:noFill/>
        </p:spPr>
        <p:txBody>
          <a:bodyPr vert="horz" rtlCol="0">
            <a:spAutoFit/>
          </a:bodyPr>
          <a:lstStyle/>
          <a:p>
            <a:pPr algn="ctr"/>
            <a:r>
              <a:rPr lang="en-US" sz="3600"/>
              <a:t>Proverbs 15:18</a:t>
            </a:r>
          </a:p>
        </p:txBody>
      </p:sp>
      <p:sp>
        <p:nvSpPr>
          <p:cNvPr id="4" name="TextBox 3">
            <a:extLst>
              <a:ext uri="{FF2B5EF4-FFF2-40B4-BE49-F238E27FC236}">
                <a16:creationId xmlns:a16="http://schemas.microsoft.com/office/drawing/2014/main" id="{F5B4D74C-9F22-AADB-7A6D-30B9FE3652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F58808A-07BD-9F78-D0BB-FE13A29A38AA}"/>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 hot-tempered man stirs up strife</a:t>
            </a:r>
            <a:r>
              <a:rPr lang="en-US" sz="3100"/>
              <a:t>, But the slow to anger calms a dispute.</a:t>
            </a:r>
          </a:p>
        </p:txBody>
      </p:sp>
    </p:spTree>
    <p:extLst>
      <p:ext uri="{BB962C8B-B14F-4D97-AF65-F5344CB8AC3E}">
        <p14:creationId xmlns:p14="http://schemas.microsoft.com/office/powerpoint/2010/main" val="257091201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B17E26-2BE4-18A2-C1F3-3B478F935499}"/>
              </a:ext>
            </a:extLst>
          </p:cNvPr>
          <p:cNvSpPr txBox="1"/>
          <p:nvPr/>
        </p:nvSpPr>
        <p:spPr>
          <a:xfrm>
            <a:off x="127000" y="127000"/>
            <a:ext cx="7315200" cy="276999"/>
          </a:xfrm>
          <a:prstGeom prst="rect">
            <a:avLst/>
          </a:prstGeom>
          <a:noFill/>
        </p:spPr>
        <p:txBody>
          <a:bodyPr vert="horz" lIns="0" tIns="0" rIns="0" bIns="0" rtlCol="0">
            <a:spAutoFit/>
          </a:bodyPr>
          <a:lstStyle/>
          <a:p>
            <a:r>
              <a:rPr lang="en-US"/>
              <a:t>Avoid Quarrels</a:t>
            </a:r>
          </a:p>
        </p:txBody>
      </p:sp>
      <p:sp>
        <p:nvSpPr>
          <p:cNvPr id="3" name="TextBox 2">
            <a:extLst>
              <a:ext uri="{FF2B5EF4-FFF2-40B4-BE49-F238E27FC236}">
                <a16:creationId xmlns:a16="http://schemas.microsoft.com/office/drawing/2014/main" id="{71C9324F-77F4-0D6E-6299-09B59D596457}"/>
              </a:ext>
            </a:extLst>
          </p:cNvPr>
          <p:cNvSpPr txBox="1"/>
          <p:nvPr/>
        </p:nvSpPr>
        <p:spPr>
          <a:xfrm>
            <a:off x="0" y="762000"/>
            <a:ext cx="12192000" cy="646331"/>
          </a:xfrm>
          <a:prstGeom prst="rect">
            <a:avLst/>
          </a:prstGeom>
          <a:noFill/>
        </p:spPr>
        <p:txBody>
          <a:bodyPr vert="horz" rtlCol="0">
            <a:spAutoFit/>
          </a:bodyPr>
          <a:lstStyle/>
          <a:p>
            <a:pPr algn="ctr"/>
            <a:r>
              <a:rPr lang="en-US" sz="3600"/>
              <a:t>Proverbs 20:3</a:t>
            </a:r>
          </a:p>
        </p:txBody>
      </p:sp>
      <p:sp>
        <p:nvSpPr>
          <p:cNvPr id="4" name="TextBox 3">
            <a:extLst>
              <a:ext uri="{FF2B5EF4-FFF2-40B4-BE49-F238E27FC236}">
                <a16:creationId xmlns:a16="http://schemas.microsoft.com/office/drawing/2014/main" id="{3EB79FA3-4DDE-5410-4CEA-391CC77418D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1F0F125-56F0-F395-F410-A18596285537}"/>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Keeping away from strife is an honor for a man,</a:t>
            </a:r>
            <a:r>
              <a:rPr lang="en-US" sz="3100"/>
              <a:t> But any fool will quarrel.</a:t>
            </a:r>
          </a:p>
        </p:txBody>
      </p:sp>
    </p:spTree>
    <p:extLst>
      <p:ext uri="{BB962C8B-B14F-4D97-AF65-F5344CB8AC3E}">
        <p14:creationId xmlns:p14="http://schemas.microsoft.com/office/powerpoint/2010/main" val="228515369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708B27-A631-58A5-CEE4-4FB31FAB5E0A}"/>
              </a:ext>
            </a:extLst>
          </p:cNvPr>
          <p:cNvSpPr txBox="1"/>
          <p:nvPr/>
        </p:nvSpPr>
        <p:spPr>
          <a:xfrm>
            <a:off x="127000" y="127000"/>
            <a:ext cx="7315200" cy="276999"/>
          </a:xfrm>
          <a:prstGeom prst="rect">
            <a:avLst/>
          </a:prstGeom>
          <a:noFill/>
        </p:spPr>
        <p:txBody>
          <a:bodyPr vert="horz" lIns="0" tIns="0" rIns="0" bIns="0" rtlCol="0">
            <a:spAutoFit/>
          </a:bodyPr>
          <a:lstStyle/>
          <a:p>
            <a:r>
              <a:rPr lang="en-US"/>
              <a:t>Avoid Quarrels</a:t>
            </a:r>
          </a:p>
        </p:txBody>
      </p:sp>
      <p:sp>
        <p:nvSpPr>
          <p:cNvPr id="3" name="TextBox 2">
            <a:extLst>
              <a:ext uri="{FF2B5EF4-FFF2-40B4-BE49-F238E27FC236}">
                <a16:creationId xmlns:a16="http://schemas.microsoft.com/office/drawing/2014/main" id="{2F5BB7CC-2EC5-92E8-AD15-3F1B5E04D73A}"/>
              </a:ext>
            </a:extLst>
          </p:cNvPr>
          <p:cNvSpPr txBox="1"/>
          <p:nvPr/>
        </p:nvSpPr>
        <p:spPr>
          <a:xfrm>
            <a:off x="0" y="762000"/>
            <a:ext cx="12192000" cy="646331"/>
          </a:xfrm>
          <a:prstGeom prst="rect">
            <a:avLst/>
          </a:prstGeom>
          <a:noFill/>
        </p:spPr>
        <p:txBody>
          <a:bodyPr vert="horz" rtlCol="0">
            <a:spAutoFit/>
          </a:bodyPr>
          <a:lstStyle/>
          <a:p>
            <a:pPr algn="ctr"/>
            <a:r>
              <a:rPr lang="en-US" sz="3600"/>
              <a:t>Proverbs 3:30</a:t>
            </a:r>
          </a:p>
        </p:txBody>
      </p:sp>
      <p:sp>
        <p:nvSpPr>
          <p:cNvPr id="4" name="TextBox 3">
            <a:extLst>
              <a:ext uri="{FF2B5EF4-FFF2-40B4-BE49-F238E27FC236}">
                <a16:creationId xmlns:a16="http://schemas.microsoft.com/office/drawing/2014/main" id="{5832E207-4BD3-02DB-E349-399662464C4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338A80A-7530-4CF5-5EE6-D16F8F2FEDCC}"/>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Do not contend with a man without cause,</a:t>
            </a:r>
            <a:r>
              <a:rPr lang="en-US" sz="3100"/>
              <a:t> If he has done you no harm.</a:t>
            </a:r>
          </a:p>
        </p:txBody>
      </p:sp>
    </p:spTree>
    <p:extLst>
      <p:ext uri="{BB962C8B-B14F-4D97-AF65-F5344CB8AC3E}">
        <p14:creationId xmlns:p14="http://schemas.microsoft.com/office/powerpoint/2010/main" val="994297999"/>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D3CFC2-C5FF-E73D-7D50-AC784A6B959E}"/>
              </a:ext>
            </a:extLst>
          </p:cNvPr>
          <p:cNvSpPr txBox="1"/>
          <p:nvPr/>
        </p:nvSpPr>
        <p:spPr>
          <a:xfrm>
            <a:off x="127000" y="127000"/>
            <a:ext cx="7315200" cy="276999"/>
          </a:xfrm>
          <a:prstGeom prst="rect">
            <a:avLst/>
          </a:prstGeom>
          <a:noFill/>
        </p:spPr>
        <p:txBody>
          <a:bodyPr vert="horz" lIns="0" tIns="0" rIns="0" bIns="0" rtlCol="0">
            <a:spAutoFit/>
          </a:bodyPr>
          <a:lstStyle/>
          <a:p>
            <a:r>
              <a:rPr lang="en-US"/>
              <a:t>Avoid Quarrels</a:t>
            </a:r>
          </a:p>
        </p:txBody>
      </p:sp>
      <p:sp>
        <p:nvSpPr>
          <p:cNvPr id="3" name="TextBox 2">
            <a:extLst>
              <a:ext uri="{FF2B5EF4-FFF2-40B4-BE49-F238E27FC236}">
                <a16:creationId xmlns:a16="http://schemas.microsoft.com/office/drawing/2014/main" id="{0E49A5F4-0898-C4C1-3CFA-AB4529CC2CDA}"/>
              </a:ext>
            </a:extLst>
          </p:cNvPr>
          <p:cNvSpPr txBox="1"/>
          <p:nvPr/>
        </p:nvSpPr>
        <p:spPr>
          <a:xfrm>
            <a:off x="0" y="762000"/>
            <a:ext cx="12192000" cy="646331"/>
          </a:xfrm>
          <a:prstGeom prst="rect">
            <a:avLst/>
          </a:prstGeom>
          <a:noFill/>
        </p:spPr>
        <p:txBody>
          <a:bodyPr vert="horz" rtlCol="0">
            <a:spAutoFit/>
          </a:bodyPr>
          <a:lstStyle/>
          <a:p>
            <a:pPr algn="ctr"/>
            <a:r>
              <a:rPr lang="en-US" sz="3600"/>
              <a:t>Second Timothy 2:23</a:t>
            </a:r>
          </a:p>
        </p:txBody>
      </p:sp>
      <p:sp>
        <p:nvSpPr>
          <p:cNvPr id="4" name="TextBox 3">
            <a:extLst>
              <a:ext uri="{FF2B5EF4-FFF2-40B4-BE49-F238E27FC236}">
                <a16:creationId xmlns:a16="http://schemas.microsoft.com/office/drawing/2014/main" id="{EAFCE7C8-2935-27CE-061F-1CBD0170130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855063E-0018-E892-7F8D-B27184740D32}"/>
              </a:ext>
            </a:extLst>
          </p:cNvPr>
          <p:cNvSpPr txBox="1"/>
          <p:nvPr/>
        </p:nvSpPr>
        <p:spPr>
          <a:xfrm>
            <a:off x="1016000" y="1905000"/>
            <a:ext cx="10160000" cy="1046440"/>
          </a:xfrm>
          <a:prstGeom prst="rect">
            <a:avLst/>
          </a:prstGeom>
          <a:noFill/>
        </p:spPr>
        <p:txBody>
          <a:bodyPr vert="horz" rtlCol="0">
            <a:spAutoFit/>
          </a:bodyPr>
          <a:lstStyle/>
          <a:p>
            <a:pPr algn="ctr"/>
            <a:r>
              <a:rPr lang="en-US" sz="3100"/>
              <a:t>But </a:t>
            </a:r>
            <a:r>
              <a:rPr lang="en-US" sz="3100" b="1">
                <a:solidFill>
                  <a:srgbClr val="FF0000"/>
                </a:solidFill>
              </a:rPr>
              <a:t>refuse foolish and ignorant speculations</a:t>
            </a:r>
            <a:r>
              <a:rPr lang="en-US" sz="3100"/>
              <a:t>, knowing that they produce quarrels.</a:t>
            </a:r>
          </a:p>
        </p:txBody>
      </p:sp>
    </p:spTree>
    <p:extLst>
      <p:ext uri="{BB962C8B-B14F-4D97-AF65-F5344CB8AC3E}">
        <p14:creationId xmlns:p14="http://schemas.microsoft.com/office/powerpoint/2010/main" val="1760162614"/>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1DA43-F247-4850-5078-428BFABD23A4}"/>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Show the fruit of the Spirit</a:t>
            </a:r>
          </a:p>
        </p:txBody>
      </p:sp>
      <p:sp>
        <p:nvSpPr>
          <p:cNvPr id="3" name="Subtitle 2">
            <a:extLst>
              <a:ext uri="{FF2B5EF4-FFF2-40B4-BE49-F238E27FC236}">
                <a16:creationId xmlns:a16="http://schemas.microsoft.com/office/drawing/2014/main" id="{39969053-1FF7-EE4D-5FF7-79EE3D99504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82343839"/>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9B9AE2-65EF-7D5E-3BEE-4704B6E88B97}"/>
              </a:ext>
            </a:extLst>
          </p:cNvPr>
          <p:cNvSpPr txBox="1"/>
          <p:nvPr/>
        </p:nvSpPr>
        <p:spPr>
          <a:xfrm>
            <a:off x="127000" y="127000"/>
            <a:ext cx="7315200" cy="276999"/>
          </a:xfrm>
          <a:prstGeom prst="rect">
            <a:avLst/>
          </a:prstGeom>
          <a:noFill/>
        </p:spPr>
        <p:txBody>
          <a:bodyPr vert="horz" lIns="0" tIns="0" rIns="0" bIns="0" rtlCol="0">
            <a:spAutoFit/>
          </a:bodyPr>
          <a:lstStyle/>
          <a:p>
            <a:r>
              <a:rPr lang="en-US"/>
              <a:t>Show the fruit of the Spirit</a:t>
            </a:r>
          </a:p>
        </p:txBody>
      </p:sp>
      <p:sp>
        <p:nvSpPr>
          <p:cNvPr id="3" name="TextBox 2">
            <a:extLst>
              <a:ext uri="{FF2B5EF4-FFF2-40B4-BE49-F238E27FC236}">
                <a16:creationId xmlns:a16="http://schemas.microsoft.com/office/drawing/2014/main" id="{90B3191C-C1BA-27F1-9493-BE66C558CD8C}"/>
              </a:ext>
            </a:extLst>
          </p:cNvPr>
          <p:cNvSpPr txBox="1"/>
          <p:nvPr/>
        </p:nvSpPr>
        <p:spPr>
          <a:xfrm>
            <a:off x="0" y="762000"/>
            <a:ext cx="12192000" cy="646331"/>
          </a:xfrm>
          <a:prstGeom prst="rect">
            <a:avLst/>
          </a:prstGeom>
          <a:noFill/>
        </p:spPr>
        <p:txBody>
          <a:bodyPr vert="horz" rtlCol="0">
            <a:spAutoFit/>
          </a:bodyPr>
          <a:lstStyle/>
          <a:p>
            <a:pPr algn="ctr"/>
            <a:r>
              <a:rPr lang="en-US" sz="3600"/>
              <a:t>First Peter 2:21</a:t>
            </a:r>
          </a:p>
        </p:txBody>
      </p:sp>
      <p:sp>
        <p:nvSpPr>
          <p:cNvPr id="4" name="TextBox 3">
            <a:extLst>
              <a:ext uri="{FF2B5EF4-FFF2-40B4-BE49-F238E27FC236}">
                <a16:creationId xmlns:a16="http://schemas.microsoft.com/office/drawing/2014/main" id="{0E92CEB6-A72A-CA8A-B4D4-95B4C752153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FCF94B2-41A2-9BB6-D553-511870DF4A75}"/>
              </a:ext>
            </a:extLst>
          </p:cNvPr>
          <p:cNvSpPr txBox="1"/>
          <p:nvPr/>
        </p:nvSpPr>
        <p:spPr>
          <a:xfrm>
            <a:off x="1016000" y="1905000"/>
            <a:ext cx="10160000" cy="1523494"/>
          </a:xfrm>
          <a:prstGeom prst="rect">
            <a:avLst/>
          </a:prstGeom>
          <a:noFill/>
        </p:spPr>
        <p:txBody>
          <a:bodyPr vert="horz" rtlCol="0">
            <a:spAutoFit/>
          </a:bodyPr>
          <a:lstStyle/>
          <a:p>
            <a:pPr algn="ctr"/>
            <a:r>
              <a:rPr lang="en-US" sz="3100"/>
              <a:t>For you have been called for this purpose, since Christ also suffered for you, leaving you an example for </a:t>
            </a:r>
            <a:r>
              <a:rPr lang="en-US" sz="3100" b="1">
                <a:solidFill>
                  <a:srgbClr val="FF0000"/>
                </a:solidFill>
              </a:rPr>
              <a:t>you to follow in His steps,</a:t>
            </a:r>
          </a:p>
        </p:txBody>
      </p:sp>
    </p:spTree>
    <p:extLst>
      <p:ext uri="{BB962C8B-B14F-4D97-AF65-F5344CB8AC3E}">
        <p14:creationId xmlns:p14="http://schemas.microsoft.com/office/powerpoint/2010/main" val="166197535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5BB8B5-FE19-3E97-7081-EF6BBFB6AA7E}"/>
              </a:ext>
            </a:extLst>
          </p:cNvPr>
          <p:cNvSpPr txBox="1"/>
          <p:nvPr/>
        </p:nvSpPr>
        <p:spPr>
          <a:xfrm>
            <a:off x="127000" y="127000"/>
            <a:ext cx="7315200" cy="276999"/>
          </a:xfrm>
          <a:prstGeom prst="rect">
            <a:avLst/>
          </a:prstGeom>
          <a:noFill/>
        </p:spPr>
        <p:txBody>
          <a:bodyPr vert="horz" lIns="0" tIns="0" rIns="0" bIns="0" rtlCol="0">
            <a:spAutoFit/>
          </a:bodyPr>
          <a:lstStyle/>
          <a:p>
            <a:r>
              <a:rPr lang="en-US"/>
              <a:t>Show the fruit of the Spirit</a:t>
            </a:r>
          </a:p>
        </p:txBody>
      </p:sp>
      <p:sp>
        <p:nvSpPr>
          <p:cNvPr id="3" name="TextBox 2">
            <a:extLst>
              <a:ext uri="{FF2B5EF4-FFF2-40B4-BE49-F238E27FC236}">
                <a16:creationId xmlns:a16="http://schemas.microsoft.com/office/drawing/2014/main" id="{9896708C-B302-134A-450C-EC71D8639250}"/>
              </a:ext>
            </a:extLst>
          </p:cNvPr>
          <p:cNvSpPr txBox="1"/>
          <p:nvPr/>
        </p:nvSpPr>
        <p:spPr>
          <a:xfrm>
            <a:off x="0" y="762000"/>
            <a:ext cx="12192000" cy="646331"/>
          </a:xfrm>
          <a:prstGeom prst="rect">
            <a:avLst/>
          </a:prstGeom>
          <a:noFill/>
        </p:spPr>
        <p:txBody>
          <a:bodyPr vert="horz" rtlCol="0">
            <a:spAutoFit/>
          </a:bodyPr>
          <a:lstStyle/>
          <a:p>
            <a:pPr algn="ctr"/>
            <a:r>
              <a:rPr lang="en-US" sz="3600"/>
              <a:t>Galatians 5:22-23</a:t>
            </a:r>
          </a:p>
        </p:txBody>
      </p:sp>
      <p:sp>
        <p:nvSpPr>
          <p:cNvPr id="4" name="TextBox 3">
            <a:extLst>
              <a:ext uri="{FF2B5EF4-FFF2-40B4-BE49-F238E27FC236}">
                <a16:creationId xmlns:a16="http://schemas.microsoft.com/office/drawing/2014/main" id="{8BAFB31F-6120-5EB4-421C-4E21AC24A58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476D4B9-AF2E-7AA5-DC7E-59F77C00063E}"/>
              </a:ext>
            </a:extLst>
          </p:cNvPr>
          <p:cNvSpPr txBox="1"/>
          <p:nvPr/>
        </p:nvSpPr>
        <p:spPr>
          <a:xfrm>
            <a:off x="1016000" y="1905000"/>
            <a:ext cx="10160000" cy="1523494"/>
          </a:xfrm>
          <a:prstGeom prst="rect">
            <a:avLst/>
          </a:prstGeom>
          <a:noFill/>
        </p:spPr>
        <p:txBody>
          <a:bodyPr vert="horz" rtlCol="0">
            <a:spAutoFit/>
          </a:bodyPr>
          <a:lstStyle/>
          <a:p>
            <a:pPr algn="ctr"/>
            <a:r>
              <a:rPr lang="en-US" sz="3100"/>
              <a:t>But the fruit of the Spirit is </a:t>
            </a:r>
            <a:r>
              <a:rPr lang="en-US" sz="3100" b="1">
                <a:solidFill>
                  <a:srgbClr val="FF0000"/>
                </a:solidFill>
              </a:rPr>
              <a:t>love, joy, peace, patience, kindness, goodness, faithfulness, gentleness, self-control;</a:t>
            </a:r>
            <a:r>
              <a:rPr lang="en-US" sz="3100"/>
              <a:t> against such things there is no law.</a:t>
            </a:r>
          </a:p>
        </p:txBody>
      </p:sp>
    </p:spTree>
    <p:extLst>
      <p:ext uri="{BB962C8B-B14F-4D97-AF65-F5344CB8AC3E}">
        <p14:creationId xmlns:p14="http://schemas.microsoft.com/office/powerpoint/2010/main" val="179057590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27E1E-D81D-DEF8-59A8-33DCA6A6CDF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Conflict</a:t>
            </a:r>
          </a:p>
        </p:txBody>
      </p:sp>
      <p:sp>
        <p:nvSpPr>
          <p:cNvPr id="3" name="Subtitle 2">
            <a:extLst>
              <a:ext uri="{FF2B5EF4-FFF2-40B4-BE49-F238E27FC236}">
                <a16:creationId xmlns:a16="http://schemas.microsoft.com/office/drawing/2014/main" id="{76B23735-1DD6-A9B5-E44B-48C173B133F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2223746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5D99A-3012-8241-F2CD-0F976A4919B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Gentle</a:t>
            </a:r>
          </a:p>
        </p:txBody>
      </p:sp>
      <p:sp>
        <p:nvSpPr>
          <p:cNvPr id="3" name="Subtitle 2">
            <a:extLst>
              <a:ext uri="{FF2B5EF4-FFF2-40B4-BE49-F238E27FC236}">
                <a16:creationId xmlns:a16="http://schemas.microsoft.com/office/drawing/2014/main" id="{044E8D08-1691-79FC-D9C2-3873358ED7C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4414208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B82E12-A1D7-CB94-0139-E4C2D32EDD92}"/>
              </a:ext>
            </a:extLst>
          </p:cNvPr>
          <p:cNvSpPr txBox="1"/>
          <p:nvPr/>
        </p:nvSpPr>
        <p:spPr>
          <a:xfrm>
            <a:off x="127000" y="127000"/>
            <a:ext cx="7315200" cy="276999"/>
          </a:xfrm>
          <a:prstGeom prst="rect">
            <a:avLst/>
          </a:prstGeom>
          <a:noFill/>
        </p:spPr>
        <p:txBody>
          <a:bodyPr vert="horz" lIns="0" tIns="0" rIns="0" bIns="0" rtlCol="0">
            <a:spAutoFit/>
          </a:bodyPr>
          <a:lstStyle/>
          <a:p>
            <a:r>
              <a:rPr lang="en-US"/>
              <a:t>Gentle</a:t>
            </a:r>
          </a:p>
        </p:txBody>
      </p:sp>
      <p:sp>
        <p:nvSpPr>
          <p:cNvPr id="3" name="TextBox 2">
            <a:extLst>
              <a:ext uri="{FF2B5EF4-FFF2-40B4-BE49-F238E27FC236}">
                <a16:creationId xmlns:a16="http://schemas.microsoft.com/office/drawing/2014/main" id="{78FD2A73-88CA-4549-3C6E-25C93CE3FE1A}"/>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2:6-7</a:t>
            </a:r>
          </a:p>
        </p:txBody>
      </p:sp>
      <p:sp>
        <p:nvSpPr>
          <p:cNvPr id="4" name="TextBox 3">
            <a:extLst>
              <a:ext uri="{FF2B5EF4-FFF2-40B4-BE49-F238E27FC236}">
                <a16:creationId xmlns:a16="http://schemas.microsoft.com/office/drawing/2014/main" id="{57EA03CD-99C5-C847-18D7-12266EF9F91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AD34BF8-1A4C-521A-B5D3-DCD113638633}"/>
              </a:ext>
            </a:extLst>
          </p:cNvPr>
          <p:cNvSpPr txBox="1"/>
          <p:nvPr/>
        </p:nvSpPr>
        <p:spPr>
          <a:xfrm>
            <a:off x="1016000" y="1905000"/>
            <a:ext cx="10160000" cy="2477601"/>
          </a:xfrm>
          <a:prstGeom prst="rect">
            <a:avLst/>
          </a:prstGeom>
          <a:noFill/>
        </p:spPr>
        <p:txBody>
          <a:bodyPr vert="horz" rtlCol="0">
            <a:spAutoFit/>
          </a:bodyPr>
          <a:lstStyle/>
          <a:p>
            <a:pPr algn="ctr"/>
            <a:r>
              <a:rPr lang="en-US" sz="3100"/>
              <a:t>nor did we seek glory from men, either from you or from others, even though as apostles of Christ we might have asserted our authority. But </a:t>
            </a:r>
            <a:r>
              <a:rPr lang="en-US" sz="3100" b="1">
                <a:solidFill>
                  <a:srgbClr val="FF0000"/>
                </a:solidFill>
              </a:rPr>
              <a:t>we proved to be gentle among you</a:t>
            </a:r>
            <a:r>
              <a:rPr lang="en-US" sz="3100"/>
              <a:t>, as a nursing mother tenderly cares for her own children.</a:t>
            </a:r>
          </a:p>
        </p:txBody>
      </p:sp>
    </p:spTree>
    <p:extLst>
      <p:ext uri="{BB962C8B-B14F-4D97-AF65-F5344CB8AC3E}">
        <p14:creationId xmlns:p14="http://schemas.microsoft.com/office/powerpoint/2010/main" val="70702487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9B6F2-F30B-7FF5-8B35-F88D557547F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Forgiveness</a:t>
            </a:r>
          </a:p>
        </p:txBody>
      </p:sp>
      <p:sp>
        <p:nvSpPr>
          <p:cNvPr id="3" name="Subtitle 2">
            <a:extLst>
              <a:ext uri="{FF2B5EF4-FFF2-40B4-BE49-F238E27FC236}">
                <a16:creationId xmlns:a16="http://schemas.microsoft.com/office/drawing/2014/main" id="{639CFDB7-B66E-49CE-E879-44AE8ACD927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70387953"/>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E933D-D54C-7854-414D-33E0A177C2A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Seventy Times Seven</a:t>
            </a:r>
          </a:p>
        </p:txBody>
      </p:sp>
      <p:sp>
        <p:nvSpPr>
          <p:cNvPr id="3" name="Subtitle 2">
            <a:extLst>
              <a:ext uri="{FF2B5EF4-FFF2-40B4-BE49-F238E27FC236}">
                <a16:creationId xmlns:a16="http://schemas.microsoft.com/office/drawing/2014/main" id="{D5CB1F36-8BF2-0289-642B-CFB268E8ECB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7561023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81674C-AF6A-124B-9CB0-01F23A4AE569}"/>
              </a:ext>
            </a:extLst>
          </p:cNvPr>
          <p:cNvSpPr txBox="1"/>
          <p:nvPr/>
        </p:nvSpPr>
        <p:spPr>
          <a:xfrm>
            <a:off x="127000" y="127000"/>
            <a:ext cx="7315200" cy="276999"/>
          </a:xfrm>
          <a:prstGeom prst="rect">
            <a:avLst/>
          </a:prstGeom>
          <a:noFill/>
        </p:spPr>
        <p:txBody>
          <a:bodyPr vert="horz" lIns="0" tIns="0" rIns="0" bIns="0" rtlCol="0">
            <a:spAutoFit/>
          </a:bodyPr>
          <a:lstStyle/>
          <a:p>
            <a:r>
              <a:rPr lang="en-US"/>
              <a:t>Seventy Times Seven</a:t>
            </a:r>
          </a:p>
        </p:txBody>
      </p:sp>
      <p:sp>
        <p:nvSpPr>
          <p:cNvPr id="3" name="TextBox 2">
            <a:extLst>
              <a:ext uri="{FF2B5EF4-FFF2-40B4-BE49-F238E27FC236}">
                <a16:creationId xmlns:a16="http://schemas.microsoft.com/office/drawing/2014/main" id="{49366634-CC8B-409C-31C6-F108FBE05CF7}"/>
              </a:ext>
            </a:extLst>
          </p:cNvPr>
          <p:cNvSpPr txBox="1"/>
          <p:nvPr/>
        </p:nvSpPr>
        <p:spPr>
          <a:xfrm>
            <a:off x="0" y="762000"/>
            <a:ext cx="12192000" cy="646331"/>
          </a:xfrm>
          <a:prstGeom prst="rect">
            <a:avLst/>
          </a:prstGeom>
          <a:noFill/>
        </p:spPr>
        <p:txBody>
          <a:bodyPr vert="horz" rtlCol="0">
            <a:spAutoFit/>
          </a:bodyPr>
          <a:lstStyle/>
          <a:p>
            <a:pPr algn="ctr"/>
            <a:r>
              <a:rPr lang="en-US" sz="3600"/>
              <a:t>Matthew 18:21-22</a:t>
            </a:r>
          </a:p>
        </p:txBody>
      </p:sp>
      <p:sp>
        <p:nvSpPr>
          <p:cNvPr id="4" name="TextBox 3">
            <a:extLst>
              <a:ext uri="{FF2B5EF4-FFF2-40B4-BE49-F238E27FC236}">
                <a16:creationId xmlns:a16="http://schemas.microsoft.com/office/drawing/2014/main" id="{82C95B73-6039-E2C7-020A-F8CEFE6A37A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7B2F69E-796A-90BA-6062-48C193BC1A19}"/>
              </a:ext>
            </a:extLst>
          </p:cNvPr>
          <p:cNvSpPr txBox="1"/>
          <p:nvPr/>
        </p:nvSpPr>
        <p:spPr>
          <a:xfrm>
            <a:off x="1016000" y="1905000"/>
            <a:ext cx="10160000" cy="2000548"/>
          </a:xfrm>
          <a:prstGeom prst="rect">
            <a:avLst/>
          </a:prstGeom>
          <a:noFill/>
        </p:spPr>
        <p:txBody>
          <a:bodyPr vert="horz" rtlCol="0">
            <a:spAutoFit/>
          </a:bodyPr>
          <a:lstStyle/>
          <a:p>
            <a:pPr algn="ctr"/>
            <a:r>
              <a:rPr lang="en-US" sz="3100"/>
              <a:t>Then Peter came and said to Him, "Lord, how often shall my brother sin against me and I </a:t>
            </a:r>
            <a:r>
              <a:rPr lang="en-US" sz="3100" b="1">
                <a:solidFill>
                  <a:srgbClr val="FF0000"/>
                </a:solidFill>
              </a:rPr>
              <a:t>forgive him?</a:t>
            </a:r>
            <a:r>
              <a:rPr lang="en-US" sz="3100"/>
              <a:t> Up to seven times?" Jesus said to him, "I do not say to you, up to seven times, but </a:t>
            </a:r>
            <a:r>
              <a:rPr lang="en-US" sz="3100" b="1">
                <a:solidFill>
                  <a:srgbClr val="FF0000"/>
                </a:solidFill>
              </a:rPr>
              <a:t>up to seventy times seven</a:t>
            </a:r>
            <a:r>
              <a:rPr lang="en-US" sz="3100"/>
              <a:t>.</a:t>
            </a:r>
          </a:p>
        </p:txBody>
      </p:sp>
    </p:spTree>
    <p:extLst>
      <p:ext uri="{BB962C8B-B14F-4D97-AF65-F5344CB8AC3E}">
        <p14:creationId xmlns:p14="http://schemas.microsoft.com/office/powerpoint/2010/main" val="18052354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57</TotalTime>
  <Words>5990</Words>
  <Application>Microsoft Office PowerPoint</Application>
  <PresentationFormat>Widescreen</PresentationFormat>
  <Paragraphs>385</Paragraphs>
  <Slides>122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122</vt:i4>
      </vt:variant>
    </vt:vector>
  </HeadingPairs>
  <TitlesOfParts>
    <vt:vector size="126" baseType="lpstr">
      <vt:lpstr>Aptos</vt:lpstr>
      <vt:lpstr>Aptos Display</vt:lpstr>
      <vt:lpstr>Arial</vt:lpstr>
      <vt:lpstr>Office Theme</vt:lpstr>
      <vt:lpstr>Resolving Disputes in the Congregation </vt:lpstr>
      <vt:lpstr>When there is a dispute between individuals, the following "Reconciliation Plan" should be followed</vt:lpstr>
      <vt:lpstr>Step 1: Be proactive in resolving conflict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Step 2: The offended party should approach the offender in private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Step 3: If the conflict is not resolved, the offended party should approach the offender with a small number of witnesses</vt:lpstr>
      <vt:lpstr>PowerPoint Presentation</vt:lpstr>
      <vt:lpstr>PowerPoint Presentation</vt:lpstr>
      <vt:lpstr>PowerPoint Presentation</vt:lpstr>
      <vt:lpstr>PowerPoint Presentation</vt:lpstr>
      <vt:lpstr>Step 4: If the conflict is still not resolved, the offended party should bring the matter to the leaders of the congregation</vt:lpstr>
      <vt:lpstr>PowerPoint Presentation</vt:lpstr>
      <vt:lpstr>PowerPoint Presentation</vt:lpstr>
      <vt:lpstr>PowerPoint Presentation</vt:lpstr>
      <vt:lpstr>PowerPoint Presentation</vt:lpstr>
      <vt:lpstr>PowerPoint Presentation</vt:lpstr>
      <vt:lpstr>PowerPoint Presentation</vt:lpstr>
      <vt:lpstr>Step 5: The offended and the witnesses should pray for the offender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Step 6: The offended should forgive the offender</vt:lpstr>
      <vt:lpstr>PowerPoint Presentation</vt:lpstr>
      <vt:lpstr>PowerPoint Presentation</vt:lpstr>
      <vt:lpstr>PowerPoint Presentation</vt:lpstr>
      <vt:lpstr>PowerPoint Presentation</vt:lpstr>
      <vt:lpstr>PowerPoint Presentation</vt:lpstr>
      <vt:lpstr>PowerPoint Presentation</vt:lpstr>
      <vt:lpstr>Step 7: The offended may put up boundaries against the offender</vt:lpstr>
      <vt:lpstr>PowerPoint Presentation</vt:lpstr>
      <vt:lpstr>PowerPoint Presentation</vt:lpstr>
      <vt:lpstr>PowerPoint Presentation</vt:lpstr>
      <vt:lpstr>Forgiveness vs. Boundaries</vt:lpstr>
      <vt:lpstr>Forgiveness</vt:lpstr>
      <vt:lpstr>PowerPoint Presentation</vt:lpstr>
      <vt:lpstr>PowerPoint Presentation</vt:lpstr>
      <vt:lpstr>Boundaries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the offended approaches the offender, the following character traits should be exhibited</vt:lpstr>
      <vt:lpstr>Humility and Love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 Slow to Anger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Seek Peace</vt:lpstr>
      <vt:lpstr>PowerPoint Presentation</vt:lpstr>
      <vt:lpstr>PowerPoint Presentation</vt:lpstr>
      <vt:lpstr>PowerPoint Presentation</vt:lpstr>
      <vt:lpstr>PowerPoint Presentation</vt:lpstr>
      <vt:lpstr>PowerPoint Presentation</vt:lpstr>
      <vt:lpstr>Speak Constructively</vt:lpstr>
      <vt:lpstr>PowerPoint Presentation</vt:lpstr>
      <vt:lpstr>PowerPoint Presentation</vt:lpstr>
      <vt:lpstr>PowerPoint Presentation</vt:lpstr>
      <vt:lpstr>PowerPoint Presentation</vt:lpstr>
      <vt:lpstr>PowerPoint Presentation</vt:lpstr>
      <vt:lpstr>Let Go of Grievances</vt:lpstr>
      <vt:lpstr>PowerPoint Presentation</vt:lpstr>
      <vt:lpstr>PowerPoint Presentation</vt:lpstr>
      <vt:lpstr>PowerPoint Presentation</vt:lpstr>
      <vt:lpstr>Seek Wisdom</vt:lpstr>
      <vt:lpstr>PowerPoint Presentation</vt:lpstr>
      <vt:lpstr>PowerPoint Presentation</vt:lpstr>
      <vt:lpstr>PowerPoint Presentation</vt:lpstr>
      <vt:lpstr>PowerPoint Presentation</vt:lpstr>
      <vt:lpstr>PowerPoint Presentation</vt:lpstr>
      <vt:lpstr>Avoid Quarrels</vt:lpstr>
      <vt:lpstr>PowerPoint Presentation</vt:lpstr>
      <vt:lpstr>PowerPoint Presentation</vt:lpstr>
      <vt:lpstr>PowerPoint Presentation</vt:lpstr>
      <vt:lpstr>PowerPoint Presentation</vt:lpstr>
      <vt:lpstr>PowerPoint Presentation</vt:lpstr>
      <vt:lpstr>Show the fruit of the Spirit</vt:lpstr>
      <vt:lpstr>PowerPoint Presentation</vt:lpstr>
      <vt:lpstr>PowerPoint Presentation</vt:lpstr>
      <vt:lpstr>Conflict</vt:lpstr>
      <vt:lpstr>Gentle</vt:lpstr>
      <vt:lpstr>PowerPoint Presentation</vt:lpstr>
      <vt:lpstr>Forgiveness</vt:lpstr>
      <vt:lpstr>Seventy Times Seven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2026-07-08T01:08:14Z</dcterms:modified>
</cp:coreProperties>
</file>