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8A773C2-2040-49C1-ADA8-911EB3503EC9}">
          <p14:sldIdLst>
            <p14:sldId id="256"/>
          </p14:sldIdLst>
        </p14:section>
        <p14:section name="SEPTUAGINT VS. MASORETIC" id="{7EADF4D9-6695-4761-B7F7-59A5075BEA4E}">
          <p14:sldIdLst>
            <p14:sldId id="257"/>
          </p14:sldIdLst>
        </p14:section>
        <p14:section name="Differences in Septuagint and Masoretic" id="{8C7C3EEB-3FB8-41DA-A53F-D31931E63139}">
          <p14:sldIdLst>
            <p14:sldId id="258"/>
            <p14:sldId id="259"/>
            <p14:sldId id="260"/>
            <p14:sldId id="261"/>
            <p14:sldId id="262"/>
            <p14:sldId id="263"/>
            <p14:sldId id="264"/>
            <p14:sldId id="265"/>
            <p14:sldId id="266"/>
            <p14:sldId id="267"/>
            <p14:sldId id="268"/>
            <p14:sldId id="269"/>
            <p14:sldId id="270"/>
            <p14:sldId id="271"/>
            <p14:sldId id="272"/>
          </p14:sldIdLst>
        </p14:section>
        <p14:section name="Peter quotes the Septuagint" id="{706CD057-8800-442C-A06A-F7B0044ECD9A}">
          <p14:sldIdLst>
            <p14:sldId id="273"/>
            <p14:sldId id="274"/>
            <p14:sldId id="275"/>
            <p14:sldId id="276"/>
            <p14:sldId id="277"/>
            <p14:sldId id="278"/>
            <p14:sldId id="279"/>
            <p14:sldId id="280"/>
            <p14:sldId id="281"/>
            <p14:sldId id="282"/>
            <p14:sldId id="283"/>
            <p14:sldId id="284"/>
            <p14:sldId id="285"/>
            <p14:sldId id="286"/>
            <p14:sldId id="287"/>
            <p14:sldId id="288"/>
            <p14:sldId id="289"/>
            <p14:sldId id="290"/>
          </p14:sldIdLst>
        </p14:section>
        <p14:section name="STUDYING FROM NONCANONICAL BOOKS" id="{601B0887-600F-475D-9912-F9662A078B92}">
          <p14:sldIdLst>
            <p14:sldId id="291"/>
          </p14:sldIdLst>
        </p14:section>
        <p14:section name="Comparison of the death of Cain" id="{51DABACF-9D1A-4DCC-8092-37C3FEEA7617}">
          <p14:sldIdLst>
            <p14:sldId id="292"/>
            <p14:sldId id="293"/>
            <p14:sldId id="294"/>
            <p14:sldId id="295"/>
            <p14:sldId id="296"/>
          </p14:sldIdLst>
        </p14:section>
        <p14:section name="Comparison of the death of Esau" id="{B7C6704B-0866-4FE5-B5E2-6263F20A70C0}">
          <p14:sldIdLst>
            <p14:sldId id="297"/>
            <p14:sldId id="298"/>
            <p14:sldId id="299"/>
            <p14:sldId id="300"/>
            <p14:sldId id="301"/>
            <p14:sldId id="302"/>
          </p14:sldIdLst>
        </p14:section>
        <p14:section name="Comparison of the selling of Joseph" id="{B94BB188-F2DB-4B17-954C-C38890B8116D}">
          <p14:sldIdLst>
            <p14:sldId id="303"/>
            <p14:sldId id="304"/>
            <p14:sldId id="305"/>
            <p14:sldId id="306"/>
          </p14:sldIdLst>
        </p14:section>
        <p14:section name="Comparison of the Temptation of Eve" id="{BB8D92EF-EFD2-4AF2-9BAA-8CDDFDB290C5}">
          <p14:sldIdLst>
            <p14:sldId id="307"/>
            <p14:sldId id="308"/>
            <p14:sldId id="309"/>
            <p14:sldId id="310"/>
            <p14:sldId id="311"/>
            <p14:sldId id="312"/>
            <p14:sldId id="313"/>
            <p14:sldId id="314"/>
            <p14:sldId id="315"/>
            <p14:sldId id="316"/>
            <p14:sldId id="317"/>
          </p14:sldIdLst>
        </p14:section>
        <p14:section name="Interesting claims given in First Enoch" id="{1E4278D2-1DCD-4246-8E1F-58DF947980AF}">
          <p14:sldIdLst>
            <p14:sldId id="318"/>
            <p14:sldId id="319"/>
          </p14:sldIdLst>
        </p14:section>
        <p14:section name="References to Enoch in modern canon" id="{4B41215C-9E72-490F-A139-781C6FEF290B}">
          <p14:sldIdLst>
            <p14:sldId id="320"/>
            <p14:sldId id="321"/>
            <p14:sldId id="322"/>
            <p14:sldId id="323"/>
            <p14:sldId id="324"/>
            <p14:sldId id="325"/>
            <p14:sldId id="326"/>
            <p14:sldId id="327"/>
            <p14:sldId id="328"/>
          </p14:sldIdLst>
        </p14:section>
        <p14:section name="BOOKS CONSIDERED &quot;SCRIPTURE&quot;" id="{EF8CF83D-03A8-48D3-B280-0C4417474B83}">
          <p14:sldIdLst>
            <p14:sldId id="329"/>
          </p14:sldIdLst>
        </p14:section>
        <p14:section name="Exodus" id="{3E9B6E7D-5905-4E0E-B732-21A913BE9070}">
          <p14:sldIdLst>
            <p14:sldId id="330"/>
            <p14:sldId id="331"/>
          </p14:sldIdLst>
        </p14:section>
        <p14:section name="Genesis &amp; Deuteronomy" id="{22D54ED5-105E-43FF-940D-10B50775885B}">
          <p14:sldIdLst>
            <p14:sldId id="332"/>
            <p14:sldId id="333"/>
            <p14:sldId id="334"/>
          </p14:sldIdLst>
        </p14:section>
        <p14:section name="Paul's letters" id="{53FAB0DE-83C6-4BB8-B011-EA705C460465}">
          <p14:sldIdLst>
            <p14:sldId id="335"/>
            <p14:sldId id="336"/>
          </p14:sldIdLst>
        </p14:section>
        <p14:section name="Isaiah &amp; Jeremiah" id="{92CCA533-8B66-4FB4-8360-F585D4955AB2}">
          <p14:sldIdLst>
            <p14:sldId id="337"/>
            <p14:sldId id="338"/>
          </p14:sldIdLst>
        </p14:section>
        <p14:section name="JASHAR" id="{BD3C0935-17AB-41C8-AC37-431447F69C85}">
          <p14:sldIdLst>
            <p14:sldId id="339"/>
          </p14:sldIdLst>
        </p14:section>
        <p14:section name="Support for Jashar" id="{15570067-5E7E-4EC5-A0D0-33382BB0C27C}">
          <p14:sldIdLst>
            <p14:sldId id="340"/>
            <p14:sldId id="341"/>
            <p14:sldId id="342"/>
            <p14:sldId id="343"/>
            <p14:sldId id="344"/>
            <p14:sldId id="345"/>
          </p14:sldIdLst>
        </p14:section>
        <p14:section name="Errors in Jashar" id="{979882E0-D1B7-4828-A629-71F63448957A}">
          <p14:sldIdLst>
            <p14:sldId id="346"/>
            <p14:sldId id="347"/>
            <p14:sldId id="348"/>
          </p14:sldIdLst>
        </p14:section>
        <p14:section name="Additional plagues in the Book of Jashar" id="{4FDD3F1E-AC85-43E8-AF3A-D3240A8E8686}">
          <p14:sldIdLst>
            <p14:sldId id="349"/>
            <p14:sldId id="350"/>
            <p14:sldId id="351"/>
            <p14:sldId id="352"/>
          </p14:sldIdLst>
        </p14:section>
        <p14:section name="Interesting claims given in Jashar" id="{E30F0809-A7F6-4B93-9553-FEB8855FA252}">
          <p14:sldIdLst>
            <p14:sldId id="353"/>
            <p14:sldId id="354"/>
            <p14:sldId id="355"/>
            <p14:sldId id="356"/>
            <p14:sldId id="357"/>
            <p14:sldId id="358"/>
          </p14:sldIdLst>
        </p14:section>
        <p14:section name="JUBILEES" id="{D600D5F3-84C6-4943-B595-BAB0C6945F87}">
          <p14:sldIdLst>
            <p14:sldId id="359"/>
          </p14:sldIdLst>
        </p14:section>
        <p14:section name="Controversial verses in Jubilees" id="{8FCCC8C5-B802-4C0D-A17C-22ADB36A801A}">
          <p14:sldIdLst>
            <p14:sldId id="360"/>
            <p14:sldId id="361"/>
            <p14:sldId id="362"/>
            <p14:sldId id="363"/>
            <p14:sldId id="364"/>
            <p14:sldId id="365"/>
          </p14:sldIdLst>
        </p14:section>
        <p14:section name="References to laws that can only be found in Jubilees" id="{435B5772-1BBA-4A63-8192-AA5CCC793B63}">
          <p14:sldIdLst>
            <p14:sldId id="366"/>
            <p14:sldId id="367"/>
            <p14:sldId id="368"/>
            <p14:sldId id="369"/>
            <p14:sldId id="370"/>
            <p14:sldId id="371"/>
            <p14:sldId id="372"/>
            <p14:sldId id="373"/>
          </p14:sldIdLst>
        </p14:section>
        <p14:section name="THE ASSUMPTION OF MOSES" id="{B012B779-F113-47B1-880A-C98FC6844614}">
          <p14:sldIdLst>
            <p14:sldId id="374"/>
            <p14:sldId id="375"/>
          </p14:sldIdLst>
        </p14:section>
        <p14:section name="THE DIDACHE" id="{B70F6A93-58A0-41EF-96E6-53EB362A1D97}">
          <p14:sldIdLst>
            <p14:sldId id="376"/>
            <p14:sldId id="377"/>
            <p14:sldId id="378"/>
          </p14:sldIdLst>
        </p14:section>
        <p14:section name="FROM THE HOLY SPIRIT" id="{844AED2C-31C1-4994-903C-DEE358C593B3}">
          <p14:sldIdLst>
            <p14:sldId id="379"/>
            <p14:sldId id="380"/>
          </p14:sldIdLst>
        </p14:section>
        <p14:section name="BOOKS PASSED DOWN THROUGH FATHERS" id="{78670E6B-7535-4B0D-B6AF-408B5451DAB3}">
          <p14:sldIdLst>
            <p14:sldId id="381"/>
            <p14:sldId id="382"/>
          </p14:sldIdLst>
        </p14:section>
        <p14:section name="CONFLICTING WITH JASHAR?" id="{3DAC80ED-4761-48C5-9BEF-FD246A385EC3}">
          <p14:sldIdLst>
            <p14:sldId id="383"/>
            <p14:sldId id="384"/>
            <p14:sldId id="38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E36D12-41B3-404A-909A-AEFDEB8E971B}" v="15337" dt="2025-04-09T16:24:06.9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microsoft.com/office/2015/10/relationships/revisionInfo" Target="revisionInfo.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24197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231024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49910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0312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52702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92039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93084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13499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11752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8369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84220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8662219"/>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 name="Rectangle 102">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5009" b="18741"/>
          <a:stretch/>
        </p:blipFill>
        <p:spPr>
          <a:xfrm>
            <a:off x="1" y="10"/>
            <a:ext cx="12192000" cy="6857989"/>
          </a:xfrm>
          <a:prstGeom prst="rect">
            <a:avLst/>
          </a:prstGeom>
        </p:spPr>
      </p:pic>
      <p:sp>
        <p:nvSpPr>
          <p:cNvPr id="105" name="Rectangle 104">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833541" y="990599"/>
            <a:ext cx="5619054" cy="4849091"/>
          </a:xfrm>
        </p:spPr>
        <p:txBody>
          <a:bodyPr anchor="ctr">
            <a:normAutofit/>
          </a:bodyPr>
          <a:lstStyle/>
          <a:p>
            <a:pPr algn="r"/>
            <a:r>
              <a:rPr lang="en-US" b="1">
                <a:solidFill>
                  <a:srgbClr val="FFFFFF"/>
                </a:solidFill>
              </a:rPr>
              <a:t>The Scriptures of YHVH</a:t>
            </a:r>
          </a:p>
        </p:txBody>
      </p:sp>
      <p:cxnSp>
        <p:nvCxnSpPr>
          <p:cNvPr id="107" name="Straight Connector 106">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7722D-F828-7E3B-7360-EB3F2F8FC91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Septuagint vs. Masoretic</a:t>
            </a:r>
          </a:p>
        </p:txBody>
      </p:sp>
      <p:sp>
        <p:nvSpPr>
          <p:cNvPr id="3" name="Subtitle 2">
            <a:extLst>
              <a:ext uri="{FF2B5EF4-FFF2-40B4-BE49-F238E27FC236}">
                <a16:creationId xmlns:a16="http://schemas.microsoft.com/office/drawing/2014/main" id="{6721FE83-B9BA-FBC0-EC9E-A61A0AD37FA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8239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29AC5-C224-C6C8-359C-BA525E78F08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Differences in Septuagint and Masoretic</a:t>
            </a:r>
          </a:p>
        </p:txBody>
      </p:sp>
      <p:sp>
        <p:nvSpPr>
          <p:cNvPr id="3" name="Subtitle 2">
            <a:extLst>
              <a:ext uri="{FF2B5EF4-FFF2-40B4-BE49-F238E27FC236}">
                <a16:creationId xmlns:a16="http://schemas.microsoft.com/office/drawing/2014/main" id="{9784955F-40AF-81F1-1772-94287E3BB28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77136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2CC5E5-4FBF-D074-37D9-A9C80DE47EB8}"/>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1DD67FBB-FA41-37C4-255E-107C36342A7E}"/>
              </a:ext>
            </a:extLst>
          </p:cNvPr>
          <p:cNvSpPr txBox="1"/>
          <p:nvPr/>
        </p:nvSpPr>
        <p:spPr>
          <a:xfrm>
            <a:off x="0" y="762000"/>
            <a:ext cx="12192000" cy="646331"/>
          </a:xfrm>
          <a:prstGeom prst="rect">
            <a:avLst/>
          </a:prstGeom>
          <a:noFill/>
        </p:spPr>
        <p:txBody>
          <a:bodyPr vert="horz" rtlCol="0">
            <a:spAutoFit/>
          </a:bodyPr>
          <a:lstStyle/>
          <a:p>
            <a:pPr algn="ctr"/>
            <a:r>
              <a:rPr lang="en-US" sz="3600"/>
              <a:t>Amos 6:3</a:t>
            </a:r>
          </a:p>
        </p:txBody>
      </p:sp>
      <p:sp>
        <p:nvSpPr>
          <p:cNvPr id="4" name="TextBox 3">
            <a:extLst>
              <a:ext uri="{FF2B5EF4-FFF2-40B4-BE49-F238E27FC236}">
                <a16:creationId xmlns:a16="http://schemas.microsoft.com/office/drawing/2014/main" id="{C8565D92-B419-61BB-CE79-1E8030308F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B67D6C-5B29-7350-DF28-1D38016E3138}"/>
              </a:ext>
            </a:extLst>
          </p:cNvPr>
          <p:cNvSpPr txBox="1"/>
          <p:nvPr/>
        </p:nvSpPr>
        <p:spPr>
          <a:xfrm>
            <a:off x="1016000" y="1905000"/>
            <a:ext cx="10160000" cy="1046440"/>
          </a:xfrm>
          <a:prstGeom prst="rect">
            <a:avLst/>
          </a:prstGeom>
          <a:noFill/>
        </p:spPr>
        <p:txBody>
          <a:bodyPr vert="horz" rtlCol="0">
            <a:spAutoFit/>
          </a:bodyPr>
          <a:lstStyle/>
          <a:p>
            <a:pPr algn="ctr"/>
            <a:r>
              <a:rPr lang="en-US" sz="3100"/>
              <a:t>Do you put off the day of calamity, And would you bring near </a:t>
            </a:r>
            <a:r>
              <a:rPr lang="en-US" sz="3100" b="1">
                <a:solidFill>
                  <a:srgbClr val="FF0000"/>
                </a:solidFill>
              </a:rPr>
              <a:t>the seat of violence</a:t>
            </a:r>
            <a:r>
              <a:rPr lang="en-US" sz="3100"/>
              <a:t>?</a:t>
            </a:r>
          </a:p>
        </p:txBody>
      </p:sp>
    </p:spTree>
    <p:extLst>
      <p:ext uri="{BB962C8B-B14F-4D97-AF65-F5344CB8AC3E}">
        <p14:creationId xmlns:p14="http://schemas.microsoft.com/office/powerpoint/2010/main" val="2241919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CEC244-70A3-774E-DAAF-E92F845B6E2F}"/>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9F42ADFB-2557-A0E2-76E8-45A79ECC51F2}"/>
              </a:ext>
            </a:extLst>
          </p:cNvPr>
          <p:cNvSpPr txBox="1"/>
          <p:nvPr/>
        </p:nvSpPr>
        <p:spPr>
          <a:xfrm>
            <a:off x="0" y="762000"/>
            <a:ext cx="12192000" cy="646331"/>
          </a:xfrm>
          <a:prstGeom prst="rect">
            <a:avLst/>
          </a:prstGeom>
          <a:noFill/>
        </p:spPr>
        <p:txBody>
          <a:bodyPr vert="horz" rtlCol="0">
            <a:spAutoFit/>
          </a:bodyPr>
          <a:lstStyle/>
          <a:p>
            <a:pPr algn="ctr"/>
            <a:r>
              <a:rPr lang="en-US" sz="3600"/>
              <a:t>Genesis 4:8</a:t>
            </a:r>
          </a:p>
        </p:txBody>
      </p:sp>
      <p:sp>
        <p:nvSpPr>
          <p:cNvPr id="4" name="TextBox 3">
            <a:extLst>
              <a:ext uri="{FF2B5EF4-FFF2-40B4-BE49-F238E27FC236}">
                <a16:creationId xmlns:a16="http://schemas.microsoft.com/office/drawing/2014/main" id="{3F3AFDBE-203D-F162-0268-55E0D641F044}"/>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0F1B8192-5998-B463-3748-78A6CE50212E}"/>
              </a:ext>
            </a:extLst>
          </p:cNvPr>
          <p:cNvSpPr txBox="1"/>
          <p:nvPr/>
        </p:nvSpPr>
        <p:spPr>
          <a:xfrm>
            <a:off x="1016000" y="1905000"/>
            <a:ext cx="10160000" cy="1523494"/>
          </a:xfrm>
          <a:prstGeom prst="rect">
            <a:avLst/>
          </a:prstGeom>
          <a:noFill/>
        </p:spPr>
        <p:txBody>
          <a:bodyPr vert="horz" rtlCol="0">
            <a:spAutoFit/>
          </a:bodyPr>
          <a:lstStyle/>
          <a:p>
            <a:pPr algn="ctr"/>
            <a:r>
              <a:rPr lang="en-US" sz="3100"/>
              <a:t>And Cain said to Abel his brother, Let us go out into the plain; and it came to pass that when they were in the plain Cain rose up against Abel his brother, and slew him.</a:t>
            </a:r>
          </a:p>
        </p:txBody>
      </p:sp>
    </p:spTree>
    <p:extLst>
      <p:ext uri="{BB962C8B-B14F-4D97-AF65-F5344CB8AC3E}">
        <p14:creationId xmlns:p14="http://schemas.microsoft.com/office/powerpoint/2010/main" val="3935749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0475D3-04EB-1198-1B96-FEAA34CA96BF}"/>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26945EB2-0352-F635-8F6E-8870F6F0412D}"/>
              </a:ext>
            </a:extLst>
          </p:cNvPr>
          <p:cNvSpPr txBox="1"/>
          <p:nvPr/>
        </p:nvSpPr>
        <p:spPr>
          <a:xfrm>
            <a:off x="0" y="762000"/>
            <a:ext cx="12192000" cy="646331"/>
          </a:xfrm>
          <a:prstGeom prst="rect">
            <a:avLst/>
          </a:prstGeom>
          <a:noFill/>
        </p:spPr>
        <p:txBody>
          <a:bodyPr vert="horz" rtlCol="0">
            <a:spAutoFit/>
          </a:bodyPr>
          <a:lstStyle/>
          <a:p>
            <a:pPr algn="ctr"/>
            <a:r>
              <a:rPr lang="en-US" sz="3600"/>
              <a:t>Deuteronomy 32:43</a:t>
            </a:r>
          </a:p>
        </p:txBody>
      </p:sp>
      <p:sp>
        <p:nvSpPr>
          <p:cNvPr id="4" name="TextBox 3">
            <a:extLst>
              <a:ext uri="{FF2B5EF4-FFF2-40B4-BE49-F238E27FC236}">
                <a16:creationId xmlns:a16="http://schemas.microsoft.com/office/drawing/2014/main" id="{871FB009-A7D0-0CBC-FD19-C7A6AF70173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4356FE-C761-D458-4553-BDCC057B06C5}"/>
              </a:ext>
            </a:extLst>
          </p:cNvPr>
          <p:cNvSpPr txBox="1"/>
          <p:nvPr/>
        </p:nvSpPr>
        <p:spPr>
          <a:xfrm>
            <a:off x="1016000" y="1905000"/>
            <a:ext cx="10160000" cy="2000548"/>
          </a:xfrm>
          <a:prstGeom prst="rect">
            <a:avLst/>
          </a:prstGeom>
          <a:noFill/>
        </p:spPr>
        <p:txBody>
          <a:bodyPr vert="horz" rtlCol="0">
            <a:spAutoFit/>
          </a:bodyPr>
          <a:lstStyle/>
          <a:p>
            <a:pPr algn="ctr"/>
            <a:r>
              <a:rPr lang="en-US" sz="3100"/>
              <a:t>"Rejoice, O nations, with His people; For He will avenge the blood of His servants, And will render vengeance on His adversaries, And will atone for His land and His people."</a:t>
            </a:r>
          </a:p>
        </p:txBody>
      </p:sp>
    </p:spTree>
    <p:extLst>
      <p:ext uri="{BB962C8B-B14F-4D97-AF65-F5344CB8AC3E}">
        <p14:creationId xmlns:p14="http://schemas.microsoft.com/office/powerpoint/2010/main" val="2361668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6A4DBC-2B23-0584-2FD8-816D9900A015}"/>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03EB3F40-FA86-BCA6-D62D-DB5C4F9350B2}"/>
              </a:ext>
            </a:extLst>
          </p:cNvPr>
          <p:cNvSpPr txBox="1"/>
          <p:nvPr/>
        </p:nvSpPr>
        <p:spPr>
          <a:xfrm>
            <a:off x="0" y="762000"/>
            <a:ext cx="12192000" cy="646331"/>
          </a:xfrm>
          <a:prstGeom prst="rect">
            <a:avLst/>
          </a:prstGeom>
          <a:noFill/>
        </p:spPr>
        <p:txBody>
          <a:bodyPr vert="horz" rtlCol="0">
            <a:spAutoFit/>
          </a:bodyPr>
          <a:lstStyle/>
          <a:p>
            <a:pPr algn="ctr"/>
            <a:r>
              <a:rPr lang="en-US" sz="3600"/>
              <a:t>Isaiah 7:14</a:t>
            </a:r>
          </a:p>
        </p:txBody>
      </p:sp>
      <p:sp>
        <p:nvSpPr>
          <p:cNvPr id="4" name="TextBox 3">
            <a:extLst>
              <a:ext uri="{FF2B5EF4-FFF2-40B4-BE49-F238E27FC236}">
                <a16:creationId xmlns:a16="http://schemas.microsoft.com/office/drawing/2014/main" id="{84F414D1-8AA6-2212-F489-8C2F3B21E084}"/>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2C663066-3204-A847-16AF-C21D8610EF0C}"/>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the Lord himself shall give you a sign; behold, a virgin shall conceive in the womb, and shall bring forth a son, and thou shalt call his name Emmanuel.</a:t>
            </a:r>
          </a:p>
        </p:txBody>
      </p:sp>
    </p:spTree>
    <p:extLst>
      <p:ext uri="{BB962C8B-B14F-4D97-AF65-F5344CB8AC3E}">
        <p14:creationId xmlns:p14="http://schemas.microsoft.com/office/powerpoint/2010/main" val="3029190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F6FBE9-B73E-6C85-F234-04A2470D5CD3}"/>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F54E622C-70DB-C628-64B8-CFEBC0E22BDF}"/>
              </a:ext>
            </a:extLst>
          </p:cNvPr>
          <p:cNvSpPr txBox="1"/>
          <p:nvPr/>
        </p:nvSpPr>
        <p:spPr>
          <a:xfrm>
            <a:off x="0" y="762000"/>
            <a:ext cx="12192000" cy="646331"/>
          </a:xfrm>
          <a:prstGeom prst="rect">
            <a:avLst/>
          </a:prstGeom>
          <a:noFill/>
        </p:spPr>
        <p:txBody>
          <a:bodyPr vert="horz" rtlCol="0">
            <a:spAutoFit/>
          </a:bodyPr>
          <a:lstStyle/>
          <a:p>
            <a:pPr algn="ctr"/>
            <a:r>
              <a:rPr lang="en-US" sz="3600"/>
              <a:t>Exodus 1:5</a:t>
            </a:r>
          </a:p>
        </p:txBody>
      </p:sp>
      <p:sp>
        <p:nvSpPr>
          <p:cNvPr id="4" name="TextBox 3">
            <a:extLst>
              <a:ext uri="{FF2B5EF4-FFF2-40B4-BE49-F238E27FC236}">
                <a16:creationId xmlns:a16="http://schemas.microsoft.com/office/drawing/2014/main" id="{04F62B14-0BBE-D3D0-9A08-DCE161B9D4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8A5EF8-AA18-6246-1DDA-43AFB1F0C904}"/>
              </a:ext>
            </a:extLst>
          </p:cNvPr>
          <p:cNvSpPr txBox="1"/>
          <p:nvPr/>
        </p:nvSpPr>
        <p:spPr>
          <a:xfrm>
            <a:off x="1016000" y="1905000"/>
            <a:ext cx="10160000" cy="1046440"/>
          </a:xfrm>
          <a:prstGeom prst="rect">
            <a:avLst/>
          </a:prstGeom>
          <a:noFill/>
        </p:spPr>
        <p:txBody>
          <a:bodyPr vert="horz" rtlCol="0">
            <a:spAutoFit/>
          </a:bodyPr>
          <a:lstStyle/>
          <a:p>
            <a:pPr algn="ctr"/>
            <a:r>
              <a:rPr lang="en-US" sz="3100"/>
              <a:t>All the persons who came from the loins of Jacob </a:t>
            </a:r>
            <a:r>
              <a:rPr lang="en-US" sz="3100" b="1">
                <a:solidFill>
                  <a:srgbClr val="FF0000"/>
                </a:solidFill>
              </a:rPr>
              <a:t>were seventy in number</a:t>
            </a:r>
            <a:r>
              <a:rPr lang="en-US" sz="3100"/>
              <a:t>, but Joseph was already in Egypt.</a:t>
            </a:r>
          </a:p>
        </p:txBody>
      </p:sp>
    </p:spTree>
    <p:extLst>
      <p:ext uri="{BB962C8B-B14F-4D97-AF65-F5344CB8AC3E}">
        <p14:creationId xmlns:p14="http://schemas.microsoft.com/office/powerpoint/2010/main" val="1937865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197DBF-22F8-23F0-E64B-4DDA0146DD44}"/>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B207264E-ABB6-B7D3-A953-5BFC420C417E}"/>
              </a:ext>
            </a:extLst>
          </p:cNvPr>
          <p:cNvSpPr txBox="1"/>
          <p:nvPr/>
        </p:nvSpPr>
        <p:spPr>
          <a:xfrm>
            <a:off x="0" y="762000"/>
            <a:ext cx="12192000" cy="646331"/>
          </a:xfrm>
          <a:prstGeom prst="rect">
            <a:avLst/>
          </a:prstGeom>
          <a:noFill/>
        </p:spPr>
        <p:txBody>
          <a:bodyPr vert="horz" rtlCol="0">
            <a:spAutoFit/>
          </a:bodyPr>
          <a:lstStyle/>
          <a:p>
            <a:pPr algn="ctr"/>
            <a:r>
              <a:rPr lang="en-US" sz="3600"/>
              <a:t>Psalm 22:16</a:t>
            </a:r>
          </a:p>
        </p:txBody>
      </p:sp>
      <p:sp>
        <p:nvSpPr>
          <p:cNvPr id="4" name="TextBox 3">
            <a:extLst>
              <a:ext uri="{FF2B5EF4-FFF2-40B4-BE49-F238E27FC236}">
                <a16:creationId xmlns:a16="http://schemas.microsoft.com/office/drawing/2014/main" id="{70DA8A09-405D-F4C9-BF8E-3687B5D130DB}"/>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D81C1FE7-6500-9D9F-7A84-582E1186A517}"/>
              </a:ext>
            </a:extLst>
          </p:cNvPr>
          <p:cNvSpPr txBox="1"/>
          <p:nvPr/>
        </p:nvSpPr>
        <p:spPr>
          <a:xfrm>
            <a:off x="1016000" y="1905000"/>
            <a:ext cx="10160000" cy="1523494"/>
          </a:xfrm>
          <a:prstGeom prst="rect">
            <a:avLst/>
          </a:prstGeom>
          <a:noFill/>
        </p:spPr>
        <p:txBody>
          <a:bodyPr vert="horz" rtlCol="0">
            <a:spAutoFit/>
          </a:bodyPr>
          <a:lstStyle/>
          <a:p>
            <a:pPr algn="ctr"/>
            <a:r>
              <a:rPr lang="en-US" sz="3100"/>
              <a:t>For many dogs have compassed me: the assembly of the wicked doers has beset me round: they pierced my hands and my feet.</a:t>
            </a:r>
          </a:p>
        </p:txBody>
      </p:sp>
    </p:spTree>
    <p:extLst>
      <p:ext uri="{BB962C8B-B14F-4D97-AF65-F5344CB8AC3E}">
        <p14:creationId xmlns:p14="http://schemas.microsoft.com/office/powerpoint/2010/main" val="1574339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F31449-C9D4-26F9-1AAB-E150BAD67F1B}"/>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88EDD09A-1C0D-BC1D-1DE2-F0DD9D4046EF}"/>
              </a:ext>
            </a:extLst>
          </p:cNvPr>
          <p:cNvSpPr txBox="1"/>
          <p:nvPr/>
        </p:nvSpPr>
        <p:spPr>
          <a:xfrm>
            <a:off x="0" y="762000"/>
            <a:ext cx="12192000" cy="646331"/>
          </a:xfrm>
          <a:prstGeom prst="rect">
            <a:avLst/>
          </a:prstGeom>
          <a:noFill/>
        </p:spPr>
        <p:txBody>
          <a:bodyPr vert="horz" rtlCol="0">
            <a:spAutoFit/>
          </a:bodyPr>
          <a:lstStyle/>
          <a:p>
            <a:pPr algn="ctr"/>
            <a:r>
              <a:rPr lang="en-US" sz="3600"/>
              <a:t>First Samuel 17:4</a:t>
            </a:r>
          </a:p>
        </p:txBody>
      </p:sp>
      <p:sp>
        <p:nvSpPr>
          <p:cNvPr id="4" name="TextBox 3">
            <a:extLst>
              <a:ext uri="{FF2B5EF4-FFF2-40B4-BE49-F238E27FC236}">
                <a16:creationId xmlns:a16="http://schemas.microsoft.com/office/drawing/2014/main" id="{E1FBA445-229B-4D54-F3FD-CEF87C870E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B4F148-6CB2-03D5-04FA-142448535963}"/>
              </a:ext>
            </a:extLst>
          </p:cNvPr>
          <p:cNvSpPr txBox="1"/>
          <p:nvPr/>
        </p:nvSpPr>
        <p:spPr>
          <a:xfrm>
            <a:off x="1016000" y="1905000"/>
            <a:ext cx="10160000" cy="1523494"/>
          </a:xfrm>
          <a:prstGeom prst="rect">
            <a:avLst/>
          </a:prstGeom>
          <a:noFill/>
        </p:spPr>
        <p:txBody>
          <a:bodyPr vert="horz" rtlCol="0">
            <a:spAutoFit/>
          </a:bodyPr>
          <a:lstStyle/>
          <a:p>
            <a:pPr algn="ctr"/>
            <a:r>
              <a:rPr lang="en-US" sz="3100"/>
              <a:t>Then a champion came out from the armies of the Philistines named Goliath, from Gath, whose height was </a:t>
            </a:r>
            <a:r>
              <a:rPr lang="en-US" sz="3100" b="1">
                <a:solidFill>
                  <a:srgbClr val="FF0000"/>
                </a:solidFill>
              </a:rPr>
              <a:t>six cubits and a span</a:t>
            </a:r>
            <a:r>
              <a:rPr lang="en-US" sz="3100"/>
              <a:t>.</a:t>
            </a:r>
          </a:p>
        </p:txBody>
      </p:sp>
    </p:spTree>
    <p:extLst>
      <p:ext uri="{BB962C8B-B14F-4D97-AF65-F5344CB8AC3E}">
        <p14:creationId xmlns:p14="http://schemas.microsoft.com/office/powerpoint/2010/main" val="1392847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4CF665-E99C-7507-4FD1-24752D51003A}"/>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0EFC4878-A96D-BFA3-7892-9353BC9D0A5A}"/>
              </a:ext>
            </a:extLst>
          </p:cNvPr>
          <p:cNvSpPr txBox="1"/>
          <p:nvPr/>
        </p:nvSpPr>
        <p:spPr>
          <a:xfrm>
            <a:off x="0" y="762000"/>
            <a:ext cx="12192000" cy="646331"/>
          </a:xfrm>
          <a:prstGeom prst="rect">
            <a:avLst/>
          </a:prstGeom>
          <a:noFill/>
        </p:spPr>
        <p:txBody>
          <a:bodyPr vert="horz" rtlCol="0">
            <a:spAutoFit/>
          </a:bodyPr>
          <a:lstStyle/>
          <a:p>
            <a:pPr algn="ctr"/>
            <a:r>
              <a:rPr lang="en-US" sz="3600"/>
              <a:t>Genesis 4:8</a:t>
            </a:r>
          </a:p>
        </p:txBody>
      </p:sp>
      <p:sp>
        <p:nvSpPr>
          <p:cNvPr id="4" name="TextBox 3">
            <a:extLst>
              <a:ext uri="{FF2B5EF4-FFF2-40B4-BE49-F238E27FC236}">
                <a16:creationId xmlns:a16="http://schemas.microsoft.com/office/drawing/2014/main" id="{1232DA22-E7A9-9F30-879A-84DED8F3CB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9789F41-A92D-DF71-6614-780E048D2861}"/>
              </a:ext>
            </a:extLst>
          </p:cNvPr>
          <p:cNvSpPr txBox="1"/>
          <p:nvPr/>
        </p:nvSpPr>
        <p:spPr>
          <a:xfrm>
            <a:off x="1016000" y="1905000"/>
            <a:ext cx="10160000" cy="1523494"/>
          </a:xfrm>
          <a:prstGeom prst="rect">
            <a:avLst/>
          </a:prstGeom>
          <a:noFill/>
        </p:spPr>
        <p:txBody>
          <a:bodyPr vert="horz" rtlCol="0">
            <a:spAutoFit/>
          </a:bodyPr>
          <a:lstStyle/>
          <a:p>
            <a:pPr algn="ctr"/>
            <a:r>
              <a:rPr lang="en-US" sz="3100"/>
              <a:t>Cain told Abel his brother. And it came about when they were in the field, that Cain rose up against Abel his brother and killed him.</a:t>
            </a:r>
          </a:p>
        </p:txBody>
      </p:sp>
    </p:spTree>
    <p:extLst>
      <p:ext uri="{BB962C8B-B14F-4D97-AF65-F5344CB8AC3E}">
        <p14:creationId xmlns:p14="http://schemas.microsoft.com/office/powerpoint/2010/main" val="3718983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2F9017-A6A5-11F8-DE9B-7D918543953C}"/>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AA69CC6F-0711-1041-874C-3355EC6CA5FF}"/>
              </a:ext>
            </a:extLst>
          </p:cNvPr>
          <p:cNvSpPr txBox="1"/>
          <p:nvPr/>
        </p:nvSpPr>
        <p:spPr>
          <a:xfrm>
            <a:off x="0" y="762000"/>
            <a:ext cx="12192000" cy="646331"/>
          </a:xfrm>
          <a:prstGeom prst="rect">
            <a:avLst/>
          </a:prstGeom>
          <a:noFill/>
        </p:spPr>
        <p:txBody>
          <a:bodyPr vert="horz" rtlCol="0">
            <a:spAutoFit/>
          </a:bodyPr>
          <a:lstStyle/>
          <a:p>
            <a:pPr algn="ctr"/>
            <a:r>
              <a:rPr lang="en-US" sz="3600"/>
              <a:t>Amos 6:3</a:t>
            </a:r>
          </a:p>
        </p:txBody>
      </p:sp>
      <p:sp>
        <p:nvSpPr>
          <p:cNvPr id="4" name="TextBox 3">
            <a:extLst>
              <a:ext uri="{FF2B5EF4-FFF2-40B4-BE49-F238E27FC236}">
                <a16:creationId xmlns:a16="http://schemas.microsoft.com/office/drawing/2014/main" id="{0FC9DBCA-C96B-CA92-2841-6CB20754625E}"/>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ABF4BD77-4FB3-0B60-0BA6-BF18F41ED2AC}"/>
              </a:ext>
            </a:extLst>
          </p:cNvPr>
          <p:cNvSpPr txBox="1"/>
          <p:nvPr/>
        </p:nvSpPr>
        <p:spPr>
          <a:xfrm>
            <a:off x="1016000" y="1905000"/>
            <a:ext cx="10160000" cy="1046440"/>
          </a:xfrm>
          <a:prstGeom prst="rect">
            <a:avLst/>
          </a:prstGeom>
          <a:noFill/>
        </p:spPr>
        <p:txBody>
          <a:bodyPr vert="horz" rtlCol="0">
            <a:spAutoFit/>
          </a:bodyPr>
          <a:lstStyle/>
          <a:p>
            <a:pPr algn="ctr"/>
            <a:r>
              <a:rPr lang="en-US" sz="3100"/>
              <a:t>Ye who are approaching the evil day, who are drawing near and </a:t>
            </a:r>
            <a:r>
              <a:rPr lang="en-US" sz="3100" b="1">
                <a:solidFill>
                  <a:srgbClr val="FF0000"/>
                </a:solidFill>
              </a:rPr>
              <a:t>adopting false sabbaths</a:t>
            </a:r>
            <a:r>
              <a:rPr lang="en-US" sz="3100"/>
              <a:t>;</a:t>
            </a:r>
          </a:p>
        </p:txBody>
      </p:sp>
    </p:spTree>
    <p:extLst>
      <p:ext uri="{BB962C8B-B14F-4D97-AF65-F5344CB8AC3E}">
        <p14:creationId xmlns:p14="http://schemas.microsoft.com/office/powerpoint/2010/main" val="87009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943A2F-588B-E4B2-CF00-E1016DF189AA}"/>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4BFB2DF2-CB8B-2F49-B456-AB311269670F}"/>
              </a:ext>
            </a:extLst>
          </p:cNvPr>
          <p:cNvSpPr txBox="1"/>
          <p:nvPr/>
        </p:nvSpPr>
        <p:spPr>
          <a:xfrm>
            <a:off x="0" y="762000"/>
            <a:ext cx="12192000" cy="646331"/>
          </a:xfrm>
          <a:prstGeom prst="rect">
            <a:avLst/>
          </a:prstGeom>
          <a:noFill/>
        </p:spPr>
        <p:txBody>
          <a:bodyPr vert="horz" rtlCol="0">
            <a:spAutoFit/>
          </a:bodyPr>
          <a:lstStyle/>
          <a:p>
            <a:pPr algn="ctr"/>
            <a:r>
              <a:rPr lang="en-US" sz="3600"/>
              <a:t>Isaiah 7:14</a:t>
            </a:r>
          </a:p>
        </p:txBody>
      </p:sp>
      <p:sp>
        <p:nvSpPr>
          <p:cNvPr id="4" name="TextBox 3">
            <a:extLst>
              <a:ext uri="{FF2B5EF4-FFF2-40B4-BE49-F238E27FC236}">
                <a16:creationId xmlns:a16="http://schemas.microsoft.com/office/drawing/2014/main" id="{63F9E391-5A18-D473-038B-ABD9CBD1CC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640AFC-E6A8-7DA8-D69C-F04E6EA48EAB}"/>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the Lord Himself will give you a sign: Behold, a virgin will be with child and bear a son, and she will call His name Immanuel.</a:t>
            </a:r>
          </a:p>
        </p:txBody>
      </p:sp>
    </p:spTree>
    <p:extLst>
      <p:ext uri="{BB962C8B-B14F-4D97-AF65-F5344CB8AC3E}">
        <p14:creationId xmlns:p14="http://schemas.microsoft.com/office/powerpoint/2010/main" val="3329164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6B5B39-84D9-0063-CB41-2E8089EB86BC}"/>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CA1B70C0-FD0A-4CEF-EBF5-0254DA53B5D5}"/>
              </a:ext>
            </a:extLst>
          </p:cNvPr>
          <p:cNvSpPr txBox="1"/>
          <p:nvPr/>
        </p:nvSpPr>
        <p:spPr>
          <a:xfrm>
            <a:off x="0" y="762000"/>
            <a:ext cx="12192000" cy="646331"/>
          </a:xfrm>
          <a:prstGeom prst="rect">
            <a:avLst/>
          </a:prstGeom>
          <a:noFill/>
        </p:spPr>
        <p:txBody>
          <a:bodyPr vert="horz" rtlCol="0">
            <a:spAutoFit/>
          </a:bodyPr>
          <a:lstStyle/>
          <a:p>
            <a:pPr algn="ctr"/>
            <a:r>
              <a:rPr lang="en-US" sz="3600"/>
              <a:t>Deuteronomy 32:43</a:t>
            </a:r>
          </a:p>
        </p:txBody>
      </p:sp>
      <p:sp>
        <p:nvSpPr>
          <p:cNvPr id="4" name="TextBox 3">
            <a:extLst>
              <a:ext uri="{FF2B5EF4-FFF2-40B4-BE49-F238E27FC236}">
                <a16:creationId xmlns:a16="http://schemas.microsoft.com/office/drawing/2014/main" id="{16A660E9-54A7-3310-E456-3E94B98BD1CA}"/>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B81FFAC1-3B66-008E-CF22-402D43D33C64}"/>
              </a:ext>
            </a:extLst>
          </p:cNvPr>
          <p:cNvSpPr txBox="1"/>
          <p:nvPr/>
        </p:nvSpPr>
        <p:spPr>
          <a:xfrm>
            <a:off x="1016000" y="1905000"/>
            <a:ext cx="10160000" cy="3431709"/>
          </a:xfrm>
          <a:prstGeom prst="rect">
            <a:avLst/>
          </a:prstGeom>
          <a:noFill/>
        </p:spPr>
        <p:txBody>
          <a:bodyPr vert="horz" rtlCol="0">
            <a:spAutoFit/>
          </a:bodyPr>
          <a:lstStyle/>
          <a:p>
            <a:pPr algn="ctr"/>
            <a:r>
              <a:rPr lang="en-US" sz="3100"/>
              <a:t>Rejoice, ye heavens, with him, </a:t>
            </a:r>
            <a:r>
              <a:rPr lang="en-US" sz="3100" b="1">
                <a:solidFill>
                  <a:srgbClr val="FF0000"/>
                </a:solidFill>
              </a:rPr>
              <a:t>and let all the angels of God worship him; rejoice ye Gentiles, with his people, and let all the sons of God strengthen themselves in him</a:t>
            </a:r>
            <a:r>
              <a:rPr lang="en-US" sz="3100"/>
              <a:t>; for he will avenge the blood of his sons, and he will render vengeance, and recompense justice to his enemies, and will reward them that hate him; and the Lord shall purge the land of his people.</a:t>
            </a:r>
          </a:p>
        </p:txBody>
      </p:sp>
    </p:spTree>
    <p:extLst>
      <p:ext uri="{BB962C8B-B14F-4D97-AF65-F5344CB8AC3E}">
        <p14:creationId xmlns:p14="http://schemas.microsoft.com/office/powerpoint/2010/main" val="1663386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AC88A1-F177-6945-B3D7-672FAE063E26}"/>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C464665C-BAA7-7E03-3C90-0158DF7CDA40}"/>
              </a:ext>
            </a:extLst>
          </p:cNvPr>
          <p:cNvSpPr txBox="1"/>
          <p:nvPr/>
        </p:nvSpPr>
        <p:spPr>
          <a:xfrm>
            <a:off x="0" y="762000"/>
            <a:ext cx="12192000" cy="646331"/>
          </a:xfrm>
          <a:prstGeom prst="rect">
            <a:avLst/>
          </a:prstGeom>
          <a:noFill/>
        </p:spPr>
        <p:txBody>
          <a:bodyPr vert="horz" rtlCol="0">
            <a:spAutoFit/>
          </a:bodyPr>
          <a:lstStyle/>
          <a:p>
            <a:pPr algn="ctr"/>
            <a:r>
              <a:rPr lang="en-US" sz="3600"/>
              <a:t>Exodus 1:5</a:t>
            </a:r>
          </a:p>
        </p:txBody>
      </p:sp>
      <p:sp>
        <p:nvSpPr>
          <p:cNvPr id="4" name="TextBox 3">
            <a:extLst>
              <a:ext uri="{FF2B5EF4-FFF2-40B4-BE49-F238E27FC236}">
                <a16:creationId xmlns:a16="http://schemas.microsoft.com/office/drawing/2014/main" id="{4E58C586-F26A-993C-1DA7-3D5D669F853D}"/>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36C53DF5-1EDF-9DEE-A862-D8390FB4515D}"/>
              </a:ext>
            </a:extLst>
          </p:cNvPr>
          <p:cNvSpPr txBox="1"/>
          <p:nvPr/>
        </p:nvSpPr>
        <p:spPr>
          <a:xfrm>
            <a:off x="1016000" y="1905000"/>
            <a:ext cx="10160000" cy="1046440"/>
          </a:xfrm>
          <a:prstGeom prst="rect">
            <a:avLst/>
          </a:prstGeom>
          <a:noFill/>
        </p:spPr>
        <p:txBody>
          <a:bodyPr vert="horz" rtlCol="0">
            <a:spAutoFit/>
          </a:bodyPr>
          <a:lstStyle/>
          <a:p>
            <a:pPr algn="ctr"/>
            <a:r>
              <a:rPr lang="en-US" sz="3100"/>
              <a:t>But Joseph was in Mizraim. And all the souls [born] of Jacob </a:t>
            </a:r>
            <a:r>
              <a:rPr lang="en-US" sz="3100" b="1">
                <a:solidFill>
                  <a:srgbClr val="FF0000"/>
                </a:solidFill>
              </a:rPr>
              <a:t>were seventy-five</a:t>
            </a:r>
            <a:r>
              <a:rPr lang="en-US" sz="3100"/>
              <a:t>.</a:t>
            </a:r>
          </a:p>
        </p:txBody>
      </p:sp>
    </p:spTree>
    <p:extLst>
      <p:ext uri="{BB962C8B-B14F-4D97-AF65-F5344CB8AC3E}">
        <p14:creationId xmlns:p14="http://schemas.microsoft.com/office/powerpoint/2010/main" val="1613152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2D8799-E457-4326-C12E-9A84E9527117}"/>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A20D8995-E499-5F07-4D38-BC8F199FEAB6}"/>
              </a:ext>
            </a:extLst>
          </p:cNvPr>
          <p:cNvSpPr txBox="1"/>
          <p:nvPr/>
        </p:nvSpPr>
        <p:spPr>
          <a:xfrm>
            <a:off x="0" y="762000"/>
            <a:ext cx="12192000" cy="646331"/>
          </a:xfrm>
          <a:prstGeom prst="rect">
            <a:avLst/>
          </a:prstGeom>
          <a:noFill/>
        </p:spPr>
        <p:txBody>
          <a:bodyPr vert="horz" rtlCol="0">
            <a:spAutoFit/>
          </a:bodyPr>
          <a:lstStyle/>
          <a:p>
            <a:pPr algn="ctr"/>
            <a:r>
              <a:rPr lang="en-US" sz="3600"/>
              <a:t>Psalm 22:16</a:t>
            </a:r>
          </a:p>
        </p:txBody>
      </p:sp>
      <p:sp>
        <p:nvSpPr>
          <p:cNvPr id="4" name="TextBox 3">
            <a:extLst>
              <a:ext uri="{FF2B5EF4-FFF2-40B4-BE49-F238E27FC236}">
                <a16:creationId xmlns:a16="http://schemas.microsoft.com/office/drawing/2014/main" id="{B4AB6257-2A3E-B295-70FC-ECC20C9C0C7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467AF9-159F-1ED7-3067-463F6240D656}"/>
              </a:ext>
            </a:extLst>
          </p:cNvPr>
          <p:cNvSpPr txBox="1"/>
          <p:nvPr/>
        </p:nvSpPr>
        <p:spPr>
          <a:xfrm>
            <a:off x="1016000" y="1905000"/>
            <a:ext cx="10160000" cy="1046440"/>
          </a:xfrm>
          <a:prstGeom prst="rect">
            <a:avLst/>
          </a:prstGeom>
          <a:noFill/>
        </p:spPr>
        <p:txBody>
          <a:bodyPr vert="horz" rtlCol="0">
            <a:spAutoFit/>
          </a:bodyPr>
          <a:lstStyle/>
          <a:p>
            <a:pPr algn="ctr"/>
            <a:r>
              <a:rPr lang="en-US" sz="3100"/>
              <a:t>For dogs have surrounded me; A band of evildoers has encompassed me; They pierced my hands and my feet.</a:t>
            </a:r>
          </a:p>
        </p:txBody>
      </p:sp>
    </p:spTree>
    <p:extLst>
      <p:ext uri="{BB962C8B-B14F-4D97-AF65-F5344CB8AC3E}">
        <p14:creationId xmlns:p14="http://schemas.microsoft.com/office/powerpoint/2010/main" val="2630192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D5695C-DFB2-521E-05A1-81FAAD0A4C3D}"/>
              </a:ext>
            </a:extLst>
          </p:cNvPr>
          <p:cNvSpPr txBox="1"/>
          <p:nvPr/>
        </p:nvSpPr>
        <p:spPr>
          <a:xfrm>
            <a:off x="127000" y="127000"/>
            <a:ext cx="7315200" cy="276999"/>
          </a:xfrm>
          <a:prstGeom prst="rect">
            <a:avLst/>
          </a:prstGeom>
          <a:noFill/>
        </p:spPr>
        <p:txBody>
          <a:bodyPr vert="horz" lIns="0" tIns="0" rIns="0" bIns="0" rtlCol="0">
            <a:spAutoFit/>
          </a:bodyPr>
          <a:lstStyle/>
          <a:p>
            <a:r>
              <a:rPr lang="en-US"/>
              <a:t>Differences in Septuagint and Masoretic</a:t>
            </a:r>
          </a:p>
        </p:txBody>
      </p:sp>
      <p:sp>
        <p:nvSpPr>
          <p:cNvPr id="3" name="TextBox 2">
            <a:extLst>
              <a:ext uri="{FF2B5EF4-FFF2-40B4-BE49-F238E27FC236}">
                <a16:creationId xmlns:a16="http://schemas.microsoft.com/office/drawing/2014/main" id="{AC558B72-6B8D-D736-24A5-FB9143277B52}"/>
              </a:ext>
            </a:extLst>
          </p:cNvPr>
          <p:cNvSpPr txBox="1"/>
          <p:nvPr/>
        </p:nvSpPr>
        <p:spPr>
          <a:xfrm>
            <a:off x="0" y="762000"/>
            <a:ext cx="12192000" cy="646331"/>
          </a:xfrm>
          <a:prstGeom prst="rect">
            <a:avLst/>
          </a:prstGeom>
          <a:noFill/>
        </p:spPr>
        <p:txBody>
          <a:bodyPr vert="horz" rtlCol="0">
            <a:spAutoFit/>
          </a:bodyPr>
          <a:lstStyle/>
          <a:p>
            <a:pPr algn="ctr"/>
            <a:r>
              <a:rPr lang="en-US" sz="3600"/>
              <a:t>First Samuel 17:4</a:t>
            </a:r>
          </a:p>
        </p:txBody>
      </p:sp>
      <p:sp>
        <p:nvSpPr>
          <p:cNvPr id="4" name="TextBox 3">
            <a:extLst>
              <a:ext uri="{FF2B5EF4-FFF2-40B4-BE49-F238E27FC236}">
                <a16:creationId xmlns:a16="http://schemas.microsoft.com/office/drawing/2014/main" id="{164AFF4C-C29C-D67F-64D6-84F2EBB67A4A}"/>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9DB27080-A2FF-AD6C-508F-F7381DC04F6D}"/>
              </a:ext>
            </a:extLst>
          </p:cNvPr>
          <p:cNvSpPr txBox="1"/>
          <p:nvPr/>
        </p:nvSpPr>
        <p:spPr>
          <a:xfrm>
            <a:off x="1016000" y="1905000"/>
            <a:ext cx="10160000" cy="1523494"/>
          </a:xfrm>
          <a:prstGeom prst="rect">
            <a:avLst/>
          </a:prstGeom>
          <a:noFill/>
        </p:spPr>
        <p:txBody>
          <a:bodyPr vert="horz" rtlCol="0">
            <a:spAutoFit/>
          </a:bodyPr>
          <a:lstStyle/>
          <a:p>
            <a:pPr algn="ctr"/>
            <a:r>
              <a:rPr lang="en-US" sz="3100"/>
              <a:t>And there went forth a mighty man out of the army of the Philistines, Goliath, by name, out of Gath, his height [was] </a:t>
            </a:r>
            <a:r>
              <a:rPr lang="en-US" sz="3100" b="1">
                <a:solidFill>
                  <a:srgbClr val="FF0000"/>
                </a:solidFill>
              </a:rPr>
              <a:t>four cubits and a span</a:t>
            </a:r>
            <a:r>
              <a:rPr lang="en-US" sz="3100"/>
              <a:t>.</a:t>
            </a:r>
          </a:p>
        </p:txBody>
      </p:sp>
    </p:spTree>
    <p:extLst>
      <p:ext uri="{BB962C8B-B14F-4D97-AF65-F5344CB8AC3E}">
        <p14:creationId xmlns:p14="http://schemas.microsoft.com/office/powerpoint/2010/main" val="2233978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AAEB9-E2BC-F653-E9D3-570C084B252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Peter quotes the Septuagint</a:t>
            </a:r>
          </a:p>
        </p:txBody>
      </p:sp>
      <p:sp>
        <p:nvSpPr>
          <p:cNvPr id="3" name="Subtitle 2">
            <a:extLst>
              <a:ext uri="{FF2B5EF4-FFF2-40B4-BE49-F238E27FC236}">
                <a16:creationId xmlns:a16="http://schemas.microsoft.com/office/drawing/2014/main" id="{7369A2BF-063E-F613-7CB1-E27928679B4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72653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746E88-95BF-7CE3-7A06-44E36D54BED9}"/>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BBF026BC-B483-260E-4A84-121FCD2A5E26}"/>
              </a:ext>
            </a:extLst>
          </p:cNvPr>
          <p:cNvSpPr txBox="1"/>
          <p:nvPr/>
        </p:nvSpPr>
        <p:spPr>
          <a:xfrm>
            <a:off x="0" y="762000"/>
            <a:ext cx="12192000" cy="646331"/>
          </a:xfrm>
          <a:prstGeom prst="rect">
            <a:avLst/>
          </a:prstGeom>
          <a:noFill/>
        </p:spPr>
        <p:txBody>
          <a:bodyPr vert="horz" rtlCol="0">
            <a:spAutoFit/>
          </a:bodyPr>
          <a:lstStyle/>
          <a:p>
            <a:pPr algn="ctr"/>
            <a:r>
              <a:rPr lang="en-US" sz="3600"/>
              <a:t>Exodus 19:6</a:t>
            </a:r>
          </a:p>
        </p:txBody>
      </p:sp>
      <p:sp>
        <p:nvSpPr>
          <p:cNvPr id="4" name="TextBox 3">
            <a:extLst>
              <a:ext uri="{FF2B5EF4-FFF2-40B4-BE49-F238E27FC236}">
                <a16:creationId xmlns:a16="http://schemas.microsoft.com/office/drawing/2014/main" id="{927A9CB2-5947-0C0A-AA8F-379F7965B10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0AD8A9-9A91-FAAE-5B7E-2CA643CEFEF4}"/>
              </a:ext>
            </a:extLst>
          </p:cNvPr>
          <p:cNvSpPr txBox="1"/>
          <p:nvPr/>
        </p:nvSpPr>
        <p:spPr>
          <a:xfrm>
            <a:off x="1016000" y="1905000"/>
            <a:ext cx="10160000" cy="1523494"/>
          </a:xfrm>
          <a:prstGeom prst="rect">
            <a:avLst/>
          </a:prstGeom>
          <a:noFill/>
        </p:spPr>
        <p:txBody>
          <a:bodyPr vert="horz" rtlCol="0">
            <a:spAutoFit/>
          </a:bodyPr>
          <a:lstStyle/>
          <a:p>
            <a:pPr algn="ctr"/>
            <a:r>
              <a:rPr lang="en-US" sz="3100"/>
              <a:t>and you shall be to Me </a:t>
            </a:r>
            <a:r>
              <a:rPr lang="en-US" sz="3100" b="1">
                <a:solidFill>
                  <a:srgbClr val="FF0000"/>
                </a:solidFill>
              </a:rPr>
              <a:t>a kingdom of priests and a holy nation</a:t>
            </a:r>
            <a:r>
              <a:rPr lang="en-US" sz="3100"/>
              <a:t>.' These are the words that you shall speak to the sons of Israel."</a:t>
            </a:r>
          </a:p>
        </p:txBody>
      </p:sp>
    </p:spTree>
    <p:extLst>
      <p:ext uri="{BB962C8B-B14F-4D97-AF65-F5344CB8AC3E}">
        <p14:creationId xmlns:p14="http://schemas.microsoft.com/office/powerpoint/2010/main" val="2094547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4AD88E-C7AF-2637-2FC8-3412DC86B7DE}"/>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E00B0A6D-428B-6075-06E1-FDB160CBCB66}"/>
              </a:ext>
            </a:extLst>
          </p:cNvPr>
          <p:cNvSpPr txBox="1"/>
          <p:nvPr/>
        </p:nvSpPr>
        <p:spPr>
          <a:xfrm>
            <a:off x="0" y="762000"/>
            <a:ext cx="12192000" cy="646331"/>
          </a:xfrm>
          <a:prstGeom prst="rect">
            <a:avLst/>
          </a:prstGeom>
          <a:noFill/>
        </p:spPr>
        <p:txBody>
          <a:bodyPr vert="horz" rtlCol="0">
            <a:spAutoFit/>
          </a:bodyPr>
          <a:lstStyle/>
          <a:p>
            <a:pPr algn="ctr"/>
            <a:r>
              <a:rPr lang="en-US" sz="3600"/>
              <a:t>Exodus 19:6</a:t>
            </a:r>
          </a:p>
        </p:txBody>
      </p:sp>
      <p:sp>
        <p:nvSpPr>
          <p:cNvPr id="4" name="TextBox 3">
            <a:extLst>
              <a:ext uri="{FF2B5EF4-FFF2-40B4-BE49-F238E27FC236}">
                <a16:creationId xmlns:a16="http://schemas.microsoft.com/office/drawing/2014/main" id="{DC4C0E30-6B03-D9D8-0794-3BF9E8DA6D35}"/>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0FAE5221-58BE-440E-617C-8058DD2FE469}"/>
              </a:ext>
            </a:extLst>
          </p:cNvPr>
          <p:cNvSpPr txBox="1"/>
          <p:nvPr/>
        </p:nvSpPr>
        <p:spPr>
          <a:xfrm>
            <a:off x="1016000" y="1905000"/>
            <a:ext cx="10160000" cy="1523494"/>
          </a:xfrm>
          <a:prstGeom prst="rect">
            <a:avLst/>
          </a:prstGeom>
          <a:noFill/>
        </p:spPr>
        <p:txBody>
          <a:bodyPr vert="horz" rtlCol="0">
            <a:spAutoFit/>
          </a:bodyPr>
          <a:lstStyle/>
          <a:p>
            <a:pPr algn="ctr"/>
            <a:r>
              <a:rPr lang="en-US" sz="3100"/>
              <a:t>And ye shall be to me </a:t>
            </a:r>
            <a:r>
              <a:rPr lang="en-US" sz="3100" b="1">
                <a:solidFill>
                  <a:srgbClr val="FF0000"/>
                </a:solidFill>
              </a:rPr>
              <a:t>a royal priesthood and a holy nation</a:t>
            </a:r>
            <a:r>
              <a:rPr lang="en-US" sz="3100"/>
              <a:t>: these words shalt thou speak to the children of Israel.</a:t>
            </a:r>
          </a:p>
        </p:txBody>
      </p:sp>
    </p:spTree>
    <p:extLst>
      <p:ext uri="{BB962C8B-B14F-4D97-AF65-F5344CB8AC3E}">
        <p14:creationId xmlns:p14="http://schemas.microsoft.com/office/powerpoint/2010/main" val="1432415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DF6222-0B0C-099A-CDB5-93A5C3AB3D87}"/>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63D3ED7A-8E4F-9318-2293-66320CE23B15}"/>
              </a:ext>
            </a:extLst>
          </p:cNvPr>
          <p:cNvSpPr txBox="1"/>
          <p:nvPr/>
        </p:nvSpPr>
        <p:spPr>
          <a:xfrm>
            <a:off x="0" y="762000"/>
            <a:ext cx="12192000" cy="646331"/>
          </a:xfrm>
          <a:prstGeom prst="rect">
            <a:avLst/>
          </a:prstGeom>
          <a:noFill/>
        </p:spPr>
        <p:txBody>
          <a:bodyPr vert="horz" rtlCol="0">
            <a:spAutoFit/>
          </a:bodyPr>
          <a:lstStyle/>
          <a:p>
            <a:pPr algn="ctr"/>
            <a:r>
              <a:rPr lang="en-US" sz="3600"/>
              <a:t>First Peter 1:24</a:t>
            </a:r>
          </a:p>
        </p:txBody>
      </p:sp>
      <p:sp>
        <p:nvSpPr>
          <p:cNvPr id="4" name="TextBox 3">
            <a:extLst>
              <a:ext uri="{FF2B5EF4-FFF2-40B4-BE49-F238E27FC236}">
                <a16:creationId xmlns:a16="http://schemas.microsoft.com/office/drawing/2014/main" id="{4B96A9F2-C52E-70C5-3E9C-DF6FF00CA4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1B1160-AB48-9FDF-D040-5ED71FC8DBF1}"/>
              </a:ext>
            </a:extLst>
          </p:cNvPr>
          <p:cNvSpPr txBox="1"/>
          <p:nvPr/>
        </p:nvSpPr>
        <p:spPr>
          <a:xfrm>
            <a:off x="1016000" y="1905000"/>
            <a:ext cx="10160000" cy="1523494"/>
          </a:xfrm>
          <a:prstGeom prst="rect">
            <a:avLst/>
          </a:prstGeom>
          <a:noFill/>
        </p:spPr>
        <p:txBody>
          <a:bodyPr vert="horz" rtlCol="0">
            <a:spAutoFit/>
          </a:bodyPr>
          <a:lstStyle/>
          <a:p>
            <a:pPr algn="ctr"/>
            <a:r>
              <a:rPr lang="en-US" sz="3100"/>
              <a:t>For, "ALL FLESH IS LIKE GRASS, AND ALL ITS GLORY LIKE THE FLOWER OF GRASS. THE GRASS WITHERS, AND THE FLOWER FALLS OFF,</a:t>
            </a:r>
          </a:p>
        </p:txBody>
      </p:sp>
    </p:spTree>
    <p:extLst>
      <p:ext uri="{BB962C8B-B14F-4D97-AF65-F5344CB8AC3E}">
        <p14:creationId xmlns:p14="http://schemas.microsoft.com/office/powerpoint/2010/main" val="1405937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881807-1B2B-1384-03BA-992891CD1EC9}"/>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1C808CE9-0263-1FD2-193A-7AA6323C6629}"/>
              </a:ext>
            </a:extLst>
          </p:cNvPr>
          <p:cNvSpPr txBox="1"/>
          <p:nvPr/>
        </p:nvSpPr>
        <p:spPr>
          <a:xfrm>
            <a:off x="0" y="762000"/>
            <a:ext cx="12192000" cy="646331"/>
          </a:xfrm>
          <a:prstGeom prst="rect">
            <a:avLst/>
          </a:prstGeom>
          <a:noFill/>
        </p:spPr>
        <p:txBody>
          <a:bodyPr vert="horz" rtlCol="0">
            <a:spAutoFit/>
          </a:bodyPr>
          <a:lstStyle/>
          <a:p>
            <a:pPr algn="ctr"/>
            <a:r>
              <a:rPr lang="en-US" sz="3600"/>
              <a:t>First Peter 2:9</a:t>
            </a:r>
          </a:p>
        </p:txBody>
      </p:sp>
      <p:sp>
        <p:nvSpPr>
          <p:cNvPr id="4" name="TextBox 3">
            <a:extLst>
              <a:ext uri="{FF2B5EF4-FFF2-40B4-BE49-F238E27FC236}">
                <a16:creationId xmlns:a16="http://schemas.microsoft.com/office/drawing/2014/main" id="{0CEE1A94-8D76-F07F-54A9-6394FD7D75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F62EE5-2FE3-5589-EE13-A2BBAD97413C}"/>
              </a:ext>
            </a:extLst>
          </p:cNvPr>
          <p:cNvSpPr txBox="1"/>
          <p:nvPr/>
        </p:nvSpPr>
        <p:spPr>
          <a:xfrm>
            <a:off x="1016000" y="1905000"/>
            <a:ext cx="10160000" cy="2477601"/>
          </a:xfrm>
          <a:prstGeom prst="rect">
            <a:avLst/>
          </a:prstGeom>
          <a:noFill/>
        </p:spPr>
        <p:txBody>
          <a:bodyPr vert="horz" rtlCol="0">
            <a:spAutoFit/>
          </a:bodyPr>
          <a:lstStyle/>
          <a:p>
            <a:pPr algn="ctr"/>
            <a:r>
              <a:rPr lang="en-US" sz="3100"/>
              <a:t>But you are A CHOSEN RACE, A royal PRIESTHOOD, A HOLY NATION, A PEOPLE FOR God's OWN POSSESSION, so that you may proclaim the excellencies of Him who has called you out of darkness into His marvelous light;</a:t>
            </a:r>
          </a:p>
        </p:txBody>
      </p:sp>
    </p:spTree>
    <p:extLst>
      <p:ext uri="{BB962C8B-B14F-4D97-AF65-F5344CB8AC3E}">
        <p14:creationId xmlns:p14="http://schemas.microsoft.com/office/powerpoint/2010/main" val="3127839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52DCA7-61F8-7210-D156-04EC80BCB560}"/>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4D492B64-3E65-305D-83C3-CBC4EA15AF7B}"/>
              </a:ext>
            </a:extLst>
          </p:cNvPr>
          <p:cNvSpPr txBox="1"/>
          <p:nvPr/>
        </p:nvSpPr>
        <p:spPr>
          <a:xfrm>
            <a:off x="0" y="762000"/>
            <a:ext cx="12192000" cy="646331"/>
          </a:xfrm>
          <a:prstGeom prst="rect">
            <a:avLst/>
          </a:prstGeom>
          <a:noFill/>
        </p:spPr>
        <p:txBody>
          <a:bodyPr vert="horz" rtlCol="0">
            <a:spAutoFit/>
          </a:bodyPr>
          <a:lstStyle/>
          <a:p>
            <a:pPr algn="ctr"/>
            <a:r>
              <a:rPr lang="en-US" sz="3600"/>
              <a:t>First Peter 4:18</a:t>
            </a:r>
          </a:p>
        </p:txBody>
      </p:sp>
      <p:sp>
        <p:nvSpPr>
          <p:cNvPr id="4" name="TextBox 3">
            <a:extLst>
              <a:ext uri="{FF2B5EF4-FFF2-40B4-BE49-F238E27FC236}">
                <a16:creationId xmlns:a16="http://schemas.microsoft.com/office/drawing/2014/main" id="{FDE43125-E818-8500-CE45-EDF8A31E84C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04A2BC6-AA14-9677-65E7-C988B0816872}"/>
              </a:ext>
            </a:extLst>
          </p:cNvPr>
          <p:cNvSpPr txBox="1"/>
          <p:nvPr/>
        </p:nvSpPr>
        <p:spPr>
          <a:xfrm>
            <a:off x="1016000" y="1905000"/>
            <a:ext cx="10160000" cy="1523494"/>
          </a:xfrm>
          <a:prstGeom prst="rect">
            <a:avLst/>
          </a:prstGeom>
          <a:noFill/>
        </p:spPr>
        <p:txBody>
          <a:bodyPr vert="horz" rtlCol="0">
            <a:spAutoFit/>
          </a:bodyPr>
          <a:lstStyle/>
          <a:p>
            <a:pPr algn="ctr"/>
            <a:r>
              <a:rPr lang="en-US" sz="3100"/>
              <a:t>AND IF IT IS WITH DIFFICULTY THAT THE RIGHTEOUS IS SAVED, WHAT WILL BECOME OF THE GODLESS MAN AND THE SINNER?</a:t>
            </a:r>
          </a:p>
        </p:txBody>
      </p:sp>
    </p:spTree>
    <p:extLst>
      <p:ext uri="{BB962C8B-B14F-4D97-AF65-F5344CB8AC3E}">
        <p14:creationId xmlns:p14="http://schemas.microsoft.com/office/powerpoint/2010/main" val="153090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2FE015-5A1F-A5EA-FCCA-EF83E00A9F7D}"/>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37667A33-3F18-DC2D-64B4-63E9409A0204}"/>
              </a:ext>
            </a:extLst>
          </p:cNvPr>
          <p:cNvSpPr txBox="1"/>
          <p:nvPr/>
        </p:nvSpPr>
        <p:spPr>
          <a:xfrm>
            <a:off x="0" y="762000"/>
            <a:ext cx="12192000" cy="646331"/>
          </a:xfrm>
          <a:prstGeom prst="rect">
            <a:avLst/>
          </a:prstGeom>
          <a:noFill/>
        </p:spPr>
        <p:txBody>
          <a:bodyPr vert="horz" rtlCol="0">
            <a:spAutoFit/>
          </a:bodyPr>
          <a:lstStyle/>
          <a:p>
            <a:pPr algn="ctr"/>
            <a:r>
              <a:rPr lang="en-US" sz="3600"/>
              <a:t>Isaiah 40:6</a:t>
            </a:r>
          </a:p>
        </p:txBody>
      </p:sp>
      <p:sp>
        <p:nvSpPr>
          <p:cNvPr id="4" name="TextBox 3">
            <a:extLst>
              <a:ext uri="{FF2B5EF4-FFF2-40B4-BE49-F238E27FC236}">
                <a16:creationId xmlns:a16="http://schemas.microsoft.com/office/drawing/2014/main" id="{9C3A3776-230B-9B46-4290-56E56D44AE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49D3E4-7573-E5DC-B101-366FA4D688ED}"/>
              </a:ext>
            </a:extLst>
          </p:cNvPr>
          <p:cNvSpPr txBox="1"/>
          <p:nvPr/>
        </p:nvSpPr>
        <p:spPr>
          <a:xfrm>
            <a:off x="1016000" y="1905000"/>
            <a:ext cx="10160000" cy="1523494"/>
          </a:xfrm>
          <a:prstGeom prst="rect">
            <a:avLst/>
          </a:prstGeom>
          <a:noFill/>
        </p:spPr>
        <p:txBody>
          <a:bodyPr vert="horz" rtlCol="0">
            <a:spAutoFit/>
          </a:bodyPr>
          <a:lstStyle/>
          <a:p>
            <a:pPr algn="ctr"/>
            <a:r>
              <a:rPr lang="en-US" sz="3100"/>
              <a:t>A voice says, "Call out." Then he answered, "What shall I call out?" </a:t>
            </a:r>
            <a:r>
              <a:rPr lang="en-US" sz="3100" b="1">
                <a:solidFill>
                  <a:srgbClr val="FF0000"/>
                </a:solidFill>
              </a:rPr>
              <a:t>All flesh is grass, and all its loveliness is like the flower of the field</a:t>
            </a:r>
            <a:r>
              <a:rPr lang="en-US" sz="3100"/>
              <a:t>.</a:t>
            </a:r>
          </a:p>
        </p:txBody>
      </p:sp>
    </p:spTree>
    <p:extLst>
      <p:ext uri="{BB962C8B-B14F-4D97-AF65-F5344CB8AC3E}">
        <p14:creationId xmlns:p14="http://schemas.microsoft.com/office/powerpoint/2010/main" val="737465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FC7AAF-D227-459B-DDDE-58DD1B0DE479}"/>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0993A766-8983-59FB-B81D-BB5A8300045C}"/>
              </a:ext>
            </a:extLst>
          </p:cNvPr>
          <p:cNvSpPr txBox="1"/>
          <p:nvPr/>
        </p:nvSpPr>
        <p:spPr>
          <a:xfrm>
            <a:off x="0" y="762000"/>
            <a:ext cx="12192000" cy="646331"/>
          </a:xfrm>
          <a:prstGeom prst="rect">
            <a:avLst/>
          </a:prstGeom>
          <a:noFill/>
        </p:spPr>
        <p:txBody>
          <a:bodyPr vert="horz" rtlCol="0">
            <a:spAutoFit/>
          </a:bodyPr>
          <a:lstStyle/>
          <a:p>
            <a:pPr algn="ctr"/>
            <a:r>
              <a:rPr lang="en-US" sz="3600"/>
              <a:t>Isaiah 40:6</a:t>
            </a:r>
          </a:p>
        </p:txBody>
      </p:sp>
      <p:sp>
        <p:nvSpPr>
          <p:cNvPr id="4" name="TextBox 3">
            <a:extLst>
              <a:ext uri="{FF2B5EF4-FFF2-40B4-BE49-F238E27FC236}">
                <a16:creationId xmlns:a16="http://schemas.microsoft.com/office/drawing/2014/main" id="{47DA34E2-E63A-86F7-552A-A0383C5885FB}"/>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9AF1381C-F34C-C3F4-117B-49CC9B5A6EB1}"/>
              </a:ext>
            </a:extLst>
          </p:cNvPr>
          <p:cNvSpPr txBox="1"/>
          <p:nvPr/>
        </p:nvSpPr>
        <p:spPr>
          <a:xfrm>
            <a:off x="1016000" y="1905000"/>
            <a:ext cx="10160000" cy="1523494"/>
          </a:xfrm>
          <a:prstGeom prst="rect">
            <a:avLst/>
          </a:prstGeom>
          <a:noFill/>
        </p:spPr>
        <p:txBody>
          <a:bodyPr vert="horz" rtlCol="0">
            <a:spAutoFit/>
          </a:bodyPr>
          <a:lstStyle/>
          <a:p>
            <a:pPr algn="ctr"/>
            <a:r>
              <a:rPr lang="en-US" sz="3100"/>
              <a:t>The voice of one saying, Cry; and I said, What shall I cry? </a:t>
            </a:r>
            <a:r>
              <a:rPr lang="en-US" sz="3100" b="1">
                <a:solidFill>
                  <a:srgbClr val="FF0000"/>
                </a:solidFill>
              </a:rPr>
              <a:t>All flesh is grass, and all the glory of man as the flower of grass</a:t>
            </a:r>
            <a:r>
              <a:rPr lang="en-US" sz="3100"/>
              <a:t>:</a:t>
            </a:r>
          </a:p>
        </p:txBody>
      </p:sp>
    </p:spTree>
    <p:extLst>
      <p:ext uri="{BB962C8B-B14F-4D97-AF65-F5344CB8AC3E}">
        <p14:creationId xmlns:p14="http://schemas.microsoft.com/office/powerpoint/2010/main" val="27396427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472457-9343-58AB-BB3F-E242FFC02AD1}"/>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2DECE103-6E20-B577-0B16-FDB0CAFD0FCE}"/>
              </a:ext>
            </a:extLst>
          </p:cNvPr>
          <p:cNvSpPr txBox="1"/>
          <p:nvPr/>
        </p:nvSpPr>
        <p:spPr>
          <a:xfrm>
            <a:off x="0" y="762000"/>
            <a:ext cx="12192000" cy="646331"/>
          </a:xfrm>
          <a:prstGeom prst="rect">
            <a:avLst/>
          </a:prstGeom>
          <a:noFill/>
        </p:spPr>
        <p:txBody>
          <a:bodyPr vert="horz" rtlCol="0">
            <a:spAutoFit/>
          </a:bodyPr>
          <a:lstStyle/>
          <a:p>
            <a:pPr algn="ctr"/>
            <a:r>
              <a:rPr lang="en-US" sz="3600"/>
              <a:t>Proverbs 11:31</a:t>
            </a:r>
          </a:p>
        </p:txBody>
      </p:sp>
      <p:sp>
        <p:nvSpPr>
          <p:cNvPr id="4" name="TextBox 3">
            <a:extLst>
              <a:ext uri="{FF2B5EF4-FFF2-40B4-BE49-F238E27FC236}">
                <a16:creationId xmlns:a16="http://schemas.microsoft.com/office/drawing/2014/main" id="{7C192F73-F59A-A29E-D699-2319F4992650}"/>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4275E9ED-97CF-6F2E-A1E1-6216882409AE}"/>
              </a:ext>
            </a:extLst>
          </p:cNvPr>
          <p:cNvSpPr txBox="1"/>
          <p:nvPr/>
        </p:nvSpPr>
        <p:spPr>
          <a:xfrm>
            <a:off x="1016000" y="1905000"/>
            <a:ext cx="10160000" cy="1046440"/>
          </a:xfrm>
          <a:prstGeom prst="rect">
            <a:avLst/>
          </a:prstGeom>
          <a:noFill/>
        </p:spPr>
        <p:txBody>
          <a:bodyPr vert="horz" rtlCol="0">
            <a:spAutoFit/>
          </a:bodyPr>
          <a:lstStyle/>
          <a:p>
            <a:pPr algn="ctr"/>
            <a:r>
              <a:rPr lang="en-US" sz="3100"/>
              <a:t>If the righteous scarcely be saved, where shall the ungodly and the sinner appear?</a:t>
            </a:r>
          </a:p>
        </p:txBody>
      </p:sp>
    </p:spTree>
    <p:extLst>
      <p:ext uri="{BB962C8B-B14F-4D97-AF65-F5344CB8AC3E}">
        <p14:creationId xmlns:p14="http://schemas.microsoft.com/office/powerpoint/2010/main" val="122265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24480D-50C2-4102-55AD-D6563585E6FE}"/>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9C66874A-F9FC-D1C5-3A87-1FD345E85E47}"/>
              </a:ext>
            </a:extLst>
          </p:cNvPr>
          <p:cNvSpPr txBox="1"/>
          <p:nvPr/>
        </p:nvSpPr>
        <p:spPr>
          <a:xfrm>
            <a:off x="0" y="762000"/>
            <a:ext cx="12192000" cy="646331"/>
          </a:xfrm>
          <a:prstGeom prst="rect">
            <a:avLst/>
          </a:prstGeom>
          <a:noFill/>
        </p:spPr>
        <p:txBody>
          <a:bodyPr vert="horz" rtlCol="0">
            <a:spAutoFit/>
          </a:bodyPr>
          <a:lstStyle/>
          <a:p>
            <a:pPr algn="ctr"/>
            <a:r>
              <a:rPr lang="en-US" sz="3600"/>
              <a:t>Proverbs 11:31</a:t>
            </a:r>
          </a:p>
        </p:txBody>
      </p:sp>
      <p:sp>
        <p:nvSpPr>
          <p:cNvPr id="4" name="TextBox 3">
            <a:extLst>
              <a:ext uri="{FF2B5EF4-FFF2-40B4-BE49-F238E27FC236}">
                <a16:creationId xmlns:a16="http://schemas.microsoft.com/office/drawing/2014/main" id="{31F0D432-2AA2-1590-8340-7617A7BA01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C29D54-72D7-933B-921E-4A17FABAFD20}"/>
              </a:ext>
            </a:extLst>
          </p:cNvPr>
          <p:cNvSpPr txBox="1"/>
          <p:nvPr/>
        </p:nvSpPr>
        <p:spPr>
          <a:xfrm>
            <a:off x="1016000" y="1905000"/>
            <a:ext cx="10160000" cy="1046440"/>
          </a:xfrm>
          <a:prstGeom prst="rect">
            <a:avLst/>
          </a:prstGeom>
          <a:noFill/>
        </p:spPr>
        <p:txBody>
          <a:bodyPr vert="horz" rtlCol="0">
            <a:spAutoFit/>
          </a:bodyPr>
          <a:lstStyle/>
          <a:p>
            <a:pPr algn="ctr"/>
            <a:r>
              <a:rPr lang="en-US" sz="3100"/>
              <a:t>If the righteous will be rewarded in the earth, How much more the wicked and the sinner!</a:t>
            </a:r>
          </a:p>
        </p:txBody>
      </p:sp>
    </p:spTree>
    <p:extLst>
      <p:ext uri="{BB962C8B-B14F-4D97-AF65-F5344CB8AC3E}">
        <p14:creationId xmlns:p14="http://schemas.microsoft.com/office/powerpoint/2010/main" val="2188829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CB550A-B9CF-6A09-97BC-D8B8BFEC0B00}"/>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9FC3F81C-F972-4908-F5BA-494D8122455E}"/>
              </a:ext>
            </a:extLst>
          </p:cNvPr>
          <p:cNvSpPr txBox="1"/>
          <p:nvPr/>
        </p:nvSpPr>
        <p:spPr>
          <a:xfrm>
            <a:off x="0" y="762000"/>
            <a:ext cx="12192000" cy="646331"/>
          </a:xfrm>
          <a:prstGeom prst="rect">
            <a:avLst/>
          </a:prstGeom>
          <a:noFill/>
        </p:spPr>
        <p:txBody>
          <a:bodyPr vert="horz" rtlCol="0">
            <a:spAutoFit/>
          </a:bodyPr>
          <a:lstStyle/>
          <a:p>
            <a:pPr algn="ctr"/>
            <a:r>
              <a:rPr lang="en-US" sz="3600"/>
              <a:t>Hebrews 10:5-7</a:t>
            </a:r>
          </a:p>
        </p:txBody>
      </p:sp>
      <p:sp>
        <p:nvSpPr>
          <p:cNvPr id="4" name="TextBox 3">
            <a:extLst>
              <a:ext uri="{FF2B5EF4-FFF2-40B4-BE49-F238E27FC236}">
                <a16:creationId xmlns:a16="http://schemas.microsoft.com/office/drawing/2014/main" id="{793B342C-C646-BBFD-DD33-3141B10888B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42CAD77-2F40-B5E7-C740-999B857BD7ED}"/>
              </a:ext>
            </a:extLst>
          </p:cNvPr>
          <p:cNvSpPr txBox="1"/>
          <p:nvPr/>
        </p:nvSpPr>
        <p:spPr>
          <a:xfrm>
            <a:off x="1016000" y="1905000"/>
            <a:ext cx="10160000" cy="3908762"/>
          </a:xfrm>
          <a:prstGeom prst="rect">
            <a:avLst/>
          </a:prstGeom>
          <a:noFill/>
        </p:spPr>
        <p:txBody>
          <a:bodyPr vert="horz" rtlCol="0">
            <a:spAutoFit/>
          </a:bodyPr>
          <a:lstStyle/>
          <a:p>
            <a:pPr algn="ctr"/>
            <a:r>
              <a:rPr lang="en-US" sz="3100"/>
              <a:t>Therefore, when He comes into the world, He says, "SACRIFICE AND OFFERING YOU HAVE NOT DESIRED, BUT A BODY YOU HAVE PREPARED FOR ME; IN WHOLE BURNT OFFERINGS AND sacrifices FOR SIN YOU HAVE TAKEN NO PLEASURE. "THEN I SAID, 'BEHOLD, I HAVE COME (IN THE SCROLL OF THE BOOK IT IS WRITTEN OF ME) TO DO YOUR WILL, O GOD.'"</a:t>
            </a:r>
          </a:p>
        </p:txBody>
      </p:sp>
    </p:spTree>
    <p:extLst>
      <p:ext uri="{BB962C8B-B14F-4D97-AF65-F5344CB8AC3E}">
        <p14:creationId xmlns:p14="http://schemas.microsoft.com/office/powerpoint/2010/main" val="625567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FF5D4E-056A-09F9-E3C8-9374937A9DC4}"/>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DD3D5F06-143C-7221-2C58-04BF38A4EFAC}"/>
              </a:ext>
            </a:extLst>
          </p:cNvPr>
          <p:cNvSpPr txBox="1"/>
          <p:nvPr/>
        </p:nvSpPr>
        <p:spPr>
          <a:xfrm>
            <a:off x="0" y="762000"/>
            <a:ext cx="12192000" cy="646331"/>
          </a:xfrm>
          <a:prstGeom prst="rect">
            <a:avLst/>
          </a:prstGeom>
          <a:noFill/>
        </p:spPr>
        <p:txBody>
          <a:bodyPr vert="horz" rtlCol="0">
            <a:spAutoFit/>
          </a:bodyPr>
          <a:lstStyle/>
          <a:p>
            <a:pPr algn="ctr"/>
            <a:r>
              <a:rPr lang="en-US" sz="3600"/>
              <a:t>Isaiah 6:9-10</a:t>
            </a:r>
          </a:p>
        </p:txBody>
      </p:sp>
      <p:sp>
        <p:nvSpPr>
          <p:cNvPr id="4" name="TextBox 3">
            <a:extLst>
              <a:ext uri="{FF2B5EF4-FFF2-40B4-BE49-F238E27FC236}">
                <a16:creationId xmlns:a16="http://schemas.microsoft.com/office/drawing/2014/main" id="{067B3143-D505-2D7B-D76C-24755301123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EE68C5A-B934-E12B-8D7C-E55B1972F479}"/>
              </a:ext>
            </a:extLst>
          </p:cNvPr>
          <p:cNvSpPr txBox="1"/>
          <p:nvPr/>
        </p:nvSpPr>
        <p:spPr>
          <a:xfrm>
            <a:off x="1016000" y="1905000"/>
            <a:ext cx="10160000" cy="2954655"/>
          </a:xfrm>
          <a:prstGeom prst="rect">
            <a:avLst/>
          </a:prstGeom>
          <a:noFill/>
        </p:spPr>
        <p:txBody>
          <a:bodyPr vert="horz" rtlCol="0">
            <a:spAutoFit/>
          </a:bodyPr>
          <a:lstStyle/>
          <a:p>
            <a:pPr algn="ctr"/>
            <a:r>
              <a:rPr lang="en-US" sz="3100"/>
              <a:t>And He said, "Go, and tell this people: 'Keep on listening, but do not understand; And keep on looking, but do not gain knowledge.' Make the hearts of this people insensitive, Their ears dull, And their eyes blind, So that they will not see with their eyes, Hear with their ears, Understand with their hearts, And return and be healed."</a:t>
            </a:r>
          </a:p>
        </p:txBody>
      </p:sp>
    </p:spTree>
    <p:extLst>
      <p:ext uri="{BB962C8B-B14F-4D97-AF65-F5344CB8AC3E}">
        <p14:creationId xmlns:p14="http://schemas.microsoft.com/office/powerpoint/2010/main" val="4810647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A07FCC-5D66-B8DF-6B9A-3B5DD342C428}"/>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B9DDD05B-F273-97BE-BB4E-5A13C34FDC70}"/>
              </a:ext>
            </a:extLst>
          </p:cNvPr>
          <p:cNvSpPr txBox="1"/>
          <p:nvPr/>
        </p:nvSpPr>
        <p:spPr>
          <a:xfrm>
            <a:off x="0" y="762000"/>
            <a:ext cx="12192000" cy="646331"/>
          </a:xfrm>
          <a:prstGeom prst="rect">
            <a:avLst/>
          </a:prstGeom>
          <a:noFill/>
        </p:spPr>
        <p:txBody>
          <a:bodyPr vert="horz" rtlCol="0">
            <a:spAutoFit/>
          </a:bodyPr>
          <a:lstStyle/>
          <a:p>
            <a:pPr algn="ctr"/>
            <a:r>
              <a:rPr lang="en-US" sz="3600"/>
              <a:t>Psalm 16:8-11</a:t>
            </a:r>
          </a:p>
        </p:txBody>
      </p:sp>
      <p:sp>
        <p:nvSpPr>
          <p:cNvPr id="4" name="TextBox 3">
            <a:extLst>
              <a:ext uri="{FF2B5EF4-FFF2-40B4-BE49-F238E27FC236}">
                <a16:creationId xmlns:a16="http://schemas.microsoft.com/office/drawing/2014/main" id="{9F850D3C-ED3E-2D9A-8E09-2F3404023A5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58C537-C47E-6A65-4B4B-500B187F0433}"/>
              </a:ext>
            </a:extLst>
          </p:cNvPr>
          <p:cNvSpPr txBox="1"/>
          <p:nvPr/>
        </p:nvSpPr>
        <p:spPr>
          <a:xfrm>
            <a:off x="1016000" y="1905000"/>
            <a:ext cx="10160000" cy="3908762"/>
          </a:xfrm>
          <a:prstGeom prst="rect">
            <a:avLst/>
          </a:prstGeom>
          <a:noFill/>
        </p:spPr>
        <p:txBody>
          <a:bodyPr vert="horz" rtlCol="0">
            <a:spAutoFit/>
          </a:bodyPr>
          <a:lstStyle/>
          <a:p>
            <a:pPr algn="ctr"/>
            <a:r>
              <a:rPr lang="en-US" sz="3100"/>
              <a:t>I have set the LORD continually before me; Because He is at my right hand, I will not be shaken. Therefore my heart is glad and my glory rejoices; My flesh also will dwell securely. For You will not abandon my soul to Sheol; Nor will You allow Your Holy One to undergo decay. You will make known to me the path of life; In Your presence is fullness of joy; In Your right hand there are pleasures forever.</a:t>
            </a:r>
          </a:p>
        </p:txBody>
      </p:sp>
    </p:spTree>
    <p:extLst>
      <p:ext uri="{BB962C8B-B14F-4D97-AF65-F5344CB8AC3E}">
        <p14:creationId xmlns:p14="http://schemas.microsoft.com/office/powerpoint/2010/main" val="9330780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5A5A26-1CE9-64A0-A9FE-A543C3633170}"/>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FAE4BD87-7C12-CB30-7F9B-E3CCE08D9224}"/>
              </a:ext>
            </a:extLst>
          </p:cNvPr>
          <p:cNvSpPr txBox="1"/>
          <p:nvPr/>
        </p:nvSpPr>
        <p:spPr>
          <a:xfrm>
            <a:off x="0" y="762000"/>
            <a:ext cx="12192000" cy="646331"/>
          </a:xfrm>
          <a:prstGeom prst="rect">
            <a:avLst/>
          </a:prstGeom>
          <a:noFill/>
        </p:spPr>
        <p:txBody>
          <a:bodyPr vert="horz" rtlCol="0">
            <a:spAutoFit/>
          </a:bodyPr>
          <a:lstStyle/>
          <a:p>
            <a:pPr algn="ctr"/>
            <a:r>
              <a:rPr lang="en-US" sz="3600"/>
              <a:t>Psalm 8:2</a:t>
            </a:r>
          </a:p>
        </p:txBody>
      </p:sp>
      <p:sp>
        <p:nvSpPr>
          <p:cNvPr id="4" name="TextBox 3">
            <a:extLst>
              <a:ext uri="{FF2B5EF4-FFF2-40B4-BE49-F238E27FC236}">
                <a16:creationId xmlns:a16="http://schemas.microsoft.com/office/drawing/2014/main" id="{D289777D-9310-B2E0-C850-25093C03C9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E000B9-ED96-8A77-5235-C010036F0CAC}"/>
              </a:ext>
            </a:extLst>
          </p:cNvPr>
          <p:cNvSpPr txBox="1"/>
          <p:nvPr/>
        </p:nvSpPr>
        <p:spPr>
          <a:xfrm>
            <a:off x="1016000" y="1905000"/>
            <a:ext cx="10160000" cy="1523494"/>
          </a:xfrm>
          <a:prstGeom prst="rect">
            <a:avLst/>
          </a:prstGeom>
          <a:noFill/>
        </p:spPr>
        <p:txBody>
          <a:bodyPr vert="horz" rtlCol="0">
            <a:spAutoFit/>
          </a:bodyPr>
          <a:lstStyle/>
          <a:p>
            <a:pPr algn="ctr"/>
            <a:r>
              <a:rPr lang="en-US" sz="3100"/>
              <a:t>From the mouth of infants and nursing babes You have established strength Because of Your adversaries, To make the enemy and the revengeful cease.</a:t>
            </a:r>
          </a:p>
        </p:txBody>
      </p:sp>
    </p:spTree>
    <p:extLst>
      <p:ext uri="{BB962C8B-B14F-4D97-AF65-F5344CB8AC3E}">
        <p14:creationId xmlns:p14="http://schemas.microsoft.com/office/powerpoint/2010/main" val="2808288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03327D-5828-6D85-F473-8583B95DD8C5}"/>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90AC9E10-DC61-C7A2-31D5-44EF390E3AD6}"/>
              </a:ext>
            </a:extLst>
          </p:cNvPr>
          <p:cNvSpPr txBox="1"/>
          <p:nvPr/>
        </p:nvSpPr>
        <p:spPr>
          <a:xfrm>
            <a:off x="0" y="762000"/>
            <a:ext cx="12192000" cy="646331"/>
          </a:xfrm>
          <a:prstGeom prst="rect">
            <a:avLst/>
          </a:prstGeom>
          <a:noFill/>
        </p:spPr>
        <p:txBody>
          <a:bodyPr vert="horz" rtlCol="0">
            <a:spAutoFit/>
          </a:bodyPr>
          <a:lstStyle/>
          <a:p>
            <a:pPr algn="ctr"/>
            <a:r>
              <a:rPr lang="en-US" sz="3600"/>
              <a:t>Romans 15:4</a:t>
            </a:r>
          </a:p>
        </p:txBody>
      </p:sp>
      <p:sp>
        <p:nvSpPr>
          <p:cNvPr id="4" name="TextBox 3">
            <a:extLst>
              <a:ext uri="{FF2B5EF4-FFF2-40B4-BE49-F238E27FC236}">
                <a16:creationId xmlns:a16="http://schemas.microsoft.com/office/drawing/2014/main" id="{5358E618-4D76-B76D-A729-8933DA6F35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ADEF392-EF76-7A5A-246C-FBC1017C1380}"/>
              </a:ext>
            </a:extLst>
          </p:cNvPr>
          <p:cNvSpPr txBox="1"/>
          <p:nvPr/>
        </p:nvSpPr>
        <p:spPr>
          <a:xfrm>
            <a:off x="1016000" y="1905000"/>
            <a:ext cx="10160000" cy="1523494"/>
          </a:xfrm>
          <a:prstGeom prst="rect">
            <a:avLst/>
          </a:prstGeom>
          <a:noFill/>
        </p:spPr>
        <p:txBody>
          <a:bodyPr vert="horz" rtlCol="0">
            <a:spAutoFit/>
          </a:bodyPr>
          <a:lstStyle/>
          <a:p>
            <a:pPr algn="ctr"/>
            <a:r>
              <a:rPr lang="en-US" sz="3100"/>
              <a:t>For whatever was written in earlier times was written for our instruction, so that through perseverance and the encouragement of the Scriptures we might have hope.</a:t>
            </a:r>
          </a:p>
        </p:txBody>
      </p:sp>
    </p:spTree>
    <p:extLst>
      <p:ext uri="{BB962C8B-B14F-4D97-AF65-F5344CB8AC3E}">
        <p14:creationId xmlns:p14="http://schemas.microsoft.com/office/powerpoint/2010/main" val="28535594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70A857-699B-24E4-160B-DD82109DC6FE}"/>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CF352162-2F36-28E7-786C-1DE75E799F05}"/>
              </a:ext>
            </a:extLst>
          </p:cNvPr>
          <p:cNvSpPr txBox="1"/>
          <p:nvPr/>
        </p:nvSpPr>
        <p:spPr>
          <a:xfrm>
            <a:off x="0" y="762000"/>
            <a:ext cx="12192000" cy="646331"/>
          </a:xfrm>
          <a:prstGeom prst="rect">
            <a:avLst/>
          </a:prstGeom>
          <a:noFill/>
        </p:spPr>
        <p:txBody>
          <a:bodyPr vert="horz" rtlCol="0">
            <a:spAutoFit/>
          </a:bodyPr>
          <a:lstStyle/>
          <a:p>
            <a:pPr algn="ctr"/>
            <a:r>
              <a:rPr lang="en-US" sz="3600"/>
              <a:t>Romans 2:24</a:t>
            </a:r>
          </a:p>
        </p:txBody>
      </p:sp>
      <p:sp>
        <p:nvSpPr>
          <p:cNvPr id="4" name="TextBox 3">
            <a:extLst>
              <a:ext uri="{FF2B5EF4-FFF2-40B4-BE49-F238E27FC236}">
                <a16:creationId xmlns:a16="http://schemas.microsoft.com/office/drawing/2014/main" id="{67D6779F-3A89-1457-F592-F562EC834A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B831F1-BA9F-41E1-C8C4-9A733AD5174A}"/>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NAME OF GOD IS BLASPHEMED AMONG THE GENTILES BECAUSE OF YOU," just as it is written.</a:t>
            </a:r>
          </a:p>
        </p:txBody>
      </p:sp>
    </p:spTree>
    <p:extLst>
      <p:ext uri="{BB962C8B-B14F-4D97-AF65-F5344CB8AC3E}">
        <p14:creationId xmlns:p14="http://schemas.microsoft.com/office/powerpoint/2010/main" val="38900821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24F38A-117B-CC21-8ADF-4897C095506F}"/>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6F3F7BF0-C5ED-874A-8A0B-8D1BE0B59E2F}"/>
              </a:ext>
            </a:extLst>
          </p:cNvPr>
          <p:cNvSpPr txBox="1"/>
          <p:nvPr/>
        </p:nvSpPr>
        <p:spPr>
          <a:xfrm>
            <a:off x="0" y="762000"/>
            <a:ext cx="12192000" cy="646331"/>
          </a:xfrm>
          <a:prstGeom prst="rect">
            <a:avLst/>
          </a:prstGeom>
          <a:noFill/>
        </p:spPr>
        <p:txBody>
          <a:bodyPr vert="horz" rtlCol="0">
            <a:spAutoFit/>
          </a:bodyPr>
          <a:lstStyle/>
          <a:p>
            <a:pPr algn="ctr"/>
            <a:r>
              <a:rPr lang="en-US" sz="3600"/>
              <a:t>Romans 3:14</a:t>
            </a:r>
          </a:p>
        </p:txBody>
      </p:sp>
      <p:sp>
        <p:nvSpPr>
          <p:cNvPr id="4" name="TextBox 3">
            <a:extLst>
              <a:ext uri="{FF2B5EF4-FFF2-40B4-BE49-F238E27FC236}">
                <a16:creationId xmlns:a16="http://schemas.microsoft.com/office/drawing/2014/main" id="{EE948F25-C9F2-D1AB-C9C5-C7328E2833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BA4EF3-E4E8-009C-2857-ED5E46E0A22C}"/>
              </a:ext>
            </a:extLst>
          </p:cNvPr>
          <p:cNvSpPr txBox="1"/>
          <p:nvPr/>
        </p:nvSpPr>
        <p:spPr>
          <a:xfrm>
            <a:off x="1016000" y="1905000"/>
            <a:ext cx="10160000" cy="1046440"/>
          </a:xfrm>
          <a:prstGeom prst="rect">
            <a:avLst/>
          </a:prstGeom>
          <a:noFill/>
        </p:spPr>
        <p:txBody>
          <a:bodyPr vert="horz" rtlCol="0">
            <a:spAutoFit/>
          </a:bodyPr>
          <a:lstStyle/>
          <a:p>
            <a:pPr algn="ctr"/>
            <a:r>
              <a:rPr lang="en-US" sz="3100"/>
              <a:t>"WHOSE MOUTH IS FULL OF CURSING AND BITTERNESS";</a:t>
            </a:r>
          </a:p>
        </p:txBody>
      </p:sp>
    </p:spTree>
    <p:extLst>
      <p:ext uri="{BB962C8B-B14F-4D97-AF65-F5344CB8AC3E}">
        <p14:creationId xmlns:p14="http://schemas.microsoft.com/office/powerpoint/2010/main" val="2833425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C00AFE-F7F5-051A-DB2D-557735C2B4E5}"/>
              </a:ext>
            </a:extLst>
          </p:cNvPr>
          <p:cNvSpPr txBox="1"/>
          <p:nvPr/>
        </p:nvSpPr>
        <p:spPr>
          <a:xfrm>
            <a:off x="127000" y="127000"/>
            <a:ext cx="7315200" cy="276999"/>
          </a:xfrm>
          <a:prstGeom prst="rect">
            <a:avLst/>
          </a:prstGeom>
          <a:noFill/>
        </p:spPr>
        <p:txBody>
          <a:bodyPr vert="horz" lIns="0" tIns="0" rIns="0" bIns="0" rtlCol="0">
            <a:spAutoFit/>
          </a:bodyPr>
          <a:lstStyle/>
          <a:p>
            <a:r>
              <a:rPr lang="en-US"/>
              <a:t>Peter quotes the Septuagint</a:t>
            </a:r>
          </a:p>
        </p:txBody>
      </p:sp>
      <p:sp>
        <p:nvSpPr>
          <p:cNvPr id="3" name="TextBox 2">
            <a:extLst>
              <a:ext uri="{FF2B5EF4-FFF2-40B4-BE49-F238E27FC236}">
                <a16:creationId xmlns:a16="http://schemas.microsoft.com/office/drawing/2014/main" id="{48DCFD0F-7AD2-9431-8035-29928D3C3333}"/>
              </a:ext>
            </a:extLst>
          </p:cNvPr>
          <p:cNvSpPr txBox="1"/>
          <p:nvPr/>
        </p:nvSpPr>
        <p:spPr>
          <a:xfrm>
            <a:off x="0" y="762000"/>
            <a:ext cx="12192000" cy="646331"/>
          </a:xfrm>
          <a:prstGeom prst="rect">
            <a:avLst/>
          </a:prstGeom>
          <a:noFill/>
        </p:spPr>
        <p:txBody>
          <a:bodyPr vert="horz" rtlCol="0">
            <a:spAutoFit/>
          </a:bodyPr>
          <a:lstStyle/>
          <a:p>
            <a:pPr algn="ctr"/>
            <a:r>
              <a:rPr lang="en-US" sz="3600"/>
              <a:t>Romans 9:27-28</a:t>
            </a:r>
          </a:p>
        </p:txBody>
      </p:sp>
      <p:sp>
        <p:nvSpPr>
          <p:cNvPr id="4" name="TextBox 3">
            <a:extLst>
              <a:ext uri="{FF2B5EF4-FFF2-40B4-BE49-F238E27FC236}">
                <a16:creationId xmlns:a16="http://schemas.microsoft.com/office/drawing/2014/main" id="{4EF2E9ED-1D31-B7BD-7790-90BD81CCB8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D34369-6E5B-B298-6258-6F38564738B7}"/>
              </a:ext>
            </a:extLst>
          </p:cNvPr>
          <p:cNvSpPr txBox="1"/>
          <p:nvPr/>
        </p:nvSpPr>
        <p:spPr>
          <a:xfrm>
            <a:off x="1016000" y="1905000"/>
            <a:ext cx="10160000" cy="2954655"/>
          </a:xfrm>
          <a:prstGeom prst="rect">
            <a:avLst/>
          </a:prstGeom>
          <a:noFill/>
        </p:spPr>
        <p:txBody>
          <a:bodyPr vert="horz" rtlCol="0">
            <a:spAutoFit/>
          </a:bodyPr>
          <a:lstStyle/>
          <a:p>
            <a:pPr algn="ctr"/>
            <a:r>
              <a:rPr lang="en-US" sz="3100"/>
              <a:t>Isaiah cries out concerning Israel, "THOUGH THE NUMBER OF THE SONS OF ISRAEL BE LIKE THE SAND OF THE SEA, IT IS THE REMNANT THAT WILL BE SAVED; FOR THE LORD WILL EXECUTE HIS WORD ON THE EARTH, THOROUGHLY AND QUICKLY."</a:t>
            </a:r>
          </a:p>
        </p:txBody>
      </p:sp>
    </p:spTree>
    <p:extLst>
      <p:ext uri="{BB962C8B-B14F-4D97-AF65-F5344CB8AC3E}">
        <p14:creationId xmlns:p14="http://schemas.microsoft.com/office/powerpoint/2010/main" val="27969493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8AF6-C92D-B3F6-4269-43739C52156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Studying from Noncanonical Books</a:t>
            </a:r>
          </a:p>
        </p:txBody>
      </p:sp>
      <p:sp>
        <p:nvSpPr>
          <p:cNvPr id="3" name="Subtitle 2">
            <a:extLst>
              <a:ext uri="{FF2B5EF4-FFF2-40B4-BE49-F238E27FC236}">
                <a16:creationId xmlns:a16="http://schemas.microsoft.com/office/drawing/2014/main" id="{489540C6-A1B5-1780-B604-D8B1505D0EF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163211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C3DE5-7BD8-E2B7-8E43-66A984325E0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Comparison of the death of Cain</a:t>
            </a:r>
          </a:p>
        </p:txBody>
      </p:sp>
      <p:sp>
        <p:nvSpPr>
          <p:cNvPr id="3" name="Subtitle 2">
            <a:extLst>
              <a:ext uri="{FF2B5EF4-FFF2-40B4-BE49-F238E27FC236}">
                <a16:creationId xmlns:a16="http://schemas.microsoft.com/office/drawing/2014/main" id="{46E55824-E1BA-CC9D-C7F4-042C1C3A96D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14133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7DBC68-D4D9-033B-61C1-48D45A58B37D}"/>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Cain</a:t>
            </a:r>
          </a:p>
        </p:txBody>
      </p:sp>
      <p:sp>
        <p:nvSpPr>
          <p:cNvPr id="3" name="TextBox 2">
            <a:extLst>
              <a:ext uri="{FF2B5EF4-FFF2-40B4-BE49-F238E27FC236}">
                <a16:creationId xmlns:a16="http://schemas.microsoft.com/office/drawing/2014/main" id="{ED596216-6A32-B43D-F3F6-BC8E97A30E20}"/>
              </a:ext>
            </a:extLst>
          </p:cNvPr>
          <p:cNvSpPr txBox="1"/>
          <p:nvPr/>
        </p:nvSpPr>
        <p:spPr>
          <a:xfrm>
            <a:off x="0" y="762000"/>
            <a:ext cx="12192000" cy="646331"/>
          </a:xfrm>
          <a:prstGeom prst="rect">
            <a:avLst/>
          </a:prstGeom>
          <a:noFill/>
        </p:spPr>
        <p:txBody>
          <a:bodyPr vert="horz" rtlCol="0">
            <a:spAutoFit/>
          </a:bodyPr>
          <a:lstStyle/>
          <a:p>
            <a:pPr algn="ctr"/>
            <a:r>
              <a:rPr lang="en-US" sz="3600"/>
              <a:t>Jashar 2:26-28</a:t>
            </a:r>
          </a:p>
        </p:txBody>
      </p:sp>
      <p:sp>
        <p:nvSpPr>
          <p:cNvPr id="4" name="TextBox 3">
            <a:extLst>
              <a:ext uri="{FF2B5EF4-FFF2-40B4-BE49-F238E27FC236}">
                <a16:creationId xmlns:a16="http://schemas.microsoft.com/office/drawing/2014/main" id="{51DA78C9-80DA-DC90-C3D2-738D98A76111}"/>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8632F49D-DAC1-BB69-6813-7D1148E16B28}"/>
              </a:ext>
            </a:extLst>
          </p:cNvPr>
          <p:cNvSpPr txBox="1"/>
          <p:nvPr/>
        </p:nvSpPr>
        <p:spPr>
          <a:xfrm>
            <a:off x="1016000" y="1905000"/>
            <a:ext cx="10160000" cy="3908762"/>
          </a:xfrm>
          <a:prstGeom prst="rect">
            <a:avLst/>
          </a:prstGeom>
          <a:noFill/>
        </p:spPr>
        <p:txBody>
          <a:bodyPr vert="horz" rtlCol="0">
            <a:spAutoFit/>
          </a:bodyPr>
          <a:lstStyle/>
          <a:p>
            <a:pPr algn="ctr"/>
            <a:r>
              <a:rPr lang="en-US" sz="3100"/>
              <a:t>And Lemek was old and advanced in years, and his eyes were dim that he could not see, and Tubal Qayin, his son, was leading him and it was one day that Lemek went into the field and Tubal Qayin his son was with him, and while they were walking in the field, Qayin the son of Adam advanced toward them; for Lemek was very old and could not see much, and Tubal Qayin his son was very young. (Continued...)</a:t>
            </a:r>
          </a:p>
        </p:txBody>
      </p:sp>
    </p:spTree>
    <p:extLst>
      <p:ext uri="{BB962C8B-B14F-4D97-AF65-F5344CB8AC3E}">
        <p14:creationId xmlns:p14="http://schemas.microsoft.com/office/powerpoint/2010/main" val="8468938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903EE3-40E1-ADF0-6C76-C348588C1A7E}"/>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Cain</a:t>
            </a:r>
          </a:p>
        </p:txBody>
      </p:sp>
      <p:sp>
        <p:nvSpPr>
          <p:cNvPr id="3" name="TextBox 2">
            <a:extLst>
              <a:ext uri="{FF2B5EF4-FFF2-40B4-BE49-F238E27FC236}">
                <a16:creationId xmlns:a16="http://schemas.microsoft.com/office/drawing/2014/main" id="{8A77C6CC-4B83-2490-A2CF-902989391444}"/>
              </a:ext>
            </a:extLst>
          </p:cNvPr>
          <p:cNvSpPr txBox="1"/>
          <p:nvPr/>
        </p:nvSpPr>
        <p:spPr>
          <a:xfrm>
            <a:off x="1016000" y="635000"/>
            <a:ext cx="10160000" cy="2477601"/>
          </a:xfrm>
          <a:prstGeom prst="rect">
            <a:avLst/>
          </a:prstGeom>
          <a:noFill/>
        </p:spPr>
        <p:txBody>
          <a:bodyPr vert="horz" rtlCol="0">
            <a:spAutoFit/>
          </a:bodyPr>
          <a:lstStyle/>
          <a:p>
            <a:pPr algn="ctr"/>
            <a:r>
              <a:rPr lang="en-US" sz="3100"/>
              <a:t>And </a:t>
            </a:r>
            <a:r>
              <a:rPr lang="en-US" sz="3100" b="1">
                <a:solidFill>
                  <a:srgbClr val="FF0000"/>
                </a:solidFill>
              </a:rPr>
              <a:t>Tubal Qayin told his father to draw his bow, and with his arrow he smote Qayin</a:t>
            </a:r>
            <a:r>
              <a:rPr lang="en-US" sz="3100"/>
              <a:t>, who was yet far off, and he slew him, for he appeared to them to be an animal. And the arrows entered Qayin's body although he was distant from them, and he fell to the ground and died.</a:t>
            </a:r>
          </a:p>
        </p:txBody>
      </p:sp>
    </p:spTree>
    <p:extLst>
      <p:ext uri="{BB962C8B-B14F-4D97-AF65-F5344CB8AC3E}">
        <p14:creationId xmlns:p14="http://schemas.microsoft.com/office/powerpoint/2010/main" val="27564166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8EE7BD-8B0F-889A-8CB9-50C852EE0798}"/>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Cain</a:t>
            </a:r>
          </a:p>
        </p:txBody>
      </p:sp>
      <p:sp>
        <p:nvSpPr>
          <p:cNvPr id="3" name="TextBox 2">
            <a:extLst>
              <a:ext uri="{FF2B5EF4-FFF2-40B4-BE49-F238E27FC236}">
                <a16:creationId xmlns:a16="http://schemas.microsoft.com/office/drawing/2014/main" id="{C5AD1C55-AE0B-C5D5-3D3F-B96C6A1778F8}"/>
              </a:ext>
            </a:extLst>
          </p:cNvPr>
          <p:cNvSpPr txBox="1"/>
          <p:nvPr/>
        </p:nvSpPr>
        <p:spPr>
          <a:xfrm>
            <a:off x="0" y="762000"/>
            <a:ext cx="12192000" cy="646331"/>
          </a:xfrm>
          <a:prstGeom prst="rect">
            <a:avLst/>
          </a:prstGeom>
          <a:noFill/>
        </p:spPr>
        <p:txBody>
          <a:bodyPr vert="horz" rtlCol="0">
            <a:spAutoFit/>
          </a:bodyPr>
          <a:lstStyle/>
          <a:p>
            <a:pPr algn="ctr"/>
            <a:r>
              <a:rPr lang="en-US" sz="3600"/>
              <a:t>Jubilees 4:31-32</a:t>
            </a:r>
          </a:p>
        </p:txBody>
      </p:sp>
      <p:sp>
        <p:nvSpPr>
          <p:cNvPr id="4" name="TextBox 3">
            <a:extLst>
              <a:ext uri="{FF2B5EF4-FFF2-40B4-BE49-F238E27FC236}">
                <a16:creationId xmlns:a16="http://schemas.microsoft.com/office/drawing/2014/main" id="{D1AF9E0B-7775-2929-3B56-DBB40822A9D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931BC41-3E07-BCF2-859F-2173CE3BDC91}"/>
              </a:ext>
            </a:extLst>
          </p:cNvPr>
          <p:cNvSpPr txBox="1"/>
          <p:nvPr/>
        </p:nvSpPr>
        <p:spPr>
          <a:xfrm>
            <a:off x="1016000" y="1905000"/>
            <a:ext cx="10160000" cy="3908762"/>
          </a:xfrm>
          <a:prstGeom prst="rect">
            <a:avLst/>
          </a:prstGeom>
          <a:noFill/>
        </p:spPr>
        <p:txBody>
          <a:bodyPr vert="horz" rtlCol="0">
            <a:spAutoFit/>
          </a:bodyPr>
          <a:lstStyle/>
          <a:p>
            <a:pPr algn="ctr"/>
            <a:r>
              <a:rPr lang="en-US" sz="3100"/>
              <a:t>At the close of this jubilee Cain was killed after him in the same year; </a:t>
            </a:r>
            <a:r>
              <a:rPr lang="en-US" sz="3100" b="1">
                <a:solidFill>
                  <a:srgbClr val="FF0000"/>
                </a:solidFill>
              </a:rPr>
              <a:t>for his house fell upon him and he died</a:t>
            </a:r>
            <a:r>
              <a:rPr lang="en-US" sz="3100"/>
              <a:t> in the midst of his house, and he was killed by its stones; for with a stone he had killed Abel, and by a stone was he killed in righteous judgment. For this reason it was ordained on the heavenly tablets: With the instrument with which a man kills his neighbour with the same shall he be killed; (Continued...)</a:t>
            </a:r>
          </a:p>
        </p:txBody>
      </p:sp>
    </p:spTree>
    <p:extLst>
      <p:ext uri="{BB962C8B-B14F-4D97-AF65-F5344CB8AC3E}">
        <p14:creationId xmlns:p14="http://schemas.microsoft.com/office/powerpoint/2010/main" val="2344537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A8CAE2-2C86-B8CA-EB99-C8D7B6D0219E}"/>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Cain</a:t>
            </a:r>
          </a:p>
        </p:txBody>
      </p:sp>
      <p:sp>
        <p:nvSpPr>
          <p:cNvPr id="3" name="TextBox 2">
            <a:extLst>
              <a:ext uri="{FF2B5EF4-FFF2-40B4-BE49-F238E27FC236}">
                <a16:creationId xmlns:a16="http://schemas.microsoft.com/office/drawing/2014/main" id="{6727C047-4CE8-05E7-CA1A-797C9CE523DC}"/>
              </a:ext>
            </a:extLst>
          </p:cNvPr>
          <p:cNvSpPr txBox="1"/>
          <p:nvPr/>
        </p:nvSpPr>
        <p:spPr>
          <a:xfrm>
            <a:off x="1016000" y="635000"/>
            <a:ext cx="10160000" cy="1046440"/>
          </a:xfrm>
          <a:prstGeom prst="rect">
            <a:avLst/>
          </a:prstGeom>
          <a:noFill/>
        </p:spPr>
        <p:txBody>
          <a:bodyPr vert="horz" rtlCol="0">
            <a:spAutoFit/>
          </a:bodyPr>
          <a:lstStyle/>
          <a:p>
            <a:pPr algn="ctr"/>
            <a:r>
              <a:rPr lang="en-US" sz="3100"/>
              <a:t>after the manner that he wounded him, in like manner shall they deal with him.'</a:t>
            </a:r>
          </a:p>
        </p:txBody>
      </p:sp>
    </p:spTree>
    <p:extLst>
      <p:ext uri="{BB962C8B-B14F-4D97-AF65-F5344CB8AC3E}">
        <p14:creationId xmlns:p14="http://schemas.microsoft.com/office/powerpoint/2010/main" val="30934590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33F3-0B34-F804-A71D-46B82E65B1E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Comparison of the death of Esau</a:t>
            </a:r>
          </a:p>
        </p:txBody>
      </p:sp>
      <p:sp>
        <p:nvSpPr>
          <p:cNvPr id="3" name="Subtitle 2">
            <a:extLst>
              <a:ext uri="{FF2B5EF4-FFF2-40B4-BE49-F238E27FC236}">
                <a16:creationId xmlns:a16="http://schemas.microsoft.com/office/drawing/2014/main" id="{00D206D7-8C45-0112-8956-7D5F55F416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042768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994A57-7598-799D-3F36-5E94C4674C08}"/>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Esau</a:t>
            </a:r>
          </a:p>
        </p:txBody>
      </p:sp>
      <p:sp>
        <p:nvSpPr>
          <p:cNvPr id="3" name="TextBox 2">
            <a:extLst>
              <a:ext uri="{FF2B5EF4-FFF2-40B4-BE49-F238E27FC236}">
                <a16:creationId xmlns:a16="http://schemas.microsoft.com/office/drawing/2014/main" id="{E3F54AB1-6CDE-28E4-7798-1DA1F198E03D}"/>
              </a:ext>
            </a:extLst>
          </p:cNvPr>
          <p:cNvSpPr txBox="1"/>
          <p:nvPr/>
        </p:nvSpPr>
        <p:spPr>
          <a:xfrm>
            <a:off x="0" y="762000"/>
            <a:ext cx="12192000" cy="646331"/>
          </a:xfrm>
          <a:prstGeom prst="rect">
            <a:avLst/>
          </a:prstGeom>
          <a:noFill/>
        </p:spPr>
        <p:txBody>
          <a:bodyPr vert="horz" rtlCol="0">
            <a:spAutoFit/>
          </a:bodyPr>
          <a:lstStyle/>
          <a:p>
            <a:pPr algn="ctr"/>
            <a:r>
              <a:rPr lang="en-US" sz="3600"/>
              <a:t>Jashar 56:63-65</a:t>
            </a:r>
          </a:p>
        </p:txBody>
      </p:sp>
      <p:sp>
        <p:nvSpPr>
          <p:cNvPr id="4" name="TextBox 3">
            <a:extLst>
              <a:ext uri="{FF2B5EF4-FFF2-40B4-BE49-F238E27FC236}">
                <a16:creationId xmlns:a16="http://schemas.microsoft.com/office/drawing/2014/main" id="{E7A5E5A7-ADC0-4CFB-76BA-AF38A5E1ADE2}"/>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A6E7335A-E0C2-516E-A538-0BFD3D823BD7}"/>
              </a:ext>
            </a:extLst>
          </p:cNvPr>
          <p:cNvSpPr txBox="1"/>
          <p:nvPr/>
        </p:nvSpPr>
        <p:spPr>
          <a:xfrm>
            <a:off x="1016000" y="1905000"/>
            <a:ext cx="10160000" cy="2954655"/>
          </a:xfrm>
          <a:prstGeom prst="rect">
            <a:avLst/>
          </a:prstGeom>
          <a:noFill/>
        </p:spPr>
        <p:txBody>
          <a:bodyPr vert="horz" rtlCol="0">
            <a:spAutoFit/>
          </a:bodyPr>
          <a:lstStyle/>
          <a:p>
            <a:pPr algn="ctr"/>
            <a:r>
              <a:rPr lang="en-US" sz="3100"/>
              <a:t>Then he asked, saying, Why do you not bury the dead? And what is this great consternation? And they answered him the word of Esau and his sons. And he ran to Esau in the midst of the battle, and slew Esau with a sword, and cut off his head, and it sprang to a distance, and he saw fell amongst the people of the battle. (Continued...)</a:t>
            </a:r>
          </a:p>
        </p:txBody>
      </p:sp>
    </p:spTree>
    <p:extLst>
      <p:ext uri="{BB962C8B-B14F-4D97-AF65-F5344CB8AC3E}">
        <p14:creationId xmlns:p14="http://schemas.microsoft.com/office/powerpoint/2010/main" val="944844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CD5E3B-FF7B-16AD-6ABB-ED36111766F5}"/>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Esau</a:t>
            </a:r>
          </a:p>
        </p:txBody>
      </p:sp>
      <p:sp>
        <p:nvSpPr>
          <p:cNvPr id="3" name="TextBox 2">
            <a:extLst>
              <a:ext uri="{FF2B5EF4-FFF2-40B4-BE49-F238E27FC236}">
                <a16:creationId xmlns:a16="http://schemas.microsoft.com/office/drawing/2014/main" id="{7A7BFDD9-80E6-A916-95FE-55B916431D7C}"/>
              </a:ext>
            </a:extLst>
          </p:cNvPr>
          <p:cNvSpPr txBox="1"/>
          <p:nvPr/>
        </p:nvSpPr>
        <p:spPr>
          <a:xfrm>
            <a:off x="1016000" y="635000"/>
            <a:ext cx="10160000" cy="2000548"/>
          </a:xfrm>
          <a:prstGeom prst="rect">
            <a:avLst/>
          </a:prstGeom>
          <a:noFill/>
        </p:spPr>
        <p:txBody>
          <a:bodyPr vert="horz" rtlCol="0">
            <a:spAutoFit/>
          </a:bodyPr>
          <a:lstStyle/>
          <a:p>
            <a:pPr algn="ctr"/>
            <a:r>
              <a:rPr lang="en-US" sz="3100"/>
              <a:t>And </a:t>
            </a:r>
            <a:r>
              <a:rPr lang="en-US" sz="3100" b="1">
                <a:solidFill>
                  <a:srgbClr val="FF0000"/>
                </a:solidFill>
              </a:rPr>
              <a:t>when Chushiym did this thing</a:t>
            </a:r>
            <a:r>
              <a:rPr lang="en-US" sz="3100"/>
              <a:t> the sons of Ya'aqov prevailed over the sons of Esau, and the sons of Ya'aqov buried their father Isaac Ya'aqov by force in the cave, and the sons of Esau beheld it.</a:t>
            </a:r>
          </a:p>
        </p:txBody>
      </p:sp>
    </p:spTree>
    <p:extLst>
      <p:ext uri="{BB962C8B-B14F-4D97-AF65-F5344CB8AC3E}">
        <p14:creationId xmlns:p14="http://schemas.microsoft.com/office/powerpoint/2010/main" val="8761998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E8B998-3379-9E83-949B-1421379841E1}"/>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Esau</a:t>
            </a:r>
          </a:p>
        </p:txBody>
      </p:sp>
      <p:sp>
        <p:nvSpPr>
          <p:cNvPr id="3" name="TextBox 2">
            <a:extLst>
              <a:ext uri="{FF2B5EF4-FFF2-40B4-BE49-F238E27FC236}">
                <a16:creationId xmlns:a16="http://schemas.microsoft.com/office/drawing/2014/main" id="{18C03799-15C0-5E54-DFA6-05948AC7FBAF}"/>
              </a:ext>
            </a:extLst>
          </p:cNvPr>
          <p:cNvSpPr txBox="1"/>
          <p:nvPr/>
        </p:nvSpPr>
        <p:spPr>
          <a:xfrm>
            <a:off x="0" y="762000"/>
            <a:ext cx="12192000" cy="646331"/>
          </a:xfrm>
          <a:prstGeom prst="rect">
            <a:avLst/>
          </a:prstGeom>
          <a:noFill/>
        </p:spPr>
        <p:txBody>
          <a:bodyPr vert="horz" rtlCol="0">
            <a:spAutoFit/>
          </a:bodyPr>
          <a:lstStyle/>
          <a:p>
            <a:pPr algn="ctr"/>
            <a:r>
              <a:rPr lang="en-US" sz="3600"/>
              <a:t>Jubilees 38:1-2</a:t>
            </a:r>
          </a:p>
        </p:txBody>
      </p:sp>
      <p:sp>
        <p:nvSpPr>
          <p:cNvPr id="4" name="TextBox 3">
            <a:extLst>
              <a:ext uri="{FF2B5EF4-FFF2-40B4-BE49-F238E27FC236}">
                <a16:creationId xmlns:a16="http://schemas.microsoft.com/office/drawing/2014/main" id="{9F63C004-3C56-75AD-C17F-2C6C17C1813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E69A534-AC11-9DB7-64EB-232A1BED75E7}"/>
              </a:ext>
            </a:extLst>
          </p:cNvPr>
          <p:cNvSpPr txBox="1"/>
          <p:nvPr/>
        </p:nvSpPr>
        <p:spPr>
          <a:xfrm>
            <a:off x="1016000" y="1905000"/>
            <a:ext cx="10160000" cy="3908762"/>
          </a:xfrm>
          <a:prstGeom prst="rect">
            <a:avLst/>
          </a:prstGeom>
          <a:noFill/>
        </p:spPr>
        <p:txBody>
          <a:bodyPr vert="horz" rtlCol="0">
            <a:spAutoFit/>
          </a:bodyPr>
          <a:lstStyle/>
          <a:p>
            <a:pPr algn="ctr"/>
            <a:r>
              <a:rPr lang="en-US" sz="3100"/>
              <a:t>And after that Judah spake to Jacob, his father, and said unto him: 'Bend thy bow, father, and send forth thy arrows and cast down the adversary and slay the enemy; and mayst thou have the power, for we shall not slay thy brother, for he is such as thou, and he is like thee let us give him (this) honour.' </a:t>
            </a:r>
            <a:r>
              <a:rPr lang="en-US" sz="3100" b="1">
                <a:solidFill>
                  <a:srgbClr val="FF0000"/>
                </a:solidFill>
              </a:rPr>
              <a:t>Then Jacob bent his bow and sent forth the arrow and struck Esau, his brother (on his right breast) and slew him.</a:t>
            </a:r>
          </a:p>
        </p:txBody>
      </p:sp>
    </p:spTree>
    <p:extLst>
      <p:ext uri="{BB962C8B-B14F-4D97-AF65-F5344CB8AC3E}">
        <p14:creationId xmlns:p14="http://schemas.microsoft.com/office/powerpoint/2010/main" val="11610683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9560FD-4494-1679-495B-CA627FC6D8E5}"/>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Esau</a:t>
            </a:r>
          </a:p>
        </p:txBody>
      </p:sp>
      <p:sp>
        <p:nvSpPr>
          <p:cNvPr id="3" name="TextBox 2">
            <a:extLst>
              <a:ext uri="{FF2B5EF4-FFF2-40B4-BE49-F238E27FC236}">
                <a16:creationId xmlns:a16="http://schemas.microsoft.com/office/drawing/2014/main" id="{1203DC70-6547-41AD-545D-990E0F10E508}"/>
              </a:ext>
            </a:extLst>
          </p:cNvPr>
          <p:cNvSpPr txBox="1"/>
          <p:nvPr/>
        </p:nvSpPr>
        <p:spPr>
          <a:xfrm>
            <a:off x="0" y="762000"/>
            <a:ext cx="12192000" cy="646331"/>
          </a:xfrm>
          <a:prstGeom prst="rect">
            <a:avLst/>
          </a:prstGeom>
          <a:noFill/>
        </p:spPr>
        <p:txBody>
          <a:bodyPr vert="horz" rtlCol="0">
            <a:spAutoFit/>
          </a:bodyPr>
          <a:lstStyle/>
          <a:p>
            <a:pPr algn="ctr"/>
            <a:r>
              <a:rPr lang="en-US" sz="3600"/>
              <a:t>Sotah 13:1</a:t>
            </a:r>
          </a:p>
        </p:txBody>
      </p:sp>
      <p:sp>
        <p:nvSpPr>
          <p:cNvPr id="4" name="TextBox 3">
            <a:extLst>
              <a:ext uri="{FF2B5EF4-FFF2-40B4-BE49-F238E27FC236}">
                <a16:creationId xmlns:a16="http://schemas.microsoft.com/office/drawing/2014/main" id="{061AD381-5B0E-0C8E-29BB-884A397F4197}"/>
              </a:ext>
            </a:extLst>
          </p:cNvPr>
          <p:cNvSpPr txBox="1"/>
          <p:nvPr/>
        </p:nvSpPr>
        <p:spPr>
          <a:xfrm>
            <a:off x="0" y="1270000"/>
            <a:ext cx="12192000" cy="400110"/>
          </a:xfrm>
          <a:prstGeom prst="rect">
            <a:avLst/>
          </a:prstGeom>
          <a:noFill/>
        </p:spPr>
        <p:txBody>
          <a:bodyPr vert="horz" rtlCol="0">
            <a:spAutoFit/>
          </a:bodyPr>
          <a:lstStyle/>
          <a:p>
            <a:pPr algn="ctr"/>
            <a:r>
              <a:rPr lang="en-US" sz="2000"/>
              <a:t>(The Talmud)</a:t>
            </a:r>
          </a:p>
        </p:txBody>
      </p:sp>
      <p:sp>
        <p:nvSpPr>
          <p:cNvPr id="5" name="TextBox 4">
            <a:extLst>
              <a:ext uri="{FF2B5EF4-FFF2-40B4-BE49-F238E27FC236}">
                <a16:creationId xmlns:a16="http://schemas.microsoft.com/office/drawing/2014/main" id="{AD93F24B-8EE9-80F3-15FA-957D68A10EA0}"/>
              </a:ext>
            </a:extLst>
          </p:cNvPr>
          <p:cNvSpPr txBox="1"/>
          <p:nvPr/>
        </p:nvSpPr>
        <p:spPr>
          <a:xfrm>
            <a:off x="1016000" y="1905000"/>
            <a:ext cx="10160000" cy="4385816"/>
          </a:xfrm>
          <a:prstGeom prst="rect">
            <a:avLst/>
          </a:prstGeom>
          <a:noFill/>
        </p:spPr>
        <p:txBody>
          <a:bodyPr vert="horz" rtlCol="0">
            <a:spAutoFit/>
          </a:bodyPr>
          <a:lstStyle/>
          <a:p>
            <a:pPr algn="ctr"/>
            <a:r>
              <a:rPr lang="en-US" sz="3100"/>
              <a:t>Rav Yehuda says that Rav says: When our forefather Jacob died, all of the children of Esau came to the cave of Machpelah to dispute the burial of Jacob, as </a:t>
            </a:r>
            <a:r>
              <a:rPr lang="en-US" sz="3100" b="1">
                <a:solidFill>
                  <a:srgbClr val="FF0000"/>
                </a:solidFill>
              </a:rPr>
              <a:t>Esau prevented them from burying Jacob in the cave</a:t>
            </a:r>
            <a:r>
              <a:rPr lang="en-US" sz="3100"/>
              <a:t> of Machpelah. Esau said to them: Mamre, Kiryat Arba, it is Hebron, only three couples are destined to be buried in the cave: Adam and Eve, Abraham and Sarah, Isaac and Rebekah. Jacob had buried Leah in his place, and therefore, Jacob has no more burial rights in the cave.</a:t>
            </a:r>
          </a:p>
        </p:txBody>
      </p:sp>
    </p:spTree>
    <p:extLst>
      <p:ext uri="{BB962C8B-B14F-4D97-AF65-F5344CB8AC3E}">
        <p14:creationId xmlns:p14="http://schemas.microsoft.com/office/powerpoint/2010/main" val="32698917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1B093D-7696-A73F-5D9A-9808BF5B387A}"/>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death of Esau</a:t>
            </a:r>
          </a:p>
        </p:txBody>
      </p:sp>
      <p:sp>
        <p:nvSpPr>
          <p:cNvPr id="3" name="TextBox 2">
            <a:extLst>
              <a:ext uri="{FF2B5EF4-FFF2-40B4-BE49-F238E27FC236}">
                <a16:creationId xmlns:a16="http://schemas.microsoft.com/office/drawing/2014/main" id="{B93E001A-B85D-6AD0-5B5E-B5E48C002830}"/>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9:1</a:t>
            </a:r>
          </a:p>
        </p:txBody>
      </p:sp>
      <p:sp>
        <p:nvSpPr>
          <p:cNvPr id="4" name="TextBox 3">
            <a:extLst>
              <a:ext uri="{FF2B5EF4-FFF2-40B4-BE49-F238E27FC236}">
                <a16:creationId xmlns:a16="http://schemas.microsoft.com/office/drawing/2014/main" id="{5BB19D10-B036-325C-90EB-E505EE53422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F9509A0-611E-D36C-2531-0356A4B175BF}"/>
              </a:ext>
            </a:extLst>
          </p:cNvPr>
          <p:cNvSpPr txBox="1"/>
          <p:nvPr/>
        </p:nvSpPr>
        <p:spPr>
          <a:xfrm>
            <a:off x="1016000" y="1905000"/>
            <a:ext cx="10160000" cy="2477601"/>
          </a:xfrm>
          <a:prstGeom prst="rect">
            <a:avLst/>
          </a:prstGeom>
          <a:noFill/>
        </p:spPr>
        <p:txBody>
          <a:bodyPr vert="horz" rtlCol="0">
            <a:spAutoFit/>
          </a:bodyPr>
          <a:lstStyle/>
          <a:p>
            <a:pPr algn="ctr"/>
            <a:r>
              <a:rPr lang="en-US" sz="3100"/>
              <a:t>For 18 years after we came from Laban in Mesopotamia, we and our father lived in peace with his brother Esau and his sons. After this, in the 40th year of my life, Esau came against us with many strong people. </a:t>
            </a:r>
            <a:r>
              <a:rPr lang="en-US" sz="3100" b="1">
                <a:solidFill>
                  <a:srgbClr val="FF0000"/>
                </a:solidFill>
              </a:rPr>
              <a:t>He fell by the bow of Jacob</a:t>
            </a:r>
            <a:r>
              <a:rPr lang="en-US" sz="3100"/>
              <a:t> and was taken up dead in Mount Sier.</a:t>
            </a:r>
          </a:p>
        </p:txBody>
      </p:sp>
    </p:spTree>
    <p:extLst>
      <p:ext uri="{BB962C8B-B14F-4D97-AF65-F5344CB8AC3E}">
        <p14:creationId xmlns:p14="http://schemas.microsoft.com/office/powerpoint/2010/main" val="21316782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02E90-474B-A65B-D1D6-B489C392FEAC}"/>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Comparison of the selling of Joseph</a:t>
            </a:r>
          </a:p>
        </p:txBody>
      </p:sp>
      <p:sp>
        <p:nvSpPr>
          <p:cNvPr id="3" name="Subtitle 2">
            <a:extLst>
              <a:ext uri="{FF2B5EF4-FFF2-40B4-BE49-F238E27FC236}">
                <a16:creationId xmlns:a16="http://schemas.microsoft.com/office/drawing/2014/main" id="{7D31BEB4-D087-CF37-990D-60C1732A05B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530681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051A99-87D4-DBFC-3DB4-67266E7B9CEB}"/>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selling of Joseph</a:t>
            </a:r>
          </a:p>
        </p:txBody>
      </p:sp>
      <p:sp>
        <p:nvSpPr>
          <p:cNvPr id="3" name="TextBox 2">
            <a:extLst>
              <a:ext uri="{FF2B5EF4-FFF2-40B4-BE49-F238E27FC236}">
                <a16:creationId xmlns:a16="http://schemas.microsoft.com/office/drawing/2014/main" id="{5B9C26E8-D070-DE1A-EF22-D29363A0A730}"/>
              </a:ext>
            </a:extLst>
          </p:cNvPr>
          <p:cNvSpPr txBox="1"/>
          <p:nvPr/>
        </p:nvSpPr>
        <p:spPr>
          <a:xfrm>
            <a:off x="0" y="762000"/>
            <a:ext cx="12192000" cy="646331"/>
          </a:xfrm>
          <a:prstGeom prst="rect">
            <a:avLst/>
          </a:prstGeom>
          <a:noFill/>
        </p:spPr>
        <p:txBody>
          <a:bodyPr vert="horz" rtlCol="0">
            <a:spAutoFit/>
          </a:bodyPr>
          <a:lstStyle/>
          <a:p>
            <a:pPr algn="ctr"/>
            <a:r>
              <a:rPr lang="en-US" sz="3600"/>
              <a:t>Genesis 37:28</a:t>
            </a:r>
          </a:p>
        </p:txBody>
      </p:sp>
      <p:sp>
        <p:nvSpPr>
          <p:cNvPr id="4" name="TextBox 3">
            <a:extLst>
              <a:ext uri="{FF2B5EF4-FFF2-40B4-BE49-F238E27FC236}">
                <a16:creationId xmlns:a16="http://schemas.microsoft.com/office/drawing/2014/main" id="{B1D0A4A5-07C9-0408-C72D-DADC0E07BF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D29524-7A88-DEAC-867F-7D92C479DFD4}"/>
              </a:ext>
            </a:extLst>
          </p:cNvPr>
          <p:cNvSpPr txBox="1"/>
          <p:nvPr/>
        </p:nvSpPr>
        <p:spPr>
          <a:xfrm>
            <a:off x="1016000" y="1905000"/>
            <a:ext cx="10160000" cy="2000548"/>
          </a:xfrm>
          <a:prstGeom prst="rect">
            <a:avLst/>
          </a:prstGeom>
          <a:noFill/>
        </p:spPr>
        <p:txBody>
          <a:bodyPr vert="horz" rtlCol="0">
            <a:spAutoFit/>
          </a:bodyPr>
          <a:lstStyle/>
          <a:p>
            <a:pPr algn="ctr"/>
            <a:r>
              <a:rPr lang="en-US" sz="3100"/>
              <a:t>Then some Midianite traders passed by, so they pulled him up and lifted Joseph out of the pit, and sold him to the Ishmaelites for </a:t>
            </a:r>
            <a:r>
              <a:rPr lang="en-US" sz="3100" b="1">
                <a:solidFill>
                  <a:srgbClr val="FF0000"/>
                </a:solidFill>
              </a:rPr>
              <a:t>twenty shekels of silver</a:t>
            </a:r>
            <a:r>
              <a:rPr lang="en-US" sz="3100"/>
              <a:t>. Thus they brought Joseph into Egypt.</a:t>
            </a:r>
          </a:p>
        </p:txBody>
      </p:sp>
    </p:spTree>
    <p:extLst>
      <p:ext uri="{BB962C8B-B14F-4D97-AF65-F5344CB8AC3E}">
        <p14:creationId xmlns:p14="http://schemas.microsoft.com/office/powerpoint/2010/main" val="6550965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71F2FD-EF62-897C-E4F5-1A15D3E4F0A2}"/>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selling of Joseph</a:t>
            </a:r>
          </a:p>
        </p:txBody>
      </p:sp>
      <p:sp>
        <p:nvSpPr>
          <p:cNvPr id="3" name="TextBox 2">
            <a:extLst>
              <a:ext uri="{FF2B5EF4-FFF2-40B4-BE49-F238E27FC236}">
                <a16:creationId xmlns:a16="http://schemas.microsoft.com/office/drawing/2014/main" id="{2F759E7B-7704-7461-C25A-89DFAFB2FCC6}"/>
              </a:ext>
            </a:extLst>
          </p:cNvPr>
          <p:cNvSpPr txBox="1"/>
          <p:nvPr/>
        </p:nvSpPr>
        <p:spPr>
          <a:xfrm>
            <a:off x="0" y="762000"/>
            <a:ext cx="12192000" cy="646331"/>
          </a:xfrm>
          <a:prstGeom prst="rect">
            <a:avLst/>
          </a:prstGeom>
          <a:noFill/>
        </p:spPr>
        <p:txBody>
          <a:bodyPr vert="horz" rtlCol="0">
            <a:spAutoFit/>
          </a:bodyPr>
          <a:lstStyle/>
          <a:p>
            <a:pPr algn="ctr"/>
            <a:r>
              <a:rPr lang="en-US" sz="3600"/>
              <a:t>Jashar 42:28</a:t>
            </a:r>
          </a:p>
        </p:txBody>
      </p:sp>
      <p:sp>
        <p:nvSpPr>
          <p:cNvPr id="4" name="TextBox 3">
            <a:extLst>
              <a:ext uri="{FF2B5EF4-FFF2-40B4-BE49-F238E27FC236}">
                <a16:creationId xmlns:a16="http://schemas.microsoft.com/office/drawing/2014/main" id="{C0FD6A61-6241-12CE-A0A8-FC91E8755C5C}"/>
              </a:ext>
            </a:extLst>
          </p:cNvPr>
          <p:cNvSpPr txBox="1"/>
          <p:nvPr/>
        </p:nvSpPr>
        <p:spPr>
          <a:xfrm>
            <a:off x="0" y="1270000"/>
            <a:ext cx="12192000" cy="400110"/>
          </a:xfrm>
          <a:prstGeom prst="rect">
            <a:avLst/>
          </a:prstGeom>
          <a:noFill/>
        </p:spPr>
        <p:txBody>
          <a:bodyPr vert="horz" rtlCol="0">
            <a:spAutoFit/>
          </a:bodyPr>
          <a:lstStyle/>
          <a:p>
            <a:pPr algn="ctr"/>
            <a:r>
              <a:rPr lang="en-US" sz="2000"/>
              <a:t>(MST, Moses Samuel Translation)</a:t>
            </a:r>
          </a:p>
        </p:txBody>
      </p:sp>
      <p:sp>
        <p:nvSpPr>
          <p:cNvPr id="5" name="TextBox 4">
            <a:extLst>
              <a:ext uri="{FF2B5EF4-FFF2-40B4-BE49-F238E27FC236}">
                <a16:creationId xmlns:a16="http://schemas.microsoft.com/office/drawing/2014/main" id="{FDCEFBEB-C079-1FB4-56D7-CAE3BA3E081F}"/>
              </a:ext>
            </a:extLst>
          </p:cNvPr>
          <p:cNvSpPr txBox="1"/>
          <p:nvPr/>
        </p:nvSpPr>
        <p:spPr>
          <a:xfrm>
            <a:off x="1016000" y="1905000"/>
            <a:ext cx="10160000" cy="2000548"/>
          </a:xfrm>
          <a:prstGeom prst="rect">
            <a:avLst/>
          </a:prstGeom>
          <a:noFill/>
        </p:spPr>
        <p:txBody>
          <a:bodyPr vert="horz" rtlCol="0">
            <a:spAutoFit/>
          </a:bodyPr>
          <a:lstStyle/>
          <a:p>
            <a:pPr algn="ctr"/>
            <a:r>
              <a:rPr lang="en-US" sz="3100"/>
              <a:t>And some of the Midianite merchants went by, and they drew and lifted Joseph out of the pit, and sold Joseph to the Ishmaelites for </a:t>
            </a:r>
            <a:r>
              <a:rPr lang="en-US" sz="3100" b="1">
                <a:solidFill>
                  <a:srgbClr val="FF0000"/>
                </a:solidFill>
              </a:rPr>
              <a:t>twenty pieces of silver</a:t>
            </a:r>
            <a:r>
              <a:rPr lang="en-US" sz="3100"/>
              <a:t>, and they brought Joseph into Egypt.</a:t>
            </a:r>
          </a:p>
        </p:txBody>
      </p:sp>
    </p:spTree>
    <p:extLst>
      <p:ext uri="{BB962C8B-B14F-4D97-AF65-F5344CB8AC3E}">
        <p14:creationId xmlns:p14="http://schemas.microsoft.com/office/powerpoint/2010/main" val="35024926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372179-305B-ECF2-E065-FE5D0DFE9CFF}"/>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selling of Joseph</a:t>
            </a:r>
          </a:p>
        </p:txBody>
      </p:sp>
      <p:sp>
        <p:nvSpPr>
          <p:cNvPr id="3" name="TextBox 2">
            <a:extLst>
              <a:ext uri="{FF2B5EF4-FFF2-40B4-BE49-F238E27FC236}">
                <a16:creationId xmlns:a16="http://schemas.microsoft.com/office/drawing/2014/main" id="{C5106C77-43DB-1BB5-225F-29614A949064}"/>
              </a:ext>
            </a:extLst>
          </p:cNvPr>
          <p:cNvSpPr txBox="1"/>
          <p:nvPr/>
        </p:nvSpPr>
        <p:spPr>
          <a:xfrm>
            <a:off x="0" y="762000"/>
            <a:ext cx="12192000" cy="646331"/>
          </a:xfrm>
          <a:prstGeom prst="rect">
            <a:avLst/>
          </a:prstGeom>
          <a:noFill/>
        </p:spPr>
        <p:txBody>
          <a:bodyPr vert="horz" rtlCol="0">
            <a:spAutoFit/>
          </a:bodyPr>
          <a:lstStyle/>
          <a:p>
            <a:pPr algn="ctr"/>
            <a:r>
              <a:rPr lang="en-US" sz="3600"/>
              <a:t>Testament of Gad 2:1</a:t>
            </a:r>
          </a:p>
        </p:txBody>
      </p:sp>
      <p:sp>
        <p:nvSpPr>
          <p:cNvPr id="4" name="TextBox 3">
            <a:extLst>
              <a:ext uri="{FF2B5EF4-FFF2-40B4-BE49-F238E27FC236}">
                <a16:creationId xmlns:a16="http://schemas.microsoft.com/office/drawing/2014/main" id="{C03A5152-71B0-D111-538E-CB7F8549AE28}"/>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B00AF3C-5CEB-E207-EDE5-71828392BC4E}"/>
              </a:ext>
            </a:extLst>
          </p:cNvPr>
          <p:cNvSpPr txBox="1"/>
          <p:nvPr/>
        </p:nvSpPr>
        <p:spPr>
          <a:xfrm>
            <a:off x="1016000" y="1905000"/>
            <a:ext cx="10160000" cy="1523494"/>
          </a:xfrm>
          <a:prstGeom prst="rect">
            <a:avLst/>
          </a:prstGeom>
          <a:noFill/>
        </p:spPr>
        <p:txBody>
          <a:bodyPr vert="horz" rtlCol="0">
            <a:spAutoFit/>
          </a:bodyPr>
          <a:lstStyle/>
          <a:p>
            <a:pPr algn="ctr"/>
            <a:r>
              <a:rPr lang="en-US" sz="3100"/>
              <a:t>If I had the chance, I would2 have killed him. Therefore Judah and I sold him to the Ishmaelites for </a:t>
            </a:r>
            <a:r>
              <a:rPr lang="en-US" sz="3100" b="1">
                <a:solidFill>
                  <a:srgbClr val="FF0000"/>
                </a:solidFill>
              </a:rPr>
              <a:t>thirty pieces of gold</a:t>
            </a:r>
            <a:r>
              <a:rPr lang="en-US" sz="3100"/>
              <a:t>.</a:t>
            </a:r>
          </a:p>
        </p:txBody>
      </p:sp>
    </p:spTree>
    <p:extLst>
      <p:ext uri="{BB962C8B-B14F-4D97-AF65-F5344CB8AC3E}">
        <p14:creationId xmlns:p14="http://schemas.microsoft.com/office/powerpoint/2010/main" val="8791579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FAE70-C0E0-DD40-45DB-0F6FC41140E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Comparison of the Temptation of Eve</a:t>
            </a:r>
          </a:p>
        </p:txBody>
      </p:sp>
      <p:sp>
        <p:nvSpPr>
          <p:cNvPr id="3" name="Subtitle 2">
            <a:extLst>
              <a:ext uri="{FF2B5EF4-FFF2-40B4-BE49-F238E27FC236}">
                <a16:creationId xmlns:a16="http://schemas.microsoft.com/office/drawing/2014/main" id="{1FBC7F4B-97C5-4A2A-B469-BA4264A7C68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793302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C5104C-D7AE-4605-2C73-3D87864E7A0D}"/>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43065F4B-347A-FC72-FCF1-727D795DDC77}"/>
              </a:ext>
            </a:extLst>
          </p:cNvPr>
          <p:cNvSpPr txBox="1"/>
          <p:nvPr/>
        </p:nvSpPr>
        <p:spPr>
          <a:xfrm>
            <a:off x="0" y="762000"/>
            <a:ext cx="12192000" cy="646331"/>
          </a:xfrm>
          <a:prstGeom prst="rect">
            <a:avLst/>
          </a:prstGeom>
          <a:noFill/>
        </p:spPr>
        <p:txBody>
          <a:bodyPr vert="horz" rtlCol="0">
            <a:spAutoFit/>
          </a:bodyPr>
          <a:lstStyle/>
          <a:p>
            <a:pPr algn="ctr"/>
            <a:r>
              <a:rPr lang="en-US" sz="3600"/>
              <a:t>First Enoch 69:6</a:t>
            </a:r>
          </a:p>
        </p:txBody>
      </p:sp>
      <p:sp>
        <p:nvSpPr>
          <p:cNvPr id="4" name="TextBox 3">
            <a:extLst>
              <a:ext uri="{FF2B5EF4-FFF2-40B4-BE49-F238E27FC236}">
                <a16:creationId xmlns:a16="http://schemas.microsoft.com/office/drawing/2014/main" id="{B413C47A-A9BB-0AB6-7858-70B36D0BF54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4A9C991-1B6A-A6CF-9BDB-0FF4F3BA328D}"/>
              </a:ext>
            </a:extLst>
          </p:cNvPr>
          <p:cNvSpPr txBox="1"/>
          <p:nvPr/>
        </p:nvSpPr>
        <p:spPr>
          <a:xfrm>
            <a:off x="1016000" y="1905000"/>
            <a:ext cx="10160000" cy="2477601"/>
          </a:xfrm>
          <a:prstGeom prst="rect">
            <a:avLst/>
          </a:prstGeom>
          <a:noFill/>
        </p:spPr>
        <p:txBody>
          <a:bodyPr vert="horz" rtlCol="0">
            <a:spAutoFit/>
          </a:bodyPr>
          <a:lstStyle/>
          <a:p>
            <a:pPr algn="ctr"/>
            <a:r>
              <a:rPr lang="en-US" sz="3100"/>
              <a:t>their bodies with the daughters of men. And the third was named </a:t>
            </a:r>
            <a:r>
              <a:rPr lang="en-US" sz="3100" b="1">
                <a:solidFill>
                  <a:srgbClr val="FF0000"/>
                </a:solidFill>
              </a:rPr>
              <a:t>G dre l:</a:t>
            </a:r>
            <a:r>
              <a:rPr lang="en-US" sz="3100"/>
              <a:t> he it is who showed the children of men all the blows of death, </a:t>
            </a:r>
            <a:r>
              <a:rPr lang="en-US" sz="3100" b="1">
                <a:solidFill>
                  <a:srgbClr val="FF0000"/>
                </a:solidFill>
              </a:rPr>
              <a:t>and he led astray Eve</a:t>
            </a:r>
            <a:r>
              <a:rPr lang="en-US" sz="3100"/>
              <a:t>, and showed [the weapons of death to the sons of men] the shield and the coat of mail, and the sword for battle, and all the weapons</a:t>
            </a:r>
          </a:p>
        </p:txBody>
      </p:sp>
    </p:spTree>
    <p:extLst>
      <p:ext uri="{BB962C8B-B14F-4D97-AF65-F5344CB8AC3E}">
        <p14:creationId xmlns:p14="http://schemas.microsoft.com/office/powerpoint/2010/main" val="21587722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761299-575C-9C92-1275-D16E56438BD1}"/>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C99619D1-2F5B-7189-0DED-92B98D640C2D}"/>
              </a:ext>
            </a:extLst>
          </p:cNvPr>
          <p:cNvSpPr txBox="1"/>
          <p:nvPr/>
        </p:nvSpPr>
        <p:spPr>
          <a:xfrm>
            <a:off x="0" y="762000"/>
            <a:ext cx="12192000" cy="646331"/>
          </a:xfrm>
          <a:prstGeom prst="rect">
            <a:avLst/>
          </a:prstGeom>
          <a:noFill/>
        </p:spPr>
        <p:txBody>
          <a:bodyPr vert="horz" rtlCol="0">
            <a:spAutoFit/>
          </a:bodyPr>
          <a:lstStyle/>
          <a:p>
            <a:pPr algn="ctr"/>
            <a:r>
              <a:rPr lang="en-US" sz="3600"/>
              <a:t>Genesis 3:1-6</a:t>
            </a:r>
          </a:p>
        </p:txBody>
      </p:sp>
      <p:sp>
        <p:nvSpPr>
          <p:cNvPr id="4" name="TextBox 3">
            <a:extLst>
              <a:ext uri="{FF2B5EF4-FFF2-40B4-BE49-F238E27FC236}">
                <a16:creationId xmlns:a16="http://schemas.microsoft.com/office/drawing/2014/main" id="{8ED76880-C032-12DA-A81E-35AD1A0792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B507B7-0A3C-4FE0-D22E-ED6786E30AEB}"/>
              </a:ext>
            </a:extLst>
          </p:cNvPr>
          <p:cNvSpPr txBox="1"/>
          <p:nvPr/>
        </p:nvSpPr>
        <p:spPr>
          <a:xfrm>
            <a:off x="1016000" y="1905000"/>
            <a:ext cx="10160000" cy="4385816"/>
          </a:xfrm>
          <a:prstGeom prst="rect">
            <a:avLst/>
          </a:prstGeom>
          <a:noFill/>
        </p:spPr>
        <p:txBody>
          <a:bodyPr vert="horz" rtlCol="0">
            <a:spAutoFit/>
          </a:bodyPr>
          <a:lstStyle/>
          <a:p>
            <a:pPr algn="ctr"/>
            <a:r>
              <a:rPr lang="en-US" sz="3100"/>
              <a:t>Now </a:t>
            </a:r>
            <a:r>
              <a:rPr lang="en-US" sz="3100" b="1">
                <a:solidFill>
                  <a:srgbClr val="FF0000"/>
                </a:solidFill>
              </a:rPr>
              <a:t>the serpent</a:t>
            </a:r>
            <a:r>
              <a:rPr lang="en-US" sz="3100"/>
              <a:t> was more crafty than any beast of the field which the LORD God had made. And he said to the woman, "Indeed, has God said, 'You shall not eat from any tree of the garden'?" The woman said to </a:t>
            </a:r>
            <a:r>
              <a:rPr lang="en-US" sz="3100" b="1">
                <a:solidFill>
                  <a:srgbClr val="FF0000"/>
                </a:solidFill>
              </a:rPr>
              <a:t>the serpent</a:t>
            </a:r>
            <a:r>
              <a:rPr lang="en-US" sz="3100"/>
              <a:t>, "From the fruit of the trees of the garden we may eat; but from the fruit of the tree which is in the middle of the garden, God has said, 'You shall not eat from it or touch it, or you will die.'" </a:t>
            </a:r>
            <a:r>
              <a:rPr lang="en-US" sz="3100" b="1">
                <a:solidFill>
                  <a:srgbClr val="FF0000"/>
                </a:solidFill>
              </a:rPr>
              <a:t>The serpent</a:t>
            </a:r>
            <a:r>
              <a:rPr lang="en-US" sz="3100"/>
              <a:t> said to the woman, "You surely will not die! (Continued...)</a:t>
            </a:r>
          </a:p>
        </p:txBody>
      </p:sp>
    </p:spTree>
    <p:extLst>
      <p:ext uri="{BB962C8B-B14F-4D97-AF65-F5344CB8AC3E}">
        <p14:creationId xmlns:p14="http://schemas.microsoft.com/office/powerpoint/2010/main" val="5113329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84E7C0-650F-4312-B05D-1E00A9192B5B}"/>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FD59886F-10FA-7FCE-2DAA-A2AAE289BD68}"/>
              </a:ext>
            </a:extLst>
          </p:cNvPr>
          <p:cNvSpPr txBox="1"/>
          <p:nvPr/>
        </p:nvSpPr>
        <p:spPr>
          <a:xfrm>
            <a:off x="1016000" y="635000"/>
            <a:ext cx="10160000" cy="2954655"/>
          </a:xfrm>
          <a:prstGeom prst="rect">
            <a:avLst/>
          </a:prstGeom>
          <a:noFill/>
        </p:spPr>
        <p:txBody>
          <a:bodyPr vert="horz" rtlCol="0">
            <a:spAutoFit/>
          </a:bodyPr>
          <a:lstStyle/>
          <a:p>
            <a:pPr algn="ctr"/>
            <a:r>
              <a:rPr lang="en-US" sz="3100"/>
              <a:t>"For God knows that in the day you eat from it your eyes will be opened, and you will be like God, knowing good and evil." When the woman saw that the tree was good for food, and that it was a delight to the eyes, and that the tree was desirable to make one wise, she took from its fruit and ate; and she gave also to her husband with her, and he ate.</a:t>
            </a:r>
          </a:p>
        </p:txBody>
      </p:sp>
    </p:spTree>
    <p:extLst>
      <p:ext uri="{BB962C8B-B14F-4D97-AF65-F5344CB8AC3E}">
        <p14:creationId xmlns:p14="http://schemas.microsoft.com/office/powerpoint/2010/main" val="3560152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AE6631-2D3D-E34B-0C43-BF78B93FC047}"/>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8237BEFB-1C45-09AD-67C6-28F99C630932}"/>
              </a:ext>
            </a:extLst>
          </p:cNvPr>
          <p:cNvSpPr txBox="1"/>
          <p:nvPr/>
        </p:nvSpPr>
        <p:spPr>
          <a:xfrm>
            <a:off x="0" y="762000"/>
            <a:ext cx="12192000" cy="646331"/>
          </a:xfrm>
          <a:prstGeom prst="rect">
            <a:avLst/>
          </a:prstGeom>
          <a:noFill/>
        </p:spPr>
        <p:txBody>
          <a:bodyPr vert="horz" rtlCol="0">
            <a:spAutoFit/>
          </a:bodyPr>
          <a:lstStyle/>
          <a:p>
            <a:pPr algn="ctr"/>
            <a:r>
              <a:rPr lang="en-US" sz="3600"/>
              <a:t>Jubilees 3:17-28</a:t>
            </a:r>
          </a:p>
        </p:txBody>
      </p:sp>
      <p:sp>
        <p:nvSpPr>
          <p:cNvPr id="4" name="TextBox 3">
            <a:extLst>
              <a:ext uri="{FF2B5EF4-FFF2-40B4-BE49-F238E27FC236}">
                <a16:creationId xmlns:a16="http://schemas.microsoft.com/office/drawing/2014/main" id="{6CE10CF3-6EFB-956F-7896-F05F98D3E5A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C1700D8-7900-2052-24EE-783BBB473EFE}"/>
              </a:ext>
            </a:extLst>
          </p:cNvPr>
          <p:cNvSpPr txBox="1"/>
          <p:nvPr/>
        </p:nvSpPr>
        <p:spPr>
          <a:xfrm>
            <a:off x="1016000" y="1905000"/>
            <a:ext cx="10160000" cy="3908762"/>
          </a:xfrm>
          <a:prstGeom prst="rect">
            <a:avLst/>
          </a:prstGeom>
          <a:noFill/>
        </p:spPr>
        <p:txBody>
          <a:bodyPr vert="horz" rtlCol="0">
            <a:spAutoFit/>
          </a:bodyPr>
          <a:lstStyle/>
          <a:p>
            <a:pPr algn="ctr"/>
            <a:r>
              <a:rPr lang="en-US" sz="3100"/>
              <a:t>And after the completion of the seven years, which he had completed there, seven years exactly, [8 A.M.] and in the second month, on the seventeenth day (of the month), </a:t>
            </a:r>
            <a:r>
              <a:rPr lang="en-US" sz="3100" b="1">
                <a:solidFill>
                  <a:srgbClr val="FF0000"/>
                </a:solidFill>
              </a:rPr>
              <a:t>the serpent</a:t>
            </a:r>
            <a:r>
              <a:rPr lang="en-US" sz="3100"/>
              <a:t> came and approached the woman, and </a:t>
            </a:r>
            <a:r>
              <a:rPr lang="en-US" sz="3100" b="1">
                <a:solidFill>
                  <a:srgbClr val="FF0000"/>
                </a:solidFill>
              </a:rPr>
              <a:t>the serpent</a:t>
            </a:r>
            <a:r>
              <a:rPr lang="en-US" sz="3100"/>
              <a:t> said to the woman, 'Hath God commanded you, saying, Ye shall not eat of every tree of the garden?' And she said to it, 'Of all the fruit of the trees of the garden God hath said unto us, Eat; (Continued...)</a:t>
            </a:r>
          </a:p>
        </p:txBody>
      </p:sp>
    </p:spTree>
    <p:extLst>
      <p:ext uri="{BB962C8B-B14F-4D97-AF65-F5344CB8AC3E}">
        <p14:creationId xmlns:p14="http://schemas.microsoft.com/office/powerpoint/2010/main" val="28025639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D2BD1D-1C9E-73FB-3B28-D925F99142D8}"/>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1853EF20-1299-5A0C-3386-159C17131AA1}"/>
              </a:ext>
            </a:extLst>
          </p:cNvPr>
          <p:cNvSpPr txBox="1"/>
          <p:nvPr/>
        </p:nvSpPr>
        <p:spPr>
          <a:xfrm>
            <a:off x="1016000" y="635000"/>
            <a:ext cx="10160000" cy="3431709"/>
          </a:xfrm>
          <a:prstGeom prst="rect">
            <a:avLst/>
          </a:prstGeom>
          <a:noFill/>
        </p:spPr>
        <p:txBody>
          <a:bodyPr vert="horz" rtlCol="0">
            <a:spAutoFit/>
          </a:bodyPr>
          <a:lstStyle/>
          <a:p>
            <a:pPr algn="ctr"/>
            <a:r>
              <a:rPr lang="en-US" sz="3100"/>
              <a:t>but of the fruit of the tree which is in the midst of the garden God hath said unto us, Ye shall not eat thereof, neither shall ye touch it, lest ye die.' And </a:t>
            </a:r>
            <a:r>
              <a:rPr lang="en-US" sz="3100" b="1">
                <a:solidFill>
                  <a:srgbClr val="FF0000"/>
                </a:solidFill>
              </a:rPr>
              <a:t>the serpent</a:t>
            </a:r>
            <a:r>
              <a:rPr lang="en-US" sz="3100"/>
              <a:t> said unto the woman, 'Ye shall not surely die: for God doth know that on the day ye shall eat thereof, your eyes will be opened, and ye will be as gods, and ye will know good and evil. (Continued...)</a:t>
            </a:r>
          </a:p>
        </p:txBody>
      </p:sp>
    </p:spTree>
    <p:extLst>
      <p:ext uri="{BB962C8B-B14F-4D97-AF65-F5344CB8AC3E}">
        <p14:creationId xmlns:p14="http://schemas.microsoft.com/office/powerpoint/2010/main" val="11572858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100F21-19EF-1175-4B88-8403F06C7ABA}"/>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960F75F8-5FD2-2DF9-B7E2-3BC683818215}"/>
              </a:ext>
            </a:extLst>
          </p:cNvPr>
          <p:cNvSpPr txBox="1"/>
          <p:nvPr/>
        </p:nvSpPr>
        <p:spPr>
          <a:xfrm>
            <a:off x="1016000" y="635000"/>
            <a:ext cx="10160000" cy="4385816"/>
          </a:xfrm>
          <a:prstGeom prst="rect">
            <a:avLst/>
          </a:prstGeom>
          <a:noFill/>
        </p:spPr>
        <p:txBody>
          <a:bodyPr vert="horz" rtlCol="0">
            <a:spAutoFit/>
          </a:bodyPr>
          <a:lstStyle/>
          <a:p>
            <a:pPr algn="ctr"/>
            <a:r>
              <a:rPr lang="en-US" sz="3100"/>
              <a:t>And the woman saw the tree that it was agreeable and pleasant to the eye, and that its fruit was good for food, and she took thereof and eat. And when she had first covered her shame with figleaves, she gave thereof to Adam and he eat, and his eyes were opened, and he saw that he was naked. And he took figleaves and sewed (them) together, and made an apron for himself, and ,covered his shame. And God cursed t</a:t>
            </a:r>
            <a:r>
              <a:rPr lang="en-US" sz="3100" b="1">
                <a:solidFill>
                  <a:srgbClr val="FF0000"/>
                </a:solidFill>
              </a:rPr>
              <a:t>he serpent,</a:t>
            </a:r>
            <a:r>
              <a:rPr lang="en-US" sz="3100"/>
              <a:t> and was wroth with it for ever . . . (Continued...)</a:t>
            </a:r>
          </a:p>
        </p:txBody>
      </p:sp>
    </p:spTree>
    <p:extLst>
      <p:ext uri="{BB962C8B-B14F-4D97-AF65-F5344CB8AC3E}">
        <p14:creationId xmlns:p14="http://schemas.microsoft.com/office/powerpoint/2010/main" val="12099743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E53DEA-ABD3-62C3-689C-2AAAA2366FDA}"/>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6DB4F534-60F6-09C3-ED2F-33402E4C3A39}"/>
              </a:ext>
            </a:extLst>
          </p:cNvPr>
          <p:cNvSpPr txBox="1"/>
          <p:nvPr/>
        </p:nvSpPr>
        <p:spPr>
          <a:xfrm>
            <a:off x="1016000" y="635000"/>
            <a:ext cx="10160000" cy="2954655"/>
          </a:xfrm>
          <a:prstGeom prst="rect">
            <a:avLst/>
          </a:prstGeom>
          <a:noFill/>
        </p:spPr>
        <p:txBody>
          <a:bodyPr vert="horz" rtlCol="0">
            <a:spAutoFit/>
          </a:bodyPr>
          <a:lstStyle/>
          <a:p>
            <a:pPr algn="ctr"/>
            <a:r>
              <a:rPr lang="en-US" sz="3100"/>
              <a:t>And He was wroth with the woman, because she harkened to the voice of th</a:t>
            </a:r>
            <a:r>
              <a:rPr lang="en-US" sz="3100" b="1">
                <a:solidFill>
                  <a:srgbClr val="FF0000"/>
                </a:solidFill>
              </a:rPr>
              <a:t>e serpent, </a:t>
            </a:r>
            <a:r>
              <a:rPr lang="en-US" sz="3100"/>
              <a:t>and did eat; and He said unto her: 'I will greatly multiply thy sorrow and thy pains: in sorrow thou shalt bring forth children, and thy return shall be unto thy husband, and he will rule over thee. (Continued...)</a:t>
            </a:r>
          </a:p>
        </p:txBody>
      </p:sp>
    </p:spTree>
    <p:extLst>
      <p:ext uri="{BB962C8B-B14F-4D97-AF65-F5344CB8AC3E}">
        <p14:creationId xmlns:p14="http://schemas.microsoft.com/office/powerpoint/2010/main" val="13581725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AA6244-682F-3E5B-85A2-B7A79A3CF22C}"/>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36A44C20-7904-3B5F-9581-6900DAC21392}"/>
              </a:ext>
            </a:extLst>
          </p:cNvPr>
          <p:cNvSpPr txBox="1"/>
          <p:nvPr/>
        </p:nvSpPr>
        <p:spPr>
          <a:xfrm>
            <a:off x="1016000" y="635000"/>
            <a:ext cx="10160000" cy="3908762"/>
          </a:xfrm>
          <a:prstGeom prst="rect">
            <a:avLst/>
          </a:prstGeom>
          <a:noFill/>
        </p:spPr>
        <p:txBody>
          <a:bodyPr vert="horz" rtlCol="0">
            <a:spAutoFit/>
          </a:bodyPr>
          <a:lstStyle/>
          <a:p>
            <a:pPr algn="ctr"/>
            <a:r>
              <a:rPr lang="en-US" sz="3100"/>
              <a:t>' And to Adam also he said, ' Because thou hast harkened unto the voice of thy wife, and hast eaten of the tree of which I commanded thee that thou shouldst not eat thereof, cursed be the ground for thy sake: thorns and thistles shall it bring forth to thee, and thou shalt eat thy bread in the sweat of thy face, till thou returnest to the earth from whence thou wast taken; for earth thou art, and unto earth shalt thou return. (Continued...)</a:t>
            </a:r>
          </a:p>
        </p:txBody>
      </p:sp>
    </p:spTree>
    <p:extLst>
      <p:ext uri="{BB962C8B-B14F-4D97-AF65-F5344CB8AC3E}">
        <p14:creationId xmlns:p14="http://schemas.microsoft.com/office/powerpoint/2010/main" val="2551348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820DE0-A1B6-1DAF-901E-9619E6D57A35}"/>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7E090366-F5F7-D087-DE15-CC2F6911CE1C}"/>
              </a:ext>
            </a:extLst>
          </p:cNvPr>
          <p:cNvSpPr txBox="1"/>
          <p:nvPr/>
        </p:nvSpPr>
        <p:spPr>
          <a:xfrm>
            <a:off x="1016000" y="635000"/>
            <a:ext cx="10160000" cy="2954655"/>
          </a:xfrm>
          <a:prstGeom prst="rect">
            <a:avLst/>
          </a:prstGeom>
          <a:noFill/>
        </p:spPr>
        <p:txBody>
          <a:bodyPr vert="horz" rtlCol="0">
            <a:spAutoFit/>
          </a:bodyPr>
          <a:lstStyle/>
          <a:p>
            <a:pPr algn="ctr"/>
            <a:r>
              <a:rPr lang="en-US" sz="3100"/>
              <a:t>' And He made for them coats of skin, and clothed them, and sent them forth from the Garden of Eden. And on that day on which Adam went forth from the Garden, he offered as a sweet savour an offering, frankincense, galbanum, and stacte, and spices in the morning with the rising of the sun from the day when he covered his shame. (Continued...)</a:t>
            </a:r>
          </a:p>
        </p:txBody>
      </p:sp>
    </p:spTree>
    <p:extLst>
      <p:ext uri="{BB962C8B-B14F-4D97-AF65-F5344CB8AC3E}">
        <p14:creationId xmlns:p14="http://schemas.microsoft.com/office/powerpoint/2010/main" val="33356198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80EB96-1A84-E781-A9B0-AC916EA49226}"/>
              </a:ext>
            </a:extLst>
          </p:cNvPr>
          <p:cNvSpPr txBox="1"/>
          <p:nvPr/>
        </p:nvSpPr>
        <p:spPr>
          <a:xfrm>
            <a:off x="127000" y="127000"/>
            <a:ext cx="7315200" cy="276999"/>
          </a:xfrm>
          <a:prstGeom prst="rect">
            <a:avLst/>
          </a:prstGeom>
          <a:noFill/>
        </p:spPr>
        <p:txBody>
          <a:bodyPr vert="horz" lIns="0" tIns="0" rIns="0" bIns="0" rtlCol="0">
            <a:spAutoFit/>
          </a:bodyPr>
          <a:lstStyle/>
          <a:p>
            <a:r>
              <a:rPr lang="en-US"/>
              <a:t>Comparison of the Temptation of Eve</a:t>
            </a:r>
          </a:p>
        </p:txBody>
      </p:sp>
      <p:sp>
        <p:nvSpPr>
          <p:cNvPr id="3" name="TextBox 2">
            <a:extLst>
              <a:ext uri="{FF2B5EF4-FFF2-40B4-BE49-F238E27FC236}">
                <a16:creationId xmlns:a16="http://schemas.microsoft.com/office/drawing/2014/main" id="{6CC5BBFD-E808-7C27-AD5B-36CD9A46845F}"/>
              </a:ext>
            </a:extLst>
          </p:cNvPr>
          <p:cNvSpPr txBox="1"/>
          <p:nvPr/>
        </p:nvSpPr>
        <p:spPr>
          <a:xfrm>
            <a:off x="1016000" y="635000"/>
            <a:ext cx="10160000" cy="2000548"/>
          </a:xfrm>
          <a:prstGeom prst="rect">
            <a:avLst/>
          </a:prstGeom>
          <a:noFill/>
        </p:spPr>
        <p:txBody>
          <a:bodyPr vert="horz" rtlCol="0">
            <a:spAutoFit/>
          </a:bodyPr>
          <a:lstStyle/>
          <a:p>
            <a:pPr algn="ctr"/>
            <a:r>
              <a:rPr lang="en-US" sz="3100"/>
              <a:t>And on that day was closed the mouth of all beasts, and of cattle, and of birds, and of whatever walks, and of whatever moves, so that they could no longer speak: for they had all spoken one with another with one lip and with one tongue.</a:t>
            </a:r>
          </a:p>
        </p:txBody>
      </p:sp>
    </p:spTree>
    <p:extLst>
      <p:ext uri="{BB962C8B-B14F-4D97-AF65-F5344CB8AC3E}">
        <p14:creationId xmlns:p14="http://schemas.microsoft.com/office/powerpoint/2010/main" val="20322070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56EB9-52B7-D9DA-AB45-B64F55F1037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Interesting claims given in First Enoch</a:t>
            </a:r>
          </a:p>
        </p:txBody>
      </p:sp>
      <p:sp>
        <p:nvSpPr>
          <p:cNvPr id="3" name="Subtitle 2">
            <a:extLst>
              <a:ext uri="{FF2B5EF4-FFF2-40B4-BE49-F238E27FC236}">
                <a16:creationId xmlns:a16="http://schemas.microsoft.com/office/drawing/2014/main" id="{9D9A0EF0-05FB-055C-E3F6-5208B01232D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9441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FBB28F-AF56-933C-6900-E4D5D8268024}"/>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First Enoch</a:t>
            </a:r>
          </a:p>
        </p:txBody>
      </p:sp>
      <p:sp>
        <p:nvSpPr>
          <p:cNvPr id="3" name="TextBox 2">
            <a:extLst>
              <a:ext uri="{FF2B5EF4-FFF2-40B4-BE49-F238E27FC236}">
                <a16:creationId xmlns:a16="http://schemas.microsoft.com/office/drawing/2014/main" id="{6CF864DC-2FCB-67EB-0FBF-E5A72E153DD7}"/>
              </a:ext>
            </a:extLst>
          </p:cNvPr>
          <p:cNvSpPr txBox="1"/>
          <p:nvPr/>
        </p:nvSpPr>
        <p:spPr>
          <a:xfrm>
            <a:off x="0" y="762000"/>
            <a:ext cx="12192000" cy="646331"/>
          </a:xfrm>
          <a:prstGeom prst="rect">
            <a:avLst/>
          </a:prstGeom>
          <a:noFill/>
        </p:spPr>
        <p:txBody>
          <a:bodyPr vert="horz" rtlCol="0">
            <a:spAutoFit/>
          </a:bodyPr>
          <a:lstStyle/>
          <a:p>
            <a:pPr algn="ctr"/>
            <a:r>
              <a:rPr lang="en-US" sz="3600"/>
              <a:t>First Enoch 7:1-3</a:t>
            </a:r>
          </a:p>
        </p:txBody>
      </p:sp>
      <p:sp>
        <p:nvSpPr>
          <p:cNvPr id="4" name="TextBox 3">
            <a:extLst>
              <a:ext uri="{FF2B5EF4-FFF2-40B4-BE49-F238E27FC236}">
                <a16:creationId xmlns:a16="http://schemas.microsoft.com/office/drawing/2014/main" id="{3285794F-2FB1-A659-21F9-67DC154B4CE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5231404-B596-F504-3EC8-748A15F5D467}"/>
              </a:ext>
            </a:extLst>
          </p:cNvPr>
          <p:cNvSpPr txBox="1"/>
          <p:nvPr/>
        </p:nvSpPr>
        <p:spPr>
          <a:xfrm>
            <a:off x="1016000" y="1905000"/>
            <a:ext cx="10160000" cy="3431709"/>
          </a:xfrm>
          <a:prstGeom prst="rect">
            <a:avLst/>
          </a:prstGeom>
          <a:noFill/>
        </p:spPr>
        <p:txBody>
          <a:bodyPr vert="horz" rtlCol="0">
            <a:spAutoFit/>
          </a:bodyPr>
          <a:lstStyle/>
          <a:p>
            <a:pPr algn="ctr"/>
            <a:r>
              <a:rPr lang="en-US" sz="3100"/>
              <a:t>And all the others together with them took unto themselves wives, and each chose for himself one, and they began to go in unto them and to defile themselves with them, and they taught them charms and enchantments, and the cutting of roots, and made them acquainted with plants. And they became pregnant, and they bare great giants, </a:t>
            </a:r>
            <a:r>
              <a:rPr lang="en-US" sz="3100" b="1">
                <a:solidFill>
                  <a:srgbClr val="FF0000"/>
                </a:solidFill>
              </a:rPr>
              <a:t>whose height was three thousand ells</a:t>
            </a:r>
            <a:r>
              <a:rPr lang="en-US" sz="3100"/>
              <a:t>: Who consumed</a:t>
            </a:r>
          </a:p>
        </p:txBody>
      </p:sp>
    </p:spTree>
    <p:extLst>
      <p:ext uri="{BB962C8B-B14F-4D97-AF65-F5344CB8AC3E}">
        <p14:creationId xmlns:p14="http://schemas.microsoft.com/office/powerpoint/2010/main" val="15365685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8950F-362E-6948-1D24-A204A939CEB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References to Enoch in modern canon</a:t>
            </a:r>
          </a:p>
        </p:txBody>
      </p:sp>
      <p:sp>
        <p:nvSpPr>
          <p:cNvPr id="3" name="Subtitle 2">
            <a:extLst>
              <a:ext uri="{FF2B5EF4-FFF2-40B4-BE49-F238E27FC236}">
                <a16:creationId xmlns:a16="http://schemas.microsoft.com/office/drawing/2014/main" id="{B96DD04E-6F9C-67AC-B4DB-5E74859B157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654919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1D99C2-D498-6321-458D-F2D4839563C9}"/>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BCFE417D-3688-D414-5FF8-79C408EB7945}"/>
              </a:ext>
            </a:extLst>
          </p:cNvPr>
          <p:cNvSpPr txBox="1"/>
          <p:nvPr/>
        </p:nvSpPr>
        <p:spPr>
          <a:xfrm>
            <a:off x="0" y="762000"/>
            <a:ext cx="12192000" cy="646331"/>
          </a:xfrm>
          <a:prstGeom prst="rect">
            <a:avLst/>
          </a:prstGeom>
          <a:noFill/>
        </p:spPr>
        <p:txBody>
          <a:bodyPr vert="horz" rtlCol="0">
            <a:spAutoFit/>
          </a:bodyPr>
          <a:lstStyle/>
          <a:p>
            <a:pPr algn="ctr"/>
            <a:r>
              <a:rPr lang="en-US" sz="3600"/>
              <a:t>First Enoch 10:11-12</a:t>
            </a:r>
          </a:p>
        </p:txBody>
      </p:sp>
      <p:sp>
        <p:nvSpPr>
          <p:cNvPr id="4" name="TextBox 3">
            <a:extLst>
              <a:ext uri="{FF2B5EF4-FFF2-40B4-BE49-F238E27FC236}">
                <a16:creationId xmlns:a16="http://schemas.microsoft.com/office/drawing/2014/main" id="{ED13FDCD-18CF-D924-5EDD-02162DFFE0C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0C56F46-9355-0870-8BCD-B0D9AF7CBB7B}"/>
              </a:ext>
            </a:extLst>
          </p:cNvPr>
          <p:cNvSpPr txBox="1"/>
          <p:nvPr/>
        </p:nvSpPr>
        <p:spPr>
          <a:xfrm>
            <a:off x="1016000" y="1905000"/>
            <a:ext cx="10160000" cy="2477601"/>
          </a:xfrm>
          <a:prstGeom prst="rect">
            <a:avLst/>
          </a:prstGeom>
          <a:noFill/>
        </p:spPr>
        <p:txBody>
          <a:bodyPr vert="horz" rtlCol="0">
            <a:spAutoFit/>
          </a:bodyPr>
          <a:lstStyle/>
          <a:p>
            <a:pPr algn="ctr"/>
            <a:r>
              <a:rPr lang="en-US" sz="3100"/>
              <a:t>that each one of them will live five hundred years.' And the Lord said unto Michael: 'Go, </a:t>
            </a:r>
            <a:r>
              <a:rPr lang="en-US" sz="3100" b="1">
                <a:solidFill>
                  <a:srgbClr val="FF0000"/>
                </a:solidFill>
              </a:rPr>
              <a:t>bind Semj z  and his associates</a:t>
            </a:r>
            <a:r>
              <a:rPr lang="en-US" sz="3100"/>
              <a:t> who have united themselves with women so as to have defiled themselves with them in all their uncleanness. (Continued...)</a:t>
            </a:r>
          </a:p>
        </p:txBody>
      </p:sp>
    </p:spTree>
    <p:extLst>
      <p:ext uri="{BB962C8B-B14F-4D97-AF65-F5344CB8AC3E}">
        <p14:creationId xmlns:p14="http://schemas.microsoft.com/office/powerpoint/2010/main" val="24519556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7C679D-E0B0-E6BB-2D2F-1E8D4654A626}"/>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B252FA1C-9D9E-A7BE-0F1B-E8E6A55D9F7C}"/>
              </a:ext>
            </a:extLst>
          </p:cNvPr>
          <p:cNvSpPr txBox="1"/>
          <p:nvPr/>
        </p:nvSpPr>
        <p:spPr>
          <a:xfrm>
            <a:off x="1016000" y="635000"/>
            <a:ext cx="10160000" cy="2477601"/>
          </a:xfrm>
          <a:prstGeom prst="rect">
            <a:avLst/>
          </a:prstGeom>
          <a:noFill/>
        </p:spPr>
        <p:txBody>
          <a:bodyPr vert="horz" rtlCol="0">
            <a:spAutoFit/>
          </a:bodyPr>
          <a:lstStyle/>
          <a:p>
            <a:pPr algn="ctr"/>
            <a:r>
              <a:rPr lang="en-US" sz="3100"/>
              <a:t>And when their sons have slain one another, and they have seen the destruction of their beloved ones, </a:t>
            </a:r>
            <a:r>
              <a:rPr lang="en-US" sz="3100" b="1">
                <a:solidFill>
                  <a:srgbClr val="FF0000"/>
                </a:solidFill>
              </a:rPr>
              <a:t>bind them fast for seventy generations in the valleys of the earth</a:t>
            </a:r>
            <a:r>
              <a:rPr lang="en-US" sz="3100"/>
              <a:t>, till the day of their judgement and of their consummation, till the judgement that is</a:t>
            </a:r>
          </a:p>
        </p:txBody>
      </p:sp>
    </p:spTree>
    <p:extLst>
      <p:ext uri="{BB962C8B-B14F-4D97-AF65-F5344CB8AC3E}">
        <p14:creationId xmlns:p14="http://schemas.microsoft.com/office/powerpoint/2010/main" val="190926800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A05029-5B74-7D9F-BCD2-953241F252F7}"/>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B3AF9ED0-FB11-C9EC-EB70-D4BCF11A01A8}"/>
              </a:ext>
            </a:extLst>
          </p:cNvPr>
          <p:cNvSpPr txBox="1"/>
          <p:nvPr/>
        </p:nvSpPr>
        <p:spPr>
          <a:xfrm>
            <a:off x="0" y="762000"/>
            <a:ext cx="12192000" cy="646331"/>
          </a:xfrm>
          <a:prstGeom prst="rect">
            <a:avLst/>
          </a:prstGeom>
          <a:noFill/>
        </p:spPr>
        <p:txBody>
          <a:bodyPr vert="horz" rtlCol="0">
            <a:spAutoFit/>
          </a:bodyPr>
          <a:lstStyle/>
          <a:p>
            <a:pPr algn="ctr"/>
            <a:r>
              <a:rPr lang="en-US" sz="3600"/>
              <a:t>First Enoch 15:6-7</a:t>
            </a:r>
          </a:p>
        </p:txBody>
      </p:sp>
      <p:sp>
        <p:nvSpPr>
          <p:cNvPr id="4" name="TextBox 3">
            <a:extLst>
              <a:ext uri="{FF2B5EF4-FFF2-40B4-BE49-F238E27FC236}">
                <a16:creationId xmlns:a16="http://schemas.microsoft.com/office/drawing/2014/main" id="{998CA85F-95A6-B865-0480-3537BE67840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F12628A-351E-BEE6-C5B2-FE7928F57AFA}"/>
              </a:ext>
            </a:extLst>
          </p:cNvPr>
          <p:cNvSpPr txBox="1"/>
          <p:nvPr/>
        </p:nvSpPr>
        <p:spPr>
          <a:xfrm>
            <a:off x="1016000" y="1905000"/>
            <a:ext cx="10160000" cy="2954655"/>
          </a:xfrm>
          <a:prstGeom prst="rect">
            <a:avLst/>
          </a:prstGeom>
          <a:noFill/>
        </p:spPr>
        <p:txBody>
          <a:bodyPr vert="horz" rtlCol="0">
            <a:spAutoFit/>
          </a:bodyPr>
          <a:lstStyle/>
          <a:p>
            <a:pPr algn="ctr"/>
            <a:r>
              <a:rPr lang="en-US" sz="3100"/>
              <a:t>children by them, that thus nothing might be wanting to them on earth. But you were formerly spiritual, living the eternal life, and immortal for all generations of the world. And </a:t>
            </a:r>
            <a:r>
              <a:rPr lang="en-US" sz="3100" b="1">
                <a:solidFill>
                  <a:srgbClr val="FF0000"/>
                </a:solidFill>
              </a:rPr>
              <a:t>therefore I have not appointed wives for you</a:t>
            </a:r>
            <a:r>
              <a:rPr lang="en-US" sz="3100"/>
              <a:t>; for as for the spiritual ones of the heaven, in heaven is their dwelling.</a:t>
            </a:r>
          </a:p>
        </p:txBody>
      </p:sp>
    </p:spTree>
    <p:extLst>
      <p:ext uri="{BB962C8B-B14F-4D97-AF65-F5344CB8AC3E}">
        <p14:creationId xmlns:p14="http://schemas.microsoft.com/office/powerpoint/2010/main" val="6739309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1816B8-808B-BC97-A4F0-F4B404D415E5}"/>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EE6CB060-0B5F-84A9-760B-52383EB72585}"/>
              </a:ext>
            </a:extLst>
          </p:cNvPr>
          <p:cNvSpPr txBox="1"/>
          <p:nvPr/>
        </p:nvSpPr>
        <p:spPr>
          <a:xfrm>
            <a:off x="0" y="762000"/>
            <a:ext cx="12192000" cy="646331"/>
          </a:xfrm>
          <a:prstGeom prst="rect">
            <a:avLst/>
          </a:prstGeom>
          <a:noFill/>
        </p:spPr>
        <p:txBody>
          <a:bodyPr vert="horz" rtlCol="0">
            <a:spAutoFit/>
          </a:bodyPr>
          <a:lstStyle/>
          <a:p>
            <a:pPr algn="ctr"/>
            <a:r>
              <a:rPr lang="en-US" sz="3600"/>
              <a:t>Jude 1:14-15</a:t>
            </a:r>
          </a:p>
        </p:txBody>
      </p:sp>
      <p:sp>
        <p:nvSpPr>
          <p:cNvPr id="4" name="TextBox 3">
            <a:extLst>
              <a:ext uri="{FF2B5EF4-FFF2-40B4-BE49-F238E27FC236}">
                <a16:creationId xmlns:a16="http://schemas.microsoft.com/office/drawing/2014/main" id="{DBF8F1A4-2F20-1A60-CD93-7A6D832EBBD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BA33399-3C44-8138-181A-7323950B1F30}"/>
              </a:ext>
            </a:extLst>
          </p:cNvPr>
          <p:cNvSpPr txBox="1"/>
          <p:nvPr/>
        </p:nvSpPr>
        <p:spPr>
          <a:xfrm>
            <a:off x="1016000" y="1905000"/>
            <a:ext cx="10160000" cy="3431709"/>
          </a:xfrm>
          <a:prstGeom prst="rect">
            <a:avLst/>
          </a:prstGeom>
          <a:noFill/>
        </p:spPr>
        <p:txBody>
          <a:bodyPr vert="horz" rtlCol="0">
            <a:spAutoFit/>
          </a:bodyPr>
          <a:lstStyle/>
          <a:p>
            <a:pPr algn="ctr"/>
            <a:r>
              <a:rPr lang="en-US" sz="3100"/>
              <a:t>It was also about these men that </a:t>
            </a:r>
            <a:r>
              <a:rPr lang="en-US" sz="3100" b="1">
                <a:solidFill>
                  <a:srgbClr val="FF0000"/>
                </a:solidFill>
              </a:rPr>
              <a:t>Enoch</a:t>
            </a:r>
            <a:r>
              <a:rPr lang="en-US" sz="3100"/>
              <a:t>, in the seventh generation from Adam, </a:t>
            </a:r>
            <a:r>
              <a:rPr lang="en-US" sz="3100" b="1">
                <a:solidFill>
                  <a:srgbClr val="FF0000"/>
                </a:solidFill>
              </a:rPr>
              <a:t>prophesied</a:t>
            </a:r>
            <a:r>
              <a:rPr lang="en-US" sz="3100"/>
              <a:t>, saying, "Behold, the Lord came with many thousands of His holy ones, to execute judgment upon all, and to convict all the ungodly of all their ungodly deeds which they have done in an ungodly way, and of all the harsh things which ungodly sinners have spoken against Him."</a:t>
            </a:r>
          </a:p>
        </p:txBody>
      </p:sp>
    </p:spTree>
    <p:extLst>
      <p:ext uri="{BB962C8B-B14F-4D97-AF65-F5344CB8AC3E}">
        <p14:creationId xmlns:p14="http://schemas.microsoft.com/office/powerpoint/2010/main" val="12962357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68A7E8-80B3-C9B5-4408-5B892F1C7445}"/>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07607338-D648-2E7F-0DF5-2D480C2523A8}"/>
              </a:ext>
            </a:extLst>
          </p:cNvPr>
          <p:cNvSpPr txBox="1"/>
          <p:nvPr/>
        </p:nvSpPr>
        <p:spPr>
          <a:xfrm>
            <a:off x="0" y="762000"/>
            <a:ext cx="12192000" cy="646331"/>
          </a:xfrm>
          <a:prstGeom prst="rect">
            <a:avLst/>
          </a:prstGeom>
          <a:noFill/>
        </p:spPr>
        <p:txBody>
          <a:bodyPr vert="horz" rtlCol="0">
            <a:spAutoFit/>
          </a:bodyPr>
          <a:lstStyle/>
          <a:p>
            <a:pPr algn="ctr"/>
            <a:r>
              <a:rPr lang="en-US" sz="3600"/>
              <a:t>Jude 1:6</a:t>
            </a:r>
          </a:p>
        </p:txBody>
      </p:sp>
      <p:sp>
        <p:nvSpPr>
          <p:cNvPr id="4" name="TextBox 3">
            <a:extLst>
              <a:ext uri="{FF2B5EF4-FFF2-40B4-BE49-F238E27FC236}">
                <a16:creationId xmlns:a16="http://schemas.microsoft.com/office/drawing/2014/main" id="{6D466E84-1C5E-AAD5-CF13-1D70E0CBA3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A62F60-CE06-6E6E-8BE0-85CE9D045100}"/>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angels who did not keep their own domain</a:t>
            </a:r>
            <a:r>
              <a:rPr lang="en-US" sz="3100"/>
              <a:t>, but abandoned their proper abode, He has kept in </a:t>
            </a:r>
            <a:r>
              <a:rPr lang="en-US" sz="3100" b="1">
                <a:solidFill>
                  <a:srgbClr val="FF0000"/>
                </a:solidFill>
              </a:rPr>
              <a:t>eternal bonds under darkness</a:t>
            </a:r>
            <a:r>
              <a:rPr lang="en-US" sz="3100"/>
              <a:t> for the judgment of the great day,</a:t>
            </a:r>
          </a:p>
        </p:txBody>
      </p:sp>
    </p:spTree>
    <p:extLst>
      <p:ext uri="{BB962C8B-B14F-4D97-AF65-F5344CB8AC3E}">
        <p14:creationId xmlns:p14="http://schemas.microsoft.com/office/powerpoint/2010/main" val="24943055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55068-3BB6-9D3C-1502-F69C05CC0973}"/>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758395D3-0668-EE80-4EB5-1059DFD7AC32}"/>
              </a:ext>
            </a:extLst>
          </p:cNvPr>
          <p:cNvSpPr txBox="1"/>
          <p:nvPr/>
        </p:nvSpPr>
        <p:spPr>
          <a:xfrm>
            <a:off x="0" y="762000"/>
            <a:ext cx="12192000" cy="646331"/>
          </a:xfrm>
          <a:prstGeom prst="rect">
            <a:avLst/>
          </a:prstGeom>
          <a:noFill/>
        </p:spPr>
        <p:txBody>
          <a:bodyPr vert="horz" rtlCol="0">
            <a:spAutoFit/>
          </a:bodyPr>
          <a:lstStyle/>
          <a:p>
            <a:pPr algn="ctr"/>
            <a:r>
              <a:rPr lang="en-US" sz="3600"/>
              <a:t>Second Peter 2:4</a:t>
            </a:r>
          </a:p>
        </p:txBody>
      </p:sp>
      <p:sp>
        <p:nvSpPr>
          <p:cNvPr id="4" name="TextBox 3">
            <a:extLst>
              <a:ext uri="{FF2B5EF4-FFF2-40B4-BE49-F238E27FC236}">
                <a16:creationId xmlns:a16="http://schemas.microsoft.com/office/drawing/2014/main" id="{A1449B4B-5243-1E11-6B84-54ED33809DD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2FF8C7-FF25-4AB6-67FC-E16BA61FC8CE}"/>
              </a:ext>
            </a:extLst>
          </p:cNvPr>
          <p:cNvSpPr txBox="1"/>
          <p:nvPr/>
        </p:nvSpPr>
        <p:spPr>
          <a:xfrm>
            <a:off x="1016000" y="1905000"/>
            <a:ext cx="10160000" cy="1523494"/>
          </a:xfrm>
          <a:prstGeom prst="rect">
            <a:avLst/>
          </a:prstGeom>
          <a:noFill/>
        </p:spPr>
        <p:txBody>
          <a:bodyPr vert="horz" rtlCol="0">
            <a:spAutoFit/>
          </a:bodyPr>
          <a:lstStyle/>
          <a:p>
            <a:pPr algn="ctr"/>
            <a:r>
              <a:rPr lang="en-US" sz="3100"/>
              <a:t>For if God did </a:t>
            </a:r>
            <a:r>
              <a:rPr lang="en-US" sz="3100" b="1">
                <a:solidFill>
                  <a:srgbClr val="FF0000"/>
                </a:solidFill>
              </a:rPr>
              <a:t>not spare angels when they sinned</a:t>
            </a:r>
            <a:r>
              <a:rPr lang="en-US" sz="3100"/>
              <a:t>, but cast them into hell and </a:t>
            </a:r>
            <a:r>
              <a:rPr lang="en-US" sz="3100" b="1">
                <a:solidFill>
                  <a:srgbClr val="FF0000"/>
                </a:solidFill>
              </a:rPr>
              <a:t>committed them to pits of darkness</a:t>
            </a:r>
            <a:r>
              <a:rPr lang="en-US" sz="3100"/>
              <a:t>, reserved for judgment;</a:t>
            </a:r>
          </a:p>
        </p:txBody>
      </p:sp>
    </p:spTree>
    <p:extLst>
      <p:ext uri="{BB962C8B-B14F-4D97-AF65-F5344CB8AC3E}">
        <p14:creationId xmlns:p14="http://schemas.microsoft.com/office/powerpoint/2010/main" val="39731895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40EDC2-344F-3C46-C57D-89A84D36BDFC}"/>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EF3A094B-7174-5BAD-D8A6-ECC76AC9C574}"/>
              </a:ext>
            </a:extLst>
          </p:cNvPr>
          <p:cNvSpPr txBox="1"/>
          <p:nvPr/>
        </p:nvSpPr>
        <p:spPr>
          <a:xfrm>
            <a:off x="0" y="762000"/>
            <a:ext cx="12192000" cy="646331"/>
          </a:xfrm>
          <a:prstGeom prst="rect">
            <a:avLst/>
          </a:prstGeom>
          <a:noFill/>
        </p:spPr>
        <p:txBody>
          <a:bodyPr vert="horz" rtlCol="0">
            <a:spAutoFit/>
          </a:bodyPr>
          <a:lstStyle/>
          <a:p>
            <a:pPr algn="ctr"/>
            <a:r>
              <a:rPr lang="en-US" sz="3600"/>
              <a:t>Matthew 22:25-30</a:t>
            </a:r>
          </a:p>
        </p:txBody>
      </p:sp>
      <p:sp>
        <p:nvSpPr>
          <p:cNvPr id="4" name="TextBox 3">
            <a:extLst>
              <a:ext uri="{FF2B5EF4-FFF2-40B4-BE49-F238E27FC236}">
                <a16:creationId xmlns:a16="http://schemas.microsoft.com/office/drawing/2014/main" id="{1079B232-6FD4-45E5-BD1B-8CF62CF267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956998-DF72-FFE6-E9C7-1C526A1DBBC4}"/>
              </a:ext>
            </a:extLst>
          </p:cNvPr>
          <p:cNvSpPr txBox="1"/>
          <p:nvPr/>
        </p:nvSpPr>
        <p:spPr>
          <a:xfrm>
            <a:off x="1016000" y="1905000"/>
            <a:ext cx="10160000" cy="3908762"/>
          </a:xfrm>
          <a:prstGeom prst="rect">
            <a:avLst/>
          </a:prstGeom>
          <a:noFill/>
        </p:spPr>
        <p:txBody>
          <a:bodyPr vert="horz" rtlCol="0">
            <a:spAutoFit/>
          </a:bodyPr>
          <a:lstStyle/>
          <a:p>
            <a:pPr algn="ctr"/>
            <a:r>
              <a:rPr lang="en-US" sz="3100"/>
              <a:t>"Now there were seven brothers with us; and the first married and died, and having no children left his wife to his brother; so also the second, and the third, down to the seventh. "Last of all, the woman died. "In the resurrection, therefore, whose wife of the seven will she be? For they all had married her." But Jesus answered and said to them, "You are mistaken, </a:t>
            </a:r>
            <a:r>
              <a:rPr lang="en-US" sz="3100" b="1">
                <a:solidFill>
                  <a:srgbClr val="FF0000"/>
                </a:solidFill>
              </a:rPr>
              <a:t>not understanding the Scriptures</a:t>
            </a:r>
            <a:r>
              <a:rPr lang="en-US" sz="3100"/>
              <a:t> nor the power of God. (Continued...)</a:t>
            </a:r>
          </a:p>
        </p:txBody>
      </p:sp>
    </p:spTree>
    <p:extLst>
      <p:ext uri="{BB962C8B-B14F-4D97-AF65-F5344CB8AC3E}">
        <p14:creationId xmlns:p14="http://schemas.microsoft.com/office/powerpoint/2010/main" val="290180363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4BDDDB-07DE-2459-DA05-497DD584B9ED}"/>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Enoch in modern canon</a:t>
            </a:r>
          </a:p>
        </p:txBody>
      </p:sp>
      <p:sp>
        <p:nvSpPr>
          <p:cNvPr id="3" name="TextBox 2">
            <a:extLst>
              <a:ext uri="{FF2B5EF4-FFF2-40B4-BE49-F238E27FC236}">
                <a16:creationId xmlns:a16="http://schemas.microsoft.com/office/drawing/2014/main" id="{B63769F7-A08A-EAB5-226C-80A7E0C52774}"/>
              </a:ext>
            </a:extLst>
          </p:cNvPr>
          <p:cNvSpPr txBox="1"/>
          <p:nvPr/>
        </p:nvSpPr>
        <p:spPr>
          <a:xfrm>
            <a:off x="1016000" y="635000"/>
            <a:ext cx="10160000" cy="1046440"/>
          </a:xfrm>
          <a:prstGeom prst="rect">
            <a:avLst/>
          </a:prstGeom>
          <a:noFill/>
        </p:spPr>
        <p:txBody>
          <a:bodyPr vert="horz" rtlCol="0">
            <a:spAutoFit/>
          </a:bodyPr>
          <a:lstStyle/>
          <a:p>
            <a:pPr algn="ctr"/>
            <a:r>
              <a:rPr lang="en-US" sz="3100"/>
              <a:t>"For in the resurrection they neither marry nor are given in marriage, but are like angels in heaven.</a:t>
            </a:r>
          </a:p>
        </p:txBody>
      </p:sp>
    </p:spTree>
    <p:extLst>
      <p:ext uri="{BB962C8B-B14F-4D97-AF65-F5344CB8AC3E}">
        <p14:creationId xmlns:p14="http://schemas.microsoft.com/office/powerpoint/2010/main" val="264074362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633-8320-2AFE-A4FA-941C962D99B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Books considered "Scripture"</a:t>
            </a:r>
          </a:p>
        </p:txBody>
      </p:sp>
      <p:sp>
        <p:nvSpPr>
          <p:cNvPr id="3" name="Subtitle 2">
            <a:extLst>
              <a:ext uri="{FF2B5EF4-FFF2-40B4-BE49-F238E27FC236}">
                <a16:creationId xmlns:a16="http://schemas.microsoft.com/office/drawing/2014/main" id="{ADF664BB-7902-19CD-2F26-FF6A2A67E32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5129556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A93E9-36B9-689E-164B-766BE9E592B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Exodus</a:t>
            </a:r>
          </a:p>
        </p:txBody>
      </p:sp>
      <p:sp>
        <p:nvSpPr>
          <p:cNvPr id="3" name="Subtitle 2">
            <a:extLst>
              <a:ext uri="{FF2B5EF4-FFF2-40B4-BE49-F238E27FC236}">
                <a16:creationId xmlns:a16="http://schemas.microsoft.com/office/drawing/2014/main" id="{679409D7-4619-77E7-9E43-2E8EBFD395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896701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B5EDFE-E249-CD9B-E6C6-0BD8AB069E6F}"/>
              </a:ext>
            </a:extLst>
          </p:cNvPr>
          <p:cNvSpPr txBox="1"/>
          <p:nvPr/>
        </p:nvSpPr>
        <p:spPr>
          <a:xfrm>
            <a:off x="127000" y="127000"/>
            <a:ext cx="7315200" cy="276999"/>
          </a:xfrm>
          <a:prstGeom prst="rect">
            <a:avLst/>
          </a:prstGeom>
          <a:noFill/>
        </p:spPr>
        <p:txBody>
          <a:bodyPr vert="horz" lIns="0" tIns="0" rIns="0" bIns="0" rtlCol="0">
            <a:spAutoFit/>
          </a:bodyPr>
          <a:lstStyle/>
          <a:p>
            <a:r>
              <a:rPr lang="en-US"/>
              <a:t>Exodus</a:t>
            </a:r>
          </a:p>
        </p:txBody>
      </p:sp>
      <p:sp>
        <p:nvSpPr>
          <p:cNvPr id="3" name="TextBox 2">
            <a:extLst>
              <a:ext uri="{FF2B5EF4-FFF2-40B4-BE49-F238E27FC236}">
                <a16:creationId xmlns:a16="http://schemas.microsoft.com/office/drawing/2014/main" id="{35E9D382-F1F5-CFF3-687E-9B8FD58CD326}"/>
              </a:ext>
            </a:extLst>
          </p:cNvPr>
          <p:cNvSpPr txBox="1"/>
          <p:nvPr/>
        </p:nvSpPr>
        <p:spPr>
          <a:xfrm>
            <a:off x="0" y="762000"/>
            <a:ext cx="12192000" cy="646331"/>
          </a:xfrm>
          <a:prstGeom prst="rect">
            <a:avLst/>
          </a:prstGeom>
          <a:noFill/>
        </p:spPr>
        <p:txBody>
          <a:bodyPr vert="horz" rtlCol="0">
            <a:spAutoFit/>
          </a:bodyPr>
          <a:lstStyle/>
          <a:p>
            <a:pPr algn="ctr"/>
            <a:r>
              <a:rPr lang="en-US" sz="3600"/>
              <a:t>Mark 12:26</a:t>
            </a:r>
          </a:p>
        </p:txBody>
      </p:sp>
      <p:sp>
        <p:nvSpPr>
          <p:cNvPr id="4" name="TextBox 3">
            <a:extLst>
              <a:ext uri="{FF2B5EF4-FFF2-40B4-BE49-F238E27FC236}">
                <a16:creationId xmlns:a16="http://schemas.microsoft.com/office/drawing/2014/main" id="{4637CC51-AB46-924E-CBF6-9B4B41E1F2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90AC6D1-FF01-3CFA-B40C-EB5946267BD1}"/>
              </a:ext>
            </a:extLst>
          </p:cNvPr>
          <p:cNvSpPr txBox="1"/>
          <p:nvPr/>
        </p:nvSpPr>
        <p:spPr>
          <a:xfrm>
            <a:off x="1016000" y="1905000"/>
            <a:ext cx="10160000" cy="2477601"/>
          </a:xfrm>
          <a:prstGeom prst="rect">
            <a:avLst/>
          </a:prstGeom>
          <a:noFill/>
        </p:spPr>
        <p:txBody>
          <a:bodyPr vert="horz" rtlCol="0">
            <a:spAutoFit/>
          </a:bodyPr>
          <a:lstStyle/>
          <a:p>
            <a:pPr algn="ctr"/>
            <a:r>
              <a:rPr lang="en-US" sz="3100"/>
              <a:t>"But regarding the fact that the dead rise again, have you not read </a:t>
            </a:r>
            <a:r>
              <a:rPr lang="en-US" sz="3100" b="1">
                <a:solidFill>
                  <a:srgbClr val="FF0000"/>
                </a:solidFill>
              </a:rPr>
              <a:t>in the book of Moses</a:t>
            </a:r>
            <a:r>
              <a:rPr lang="en-US" sz="3100"/>
              <a:t>, in the passage about the burning bush, how God spoke to him, saying, '</a:t>
            </a:r>
            <a:r>
              <a:rPr lang="en-US" sz="3100" b="1">
                <a:solidFill>
                  <a:srgbClr val="FF0000"/>
                </a:solidFill>
              </a:rPr>
              <a:t>I AM THE GOD OF ABRAHAM, AND THE GOD OF ISAAC, and the God of Jacob</a:t>
            </a:r>
            <a:r>
              <a:rPr lang="en-US" sz="3100"/>
              <a:t>'?</a:t>
            </a:r>
          </a:p>
        </p:txBody>
      </p:sp>
    </p:spTree>
    <p:extLst>
      <p:ext uri="{BB962C8B-B14F-4D97-AF65-F5344CB8AC3E}">
        <p14:creationId xmlns:p14="http://schemas.microsoft.com/office/powerpoint/2010/main" val="36870394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C9455-6909-B933-8658-8A4D2C2F768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Genesis &amp; Deuteronomy</a:t>
            </a:r>
          </a:p>
        </p:txBody>
      </p:sp>
      <p:sp>
        <p:nvSpPr>
          <p:cNvPr id="3" name="Subtitle 2">
            <a:extLst>
              <a:ext uri="{FF2B5EF4-FFF2-40B4-BE49-F238E27FC236}">
                <a16:creationId xmlns:a16="http://schemas.microsoft.com/office/drawing/2014/main" id="{AFB59133-2D64-F2C1-EE23-B6FAAE2749F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2144456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1A006E-771F-FD7E-6795-21826BF48746}"/>
              </a:ext>
            </a:extLst>
          </p:cNvPr>
          <p:cNvSpPr txBox="1"/>
          <p:nvPr/>
        </p:nvSpPr>
        <p:spPr>
          <a:xfrm>
            <a:off x="127000" y="127000"/>
            <a:ext cx="7315200" cy="276999"/>
          </a:xfrm>
          <a:prstGeom prst="rect">
            <a:avLst/>
          </a:prstGeom>
          <a:noFill/>
        </p:spPr>
        <p:txBody>
          <a:bodyPr vert="horz" lIns="0" tIns="0" rIns="0" bIns="0" rtlCol="0">
            <a:spAutoFit/>
          </a:bodyPr>
          <a:lstStyle/>
          <a:p>
            <a:r>
              <a:rPr lang="en-US"/>
              <a:t>Genesis &amp; Deuteronomy</a:t>
            </a:r>
          </a:p>
        </p:txBody>
      </p:sp>
      <p:sp>
        <p:nvSpPr>
          <p:cNvPr id="3" name="TextBox 2">
            <a:extLst>
              <a:ext uri="{FF2B5EF4-FFF2-40B4-BE49-F238E27FC236}">
                <a16:creationId xmlns:a16="http://schemas.microsoft.com/office/drawing/2014/main" id="{E2E3BA9B-9FA2-FB45-DB79-FC643718B2C8}"/>
              </a:ext>
            </a:extLst>
          </p:cNvPr>
          <p:cNvSpPr txBox="1"/>
          <p:nvPr/>
        </p:nvSpPr>
        <p:spPr>
          <a:xfrm>
            <a:off x="0" y="762000"/>
            <a:ext cx="12192000" cy="646331"/>
          </a:xfrm>
          <a:prstGeom prst="rect">
            <a:avLst/>
          </a:prstGeom>
          <a:noFill/>
        </p:spPr>
        <p:txBody>
          <a:bodyPr vert="horz" rtlCol="0">
            <a:spAutoFit/>
          </a:bodyPr>
          <a:lstStyle/>
          <a:p>
            <a:pPr algn="ctr"/>
            <a:r>
              <a:rPr lang="en-US" sz="3600"/>
              <a:t>Mark 10:1-9</a:t>
            </a:r>
          </a:p>
        </p:txBody>
      </p:sp>
      <p:sp>
        <p:nvSpPr>
          <p:cNvPr id="4" name="TextBox 3">
            <a:extLst>
              <a:ext uri="{FF2B5EF4-FFF2-40B4-BE49-F238E27FC236}">
                <a16:creationId xmlns:a16="http://schemas.microsoft.com/office/drawing/2014/main" id="{BE17161C-8B88-8852-6513-211FA507E2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A2461E-2003-274D-B569-553690F1B90D}"/>
              </a:ext>
            </a:extLst>
          </p:cNvPr>
          <p:cNvSpPr txBox="1"/>
          <p:nvPr/>
        </p:nvSpPr>
        <p:spPr>
          <a:xfrm>
            <a:off x="1016000" y="1905000"/>
            <a:ext cx="10160000" cy="4385816"/>
          </a:xfrm>
          <a:prstGeom prst="rect">
            <a:avLst/>
          </a:prstGeom>
          <a:noFill/>
        </p:spPr>
        <p:txBody>
          <a:bodyPr vert="horz" rtlCol="0">
            <a:spAutoFit/>
          </a:bodyPr>
          <a:lstStyle/>
          <a:p>
            <a:pPr algn="ctr"/>
            <a:r>
              <a:rPr lang="en-US" sz="3100"/>
              <a:t>Getting up, He went from there to the region of Judea and beyond the Jordan; crowds gathered around Him again, and, according to His custom, He once more began to teach them. Some Pharisees came up to Jesus, testing Him, and began to question Him whether it was lawful for a man to divorce a wife. And He answered and said to them, "What did Moses command you?" They said, "Moses permitted a man </a:t>
            </a:r>
            <a:r>
              <a:rPr lang="en-US" sz="3100" b="1">
                <a:solidFill>
                  <a:srgbClr val="FF0000"/>
                </a:solidFill>
              </a:rPr>
              <a:t>TO WRITE A CERTIFICATE OF DIVORCE AND SEND her AWAY</a:t>
            </a:r>
            <a:r>
              <a:rPr lang="en-US" sz="3100"/>
              <a:t>. (Continued...)</a:t>
            </a:r>
          </a:p>
        </p:txBody>
      </p:sp>
    </p:spTree>
    <p:extLst>
      <p:ext uri="{BB962C8B-B14F-4D97-AF65-F5344CB8AC3E}">
        <p14:creationId xmlns:p14="http://schemas.microsoft.com/office/powerpoint/2010/main" val="42209979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2244A6-E339-9FCC-2A53-8D91F449A1AB}"/>
              </a:ext>
            </a:extLst>
          </p:cNvPr>
          <p:cNvSpPr txBox="1"/>
          <p:nvPr/>
        </p:nvSpPr>
        <p:spPr>
          <a:xfrm>
            <a:off x="127000" y="127000"/>
            <a:ext cx="7315200" cy="276999"/>
          </a:xfrm>
          <a:prstGeom prst="rect">
            <a:avLst/>
          </a:prstGeom>
          <a:noFill/>
        </p:spPr>
        <p:txBody>
          <a:bodyPr vert="horz" lIns="0" tIns="0" rIns="0" bIns="0" rtlCol="0">
            <a:spAutoFit/>
          </a:bodyPr>
          <a:lstStyle/>
          <a:p>
            <a:r>
              <a:rPr lang="en-US"/>
              <a:t>Genesis &amp; Deuteronomy</a:t>
            </a:r>
          </a:p>
        </p:txBody>
      </p:sp>
      <p:sp>
        <p:nvSpPr>
          <p:cNvPr id="3" name="TextBox 2">
            <a:extLst>
              <a:ext uri="{FF2B5EF4-FFF2-40B4-BE49-F238E27FC236}">
                <a16:creationId xmlns:a16="http://schemas.microsoft.com/office/drawing/2014/main" id="{EDEE638B-0B05-995D-4C2D-D7F1176D88CF}"/>
              </a:ext>
            </a:extLst>
          </p:cNvPr>
          <p:cNvSpPr txBox="1"/>
          <p:nvPr/>
        </p:nvSpPr>
        <p:spPr>
          <a:xfrm>
            <a:off x="1016000" y="635000"/>
            <a:ext cx="10160000" cy="3908762"/>
          </a:xfrm>
          <a:prstGeom prst="rect">
            <a:avLst/>
          </a:prstGeom>
          <a:noFill/>
        </p:spPr>
        <p:txBody>
          <a:bodyPr vert="horz" rtlCol="0">
            <a:spAutoFit/>
          </a:bodyPr>
          <a:lstStyle/>
          <a:p>
            <a:pPr algn="ctr"/>
            <a:r>
              <a:rPr lang="en-US" sz="3100"/>
              <a:t>" But Jesus said to them, "Because of your hardness of heart he wrote you this commandment. "But from the beginning of creation, God MADE THEM MALE AND FEMALE. </a:t>
            </a:r>
            <a:r>
              <a:rPr lang="en-US" sz="3100" b="1">
                <a:solidFill>
                  <a:srgbClr val="FF0000"/>
                </a:solidFill>
              </a:rPr>
              <a:t>"FOR THIS REASON A MAN SHALL LEAVE HIS FATHER AND MOTHER, AND THE TWO SHALL BECOME ONE FLES</a:t>
            </a:r>
            <a:r>
              <a:rPr lang="en-US" sz="3100"/>
              <a:t>H; so they are no longer two, but one flesh. "What therefore God has joined together, let no man separate."</a:t>
            </a:r>
          </a:p>
        </p:txBody>
      </p:sp>
    </p:spTree>
    <p:extLst>
      <p:ext uri="{BB962C8B-B14F-4D97-AF65-F5344CB8AC3E}">
        <p14:creationId xmlns:p14="http://schemas.microsoft.com/office/powerpoint/2010/main" val="217368641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9161B-BC4B-1913-5C8E-1DC867D0C1D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Paul's letters</a:t>
            </a:r>
          </a:p>
        </p:txBody>
      </p:sp>
      <p:sp>
        <p:nvSpPr>
          <p:cNvPr id="3" name="Subtitle 2">
            <a:extLst>
              <a:ext uri="{FF2B5EF4-FFF2-40B4-BE49-F238E27FC236}">
                <a16:creationId xmlns:a16="http://schemas.microsoft.com/office/drawing/2014/main" id="{0179EFB3-E048-5F98-BED2-DA92B6F7A22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2821140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CCC294-C728-4FC1-95D2-B074C1BF309E}"/>
              </a:ext>
            </a:extLst>
          </p:cNvPr>
          <p:cNvSpPr txBox="1"/>
          <p:nvPr/>
        </p:nvSpPr>
        <p:spPr>
          <a:xfrm>
            <a:off x="127000" y="127000"/>
            <a:ext cx="7315200" cy="276999"/>
          </a:xfrm>
          <a:prstGeom prst="rect">
            <a:avLst/>
          </a:prstGeom>
          <a:noFill/>
        </p:spPr>
        <p:txBody>
          <a:bodyPr vert="horz" lIns="0" tIns="0" rIns="0" bIns="0" rtlCol="0">
            <a:spAutoFit/>
          </a:bodyPr>
          <a:lstStyle/>
          <a:p>
            <a:r>
              <a:rPr lang="en-US"/>
              <a:t>Paul's letters</a:t>
            </a:r>
          </a:p>
        </p:txBody>
      </p:sp>
      <p:sp>
        <p:nvSpPr>
          <p:cNvPr id="3" name="TextBox 2">
            <a:extLst>
              <a:ext uri="{FF2B5EF4-FFF2-40B4-BE49-F238E27FC236}">
                <a16:creationId xmlns:a16="http://schemas.microsoft.com/office/drawing/2014/main" id="{D8C3B2BA-AF40-1F10-00CE-A44644AB6979}"/>
              </a:ext>
            </a:extLst>
          </p:cNvPr>
          <p:cNvSpPr txBox="1"/>
          <p:nvPr/>
        </p:nvSpPr>
        <p:spPr>
          <a:xfrm>
            <a:off x="0" y="762000"/>
            <a:ext cx="12192000" cy="646331"/>
          </a:xfrm>
          <a:prstGeom prst="rect">
            <a:avLst/>
          </a:prstGeom>
          <a:noFill/>
        </p:spPr>
        <p:txBody>
          <a:bodyPr vert="horz" rtlCol="0">
            <a:spAutoFit/>
          </a:bodyPr>
          <a:lstStyle/>
          <a:p>
            <a:pPr algn="ctr"/>
            <a:r>
              <a:rPr lang="en-US" sz="3600"/>
              <a:t>Second Peter 3:14-16</a:t>
            </a:r>
          </a:p>
        </p:txBody>
      </p:sp>
      <p:sp>
        <p:nvSpPr>
          <p:cNvPr id="4" name="TextBox 3">
            <a:extLst>
              <a:ext uri="{FF2B5EF4-FFF2-40B4-BE49-F238E27FC236}">
                <a16:creationId xmlns:a16="http://schemas.microsoft.com/office/drawing/2014/main" id="{89F76FE6-1ED2-D2E7-24B0-7ED7CD7619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1E71826-6422-6093-133C-A1151B2087CE}"/>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beloved, since you look for these things, be diligent to be found by Him in peace, spotless and blameless, and regard the patience of our Lord as salvation; just as also our beloved brother Paul, according to the wisdom given him, wrote to you, as also in all his letters, speaking in them of these things, in which are some things hard to understand, which the untaught and unstable distort, </a:t>
            </a:r>
            <a:r>
              <a:rPr lang="en-US" sz="3100" b="1">
                <a:solidFill>
                  <a:srgbClr val="FF0000"/>
                </a:solidFill>
              </a:rPr>
              <a:t>as they do also the rest of the Scriptures</a:t>
            </a:r>
            <a:r>
              <a:rPr lang="en-US" sz="3100"/>
              <a:t>, to their own destruction.</a:t>
            </a:r>
          </a:p>
        </p:txBody>
      </p:sp>
    </p:spTree>
    <p:extLst>
      <p:ext uri="{BB962C8B-B14F-4D97-AF65-F5344CB8AC3E}">
        <p14:creationId xmlns:p14="http://schemas.microsoft.com/office/powerpoint/2010/main" val="192970913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19E9A-D108-4D5D-1284-A8FD88D5082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Isaiah &amp; Jeremiah</a:t>
            </a:r>
          </a:p>
        </p:txBody>
      </p:sp>
      <p:sp>
        <p:nvSpPr>
          <p:cNvPr id="3" name="Subtitle 2">
            <a:extLst>
              <a:ext uri="{FF2B5EF4-FFF2-40B4-BE49-F238E27FC236}">
                <a16:creationId xmlns:a16="http://schemas.microsoft.com/office/drawing/2014/main" id="{B44F7C5D-1D35-01B4-C403-CDF3C427E2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0210566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F1E4BA-A909-59E9-2AAC-9130923A20AA}"/>
              </a:ext>
            </a:extLst>
          </p:cNvPr>
          <p:cNvSpPr txBox="1"/>
          <p:nvPr/>
        </p:nvSpPr>
        <p:spPr>
          <a:xfrm>
            <a:off x="127000" y="127000"/>
            <a:ext cx="7315200" cy="276999"/>
          </a:xfrm>
          <a:prstGeom prst="rect">
            <a:avLst/>
          </a:prstGeom>
          <a:noFill/>
        </p:spPr>
        <p:txBody>
          <a:bodyPr vert="horz" lIns="0" tIns="0" rIns="0" bIns="0" rtlCol="0">
            <a:spAutoFit/>
          </a:bodyPr>
          <a:lstStyle/>
          <a:p>
            <a:r>
              <a:rPr lang="en-US"/>
              <a:t>Isaiah &amp; Jeremiah</a:t>
            </a:r>
          </a:p>
        </p:txBody>
      </p:sp>
      <p:sp>
        <p:nvSpPr>
          <p:cNvPr id="3" name="TextBox 2">
            <a:extLst>
              <a:ext uri="{FF2B5EF4-FFF2-40B4-BE49-F238E27FC236}">
                <a16:creationId xmlns:a16="http://schemas.microsoft.com/office/drawing/2014/main" id="{8F04252F-104F-EF2D-BE8A-1F0E86E8E50A}"/>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14:21</a:t>
            </a:r>
          </a:p>
        </p:txBody>
      </p:sp>
      <p:sp>
        <p:nvSpPr>
          <p:cNvPr id="4" name="TextBox 3">
            <a:extLst>
              <a:ext uri="{FF2B5EF4-FFF2-40B4-BE49-F238E27FC236}">
                <a16:creationId xmlns:a16="http://schemas.microsoft.com/office/drawing/2014/main" id="{E4A9A937-DB38-9116-346C-AD821A2928B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17AFD00-1E96-D23D-B5F7-6CC7AF5C9BD7}"/>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In the Law it is written</a:t>
            </a:r>
            <a:r>
              <a:rPr lang="en-US" sz="3100"/>
              <a:t>, "BY MEN OF STRANGE TONGUES AND BY THE LIPS OF STRANGERS I WILL SPEAK TO THIS PEOPLE, AND EVEN SO THEY WILL NOT LISTEN TO ME," says the Lord.</a:t>
            </a:r>
          </a:p>
        </p:txBody>
      </p:sp>
    </p:spTree>
    <p:extLst>
      <p:ext uri="{BB962C8B-B14F-4D97-AF65-F5344CB8AC3E}">
        <p14:creationId xmlns:p14="http://schemas.microsoft.com/office/powerpoint/2010/main" val="278305025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A7E80-C2B9-ECB8-E261-234F771D980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Jashar</a:t>
            </a:r>
          </a:p>
        </p:txBody>
      </p:sp>
      <p:sp>
        <p:nvSpPr>
          <p:cNvPr id="3" name="Subtitle 2">
            <a:extLst>
              <a:ext uri="{FF2B5EF4-FFF2-40B4-BE49-F238E27FC236}">
                <a16:creationId xmlns:a16="http://schemas.microsoft.com/office/drawing/2014/main" id="{6DFB89E0-66E3-F23F-1C0C-C5114DFCA48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430561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55B75-A477-25EF-36A4-148277AC78C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Support for Jashar</a:t>
            </a:r>
          </a:p>
        </p:txBody>
      </p:sp>
      <p:sp>
        <p:nvSpPr>
          <p:cNvPr id="3" name="Subtitle 2">
            <a:extLst>
              <a:ext uri="{FF2B5EF4-FFF2-40B4-BE49-F238E27FC236}">
                <a16:creationId xmlns:a16="http://schemas.microsoft.com/office/drawing/2014/main" id="{823A0235-F84D-D06A-5A70-7FE4096F838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6593776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3B4628-7EB8-AC4E-9519-678F3CEF1264}"/>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Jashar</a:t>
            </a:r>
          </a:p>
        </p:txBody>
      </p:sp>
      <p:sp>
        <p:nvSpPr>
          <p:cNvPr id="3" name="TextBox 2">
            <a:extLst>
              <a:ext uri="{FF2B5EF4-FFF2-40B4-BE49-F238E27FC236}">
                <a16:creationId xmlns:a16="http://schemas.microsoft.com/office/drawing/2014/main" id="{9EB7F666-22C7-1AE6-EC71-6AD35B84366D}"/>
              </a:ext>
            </a:extLst>
          </p:cNvPr>
          <p:cNvSpPr txBox="1"/>
          <p:nvPr/>
        </p:nvSpPr>
        <p:spPr>
          <a:xfrm>
            <a:off x="0" y="762000"/>
            <a:ext cx="12192000" cy="646331"/>
          </a:xfrm>
          <a:prstGeom prst="rect">
            <a:avLst/>
          </a:prstGeom>
          <a:noFill/>
        </p:spPr>
        <p:txBody>
          <a:bodyPr vert="horz" rtlCol="0">
            <a:spAutoFit/>
          </a:bodyPr>
          <a:lstStyle/>
          <a:p>
            <a:pPr algn="ctr"/>
            <a:r>
              <a:rPr lang="en-US" sz="3600"/>
              <a:t>Joshua 10:13</a:t>
            </a:r>
          </a:p>
        </p:txBody>
      </p:sp>
      <p:sp>
        <p:nvSpPr>
          <p:cNvPr id="4" name="TextBox 3">
            <a:extLst>
              <a:ext uri="{FF2B5EF4-FFF2-40B4-BE49-F238E27FC236}">
                <a16:creationId xmlns:a16="http://schemas.microsoft.com/office/drawing/2014/main" id="{AA6429D1-A70D-B1DC-773A-35896A6423D1}"/>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A557A9FF-07A9-41E2-5C07-CC6672CE95CB}"/>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sun and the moon stood still, until God executed vengeance on their enemies; and the sun stood still in the midst of heaven; it did not proceed to set till the end of one day.</a:t>
            </a:r>
          </a:p>
        </p:txBody>
      </p:sp>
    </p:spTree>
    <p:extLst>
      <p:ext uri="{BB962C8B-B14F-4D97-AF65-F5344CB8AC3E}">
        <p14:creationId xmlns:p14="http://schemas.microsoft.com/office/powerpoint/2010/main" val="171332317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6E0A14-6DFC-F94E-9FD1-68B631850FBD}"/>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Jashar</a:t>
            </a:r>
          </a:p>
        </p:txBody>
      </p:sp>
      <p:sp>
        <p:nvSpPr>
          <p:cNvPr id="3" name="TextBox 2">
            <a:extLst>
              <a:ext uri="{FF2B5EF4-FFF2-40B4-BE49-F238E27FC236}">
                <a16:creationId xmlns:a16="http://schemas.microsoft.com/office/drawing/2014/main" id="{32870955-FF5A-9296-7663-F4B3C43C7052}"/>
              </a:ext>
            </a:extLst>
          </p:cNvPr>
          <p:cNvSpPr txBox="1"/>
          <p:nvPr/>
        </p:nvSpPr>
        <p:spPr>
          <a:xfrm>
            <a:off x="0" y="762000"/>
            <a:ext cx="12192000" cy="646331"/>
          </a:xfrm>
          <a:prstGeom prst="rect">
            <a:avLst/>
          </a:prstGeom>
          <a:noFill/>
        </p:spPr>
        <p:txBody>
          <a:bodyPr vert="horz" rtlCol="0">
            <a:spAutoFit/>
          </a:bodyPr>
          <a:lstStyle/>
          <a:p>
            <a:pPr algn="ctr"/>
            <a:r>
              <a:rPr lang="en-US" sz="3600"/>
              <a:t>Joshua 10:13</a:t>
            </a:r>
          </a:p>
        </p:txBody>
      </p:sp>
      <p:sp>
        <p:nvSpPr>
          <p:cNvPr id="4" name="TextBox 3">
            <a:extLst>
              <a:ext uri="{FF2B5EF4-FFF2-40B4-BE49-F238E27FC236}">
                <a16:creationId xmlns:a16="http://schemas.microsoft.com/office/drawing/2014/main" id="{4B1B75FC-E608-4C73-CC96-D50C8F1609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5395B17-23A7-F3DF-7CAC-13252AA0BE83}"/>
              </a:ext>
            </a:extLst>
          </p:cNvPr>
          <p:cNvSpPr txBox="1"/>
          <p:nvPr/>
        </p:nvSpPr>
        <p:spPr>
          <a:xfrm>
            <a:off x="1016000" y="1905000"/>
            <a:ext cx="10160000" cy="2477601"/>
          </a:xfrm>
          <a:prstGeom prst="rect">
            <a:avLst/>
          </a:prstGeom>
          <a:noFill/>
        </p:spPr>
        <p:txBody>
          <a:bodyPr vert="horz" rtlCol="0">
            <a:spAutoFit/>
          </a:bodyPr>
          <a:lstStyle/>
          <a:p>
            <a:pPr algn="ctr"/>
            <a:r>
              <a:rPr lang="en-US" sz="3100"/>
              <a:t>So the sun stood still, and the moon stopped, Until the nation avenged themselves of their enemies. Is it not written </a:t>
            </a:r>
            <a:r>
              <a:rPr lang="en-US" sz="3100" b="1">
                <a:solidFill>
                  <a:srgbClr val="FF0000"/>
                </a:solidFill>
              </a:rPr>
              <a:t>in the book of Jashar</a:t>
            </a:r>
            <a:r>
              <a:rPr lang="en-US" sz="3100"/>
              <a:t>? And the sun stopped in the middle of the sky and did not hasten to go down for about a whole day.</a:t>
            </a:r>
          </a:p>
        </p:txBody>
      </p:sp>
    </p:spTree>
    <p:extLst>
      <p:ext uri="{BB962C8B-B14F-4D97-AF65-F5344CB8AC3E}">
        <p14:creationId xmlns:p14="http://schemas.microsoft.com/office/powerpoint/2010/main" val="357384267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F071EB-EEFA-015A-B88F-1FEFDF5DB761}"/>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Jashar</a:t>
            </a:r>
          </a:p>
        </p:txBody>
      </p:sp>
      <p:sp>
        <p:nvSpPr>
          <p:cNvPr id="3" name="TextBox 2">
            <a:extLst>
              <a:ext uri="{FF2B5EF4-FFF2-40B4-BE49-F238E27FC236}">
                <a16:creationId xmlns:a16="http://schemas.microsoft.com/office/drawing/2014/main" id="{41569A94-8F7D-1761-9C38-A11E63C0F515}"/>
              </a:ext>
            </a:extLst>
          </p:cNvPr>
          <p:cNvSpPr txBox="1"/>
          <p:nvPr/>
        </p:nvSpPr>
        <p:spPr>
          <a:xfrm>
            <a:off x="0" y="762000"/>
            <a:ext cx="12192000" cy="646331"/>
          </a:xfrm>
          <a:prstGeom prst="rect">
            <a:avLst/>
          </a:prstGeom>
          <a:noFill/>
        </p:spPr>
        <p:txBody>
          <a:bodyPr vert="horz" rtlCol="0">
            <a:spAutoFit/>
          </a:bodyPr>
          <a:lstStyle/>
          <a:p>
            <a:pPr algn="ctr"/>
            <a:r>
              <a:rPr lang="en-US" sz="3600"/>
              <a:t>Second Samuel 1:18</a:t>
            </a:r>
          </a:p>
        </p:txBody>
      </p:sp>
      <p:sp>
        <p:nvSpPr>
          <p:cNvPr id="4" name="TextBox 3">
            <a:extLst>
              <a:ext uri="{FF2B5EF4-FFF2-40B4-BE49-F238E27FC236}">
                <a16:creationId xmlns:a16="http://schemas.microsoft.com/office/drawing/2014/main" id="{316D8DFE-C1D7-5034-257B-3E861C6B9075}"/>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F6DBBAEC-020B-C137-A26D-305D9D450819}"/>
              </a:ext>
            </a:extLst>
          </p:cNvPr>
          <p:cNvSpPr txBox="1"/>
          <p:nvPr/>
        </p:nvSpPr>
        <p:spPr>
          <a:xfrm>
            <a:off x="1016000" y="1905000"/>
            <a:ext cx="10160000" cy="1046440"/>
          </a:xfrm>
          <a:prstGeom prst="rect">
            <a:avLst/>
          </a:prstGeom>
          <a:noFill/>
        </p:spPr>
        <p:txBody>
          <a:bodyPr vert="horz" rtlCol="0">
            <a:spAutoFit/>
          </a:bodyPr>
          <a:lstStyle/>
          <a:p>
            <a:pPr algn="ctr"/>
            <a:r>
              <a:rPr lang="en-US" sz="3100"/>
              <a:t>And he gave orders to teach it the sons of Juda: behold, it is written </a:t>
            </a:r>
            <a:r>
              <a:rPr lang="en-US" sz="3100" b="1">
                <a:solidFill>
                  <a:srgbClr val="FF0000"/>
                </a:solidFill>
              </a:rPr>
              <a:t>in the book of Right</a:t>
            </a:r>
            <a:r>
              <a:rPr lang="en-US" sz="3100"/>
              <a:t>.</a:t>
            </a:r>
          </a:p>
        </p:txBody>
      </p:sp>
    </p:spTree>
    <p:extLst>
      <p:ext uri="{BB962C8B-B14F-4D97-AF65-F5344CB8AC3E}">
        <p14:creationId xmlns:p14="http://schemas.microsoft.com/office/powerpoint/2010/main" val="45955176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C1901A-CBDD-30D4-4AD2-3C0CDADAECC5}"/>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Jashar</a:t>
            </a:r>
          </a:p>
        </p:txBody>
      </p:sp>
      <p:sp>
        <p:nvSpPr>
          <p:cNvPr id="3" name="TextBox 2">
            <a:extLst>
              <a:ext uri="{FF2B5EF4-FFF2-40B4-BE49-F238E27FC236}">
                <a16:creationId xmlns:a16="http://schemas.microsoft.com/office/drawing/2014/main" id="{0F2454D9-79EA-37D5-8975-7F2718120F35}"/>
              </a:ext>
            </a:extLst>
          </p:cNvPr>
          <p:cNvSpPr txBox="1"/>
          <p:nvPr/>
        </p:nvSpPr>
        <p:spPr>
          <a:xfrm>
            <a:off x="0" y="762000"/>
            <a:ext cx="12192000" cy="646331"/>
          </a:xfrm>
          <a:prstGeom prst="rect">
            <a:avLst/>
          </a:prstGeom>
          <a:noFill/>
        </p:spPr>
        <p:txBody>
          <a:bodyPr vert="horz" rtlCol="0">
            <a:spAutoFit/>
          </a:bodyPr>
          <a:lstStyle/>
          <a:p>
            <a:pPr algn="ctr"/>
            <a:r>
              <a:rPr lang="en-US" sz="3600"/>
              <a:t>Second Samuel 1:18</a:t>
            </a:r>
          </a:p>
        </p:txBody>
      </p:sp>
      <p:sp>
        <p:nvSpPr>
          <p:cNvPr id="4" name="TextBox 3">
            <a:extLst>
              <a:ext uri="{FF2B5EF4-FFF2-40B4-BE49-F238E27FC236}">
                <a16:creationId xmlns:a16="http://schemas.microsoft.com/office/drawing/2014/main" id="{DAE9F8E3-3421-C4FD-ACB1-EEE763DD99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E274FF-9FFC-94A4-D313-0C6ED8A5ABA1}"/>
              </a:ext>
            </a:extLst>
          </p:cNvPr>
          <p:cNvSpPr txBox="1"/>
          <p:nvPr/>
        </p:nvSpPr>
        <p:spPr>
          <a:xfrm>
            <a:off x="1016000" y="1905000"/>
            <a:ext cx="10160000" cy="1046440"/>
          </a:xfrm>
          <a:prstGeom prst="rect">
            <a:avLst/>
          </a:prstGeom>
          <a:noFill/>
        </p:spPr>
        <p:txBody>
          <a:bodyPr vert="horz" rtlCol="0">
            <a:spAutoFit/>
          </a:bodyPr>
          <a:lstStyle/>
          <a:p>
            <a:pPr algn="ctr"/>
            <a:r>
              <a:rPr lang="en-US" sz="3100"/>
              <a:t>and he told them to teach the sons of Judah the song of the bow; behold, it is written </a:t>
            </a:r>
            <a:r>
              <a:rPr lang="en-US" sz="3100" b="1">
                <a:solidFill>
                  <a:srgbClr val="FF0000"/>
                </a:solidFill>
              </a:rPr>
              <a:t>in the book of Jashar</a:t>
            </a:r>
            <a:r>
              <a:rPr lang="en-US" sz="3100"/>
              <a:t>.</a:t>
            </a:r>
          </a:p>
        </p:txBody>
      </p:sp>
    </p:spTree>
    <p:extLst>
      <p:ext uri="{BB962C8B-B14F-4D97-AF65-F5344CB8AC3E}">
        <p14:creationId xmlns:p14="http://schemas.microsoft.com/office/powerpoint/2010/main" val="376540931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2D441A-CD23-05A1-A073-4398E40C4DD2}"/>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Jashar</a:t>
            </a:r>
          </a:p>
        </p:txBody>
      </p:sp>
      <p:sp>
        <p:nvSpPr>
          <p:cNvPr id="3" name="TextBox 2">
            <a:extLst>
              <a:ext uri="{FF2B5EF4-FFF2-40B4-BE49-F238E27FC236}">
                <a16:creationId xmlns:a16="http://schemas.microsoft.com/office/drawing/2014/main" id="{4110EE28-55FD-7D02-ABB3-337109B5489F}"/>
              </a:ext>
            </a:extLst>
          </p:cNvPr>
          <p:cNvSpPr txBox="1"/>
          <p:nvPr/>
        </p:nvSpPr>
        <p:spPr>
          <a:xfrm>
            <a:off x="0" y="762000"/>
            <a:ext cx="12192000" cy="646331"/>
          </a:xfrm>
          <a:prstGeom prst="rect">
            <a:avLst/>
          </a:prstGeom>
          <a:noFill/>
        </p:spPr>
        <p:txBody>
          <a:bodyPr vert="horz" rtlCol="0">
            <a:spAutoFit/>
          </a:bodyPr>
          <a:lstStyle/>
          <a:p>
            <a:pPr algn="ctr"/>
            <a:r>
              <a:rPr lang="en-US" sz="3600"/>
              <a:t>Second Timothy 3:8</a:t>
            </a:r>
          </a:p>
        </p:txBody>
      </p:sp>
      <p:sp>
        <p:nvSpPr>
          <p:cNvPr id="4" name="TextBox 3">
            <a:extLst>
              <a:ext uri="{FF2B5EF4-FFF2-40B4-BE49-F238E27FC236}">
                <a16:creationId xmlns:a16="http://schemas.microsoft.com/office/drawing/2014/main" id="{7A8C86C1-AC23-EA68-813D-BE56E85C6F7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51B434-57C0-6FCF-3857-A2768A83BE92}"/>
              </a:ext>
            </a:extLst>
          </p:cNvPr>
          <p:cNvSpPr txBox="1"/>
          <p:nvPr/>
        </p:nvSpPr>
        <p:spPr>
          <a:xfrm>
            <a:off x="1016000" y="1905000"/>
            <a:ext cx="10160000" cy="1523494"/>
          </a:xfrm>
          <a:prstGeom prst="rect">
            <a:avLst/>
          </a:prstGeom>
          <a:noFill/>
        </p:spPr>
        <p:txBody>
          <a:bodyPr vert="horz" rtlCol="0">
            <a:spAutoFit/>
          </a:bodyPr>
          <a:lstStyle/>
          <a:p>
            <a:pPr algn="ctr"/>
            <a:r>
              <a:rPr lang="en-US" sz="3100"/>
              <a:t>Just as </a:t>
            </a:r>
            <a:r>
              <a:rPr lang="en-US" sz="3100" b="1">
                <a:solidFill>
                  <a:srgbClr val="FF0000"/>
                </a:solidFill>
              </a:rPr>
              <a:t>Jannes and Jambres</a:t>
            </a:r>
            <a:r>
              <a:rPr lang="en-US" sz="3100"/>
              <a:t> opposed Moses, so these men also oppose the truth, men of depraved mind, rejected in regard to the faith.</a:t>
            </a:r>
          </a:p>
        </p:txBody>
      </p:sp>
    </p:spTree>
    <p:extLst>
      <p:ext uri="{BB962C8B-B14F-4D97-AF65-F5344CB8AC3E}">
        <p14:creationId xmlns:p14="http://schemas.microsoft.com/office/powerpoint/2010/main" val="207258163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AD3E7-2DC5-38AE-FEFD-4FA401491CA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Errors in Jashar</a:t>
            </a:r>
          </a:p>
        </p:txBody>
      </p:sp>
      <p:sp>
        <p:nvSpPr>
          <p:cNvPr id="3" name="Subtitle 2">
            <a:extLst>
              <a:ext uri="{FF2B5EF4-FFF2-40B4-BE49-F238E27FC236}">
                <a16:creationId xmlns:a16="http://schemas.microsoft.com/office/drawing/2014/main" id="{C077CAEB-18CF-3937-F66A-8C1DFC6919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1435562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C2C5B1-3954-55C8-D8F3-E82532D5814A}"/>
              </a:ext>
            </a:extLst>
          </p:cNvPr>
          <p:cNvSpPr txBox="1"/>
          <p:nvPr/>
        </p:nvSpPr>
        <p:spPr>
          <a:xfrm>
            <a:off x="127000" y="127000"/>
            <a:ext cx="7315200" cy="276999"/>
          </a:xfrm>
          <a:prstGeom prst="rect">
            <a:avLst/>
          </a:prstGeom>
          <a:noFill/>
        </p:spPr>
        <p:txBody>
          <a:bodyPr vert="horz" lIns="0" tIns="0" rIns="0" bIns="0" rtlCol="0">
            <a:spAutoFit/>
          </a:bodyPr>
          <a:lstStyle/>
          <a:p>
            <a:r>
              <a:rPr lang="en-US"/>
              <a:t>Errors in Jashar</a:t>
            </a:r>
          </a:p>
        </p:txBody>
      </p:sp>
      <p:sp>
        <p:nvSpPr>
          <p:cNvPr id="3" name="TextBox 2">
            <a:extLst>
              <a:ext uri="{FF2B5EF4-FFF2-40B4-BE49-F238E27FC236}">
                <a16:creationId xmlns:a16="http://schemas.microsoft.com/office/drawing/2014/main" id="{5D70A369-651F-820D-02FE-3E7E1547D5C2}"/>
              </a:ext>
            </a:extLst>
          </p:cNvPr>
          <p:cNvSpPr txBox="1"/>
          <p:nvPr/>
        </p:nvSpPr>
        <p:spPr>
          <a:xfrm>
            <a:off x="0" y="762000"/>
            <a:ext cx="12192000" cy="646331"/>
          </a:xfrm>
          <a:prstGeom prst="rect">
            <a:avLst/>
          </a:prstGeom>
          <a:noFill/>
        </p:spPr>
        <p:txBody>
          <a:bodyPr vert="horz" rtlCol="0">
            <a:spAutoFit/>
          </a:bodyPr>
          <a:lstStyle/>
          <a:p>
            <a:pPr algn="ctr"/>
            <a:r>
              <a:rPr lang="en-US" sz="3600"/>
              <a:t>Genesis 12:4</a:t>
            </a:r>
          </a:p>
        </p:txBody>
      </p:sp>
      <p:sp>
        <p:nvSpPr>
          <p:cNvPr id="4" name="TextBox 3">
            <a:extLst>
              <a:ext uri="{FF2B5EF4-FFF2-40B4-BE49-F238E27FC236}">
                <a16:creationId xmlns:a16="http://schemas.microsoft.com/office/drawing/2014/main" id="{8AAA1BD1-C8B9-BCAA-C5A2-931D72BE3C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2B93AE-C709-68AE-2F62-0CC756185D94}"/>
              </a:ext>
            </a:extLst>
          </p:cNvPr>
          <p:cNvSpPr txBox="1"/>
          <p:nvPr/>
        </p:nvSpPr>
        <p:spPr>
          <a:xfrm>
            <a:off x="1016000" y="1905000"/>
            <a:ext cx="10160000" cy="1523494"/>
          </a:xfrm>
          <a:prstGeom prst="rect">
            <a:avLst/>
          </a:prstGeom>
          <a:noFill/>
        </p:spPr>
        <p:txBody>
          <a:bodyPr vert="horz" rtlCol="0">
            <a:spAutoFit/>
          </a:bodyPr>
          <a:lstStyle/>
          <a:p>
            <a:pPr algn="ctr"/>
            <a:r>
              <a:rPr lang="en-US" sz="3100"/>
              <a:t>So Abram went forth as the LORD had spoken to him; and Lot went with him. Now </a:t>
            </a:r>
            <a:r>
              <a:rPr lang="en-US" sz="3100" b="1">
                <a:solidFill>
                  <a:srgbClr val="FF0000"/>
                </a:solidFill>
              </a:rPr>
              <a:t>Abram was seventy-five years old when he departed from Haran</a:t>
            </a:r>
            <a:r>
              <a:rPr lang="en-US" sz="3100"/>
              <a:t>.</a:t>
            </a:r>
          </a:p>
        </p:txBody>
      </p:sp>
    </p:spTree>
    <p:extLst>
      <p:ext uri="{BB962C8B-B14F-4D97-AF65-F5344CB8AC3E}">
        <p14:creationId xmlns:p14="http://schemas.microsoft.com/office/powerpoint/2010/main" val="21245048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5F445E-B3D8-05DA-C629-6376C9B57AC0}"/>
              </a:ext>
            </a:extLst>
          </p:cNvPr>
          <p:cNvSpPr txBox="1"/>
          <p:nvPr/>
        </p:nvSpPr>
        <p:spPr>
          <a:xfrm>
            <a:off x="127000" y="127000"/>
            <a:ext cx="7315200" cy="276999"/>
          </a:xfrm>
          <a:prstGeom prst="rect">
            <a:avLst/>
          </a:prstGeom>
          <a:noFill/>
        </p:spPr>
        <p:txBody>
          <a:bodyPr vert="horz" lIns="0" tIns="0" rIns="0" bIns="0" rtlCol="0">
            <a:spAutoFit/>
          </a:bodyPr>
          <a:lstStyle/>
          <a:p>
            <a:r>
              <a:rPr lang="en-US"/>
              <a:t>Errors in Jashar</a:t>
            </a:r>
          </a:p>
        </p:txBody>
      </p:sp>
      <p:sp>
        <p:nvSpPr>
          <p:cNvPr id="3" name="TextBox 2">
            <a:extLst>
              <a:ext uri="{FF2B5EF4-FFF2-40B4-BE49-F238E27FC236}">
                <a16:creationId xmlns:a16="http://schemas.microsoft.com/office/drawing/2014/main" id="{22B36560-94C7-1545-1EAC-EF06C667D418}"/>
              </a:ext>
            </a:extLst>
          </p:cNvPr>
          <p:cNvSpPr txBox="1"/>
          <p:nvPr/>
        </p:nvSpPr>
        <p:spPr>
          <a:xfrm>
            <a:off x="0" y="762000"/>
            <a:ext cx="12192000" cy="646331"/>
          </a:xfrm>
          <a:prstGeom prst="rect">
            <a:avLst/>
          </a:prstGeom>
          <a:noFill/>
        </p:spPr>
        <p:txBody>
          <a:bodyPr vert="horz" rtlCol="0">
            <a:spAutoFit/>
          </a:bodyPr>
          <a:lstStyle/>
          <a:p>
            <a:pPr algn="ctr"/>
            <a:r>
              <a:rPr lang="en-US" sz="3600"/>
              <a:t>Jashar 13:5</a:t>
            </a:r>
          </a:p>
        </p:txBody>
      </p:sp>
      <p:sp>
        <p:nvSpPr>
          <p:cNvPr id="4" name="TextBox 3">
            <a:extLst>
              <a:ext uri="{FF2B5EF4-FFF2-40B4-BE49-F238E27FC236}">
                <a16:creationId xmlns:a16="http://schemas.microsoft.com/office/drawing/2014/main" id="{416BBEA2-2CE0-9498-E7FD-13E1671F9F71}"/>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F423D15-B273-C479-F1E5-D697CE35ECF8}"/>
              </a:ext>
            </a:extLst>
          </p:cNvPr>
          <p:cNvSpPr txBox="1"/>
          <p:nvPr/>
        </p:nvSpPr>
        <p:spPr>
          <a:xfrm>
            <a:off x="1016000" y="1905000"/>
            <a:ext cx="10160000" cy="2954655"/>
          </a:xfrm>
          <a:prstGeom prst="rect">
            <a:avLst/>
          </a:prstGeom>
          <a:noFill/>
        </p:spPr>
        <p:txBody>
          <a:bodyPr vert="horz" rtlCol="0">
            <a:spAutoFit/>
          </a:bodyPr>
          <a:lstStyle/>
          <a:p>
            <a:pPr algn="ctr"/>
            <a:r>
              <a:rPr lang="en-US" sz="3100"/>
              <a:t>Arise now, take your woman and all of your belonging to you and go to the land of Kena'an and remain there, and I will bless you. And Avram rose and took his woman and all belonging to him, and he went to the land of Kena'an as Yahuah had told him; </a:t>
            </a:r>
            <a:r>
              <a:rPr lang="en-US" sz="3100" b="1">
                <a:solidFill>
                  <a:srgbClr val="FF0000"/>
                </a:solidFill>
              </a:rPr>
              <a:t>and Avram was fifty years old when he went from Haran</a:t>
            </a:r>
            <a:r>
              <a:rPr lang="en-US" sz="3100"/>
              <a:t>.</a:t>
            </a:r>
          </a:p>
        </p:txBody>
      </p:sp>
    </p:spTree>
    <p:extLst>
      <p:ext uri="{BB962C8B-B14F-4D97-AF65-F5344CB8AC3E}">
        <p14:creationId xmlns:p14="http://schemas.microsoft.com/office/powerpoint/2010/main" val="334436264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46DA0-D04F-08AD-B980-03E3A6B3DCFC}"/>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Additional plagues in the Book of Jashar</a:t>
            </a:r>
          </a:p>
        </p:txBody>
      </p:sp>
      <p:sp>
        <p:nvSpPr>
          <p:cNvPr id="3" name="Subtitle 2">
            <a:extLst>
              <a:ext uri="{FF2B5EF4-FFF2-40B4-BE49-F238E27FC236}">
                <a16:creationId xmlns:a16="http://schemas.microsoft.com/office/drawing/2014/main" id="{FD664A71-FBF8-0146-E3C6-EDF037434C2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8659561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46CD4C-4447-2045-750F-52C73DD39CBE}"/>
              </a:ext>
            </a:extLst>
          </p:cNvPr>
          <p:cNvSpPr txBox="1"/>
          <p:nvPr/>
        </p:nvSpPr>
        <p:spPr>
          <a:xfrm>
            <a:off x="127000" y="127000"/>
            <a:ext cx="7315200" cy="276999"/>
          </a:xfrm>
          <a:prstGeom prst="rect">
            <a:avLst/>
          </a:prstGeom>
          <a:noFill/>
        </p:spPr>
        <p:txBody>
          <a:bodyPr vert="horz" lIns="0" tIns="0" rIns="0" bIns="0" rtlCol="0">
            <a:spAutoFit/>
          </a:bodyPr>
          <a:lstStyle/>
          <a:p>
            <a:r>
              <a:rPr lang="en-US"/>
              <a:t>Additional plagues in the Book of Jashar</a:t>
            </a:r>
          </a:p>
        </p:txBody>
      </p:sp>
      <p:sp>
        <p:nvSpPr>
          <p:cNvPr id="3" name="TextBox 2">
            <a:extLst>
              <a:ext uri="{FF2B5EF4-FFF2-40B4-BE49-F238E27FC236}">
                <a16:creationId xmlns:a16="http://schemas.microsoft.com/office/drawing/2014/main" id="{AB333510-06F9-0649-D343-3FFCABF1F472}"/>
              </a:ext>
            </a:extLst>
          </p:cNvPr>
          <p:cNvSpPr txBox="1"/>
          <p:nvPr/>
        </p:nvSpPr>
        <p:spPr>
          <a:xfrm>
            <a:off x="0" y="762000"/>
            <a:ext cx="12192000" cy="646331"/>
          </a:xfrm>
          <a:prstGeom prst="rect">
            <a:avLst/>
          </a:prstGeom>
          <a:noFill/>
        </p:spPr>
        <p:txBody>
          <a:bodyPr vert="horz" rtlCol="0">
            <a:spAutoFit/>
          </a:bodyPr>
          <a:lstStyle/>
          <a:p>
            <a:pPr algn="ctr"/>
            <a:r>
              <a:rPr lang="en-US" sz="3600"/>
              <a:t>Jashar 80:14</a:t>
            </a:r>
          </a:p>
        </p:txBody>
      </p:sp>
      <p:sp>
        <p:nvSpPr>
          <p:cNvPr id="4" name="TextBox 3">
            <a:extLst>
              <a:ext uri="{FF2B5EF4-FFF2-40B4-BE49-F238E27FC236}">
                <a16:creationId xmlns:a16="http://schemas.microsoft.com/office/drawing/2014/main" id="{6D348411-9A27-D9C8-A5A6-F8C1DCAEB587}"/>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952C7812-D6F6-BF93-55AA-31E4D08B679D}"/>
              </a:ext>
            </a:extLst>
          </p:cNvPr>
          <p:cNvSpPr txBox="1"/>
          <p:nvPr/>
        </p:nvSpPr>
        <p:spPr>
          <a:xfrm>
            <a:off x="1016000" y="1905000"/>
            <a:ext cx="10160000" cy="1523494"/>
          </a:xfrm>
          <a:prstGeom prst="rect">
            <a:avLst/>
          </a:prstGeom>
          <a:noFill/>
        </p:spPr>
        <p:txBody>
          <a:bodyPr vert="horz" rtlCol="0">
            <a:spAutoFit/>
          </a:bodyPr>
          <a:lstStyle/>
          <a:p>
            <a:pPr algn="ctr"/>
            <a:r>
              <a:rPr lang="en-US" sz="3100"/>
              <a:t>And Yahuah sent all kinds of </a:t>
            </a:r>
            <a:r>
              <a:rPr lang="en-US" sz="3100" b="1">
                <a:solidFill>
                  <a:srgbClr val="FF0000"/>
                </a:solidFill>
              </a:rPr>
              <a:t>fiery serpents, scorpions, mice, weasels</a:t>
            </a:r>
            <a:r>
              <a:rPr lang="en-US" sz="3100"/>
              <a:t>, toads, together with others creeping in the dust.</a:t>
            </a:r>
          </a:p>
        </p:txBody>
      </p:sp>
    </p:spTree>
    <p:extLst>
      <p:ext uri="{BB962C8B-B14F-4D97-AF65-F5344CB8AC3E}">
        <p14:creationId xmlns:p14="http://schemas.microsoft.com/office/powerpoint/2010/main" val="262875771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83428A-E6E1-ABB1-A554-9E543E6D621A}"/>
              </a:ext>
            </a:extLst>
          </p:cNvPr>
          <p:cNvSpPr txBox="1"/>
          <p:nvPr/>
        </p:nvSpPr>
        <p:spPr>
          <a:xfrm>
            <a:off x="127000" y="127000"/>
            <a:ext cx="7315200" cy="276999"/>
          </a:xfrm>
          <a:prstGeom prst="rect">
            <a:avLst/>
          </a:prstGeom>
          <a:noFill/>
        </p:spPr>
        <p:txBody>
          <a:bodyPr vert="horz" lIns="0" tIns="0" rIns="0" bIns="0" rtlCol="0">
            <a:spAutoFit/>
          </a:bodyPr>
          <a:lstStyle/>
          <a:p>
            <a:r>
              <a:rPr lang="en-US"/>
              <a:t>Additional plagues in the Book of Jashar</a:t>
            </a:r>
          </a:p>
        </p:txBody>
      </p:sp>
      <p:sp>
        <p:nvSpPr>
          <p:cNvPr id="3" name="TextBox 2">
            <a:extLst>
              <a:ext uri="{FF2B5EF4-FFF2-40B4-BE49-F238E27FC236}">
                <a16:creationId xmlns:a16="http://schemas.microsoft.com/office/drawing/2014/main" id="{4C9BC8C4-51A9-438E-4DF6-40393537E19B}"/>
              </a:ext>
            </a:extLst>
          </p:cNvPr>
          <p:cNvSpPr txBox="1"/>
          <p:nvPr/>
        </p:nvSpPr>
        <p:spPr>
          <a:xfrm>
            <a:off x="0" y="762000"/>
            <a:ext cx="12192000" cy="646331"/>
          </a:xfrm>
          <a:prstGeom prst="rect">
            <a:avLst/>
          </a:prstGeom>
          <a:noFill/>
        </p:spPr>
        <p:txBody>
          <a:bodyPr vert="horz" rtlCol="0">
            <a:spAutoFit/>
          </a:bodyPr>
          <a:lstStyle/>
          <a:p>
            <a:pPr algn="ctr"/>
            <a:r>
              <a:rPr lang="en-US" sz="3600"/>
              <a:t>Jashar 80:16</a:t>
            </a:r>
          </a:p>
        </p:txBody>
      </p:sp>
      <p:sp>
        <p:nvSpPr>
          <p:cNvPr id="4" name="TextBox 3">
            <a:extLst>
              <a:ext uri="{FF2B5EF4-FFF2-40B4-BE49-F238E27FC236}">
                <a16:creationId xmlns:a16="http://schemas.microsoft.com/office/drawing/2014/main" id="{BFD42181-70D8-32B0-DCEA-244D89D5CA54}"/>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D0BA4218-2DB4-22DB-55CB-3BFAF8ACD264}"/>
              </a:ext>
            </a:extLst>
          </p:cNvPr>
          <p:cNvSpPr txBox="1"/>
          <p:nvPr/>
        </p:nvSpPr>
        <p:spPr>
          <a:xfrm>
            <a:off x="1016000" y="1905000"/>
            <a:ext cx="10160000" cy="1046440"/>
          </a:xfrm>
          <a:prstGeom prst="rect">
            <a:avLst/>
          </a:prstGeom>
          <a:noFill/>
        </p:spPr>
        <p:txBody>
          <a:bodyPr vert="horz" rtlCol="0">
            <a:spAutoFit/>
          </a:bodyPr>
          <a:lstStyle/>
          <a:p>
            <a:pPr algn="ctr"/>
            <a:r>
              <a:rPr lang="en-US" sz="3100"/>
              <a:t>And all the </a:t>
            </a:r>
            <a:r>
              <a:rPr lang="en-US" sz="3100" b="1">
                <a:solidFill>
                  <a:srgbClr val="FF0000"/>
                </a:solidFill>
              </a:rPr>
              <a:t>reptiles and winged animals</a:t>
            </a:r>
            <a:r>
              <a:rPr lang="en-US" sz="3100"/>
              <a:t> according to their kind came to Mitsriym, and grieved Mitsriym exceedingly.</a:t>
            </a:r>
          </a:p>
        </p:txBody>
      </p:sp>
    </p:spTree>
    <p:extLst>
      <p:ext uri="{BB962C8B-B14F-4D97-AF65-F5344CB8AC3E}">
        <p14:creationId xmlns:p14="http://schemas.microsoft.com/office/powerpoint/2010/main" val="54474142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17D567-93E5-48CB-A1E3-E5D631CF6962}"/>
              </a:ext>
            </a:extLst>
          </p:cNvPr>
          <p:cNvSpPr txBox="1"/>
          <p:nvPr/>
        </p:nvSpPr>
        <p:spPr>
          <a:xfrm>
            <a:off x="127000" y="127000"/>
            <a:ext cx="7315200" cy="276999"/>
          </a:xfrm>
          <a:prstGeom prst="rect">
            <a:avLst/>
          </a:prstGeom>
          <a:noFill/>
        </p:spPr>
        <p:txBody>
          <a:bodyPr vert="horz" lIns="0" tIns="0" rIns="0" bIns="0" rtlCol="0">
            <a:spAutoFit/>
          </a:bodyPr>
          <a:lstStyle/>
          <a:p>
            <a:r>
              <a:rPr lang="en-US"/>
              <a:t>Additional plagues in the Book of Jashar</a:t>
            </a:r>
          </a:p>
        </p:txBody>
      </p:sp>
      <p:sp>
        <p:nvSpPr>
          <p:cNvPr id="3" name="TextBox 2">
            <a:extLst>
              <a:ext uri="{FF2B5EF4-FFF2-40B4-BE49-F238E27FC236}">
                <a16:creationId xmlns:a16="http://schemas.microsoft.com/office/drawing/2014/main" id="{3E3CEFB5-FF0A-C692-3E1C-B19BF7680E3A}"/>
              </a:ext>
            </a:extLst>
          </p:cNvPr>
          <p:cNvSpPr txBox="1"/>
          <p:nvPr/>
        </p:nvSpPr>
        <p:spPr>
          <a:xfrm>
            <a:off x="0" y="762000"/>
            <a:ext cx="12192000" cy="646331"/>
          </a:xfrm>
          <a:prstGeom prst="rect">
            <a:avLst/>
          </a:prstGeom>
          <a:noFill/>
        </p:spPr>
        <p:txBody>
          <a:bodyPr vert="horz" rtlCol="0">
            <a:spAutoFit/>
          </a:bodyPr>
          <a:lstStyle/>
          <a:p>
            <a:pPr algn="ctr"/>
            <a:r>
              <a:rPr lang="en-US" sz="3600"/>
              <a:t>Jashar 80:19-21</a:t>
            </a:r>
          </a:p>
        </p:txBody>
      </p:sp>
      <p:sp>
        <p:nvSpPr>
          <p:cNvPr id="4" name="TextBox 3">
            <a:extLst>
              <a:ext uri="{FF2B5EF4-FFF2-40B4-BE49-F238E27FC236}">
                <a16:creationId xmlns:a16="http://schemas.microsoft.com/office/drawing/2014/main" id="{DC3F59B4-4A88-B009-16DE-4A5AC7188CD6}"/>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91FBD22D-C5F5-8071-61AE-50DD76EA0211}"/>
              </a:ext>
            </a:extLst>
          </p:cNvPr>
          <p:cNvSpPr txBox="1"/>
          <p:nvPr/>
        </p:nvSpPr>
        <p:spPr>
          <a:xfrm>
            <a:off x="1016000" y="1905000"/>
            <a:ext cx="10160000" cy="4385816"/>
          </a:xfrm>
          <a:prstGeom prst="rect">
            <a:avLst/>
          </a:prstGeom>
          <a:noFill/>
        </p:spPr>
        <p:txBody>
          <a:bodyPr vert="horz" rtlCol="0">
            <a:spAutoFit/>
          </a:bodyPr>
          <a:lstStyle/>
          <a:p>
            <a:pPr algn="ctr"/>
            <a:r>
              <a:rPr lang="en-US" sz="3100"/>
              <a:t>And when the Mitsriym hid themselves on account of the swarm of animals, they locked their doors after them, and Elohim ordered </a:t>
            </a:r>
            <a:r>
              <a:rPr lang="en-US" sz="3100" b="1">
                <a:solidFill>
                  <a:srgbClr val="FF0000"/>
                </a:solidFill>
              </a:rPr>
              <a:t>the Sulanuth which was in the sea, to come up</a:t>
            </a:r>
            <a:r>
              <a:rPr lang="en-US" sz="3100"/>
              <a:t> and go into Mitsriym. And she had </a:t>
            </a:r>
            <a:r>
              <a:rPr lang="en-US" sz="3100" b="1">
                <a:solidFill>
                  <a:srgbClr val="FF0000"/>
                </a:solidFill>
              </a:rPr>
              <a:t>long arms</a:t>
            </a:r>
            <a:r>
              <a:rPr lang="en-US" sz="3100"/>
              <a:t>, ten cubits in length of the cubit of a man. And she went upon the roofs and uncovered the raftering and flooring and cut them, and stretched forth her arm into the house and removed the lock and the bolt, and opened the houses of Mitsriym.</a:t>
            </a:r>
          </a:p>
        </p:txBody>
      </p:sp>
    </p:spTree>
    <p:extLst>
      <p:ext uri="{BB962C8B-B14F-4D97-AF65-F5344CB8AC3E}">
        <p14:creationId xmlns:p14="http://schemas.microsoft.com/office/powerpoint/2010/main" val="339207739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2E5A3-0A29-B332-C0AE-5AB52C88AE2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Interesting claims given in Jashar</a:t>
            </a:r>
          </a:p>
        </p:txBody>
      </p:sp>
      <p:sp>
        <p:nvSpPr>
          <p:cNvPr id="3" name="Subtitle 2">
            <a:extLst>
              <a:ext uri="{FF2B5EF4-FFF2-40B4-BE49-F238E27FC236}">
                <a16:creationId xmlns:a16="http://schemas.microsoft.com/office/drawing/2014/main" id="{7007CF5A-11E3-401F-315B-E8D9293F88B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3304939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F2699C-7F10-C407-8C95-1C8835F0F988}"/>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Jashar</a:t>
            </a:r>
          </a:p>
        </p:txBody>
      </p:sp>
      <p:sp>
        <p:nvSpPr>
          <p:cNvPr id="3" name="TextBox 2">
            <a:extLst>
              <a:ext uri="{FF2B5EF4-FFF2-40B4-BE49-F238E27FC236}">
                <a16:creationId xmlns:a16="http://schemas.microsoft.com/office/drawing/2014/main" id="{10CB657F-65EF-5EA4-9D81-FABFAB461869}"/>
              </a:ext>
            </a:extLst>
          </p:cNvPr>
          <p:cNvSpPr txBox="1"/>
          <p:nvPr/>
        </p:nvSpPr>
        <p:spPr>
          <a:xfrm>
            <a:off x="0" y="762000"/>
            <a:ext cx="12192000" cy="646331"/>
          </a:xfrm>
          <a:prstGeom prst="rect">
            <a:avLst/>
          </a:prstGeom>
          <a:noFill/>
        </p:spPr>
        <p:txBody>
          <a:bodyPr vert="horz" rtlCol="0">
            <a:spAutoFit/>
          </a:bodyPr>
          <a:lstStyle/>
          <a:p>
            <a:pPr algn="ctr"/>
            <a:r>
              <a:rPr lang="en-US" sz="3600"/>
              <a:t>Jashar 44:74-75</a:t>
            </a:r>
          </a:p>
        </p:txBody>
      </p:sp>
      <p:sp>
        <p:nvSpPr>
          <p:cNvPr id="4" name="TextBox 3">
            <a:extLst>
              <a:ext uri="{FF2B5EF4-FFF2-40B4-BE49-F238E27FC236}">
                <a16:creationId xmlns:a16="http://schemas.microsoft.com/office/drawing/2014/main" id="{5E7525A8-FC83-0AD1-F4B4-094B4E2D5627}"/>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A098034B-CA5C-1D0A-5582-54F31309EED7}"/>
              </a:ext>
            </a:extLst>
          </p:cNvPr>
          <p:cNvSpPr txBox="1"/>
          <p:nvPr/>
        </p:nvSpPr>
        <p:spPr>
          <a:xfrm>
            <a:off x="1016000" y="1905000"/>
            <a:ext cx="10160000" cy="4385816"/>
          </a:xfrm>
          <a:prstGeom prst="rect">
            <a:avLst/>
          </a:prstGeom>
          <a:noFill/>
        </p:spPr>
        <p:txBody>
          <a:bodyPr vert="horz" rtlCol="0">
            <a:spAutoFit/>
          </a:bodyPr>
          <a:lstStyle/>
          <a:p>
            <a:pPr algn="ctr"/>
            <a:r>
              <a:rPr lang="en-US" sz="3100"/>
              <a:t>And the priests said unto Potiyphar, Send, we pray you, and let them bring before us Yoceph's torn garment, and let us see the tear in it, and if the tear is in the front of the garment, then his face must have been opposite to her and she must have caught hold of him, to come to her, and with deceit did your woman do all that she has spoken And they brought Yoceph's garment before the priests who were judges, and they saw and behold the tear was in front of Yoceph, and all t (Continued...)</a:t>
            </a:r>
          </a:p>
        </p:txBody>
      </p:sp>
    </p:spTree>
    <p:extLst>
      <p:ext uri="{BB962C8B-B14F-4D97-AF65-F5344CB8AC3E}">
        <p14:creationId xmlns:p14="http://schemas.microsoft.com/office/powerpoint/2010/main" val="28342811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BBB320-8910-36C1-FD05-C908A14B28AA}"/>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Jashar</a:t>
            </a:r>
          </a:p>
        </p:txBody>
      </p:sp>
      <p:sp>
        <p:nvSpPr>
          <p:cNvPr id="3" name="TextBox 2">
            <a:extLst>
              <a:ext uri="{FF2B5EF4-FFF2-40B4-BE49-F238E27FC236}">
                <a16:creationId xmlns:a16="http://schemas.microsoft.com/office/drawing/2014/main" id="{5F3D3478-ED39-429F-7A12-0C10872E36DB}"/>
              </a:ext>
            </a:extLst>
          </p:cNvPr>
          <p:cNvSpPr txBox="1"/>
          <p:nvPr/>
        </p:nvSpPr>
        <p:spPr>
          <a:xfrm>
            <a:off x="1016000" y="635000"/>
            <a:ext cx="10160000" cy="2477601"/>
          </a:xfrm>
          <a:prstGeom prst="rect">
            <a:avLst/>
          </a:prstGeom>
          <a:noFill/>
        </p:spPr>
        <p:txBody>
          <a:bodyPr vert="horz" rtlCol="0">
            <a:spAutoFit/>
          </a:bodyPr>
          <a:lstStyle/>
          <a:p>
            <a:pPr algn="ctr"/>
            <a:r>
              <a:rPr lang="en-US" sz="3100"/>
              <a:t>he judging priests knew that she had pressed him, and they said, "The judgement of death is not due to this slave for he has done nothing, but his judgement is, that he should be placed in the prison house on account of the report, which through him has gone forth against your woman.</a:t>
            </a:r>
          </a:p>
        </p:txBody>
      </p:sp>
    </p:spTree>
    <p:extLst>
      <p:ext uri="{BB962C8B-B14F-4D97-AF65-F5344CB8AC3E}">
        <p14:creationId xmlns:p14="http://schemas.microsoft.com/office/powerpoint/2010/main" val="36426916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096532-9C11-D510-8941-406CBB107C63}"/>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Jashar</a:t>
            </a:r>
          </a:p>
        </p:txBody>
      </p:sp>
      <p:sp>
        <p:nvSpPr>
          <p:cNvPr id="3" name="TextBox 2">
            <a:extLst>
              <a:ext uri="{FF2B5EF4-FFF2-40B4-BE49-F238E27FC236}">
                <a16:creationId xmlns:a16="http://schemas.microsoft.com/office/drawing/2014/main" id="{34BA9BAD-A769-BB4D-34FE-EE676BA9BF2F}"/>
              </a:ext>
            </a:extLst>
          </p:cNvPr>
          <p:cNvSpPr txBox="1"/>
          <p:nvPr/>
        </p:nvSpPr>
        <p:spPr>
          <a:xfrm>
            <a:off x="0" y="762000"/>
            <a:ext cx="12192000" cy="646331"/>
          </a:xfrm>
          <a:prstGeom prst="rect">
            <a:avLst/>
          </a:prstGeom>
          <a:noFill/>
        </p:spPr>
        <p:txBody>
          <a:bodyPr vert="horz" rtlCol="0">
            <a:spAutoFit/>
          </a:bodyPr>
          <a:lstStyle/>
          <a:p>
            <a:pPr algn="ctr"/>
            <a:r>
              <a:rPr lang="en-US" sz="3600"/>
              <a:t>Jashar 72:34-37</a:t>
            </a:r>
          </a:p>
        </p:txBody>
      </p:sp>
      <p:sp>
        <p:nvSpPr>
          <p:cNvPr id="4" name="TextBox 3">
            <a:extLst>
              <a:ext uri="{FF2B5EF4-FFF2-40B4-BE49-F238E27FC236}">
                <a16:creationId xmlns:a16="http://schemas.microsoft.com/office/drawing/2014/main" id="{E3AE3669-14DD-2097-3753-BA4397EDB2FE}"/>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65972A86-F5E4-8197-15F8-530F44249DA9}"/>
              </a:ext>
            </a:extLst>
          </p:cNvPr>
          <p:cNvSpPr txBox="1"/>
          <p:nvPr/>
        </p:nvSpPr>
        <p:spPr>
          <a:xfrm>
            <a:off x="1016000" y="1905000"/>
            <a:ext cx="10160000" cy="3908762"/>
          </a:xfrm>
          <a:prstGeom prst="rect">
            <a:avLst/>
          </a:prstGeom>
          <a:noFill/>
        </p:spPr>
        <p:txBody>
          <a:bodyPr vert="horz" rtlCol="0">
            <a:spAutoFit/>
          </a:bodyPr>
          <a:lstStyle/>
          <a:p>
            <a:pPr algn="ctr"/>
            <a:r>
              <a:rPr lang="en-US" sz="3100"/>
              <a:t>And they wished to choose on that day a man for king from the army of Kikianus, and they found no object of their choice like Mosheh to reign over them. And they hastened and stripped off each man his garments and cast them upon the ground, and they made a great heap and placed Mosheh theron. And they rose up and blew with trumpets and called out before him, and said, May the king live, may the king live! (Continued...)</a:t>
            </a:r>
          </a:p>
        </p:txBody>
      </p:sp>
    </p:spTree>
    <p:extLst>
      <p:ext uri="{BB962C8B-B14F-4D97-AF65-F5344CB8AC3E}">
        <p14:creationId xmlns:p14="http://schemas.microsoft.com/office/powerpoint/2010/main" val="153877635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2E9448-1B45-D91F-B438-5BB1F46499EA}"/>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Jashar</a:t>
            </a:r>
          </a:p>
        </p:txBody>
      </p:sp>
      <p:sp>
        <p:nvSpPr>
          <p:cNvPr id="3" name="TextBox 2">
            <a:extLst>
              <a:ext uri="{FF2B5EF4-FFF2-40B4-BE49-F238E27FC236}">
                <a16:creationId xmlns:a16="http://schemas.microsoft.com/office/drawing/2014/main" id="{70FAC125-5FEF-36A4-AACA-C63475D14B50}"/>
              </a:ext>
            </a:extLst>
          </p:cNvPr>
          <p:cNvSpPr txBox="1"/>
          <p:nvPr/>
        </p:nvSpPr>
        <p:spPr>
          <a:xfrm>
            <a:off x="1016000" y="635000"/>
            <a:ext cx="10160000" cy="2000548"/>
          </a:xfrm>
          <a:prstGeom prst="rect">
            <a:avLst/>
          </a:prstGeom>
          <a:noFill/>
        </p:spPr>
        <p:txBody>
          <a:bodyPr vert="horz" rtlCol="0">
            <a:spAutoFit/>
          </a:bodyPr>
          <a:lstStyle/>
          <a:p>
            <a:pPr algn="ctr"/>
            <a:r>
              <a:rPr lang="en-US" sz="3100"/>
              <a:t>And all the people and nobles swore unto him to give him for a woman Adonyahu the Queen, the Kushiyth, woman of Kikianus, </a:t>
            </a:r>
            <a:r>
              <a:rPr lang="en-US" sz="3100" b="1">
                <a:solidFill>
                  <a:srgbClr val="FF0000"/>
                </a:solidFill>
              </a:rPr>
              <a:t>and they made Mosheh king over them on that day</a:t>
            </a:r>
            <a:r>
              <a:rPr lang="en-US" sz="3100"/>
              <a:t>.</a:t>
            </a:r>
          </a:p>
        </p:txBody>
      </p:sp>
    </p:spTree>
    <p:extLst>
      <p:ext uri="{BB962C8B-B14F-4D97-AF65-F5344CB8AC3E}">
        <p14:creationId xmlns:p14="http://schemas.microsoft.com/office/powerpoint/2010/main" val="283003900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D7A31C-63B9-6D2C-CA68-CE7F28E2951D}"/>
              </a:ext>
            </a:extLst>
          </p:cNvPr>
          <p:cNvSpPr txBox="1"/>
          <p:nvPr/>
        </p:nvSpPr>
        <p:spPr>
          <a:xfrm>
            <a:off x="127000" y="127000"/>
            <a:ext cx="7315200" cy="276999"/>
          </a:xfrm>
          <a:prstGeom prst="rect">
            <a:avLst/>
          </a:prstGeom>
          <a:noFill/>
        </p:spPr>
        <p:txBody>
          <a:bodyPr vert="horz" lIns="0" tIns="0" rIns="0" bIns="0" rtlCol="0">
            <a:spAutoFit/>
          </a:bodyPr>
          <a:lstStyle/>
          <a:p>
            <a:r>
              <a:rPr lang="en-US"/>
              <a:t>Interesting claims given in Jashar</a:t>
            </a:r>
          </a:p>
        </p:txBody>
      </p:sp>
      <p:sp>
        <p:nvSpPr>
          <p:cNvPr id="3" name="TextBox 2">
            <a:extLst>
              <a:ext uri="{FF2B5EF4-FFF2-40B4-BE49-F238E27FC236}">
                <a16:creationId xmlns:a16="http://schemas.microsoft.com/office/drawing/2014/main" id="{C8C16B12-66F8-0510-6EF7-4E2451160EDB}"/>
              </a:ext>
            </a:extLst>
          </p:cNvPr>
          <p:cNvSpPr txBox="1"/>
          <p:nvPr/>
        </p:nvSpPr>
        <p:spPr>
          <a:xfrm>
            <a:off x="0" y="762000"/>
            <a:ext cx="12192000" cy="646331"/>
          </a:xfrm>
          <a:prstGeom prst="rect">
            <a:avLst/>
          </a:prstGeom>
          <a:noFill/>
        </p:spPr>
        <p:txBody>
          <a:bodyPr vert="horz" rtlCol="0">
            <a:spAutoFit/>
          </a:bodyPr>
          <a:lstStyle/>
          <a:p>
            <a:pPr algn="ctr"/>
            <a:r>
              <a:rPr lang="en-US" sz="3600"/>
              <a:t>Jashar 81:40-41</a:t>
            </a:r>
          </a:p>
        </p:txBody>
      </p:sp>
      <p:sp>
        <p:nvSpPr>
          <p:cNvPr id="4" name="TextBox 3">
            <a:extLst>
              <a:ext uri="{FF2B5EF4-FFF2-40B4-BE49-F238E27FC236}">
                <a16:creationId xmlns:a16="http://schemas.microsoft.com/office/drawing/2014/main" id="{B471FDC1-C2DA-2197-8AD7-53CF5EA56809}"/>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F673A9C-EC28-CC39-A16C-B6F51D675A2E}"/>
              </a:ext>
            </a:extLst>
          </p:cNvPr>
          <p:cNvSpPr txBox="1"/>
          <p:nvPr/>
        </p:nvSpPr>
        <p:spPr>
          <a:xfrm>
            <a:off x="1016000" y="1905000"/>
            <a:ext cx="10160000" cy="3908762"/>
          </a:xfrm>
          <a:prstGeom prst="rect">
            <a:avLst/>
          </a:prstGeom>
          <a:noFill/>
        </p:spPr>
        <p:txBody>
          <a:bodyPr vert="horz" rtlCol="0">
            <a:spAutoFit/>
          </a:bodyPr>
          <a:lstStyle/>
          <a:p>
            <a:pPr algn="ctr"/>
            <a:r>
              <a:rPr lang="en-US" sz="3100"/>
              <a:t>And when the children of Yashar'el had entered the sea, the Mitsriym came after them, and the waters of the sea resumed upon them, and they all sank in the water, </a:t>
            </a:r>
            <a:r>
              <a:rPr lang="en-US" sz="3100" b="1">
                <a:solidFill>
                  <a:srgbClr val="FF0000"/>
                </a:solidFill>
              </a:rPr>
              <a:t>and not one man was left excepting Phar'oh, who gave thanks to Yahuah and believed in him, therefore Yahuah did not cause him to perish</a:t>
            </a:r>
            <a:r>
              <a:rPr lang="en-US" sz="3100"/>
              <a:t> at that time with the Mitsriym. And Yahuah ordered an angel to take him from amongst the Mitsriym.</a:t>
            </a:r>
          </a:p>
        </p:txBody>
      </p:sp>
    </p:spTree>
    <p:extLst>
      <p:ext uri="{BB962C8B-B14F-4D97-AF65-F5344CB8AC3E}">
        <p14:creationId xmlns:p14="http://schemas.microsoft.com/office/powerpoint/2010/main" val="36847140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B1AC-EEEF-25A2-0030-2848C2E71DC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Jubilees</a:t>
            </a:r>
          </a:p>
        </p:txBody>
      </p:sp>
      <p:sp>
        <p:nvSpPr>
          <p:cNvPr id="3" name="Subtitle 2">
            <a:extLst>
              <a:ext uri="{FF2B5EF4-FFF2-40B4-BE49-F238E27FC236}">
                <a16:creationId xmlns:a16="http://schemas.microsoft.com/office/drawing/2014/main" id="{8CA00443-34E2-30F1-9A3B-708073C89C3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5516557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E43D2-ABC7-FD57-096E-B13788206CF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Controversial verses in Jubilees</a:t>
            </a:r>
          </a:p>
        </p:txBody>
      </p:sp>
      <p:sp>
        <p:nvSpPr>
          <p:cNvPr id="3" name="Subtitle 2">
            <a:extLst>
              <a:ext uri="{FF2B5EF4-FFF2-40B4-BE49-F238E27FC236}">
                <a16:creationId xmlns:a16="http://schemas.microsoft.com/office/drawing/2014/main" id="{4BE9BFD7-EE73-5DD1-C104-0B69DD20186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0639491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F7B725-6589-83E3-43C2-40A686F6E651}"/>
              </a:ext>
            </a:extLst>
          </p:cNvPr>
          <p:cNvSpPr txBox="1"/>
          <p:nvPr/>
        </p:nvSpPr>
        <p:spPr>
          <a:xfrm>
            <a:off x="127000" y="127000"/>
            <a:ext cx="7315200" cy="276999"/>
          </a:xfrm>
          <a:prstGeom prst="rect">
            <a:avLst/>
          </a:prstGeom>
          <a:noFill/>
        </p:spPr>
        <p:txBody>
          <a:bodyPr vert="horz" lIns="0" tIns="0" rIns="0" bIns="0" rtlCol="0">
            <a:spAutoFit/>
          </a:bodyPr>
          <a:lstStyle/>
          <a:p>
            <a:r>
              <a:rPr lang="en-US"/>
              <a:t>Controversial verses in Jubilees</a:t>
            </a:r>
          </a:p>
        </p:txBody>
      </p:sp>
      <p:sp>
        <p:nvSpPr>
          <p:cNvPr id="3" name="TextBox 2">
            <a:extLst>
              <a:ext uri="{FF2B5EF4-FFF2-40B4-BE49-F238E27FC236}">
                <a16:creationId xmlns:a16="http://schemas.microsoft.com/office/drawing/2014/main" id="{42BB1AE1-2B40-D5B4-C183-35BF3B040732}"/>
              </a:ext>
            </a:extLst>
          </p:cNvPr>
          <p:cNvSpPr txBox="1"/>
          <p:nvPr/>
        </p:nvSpPr>
        <p:spPr>
          <a:xfrm>
            <a:off x="0" y="762000"/>
            <a:ext cx="12192000" cy="646331"/>
          </a:xfrm>
          <a:prstGeom prst="rect">
            <a:avLst/>
          </a:prstGeom>
          <a:noFill/>
        </p:spPr>
        <p:txBody>
          <a:bodyPr vert="horz" rtlCol="0">
            <a:spAutoFit/>
          </a:bodyPr>
          <a:lstStyle/>
          <a:p>
            <a:pPr algn="ctr"/>
            <a:r>
              <a:rPr lang="en-US" sz="3600"/>
              <a:t>Jubilees 28:6</a:t>
            </a:r>
          </a:p>
        </p:txBody>
      </p:sp>
      <p:sp>
        <p:nvSpPr>
          <p:cNvPr id="4" name="TextBox 3">
            <a:extLst>
              <a:ext uri="{FF2B5EF4-FFF2-40B4-BE49-F238E27FC236}">
                <a16:creationId xmlns:a16="http://schemas.microsoft.com/office/drawing/2014/main" id="{6007D3C2-8588-8468-850F-C3257C5913E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89E699B-EA25-CFE4-486D-E061306728A9}"/>
              </a:ext>
            </a:extLst>
          </p:cNvPr>
          <p:cNvSpPr txBox="1"/>
          <p:nvPr/>
        </p:nvSpPr>
        <p:spPr>
          <a:xfrm>
            <a:off x="1016000" y="1905000"/>
            <a:ext cx="10160000" cy="3908762"/>
          </a:xfrm>
          <a:prstGeom prst="rect">
            <a:avLst/>
          </a:prstGeom>
          <a:noFill/>
        </p:spPr>
        <p:txBody>
          <a:bodyPr vert="horz" rtlCol="0">
            <a:spAutoFit/>
          </a:bodyPr>
          <a:lstStyle/>
          <a:p>
            <a:pPr algn="ctr"/>
            <a:r>
              <a:rPr lang="en-US" sz="3100"/>
              <a:t>And Laban said to Jacob: 'It is not so done in our country, to give the younger before the elder.' And it is not right to do this; for thus it is ordained and </a:t>
            </a:r>
            <a:r>
              <a:rPr lang="en-US" sz="3100" b="1">
                <a:solidFill>
                  <a:srgbClr val="FF0000"/>
                </a:solidFill>
              </a:rPr>
              <a:t>written in the heavenly tablets, that no one should give his younger daughter before the elder</a:t>
            </a:r>
            <a:r>
              <a:rPr lang="en-US" sz="3100"/>
              <a:t>; but the elder, one gives first and after her the younger -and the man who does so, they set down guilt against him in heaven, and none is righteous that does this thing, for this deed is evil before the Lord.</a:t>
            </a:r>
          </a:p>
        </p:txBody>
      </p:sp>
    </p:spTree>
    <p:extLst>
      <p:ext uri="{BB962C8B-B14F-4D97-AF65-F5344CB8AC3E}">
        <p14:creationId xmlns:p14="http://schemas.microsoft.com/office/powerpoint/2010/main" val="322382483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C3F017-6796-63D8-1E73-E4C529D8988E}"/>
              </a:ext>
            </a:extLst>
          </p:cNvPr>
          <p:cNvSpPr txBox="1"/>
          <p:nvPr/>
        </p:nvSpPr>
        <p:spPr>
          <a:xfrm>
            <a:off x="127000" y="127000"/>
            <a:ext cx="7315200" cy="276999"/>
          </a:xfrm>
          <a:prstGeom prst="rect">
            <a:avLst/>
          </a:prstGeom>
          <a:noFill/>
        </p:spPr>
        <p:txBody>
          <a:bodyPr vert="horz" lIns="0" tIns="0" rIns="0" bIns="0" rtlCol="0">
            <a:spAutoFit/>
          </a:bodyPr>
          <a:lstStyle/>
          <a:p>
            <a:r>
              <a:rPr lang="en-US"/>
              <a:t>Controversial verses in Jubilees</a:t>
            </a:r>
          </a:p>
        </p:txBody>
      </p:sp>
      <p:sp>
        <p:nvSpPr>
          <p:cNvPr id="3" name="TextBox 2">
            <a:extLst>
              <a:ext uri="{FF2B5EF4-FFF2-40B4-BE49-F238E27FC236}">
                <a16:creationId xmlns:a16="http://schemas.microsoft.com/office/drawing/2014/main" id="{26FC2A43-C1BC-DB0A-7263-2D0B92C75135}"/>
              </a:ext>
            </a:extLst>
          </p:cNvPr>
          <p:cNvSpPr txBox="1"/>
          <p:nvPr/>
        </p:nvSpPr>
        <p:spPr>
          <a:xfrm>
            <a:off x="0" y="762000"/>
            <a:ext cx="12192000" cy="646331"/>
          </a:xfrm>
          <a:prstGeom prst="rect">
            <a:avLst/>
          </a:prstGeom>
          <a:noFill/>
        </p:spPr>
        <p:txBody>
          <a:bodyPr vert="horz" rtlCol="0">
            <a:spAutoFit/>
          </a:bodyPr>
          <a:lstStyle/>
          <a:p>
            <a:pPr algn="ctr"/>
            <a:r>
              <a:rPr lang="en-US" sz="3600"/>
              <a:t>Jubilees 50:12-13</a:t>
            </a:r>
          </a:p>
        </p:txBody>
      </p:sp>
      <p:sp>
        <p:nvSpPr>
          <p:cNvPr id="4" name="TextBox 3">
            <a:extLst>
              <a:ext uri="{FF2B5EF4-FFF2-40B4-BE49-F238E27FC236}">
                <a16:creationId xmlns:a16="http://schemas.microsoft.com/office/drawing/2014/main" id="{BC062830-6DFA-2EF1-3DB1-173CEBADFE8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8F5CD0A-93FB-934D-D334-0454F5D88466}"/>
              </a:ext>
            </a:extLst>
          </p:cNvPr>
          <p:cNvSpPr txBox="1"/>
          <p:nvPr/>
        </p:nvSpPr>
        <p:spPr>
          <a:xfrm>
            <a:off x="1016000" y="1905000"/>
            <a:ext cx="10160000" cy="3431709"/>
          </a:xfrm>
          <a:prstGeom prst="rect">
            <a:avLst/>
          </a:prstGeom>
          <a:noFill/>
        </p:spPr>
        <p:txBody>
          <a:bodyPr vert="horz" rtlCol="0">
            <a:spAutoFit/>
          </a:bodyPr>
          <a:lstStyle/>
          <a:p>
            <a:pPr algn="ctr"/>
            <a:r>
              <a:rPr lang="en-US" sz="3100"/>
              <a:t>And every man who does any work thereon, or goes a journey, or tills (his) farm, whether in his house or any other place, and whoever lights a fire, or rides on any beast, or travels by ship on the sea, </a:t>
            </a:r>
            <a:r>
              <a:rPr lang="en-US" sz="3100" b="1">
                <a:solidFill>
                  <a:srgbClr val="FF0000"/>
                </a:solidFill>
              </a:rPr>
              <a:t>and whoever strikes or kills anything, or slaughters a beast or a bird, or whoever catches an animal or a bird or a fish, or whoever fasts or makes war on the Sabbaths</a:t>
            </a:r>
            <a:r>
              <a:rPr lang="en-US" sz="3100"/>
              <a:t>: (Continued...)</a:t>
            </a:r>
          </a:p>
        </p:txBody>
      </p:sp>
    </p:spTree>
    <p:extLst>
      <p:ext uri="{BB962C8B-B14F-4D97-AF65-F5344CB8AC3E}">
        <p14:creationId xmlns:p14="http://schemas.microsoft.com/office/powerpoint/2010/main" val="235016702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292DE0-09DC-B3CA-178C-FADA3573AB7B}"/>
              </a:ext>
            </a:extLst>
          </p:cNvPr>
          <p:cNvSpPr txBox="1"/>
          <p:nvPr/>
        </p:nvSpPr>
        <p:spPr>
          <a:xfrm>
            <a:off x="127000" y="127000"/>
            <a:ext cx="7315200" cy="276999"/>
          </a:xfrm>
          <a:prstGeom prst="rect">
            <a:avLst/>
          </a:prstGeom>
          <a:noFill/>
        </p:spPr>
        <p:txBody>
          <a:bodyPr vert="horz" lIns="0" tIns="0" rIns="0" bIns="0" rtlCol="0">
            <a:spAutoFit/>
          </a:bodyPr>
          <a:lstStyle/>
          <a:p>
            <a:r>
              <a:rPr lang="en-US"/>
              <a:t>Controversial verses in Jubilees</a:t>
            </a:r>
          </a:p>
        </p:txBody>
      </p:sp>
      <p:sp>
        <p:nvSpPr>
          <p:cNvPr id="3" name="TextBox 2">
            <a:extLst>
              <a:ext uri="{FF2B5EF4-FFF2-40B4-BE49-F238E27FC236}">
                <a16:creationId xmlns:a16="http://schemas.microsoft.com/office/drawing/2014/main" id="{043B9004-6DEC-3F0A-EF38-A262660471E0}"/>
              </a:ext>
            </a:extLst>
          </p:cNvPr>
          <p:cNvSpPr txBox="1"/>
          <p:nvPr/>
        </p:nvSpPr>
        <p:spPr>
          <a:xfrm>
            <a:off x="1016000" y="635000"/>
            <a:ext cx="10160000" cy="3908762"/>
          </a:xfrm>
          <a:prstGeom prst="rect">
            <a:avLst/>
          </a:prstGeom>
          <a:noFill/>
        </p:spPr>
        <p:txBody>
          <a:bodyPr vert="horz" rtlCol="0">
            <a:spAutoFit/>
          </a:bodyPr>
          <a:lstStyle/>
          <a:p>
            <a:pPr algn="ctr"/>
            <a:r>
              <a:rPr lang="en-US" sz="3100"/>
              <a:t>The man who does any of these things on the Sabbath shall die, so that the children of Israel shall observe the Sabbaths according to the commandments regarding the Sabbaths of the land, as it is written in the tablets, which He gave into my hands that I should write out for thee the laws of the seasons, and the seasons according to the division of their days. Herewith is completed the account of the division of the days.</a:t>
            </a:r>
          </a:p>
        </p:txBody>
      </p:sp>
    </p:spTree>
    <p:extLst>
      <p:ext uri="{BB962C8B-B14F-4D97-AF65-F5344CB8AC3E}">
        <p14:creationId xmlns:p14="http://schemas.microsoft.com/office/powerpoint/2010/main" val="398132818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2A38AF-F504-66EA-CCF7-A0498D69A8F1}"/>
              </a:ext>
            </a:extLst>
          </p:cNvPr>
          <p:cNvSpPr txBox="1"/>
          <p:nvPr/>
        </p:nvSpPr>
        <p:spPr>
          <a:xfrm>
            <a:off x="127000" y="127000"/>
            <a:ext cx="7315200" cy="276999"/>
          </a:xfrm>
          <a:prstGeom prst="rect">
            <a:avLst/>
          </a:prstGeom>
          <a:noFill/>
        </p:spPr>
        <p:txBody>
          <a:bodyPr vert="horz" lIns="0" tIns="0" rIns="0" bIns="0" rtlCol="0">
            <a:spAutoFit/>
          </a:bodyPr>
          <a:lstStyle/>
          <a:p>
            <a:r>
              <a:rPr lang="en-US"/>
              <a:t>Controversial verses in Jubilees</a:t>
            </a:r>
          </a:p>
        </p:txBody>
      </p:sp>
      <p:sp>
        <p:nvSpPr>
          <p:cNvPr id="3" name="TextBox 2">
            <a:extLst>
              <a:ext uri="{FF2B5EF4-FFF2-40B4-BE49-F238E27FC236}">
                <a16:creationId xmlns:a16="http://schemas.microsoft.com/office/drawing/2014/main" id="{867C9C98-4C3B-C678-280D-88DE5128E356}"/>
              </a:ext>
            </a:extLst>
          </p:cNvPr>
          <p:cNvSpPr txBox="1"/>
          <p:nvPr/>
        </p:nvSpPr>
        <p:spPr>
          <a:xfrm>
            <a:off x="0" y="762000"/>
            <a:ext cx="12192000" cy="646331"/>
          </a:xfrm>
          <a:prstGeom prst="rect">
            <a:avLst/>
          </a:prstGeom>
          <a:noFill/>
        </p:spPr>
        <p:txBody>
          <a:bodyPr vert="horz" rtlCol="0">
            <a:spAutoFit/>
          </a:bodyPr>
          <a:lstStyle/>
          <a:p>
            <a:pPr algn="ctr"/>
            <a:r>
              <a:rPr lang="en-US" sz="3600"/>
              <a:t>Jubilees 50:7-8</a:t>
            </a:r>
          </a:p>
        </p:txBody>
      </p:sp>
      <p:sp>
        <p:nvSpPr>
          <p:cNvPr id="4" name="TextBox 3">
            <a:extLst>
              <a:ext uri="{FF2B5EF4-FFF2-40B4-BE49-F238E27FC236}">
                <a16:creationId xmlns:a16="http://schemas.microsoft.com/office/drawing/2014/main" id="{5033B060-05B8-410F-AD4A-E20F9B8C806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8E24A9C-EE72-2E1C-21B7-73F97C52AEEE}"/>
              </a:ext>
            </a:extLst>
          </p:cNvPr>
          <p:cNvSpPr txBox="1"/>
          <p:nvPr/>
        </p:nvSpPr>
        <p:spPr>
          <a:xfrm>
            <a:off x="1016000" y="1905000"/>
            <a:ext cx="10160000" cy="4385816"/>
          </a:xfrm>
          <a:prstGeom prst="rect">
            <a:avLst/>
          </a:prstGeom>
          <a:noFill/>
        </p:spPr>
        <p:txBody>
          <a:bodyPr vert="horz" rtlCol="0">
            <a:spAutoFit/>
          </a:bodyPr>
          <a:lstStyle/>
          <a:p>
            <a:pPr algn="ctr"/>
            <a:r>
              <a:rPr lang="en-US" sz="3100"/>
              <a:t>Six days shalt thou labour, but on the seventh day is the Sabbath of the Lord your God. In it ye shall do no manner of work, ye and your sons, and your men- servants and your maid-servants, and all your cattle and the sojourner also who is with you. And the man that does any work on it shall die: whoever desecrates that day, </a:t>
            </a:r>
            <a:r>
              <a:rPr lang="en-US" sz="3100" b="1">
                <a:solidFill>
                  <a:srgbClr val="FF0000"/>
                </a:solidFill>
              </a:rPr>
              <a:t>whoever lies with (his) wife</a:t>
            </a:r>
            <a:r>
              <a:rPr lang="en-US" sz="3100"/>
              <a:t>, or whoever says he will do something on it, that he will set out on a journey thereon in regard to any buying or selling: (Continued...)</a:t>
            </a:r>
          </a:p>
        </p:txBody>
      </p:sp>
    </p:spTree>
    <p:extLst>
      <p:ext uri="{BB962C8B-B14F-4D97-AF65-F5344CB8AC3E}">
        <p14:creationId xmlns:p14="http://schemas.microsoft.com/office/powerpoint/2010/main" val="76259259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6614DF-599C-BC07-B7F3-D952A1FB903B}"/>
              </a:ext>
            </a:extLst>
          </p:cNvPr>
          <p:cNvSpPr txBox="1"/>
          <p:nvPr/>
        </p:nvSpPr>
        <p:spPr>
          <a:xfrm>
            <a:off x="127000" y="127000"/>
            <a:ext cx="7315200" cy="276999"/>
          </a:xfrm>
          <a:prstGeom prst="rect">
            <a:avLst/>
          </a:prstGeom>
          <a:noFill/>
        </p:spPr>
        <p:txBody>
          <a:bodyPr vert="horz" lIns="0" tIns="0" rIns="0" bIns="0" rtlCol="0">
            <a:spAutoFit/>
          </a:bodyPr>
          <a:lstStyle/>
          <a:p>
            <a:r>
              <a:rPr lang="en-US"/>
              <a:t>Controversial verses in Jubilees</a:t>
            </a:r>
          </a:p>
        </p:txBody>
      </p:sp>
      <p:sp>
        <p:nvSpPr>
          <p:cNvPr id="3" name="TextBox 2">
            <a:extLst>
              <a:ext uri="{FF2B5EF4-FFF2-40B4-BE49-F238E27FC236}">
                <a16:creationId xmlns:a16="http://schemas.microsoft.com/office/drawing/2014/main" id="{1E211706-59D5-2E0F-8F0C-1EFB453926B2}"/>
              </a:ext>
            </a:extLst>
          </p:cNvPr>
          <p:cNvSpPr txBox="1"/>
          <p:nvPr/>
        </p:nvSpPr>
        <p:spPr>
          <a:xfrm>
            <a:off x="1016000" y="635000"/>
            <a:ext cx="10160000" cy="2000548"/>
          </a:xfrm>
          <a:prstGeom prst="rect">
            <a:avLst/>
          </a:prstGeom>
          <a:noFill/>
        </p:spPr>
        <p:txBody>
          <a:bodyPr vert="horz" rtlCol="0">
            <a:spAutoFit/>
          </a:bodyPr>
          <a:lstStyle/>
          <a:p>
            <a:pPr algn="ctr"/>
            <a:r>
              <a:rPr lang="en-US" sz="3100"/>
              <a:t>and whoever draws water thereon which he had not prepared for himself on the sixth day, and whoever takes up any burden to carry it out of his tent or out of his house shall die.</a:t>
            </a:r>
          </a:p>
        </p:txBody>
      </p:sp>
    </p:spTree>
    <p:extLst>
      <p:ext uri="{BB962C8B-B14F-4D97-AF65-F5344CB8AC3E}">
        <p14:creationId xmlns:p14="http://schemas.microsoft.com/office/powerpoint/2010/main" val="18932407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34DCF-F0C5-6599-AEDD-D0413819C80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References to laws that can only be found in Jubilees</a:t>
            </a:r>
          </a:p>
        </p:txBody>
      </p:sp>
      <p:sp>
        <p:nvSpPr>
          <p:cNvPr id="3" name="Subtitle 2">
            <a:extLst>
              <a:ext uri="{FF2B5EF4-FFF2-40B4-BE49-F238E27FC236}">
                <a16:creationId xmlns:a16="http://schemas.microsoft.com/office/drawing/2014/main" id="{5FE69431-E452-F785-A0C7-946700AEF35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6125553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F907F6-6862-BF81-C0DA-7E1D53068891}"/>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B924A396-8D40-A1E8-4621-5D06BD1814C9}"/>
              </a:ext>
            </a:extLst>
          </p:cNvPr>
          <p:cNvSpPr txBox="1"/>
          <p:nvPr/>
        </p:nvSpPr>
        <p:spPr>
          <a:xfrm>
            <a:off x="0" y="762000"/>
            <a:ext cx="12192000" cy="646331"/>
          </a:xfrm>
          <a:prstGeom prst="rect">
            <a:avLst/>
          </a:prstGeom>
          <a:noFill/>
        </p:spPr>
        <p:txBody>
          <a:bodyPr vert="horz" rtlCol="0">
            <a:spAutoFit/>
          </a:bodyPr>
          <a:lstStyle/>
          <a:p>
            <a:pPr algn="ctr"/>
            <a:r>
              <a:rPr lang="en-US" sz="3600"/>
              <a:t>Jeremiah 17:21-22</a:t>
            </a:r>
          </a:p>
        </p:txBody>
      </p:sp>
      <p:sp>
        <p:nvSpPr>
          <p:cNvPr id="4" name="TextBox 3">
            <a:extLst>
              <a:ext uri="{FF2B5EF4-FFF2-40B4-BE49-F238E27FC236}">
                <a16:creationId xmlns:a16="http://schemas.microsoft.com/office/drawing/2014/main" id="{0034451F-641C-E565-A22E-D0CC0B059B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4044D6-D3D6-D69A-C1F6-0D263A83EC6E}"/>
              </a:ext>
            </a:extLst>
          </p:cNvPr>
          <p:cNvSpPr txBox="1"/>
          <p:nvPr/>
        </p:nvSpPr>
        <p:spPr>
          <a:xfrm>
            <a:off x="1016000" y="1905000"/>
            <a:ext cx="10160000" cy="2954655"/>
          </a:xfrm>
          <a:prstGeom prst="rect">
            <a:avLst/>
          </a:prstGeom>
          <a:noFill/>
        </p:spPr>
        <p:txBody>
          <a:bodyPr vert="horz" rtlCol="0">
            <a:spAutoFit/>
          </a:bodyPr>
          <a:lstStyle/>
          <a:p>
            <a:pPr algn="ctr"/>
            <a:r>
              <a:rPr lang="en-US" sz="3100"/>
              <a:t>Thus says the LORD, "Take heed for yourselves, and </a:t>
            </a:r>
            <a:r>
              <a:rPr lang="en-US" sz="3100" b="1">
                <a:solidFill>
                  <a:srgbClr val="FF0000"/>
                </a:solidFill>
              </a:rPr>
              <a:t>do not carry any load on the sabbath day or bring anything in through the gates of Jerusalem</a:t>
            </a:r>
            <a:r>
              <a:rPr lang="en-US" sz="3100"/>
              <a:t>. "You shall not bring a load out of your houses on the sabbath day nor do any work, but keep the sabbath day holy, as I commanded your forefathers.</a:t>
            </a:r>
          </a:p>
        </p:txBody>
      </p:sp>
    </p:spTree>
    <p:extLst>
      <p:ext uri="{BB962C8B-B14F-4D97-AF65-F5344CB8AC3E}">
        <p14:creationId xmlns:p14="http://schemas.microsoft.com/office/powerpoint/2010/main" val="87845367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B2D656-EDE1-448E-4D53-0C81F0663C94}"/>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98B66F96-511A-AFB5-BDCB-F21F7735C5CB}"/>
              </a:ext>
            </a:extLst>
          </p:cNvPr>
          <p:cNvSpPr txBox="1"/>
          <p:nvPr/>
        </p:nvSpPr>
        <p:spPr>
          <a:xfrm>
            <a:off x="0" y="762000"/>
            <a:ext cx="12192000" cy="646331"/>
          </a:xfrm>
          <a:prstGeom prst="rect">
            <a:avLst/>
          </a:prstGeom>
          <a:noFill/>
        </p:spPr>
        <p:txBody>
          <a:bodyPr vert="horz" rtlCol="0">
            <a:spAutoFit/>
          </a:bodyPr>
          <a:lstStyle/>
          <a:p>
            <a:pPr algn="ctr"/>
            <a:r>
              <a:rPr lang="en-US" sz="3600"/>
              <a:t>Jubilees 2:29-30</a:t>
            </a:r>
          </a:p>
        </p:txBody>
      </p:sp>
      <p:sp>
        <p:nvSpPr>
          <p:cNvPr id="4" name="TextBox 3">
            <a:extLst>
              <a:ext uri="{FF2B5EF4-FFF2-40B4-BE49-F238E27FC236}">
                <a16:creationId xmlns:a16="http://schemas.microsoft.com/office/drawing/2014/main" id="{0E53503E-4376-7E4B-55D6-CF58CA3BEBD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2B7C917-E7CC-ACAA-A891-49307C4EB30F}"/>
              </a:ext>
            </a:extLst>
          </p:cNvPr>
          <p:cNvSpPr txBox="1"/>
          <p:nvPr/>
        </p:nvSpPr>
        <p:spPr>
          <a:xfrm>
            <a:off x="1016000" y="1905000"/>
            <a:ext cx="10160000" cy="2000548"/>
          </a:xfrm>
          <a:prstGeom prst="rect">
            <a:avLst/>
          </a:prstGeom>
          <a:noFill/>
        </p:spPr>
        <p:txBody>
          <a:bodyPr vert="horz" rtlCol="0">
            <a:spAutoFit/>
          </a:bodyPr>
          <a:lstStyle/>
          <a:p>
            <a:pPr algn="ctr"/>
            <a:r>
              <a:rPr lang="en-US" sz="3100"/>
              <a:t>Declare and say to the children of Israel the law of this day both that they should keep Sabbath thereon, and that they should not forsake it in the error of their hearts; (Continued...)</a:t>
            </a:r>
          </a:p>
        </p:txBody>
      </p:sp>
    </p:spTree>
    <p:extLst>
      <p:ext uri="{BB962C8B-B14F-4D97-AF65-F5344CB8AC3E}">
        <p14:creationId xmlns:p14="http://schemas.microsoft.com/office/powerpoint/2010/main" val="121930722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34D370-50CD-000D-CABA-D8BCB9EDA530}"/>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1B255B8D-6E36-45CD-A3DF-5FF3656580D8}"/>
              </a:ext>
            </a:extLst>
          </p:cNvPr>
          <p:cNvSpPr txBox="1"/>
          <p:nvPr/>
        </p:nvSpPr>
        <p:spPr>
          <a:xfrm>
            <a:off x="1016000" y="635000"/>
            <a:ext cx="10160000" cy="3908762"/>
          </a:xfrm>
          <a:prstGeom prst="rect">
            <a:avLst/>
          </a:prstGeom>
          <a:noFill/>
        </p:spPr>
        <p:txBody>
          <a:bodyPr vert="horz" rtlCol="0">
            <a:spAutoFit/>
          </a:bodyPr>
          <a:lstStyle/>
          <a:p>
            <a:pPr algn="ctr"/>
            <a:r>
              <a:rPr lang="en-US" sz="3100"/>
              <a:t>(and) that it is not lawful to do any work thereon which is unseemly, to do thereon their own pleasure, and that they should not prepare thereon anything to be eaten or drunk, and (that it is not lawful) to draw water, or bring in or take out thereon through their gates any burden, which they had not prepared for themselves on the sixth day in their dwellings. And they </a:t>
            </a:r>
            <a:r>
              <a:rPr lang="en-US" sz="3100" b="1">
                <a:solidFill>
                  <a:srgbClr val="FF0000"/>
                </a:solidFill>
              </a:rPr>
              <a:t>shall not bring in nor take out from house to house on that day</a:t>
            </a:r>
            <a:r>
              <a:rPr lang="en-US" sz="3100"/>
              <a:t>; (Continued...)</a:t>
            </a:r>
          </a:p>
        </p:txBody>
      </p:sp>
    </p:spTree>
    <p:extLst>
      <p:ext uri="{BB962C8B-B14F-4D97-AF65-F5344CB8AC3E}">
        <p14:creationId xmlns:p14="http://schemas.microsoft.com/office/powerpoint/2010/main" val="36355183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CD9B10-0656-ADE0-2C9E-1E5D624233F3}"/>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B7B7D886-3744-52CB-97E7-CDFDA0149486}"/>
              </a:ext>
            </a:extLst>
          </p:cNvPr>
          <p:cNvSpPr txBox="1"/>
          <p:nvPr/>
        </p:nvSpPr>
        <p:spPr>
          <a:xfrm>
            <a:off x="1016000" y="635000"/>
            <a:ext cx="10160000" cy="2000548"/>
          </a:xfrm>
          <a:prstGeom prst="rect">
            <a:avLst/>
          </a:prstGeom>
          <a:noFill/>
        </p:spPr>
        <p:txBody>
          <a:bodyPr vert="horz" rtlCol="0">
            <a:spAutoFit/>
          </a:bodyPr>
          <a:lstStyle/>
          <a:p>
            <a:pPr algn="ctr"/>
            <a:r>
              <a:rPr lang="en-US" sz="3100"/>
              <a:t>for that day is more holy and blessed than any jubilee day of the jubilees; on this we kept Sabbath in the heavens before it was made known to any flesh to keep Sabbath thereon on the earth.</a:t>
            </a:r>
          </a:p>
        </p:txBody>
      </p:sp>
    </p:spTree>
    <p:extLst>
      <p:ext uri="{BB962C8B-B14F-4D97-AF65-F5344CB8AC3E}">
        <p14:creationId xmlns:p14="http://schemas.microsoft.com/office/powerpoint/2010/main" val="309017510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F5D904-5C81-D634-3DD8-EF6E5FB04035}"/>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AE9DBF7E-80D4-F8F8-8F24-DE98A07B5C4C}"/>
              </a:ext>
            </a:extLst>
          </p:cNvPr>
          <p:cNvSpPr txBox="1"/>
          <p:nvPr/>
        </p:nvSpPr>
        <p:spPr>
          <a:xfrm>
            <a:off x="0" y="762000"/>
            <a:ext cx="12192000" cy="646331"/>
          </a:xfrm>
          <a:prstGeom prst="rect">
            <a:avLst/>
          </a:prstGeom>
          <a:noFill/>
        </p:spPr>
        <p:txBody>
          <a:bodyPr vert="horz" rtlCol="0">
            <a:spAutoFit/>
          </a:bodyPr>
          <a:lstStyle/>
          <a:p>
            <a:pPr algn="ctr"/>
            <a:r>
              <a:rPr lang="en-US" sz="3600"/>
              <a:t>Jubilees 50:10-11</a:t>
            </a:r>
          </a:p>
        </p:txBody>
      </p:sp>
      <p:sp>
        <p:nvSpPr>
          <p:cNvPr id="4" name="TextBox 3">
            <a:extLst>
              <a:ext uri="{FF2B5EF4-FFF2-40B4-BE49-F238E27FC236}">
                <a16:creationId xmlns:a16="http://schemas.microsoft.com/office/drawing/2014/main" id="{229C7030-8A26-F152-1B4F-5F3A453D5A5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23BD3EB-28C9-6D2D-53AA-7F9A5388A4A7}"/>
              </a:ext>
            </a:extLst>
          </p:cNvPr>
          <p:cNvSpPr txBox="1"/>
          <p:nvPr/>
        </p:nvSpPr>
        <p:spPr>
          <a:xfrm>
            <a:off x="1016000" y="1905000"/>
            <a:ext cx="10160000" cy="3908762"/>
          </a:xfrm>
          <a:prstGeom prst="rect">
            <a:avLst/>
          </a:prstGeom>
          <a:noFill/>
        </p:spPr>
        <p:txBody>
          <a:bodyPr vert="horz" rtlCol="0">
            <a:spAutoFit/>
          </a:bodyPr>
          <a:lstStyle/>
          <a:p>
            <a:pPr algn="ctr"/>
            <a:r>
              <a:rPr lang="en-US" sz="3100"/>
              <a:t>For great is the honour which the Lord has given to Israel that they should eat and drink and be satisfied on this festival day, and rest thereon from all labour which belongs to the labour of the children of men save burning frankincense and bringing oblations and sacrifices before the Lord for days and for Sabbaths. </a:t>
            </a:r>
            <a:r>
              <a:rPr lang="en-US" sz="3100" b="1">
                <a:solidFill>
                  <a:srgbClr val="FF0000"/>
                </a:solidFill>
              </a:rPr>
              <a:t>This work alone shall be done on the Sabbath</a:t>
            </a:r>
            <a:r>
              <a:rPr lang="en-US" sz="3100"/>
              <a:t>-days in the sanctuary of the Lord your God; (Continued...)</a:t>
            </a:r>
          </a:p>
        </p:txBody>
      </p:sp>
    </p:spTree>
    <p:extLst>
      <p:ext uri="{BB962C8B-B14F-4D97-AF65-F5344CB8AC3E}">
        <p14:creationId xmlns:p14="http://schemas.microsoft.com/office/powerpoint/2010/main" val="267989840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65A00C-1477-0AF1-A508-8FD1172FFCC0}"/>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FBE1D2C0-71D1-3180-9724-E2691940F711}"/>
              </a:ext>
            </a:extLst>
          </p:cNvPr>
          <p:cNvSpPr txBox="1"/>
          <p:nvPr/>
        </p:nvSpPr>
        <p:spPr>
          <a:xfrm>
            <a:off x="1016000" y="635000"/>
            <a:ext cx="10160000" cy="2000548"/>
          </a:xfrm>
          <a:prstGeom prst="rect">
            <a:avLst/>
          </a:prstGeom>
          <a:noFill/>
        </p:spPr>
        <p:txBody>
          <a:bodyPr vert="horz" rtlCol="0">
            <a:spAutoFit/>
          </a:bodyPr>
          <a:lstStyle/>
          <a:p>
            <a:pPr algn="ctr"/>
            <a:r>
              <a:rPr lang="en-US" sz="3100"/>
              <a:t>that they may atone for Israel with sacrifice continually from day to day for a memorial well-pleasing before the Lord, and that He may receive them always from day to day according as thou hast been commanded.</a:t>
            </a:r>
          </a:p>
        </p:txBody>
      </p:sp>
    </p:spTree>
    <p:extLst>
      <p:ext uri="{BB962C8B-B14F-4D97-AF65-F5344CB8AC3E}">
        <p14:creationId xmlns:p14="http://schemas.microsoft.com/office/powerpoint/2010/main" val="2759042961"/>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0D49C6-D968-ED60-CA92-4A0762B85B05}"/>
              </a:ext>
            </a:extLst>
          </p:cNvPr>
          <p:cNvSpPr txBox="1"/>
          <p:nvPr/>
        </p:nvSpPr>
        <p:spPr>
          <a:xfrm>
            <a:off x="127000" y="127000"/>
            <a:ext cx="7315200" cy="276999"/>
          </a:xfrm>
          <a:prstGeom prst="rect">
            <a:avLst/>
          </a:prstGeom>
          <a:noFill/>
        </p:spPr>
        <p:txBody>
          <a:bodyPr vert="horz" lIns="0" tIns="0" rIns="0" bIns="0" rtlCol="0">
            <a:spAutoFit/>
          </a:bodyPr>
          <a:lstStyle/>
          <a:p>
            <a:r>
              <a:rPr lang="en-US"/>
              <a:t>References to laws that can only be found in Jubilees</a:t>
            </a:r>
          </a:p>
        </p:txBody>
      </p:sp>
      <p:sp>
        <p:nvSpPr>
          <p:cNvPr id="3" name="TextBox 2">
            <a:extLst>
              <a:ext uri="{FF2B5EF4-FFF2-40B4-BE49-F238E27FC236}">
                <a16:creationId xmlns:a16="http://schemas.microsoft.com/office/drawing/2014/main" id="{9B99C9D6-5A35-9EE1-162B-9B5EC5991138}"/>
              </a:ext>
            </a:extLst>
          </p:cNvPr>
          <p:cNvSpPr txBox="1"/>
          <p:nvPr/>
        </p:nvSpPr>
        <p:spPr>
          <a:xfrm>
            <a:off x="0" y="762000"/>
            <a:ext cx="12192000" cy="646331"/>
          </a:xfrm>
          <a:prstGeom prst="rect">
            <a:avLst/>
          </a:prstGeom>
          <a:noFill/>
        </p:spPr>
        <p:txBody>
          <a:bodyPr vert="horz" rtlCol="0">
            <a:spAutoFit/>
          </a:bodyPr>
          <a:lstStyle/>
          <a:p>
            <a:pPr algn="ctr"/>
            <a:r>
              <a:rPr lang="en-US" sz="3600"/>
              <a:t>Matthew 12:5</a:t>
            </a:r>
          </a:p>
        </p:txBody>
      </p:sp>
      <p:sp>
        <p:nvSpPr>
          <p:cNvPr id="4" name="TextBox 3">
            <a:extLst>
              <a:ext uri="{FF2B5EF4-FFF2-40B4-BE49-F238E27FC236}">
                <a16:creationId xmlns:a16="http://schemas.microsoft.com/office/drawing/2014/main" id="{29CECF25-9810-AB2E-45EC-512B06A468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DA77F2-EDC3-5F65-10AF-913B954F352D}"/>
              </a:ext>
            </a:extLst>
          </p:cNvPr>
          <p:cNvSpPr txBox="1"/>
          <p:nvPr/>
        </p:nvSpPr>
        <p:spPr>
          <a:xfrm>
            <a:off x="1016000" y="1905000"/>
            <a:ext cx="10160000" cy="1046440"/>
          </a:xfrm>
          <a:prstGeom prst="rect">
            <a:avLst/>
          </a:prstGeom>
          <a:noFill/>
        </p:spPr>
        <p:txBody>
          <a:bodyPr vert="horz" rtlCol="0">
            <a:spAutoFit/>
          </a:bodyPr>
          <a:lstStyle/>
          <a:p>
            <a:pPr algn="ctr"/>
            <a:r>
              <a:rPr lang="en-US" sz="3100"/>
              <a:t>"Or have you not read in the Law, </a:t>
            </a:r>
            <a:r>
              <a:rPr lang="en-US" sz="3100" b="1">
                <a:solidFill>
                  <a:srgbClr val="FF0000"/>
                </a:solidFill>
              </a:rPr>
              <a:t>that on the Sabbath the priests in the temple break the Sabbath and are innocent?</a:t>
            </a:r>
          </a:p>
        </p:txBody>
      </p:sp>
    </p:spTree>
    <p:extLst>
      <p:ext uri="{BB962C8B-B14F-4D97-AF65-F5344CB8AC3E}">
        <p14:creationId xmlns:p14="http://schemas.microsoft.com/office/powerpoint/2010/main" val="330894519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A3AF6-1DEA-65BE-4614-CF2D8BD83FF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Assumption of Moses</a:t>
            </a:r>
          </a:p>
        </p:txBody>
      </p:sp>
      <p:sp>
        <p:nvSpPr>
          <p:cNvPr id="3" name="Subtitle 2">
            <a:extLst>
              <a:ext uri="{FF2B5EF4-FFF2-40B4-BE49-F238E27FC236}">
                <a16:creationId xmlns:a16="http://schemas.microsoft.com/office/drawing/2014/main" id="{5C59E9D2-F97C-B055-4C1F-F3C1FD297D0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793973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E00B01-BB13-6302-4837-6AE2DE42073F}"/>
              </a:ext>
            </a:extLst>
          </p:cNvPr>
          <p:cNvSpPr txBox="1"/>
          <p:nvPr/>
        </p:nvSpPr>
        <p:spPr>
          <a:xfrm>
            <a:off x="127000" y="127000"/>
            <a:ext cx="7315200" cy="276999"/>
          </a:xfrm>
          <a:prstGeom prst="rect">
            <a:avLst/>
          </a:prstGeom>
          <a:noFill/>
        </p:spPr>
        <p:txBody>
          <a:bodyPr vert="horz" lIns="0" tIns="0" rIns="0" bIns="0" rtlCol="0">
            <a:spAutoFit/>
          </a:bodyPr>
          <a:lstStyle/>
          <a:p>
            <a:r>
              <a:rPr lang="en-US"/>
              <a:t>THE ASSUMPTION OF MOSES</a:t>
            </a:r>
          </a:p>
        </p:txBody>
      </p:sp>
      <p:sp>
        <p:nvSpPr>
          <p:cNvPr id="3" name="TextBox 2">
            <a:extLst>
              <a:ext uri="{FF2B5EF4-FFF2-40B4-BE49-F238E27FC236}">
                <a16:creationId xmlns:a16="http://schemas.microsoft.com/office/drawing/2014/main" id="{3B3A6962-5278-57C1-E3E2-960D03423E8E}"/>
              </a:ext>
            </a:extLst>
          </p:cNvPr>
          <p:cNvSpPr txBox="1"/>
          <p:nvPr/>
        </p:nvSpPr>
        <p:spPr>
          <a:xfrm>
            <a:off x="0" y="762000"/>
            <a:ext cx="12192000" cy="646331"/>
          </a:xfrm>
          <a:prstGeom prst="rect">
            <a:avLst/>
          </a:prstGeom>
          <a:noFill/>
        </p:spPr>
        <p:txBody>
          <a:bodyPr vert="horz" rtlCol="0">
            <a:spAutoFit/>
          </a:bodyPr>
          <a:lstStyle/>
          <a:p>
            <a:pPr algn="ctr"/>
            <a:r>
              <a:rPr lang="en-US" sz="3600"/>
              <a:t>Jude 1:9</a:t>
            </a:r>
          </a:p>
        </p:txBody>
      </p:sp>
      <p:sp>
        <p:nvSpPr>
          <p:cNvPr id="4" name="TextBox 3">
            <a:extLst>
              <a:ext uri="{FF2B5EF4-FFF2-40B4-BE49-F238E27FC236}">
                <a16:creationId xmlns:a16="http://schemas.microsoft.com/office/drawing/2014/main" id="{F7CEF29E-AED0-DAA1-8E19-5EF8C22D31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7CF1BB-85D8-93B3-2D23-326609852D8D}"/>
              </a:ext>
            </a:extLst>
          </p:cNvPr>
          <p:cNvSpPr txBox="1"/>
          <p:nvPr/>
        </p:nvSpPr>
        <p:spPr>
          <a:xfrm>
            <a:off x="1016000" y="1905000"/>
            <a:ext cx="10160000" cy="2000548"/>
          </a:xfrm>
          <a:prstGeom prst="rect">
            <a:avLst/>
          </a:prstGeom>
          <a:noFill/>
        </p:spPr>
        <p:txBody>
          <a:bodyPr vert="horz" rtlCol="0">
            <a:spAutoFit/>
          </a:bodyPr>
          <a:lstStyle/>
          <a:p>
            <a:pPr algn="ctr"/>
            <a:r>
              <a:rPr lang="en-US" sz="3100"/>
              <a:t>But Michael the archangel, when he </a:t>
            </a:r>
            <a:r>
              <a:rPr lang="en-US" sz="3100" b="1">
                <a:solidFill>
                  <a:srgbClr val="FF0000"/>
                </a:solidFill>
              </a:rPr>
              <a:t>disputed with the devil and argued about the body of Moses</a:t>
            </a:r>
            <a:r>
              <a:rPr lang="en-US" sz="3100"/>
              <a:t>, did not dare pronounce against him a railing judgment, but said, "The Lord rebuke you!"</a:t>
            </a:r>
          </a:p>
        </p:txBody>
      </p:sp>
    </p:spTree>
    <p:extLst>
      <p:ext uri="{BB962C8B-B14F-4D97-AF65-F5344CB8AC3E}">
        <p14:creationId xmlns:p14="http://schemas.microsoft.com/office/powerpoint/2010/main" val="375598146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54132-0BB1-FE9C-0DEE-C821C51F976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Didache</a:t>
            </a:r>
          </a:p>
        </p:txBody>
      </p:sp>
      <p:sp>
        <p:nvSpPr>
          <p:cNvPr id="3" name="Subtitle 2">
            <a:extLst>
              <a:ext uri="{FF2B5EF4-FFF2-40B4-BE49-F238E27FC236}">
                <a16:creationId xmlns:a16="http://schemas.microsoft.com/office/drawing/2014/main" id="{C00A45DF-FBA2-EB91-4C5F-7489E7C267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4390903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B9CFEC-2C90-A1E0-3638-5CE739F35DC6}"/>
              </a:ext>
            </a:extLst>
          </p:cNvPr>
          <p:cNvSpPr txBox="1"/>
          <p:nvPr/>
        </p:nvSpPr>
        <p:spPr>
          <a:xfrm>
            <a:off x="127000" y="127000"/>
            <a:ext cx="7315200" cy="276999"/>
          </a:xfrm>
          <a:prstGeom prst="rect">
            <a:avLst/>
          </a:prstGeom>
          <a:noFill/>
        </p:spPr>
        <p:txBody>
          <a:bodyPr vert="horz" lIns="0" tIns="0" rIns="0" bIns="0" rtlCol="0">
            <a:spAutoFit/>
          </a:bodyPr>
          <a:lstStyle/>
          <a:p>
            <a:r>
              <a:rPr lang="en-US"/>
              <a:t>THE DIDACHE</a:t>
            </a:r>
          </a:p>
        </p:txBody>
      </p:sp>
      <p:sp>
        <p:nvSpPr>
          <p:cNvPr id="3" name="TextBox 2">
            <a:extLst>
              <a:ext uri="{FF2B5EF4-FFF2-40B4-BE49-F238E27FC236}">
                <a16:creationId xmlns:a16="http://schemas.microsoft.com/office/drawing/2014/main" id="{0D5F95B1-7C40-6D3A-6D01-35E570E3BD5D}"/>
              </a:ext>
            </a:extLst>
          </p:cNvPr>
          <p:cNvSpPr txBox="1"/>
          <p:nvPr/>
        </p:nvSpPr>
        <p:spPr>
          <a:xfrm>
            <a:off x="0" y="762000"/>
            <a:ext cx="12192000" cy="646331"/>
          </a:xfrm>
          <a:prstGeom prst="rect">
            <a:avLst/>
          </a:prstGeom>
          <a:noFill/>
        </p:spPr>
        <p:txBody>
          <a:bodyPr vert="horz" rtlCol="0">
            <a:spAutoFit/>
          </a:bodyPr>
          <a:lstStyle/>
          <a:p>
            <a:pPr algn="ctr"/>
            <a:r>
              <a:rPr lang="en-US" sz="3600"/>
              <a:t>Eusebius of Caesarea's Ecclesiastical History 3:25</a:t>
            </a:r>
          </a:p>
        </p:txBody>
      </p:sp>
      <p:sp>
        <p:nvSpPr>
          <p:cNvPr id="4" name="TextBox 3">
            <a:extLst>
              <a:ext uri="{FF2B5EF4-FFF2-40B4-BE49-F238E27FC236}">
                <a16:creationId xmlns:a16="http://schemas.microsoft.com/office/drawing/2014/main" id="{5BEA95D6-E1D3-9893-2B1C-E86944F7DC93}"/>
              </a:ext>
            </a:extLst>
          </p:cNvPr>
          <p:cNvSpPr txBox="1"/>
          <p:nvPr/>
        </p:nvSpPr>
        <p:spPr>
          <a:xfrm>
            <a:off x="0" y="1270000"/>
            <a:ext cx="12192000" cy="400110"/>
          </a:xfrm>
          <a:prstGeom prst="rect">
            <a:avLst/>
          </a:prstGeom>
          <a:noFill/>
        </p:spPr>
        <p:txBody>
          <a:bodyPr vert="horz" rtlCol="0">
            <a:spAutoFit/>
          </a:bodyPr>
          <a:lstStyle/>
          <a:p>
            <a:pPr algn="ctr"/>
            <a:r>
              <a:rPr lang="en-US" sz="2000"/>
              <a:t>(Loeb Classical Library Edition)</a:t>
            </a:r>
          </a:p>
        </p:txBody>
      </p:sp>
      <p:sp>
        <p:nvSpPr>
          <p:cNvPr id="5" name="TextBox 4">
            <a:extLst>
              <a:ext uri="{FF2B5EF4-FFF2-40B4-BE49-F238E27FC236}">
                <a16:creationId xmlns:a16="http://schemas.microsoft.com/office/drawing/2014/main" id="{816321BB-E530-E777-E303-CA213DFB644B}"/>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Not canonical</a:t>
            </a:r>
            <a:r>
              <a:rPr lang="en-US" sz="3100"/>
              <a:t> but disputed, yet </a:t>
            </a:r>
            <a:r>
              <a:rPr lang="en-US" sz="3100" b="1">
                <a:solidFill>
                  <a:srgbClr val="FF0000"/>
                </a:solidFill>
              </a:rPr>
              <a:t>familiar to most churchmen</a:t>
            </a:r>
            <a:r>
              <a:rPr lang="en-US" sz="3100"/>
              <a:t>."</a:t>
            </a:r>
          </a:p>
        </p:txBody>
      </p:sp>
    </p:spTree>
    <p:extLst>
      <p:ext uri="{BB962C8B-B14F-4D97-AF65-F5344CB8AC3E}">
        <p14:creationId xmlns:p14="http://schemas.microsoft.com/office/powerpoint/2010/main" val="61642461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D19D6F-87AB-CB82-AC08-0A1A560BAD82}"/>
              </a:ext>
            </a:extLst>
          </p:cNvPr>
          <p:cNvSpPr txBox="1"/>
          <p:nvPr/>
        </p:nvSpPr>
        <p:spPr>
          <a:xfrm>
            <a:off x="127000" y="127000"/>
            <a:ext cx="7315200" cy="276999"/>
          </a:xfrm>
          <a:prstGeom prst="rect">
            <a:avLst/>
          </a:prstGeom>
          <a:noFill/>
        </p:spPr>
        <p:txBody>
          <a:bodyPr vert="horz" lIns="0" tIns="0" rIns="0" bIns="0" rtlCol="0">
            <a:spAutoFit/>
          </a:bodyPr>
          <a:lstStyle/>
          <a:p>
            <a:r>
              <a:rPr lang="en-US"/>
              <a:t>THE DIDACHE</a:t>
            </a:r>
          </a:p>
        </p:txBody>
      </p:sp>
      <p:sp>
        <p:nvSpPr>
          <p:cNvPr id="3" name="TextBox 2">
            <a:extLst>
              <a:ext uri="{FF2B5EF4-FFF2-40B4-BE49-F238E27FC236}">
                <a16:creationId xmlns:a16="http://schemas.microsoft.com/office/drawing/2014/main" id="{2AE792F8-638A-F9D4-5071-09E97736B165}"/>
              </a:ext>
            </a:extLst>
          </p:cNvPr>
          <p:cNvSpPr txBox="1"/>
          <p:nvPr/>
        </p:nvSpPr>
        <p:spPr>
          <a:xfrm>
            <a:off x="0" y="762000"/>
            <a:ext cx="12192000" cy="646331"/>
          </a:xfrm>
          <a:prstGeom prst="rect">
            <a:avLst/>
          </a:prstGeom>
          <a:noFill/>
        </p:spPr>
        <p:txBody>
          <a:bodyPr vert="horz" rtlCol="0">
            <a:spAutoFit/>
          </a:bodyPr>
          <a:lstStyle/>
          <a:p>
            <a:pPr algn="ctr"/>
            <a:r>
              <a:rPr lang="en-US" sz="3600"/>
              <a:t>Analecta 2:64</a:t>
            </a:r>
          </a:p>
        </p:txBody>
      </p:sp>
      <p:sp>
        <p:nvSpPr>
          <p:cNvPr id="4" name="TextBox 3">
            <a:extLst>
              <a:ext uri="{FF2B5EF4-FFF2-40B4-BE49-F238E27FC236}">
                <a16:creationId xmlns:a16="http://schemas.microsoft.com/office/drawing/2014/main" id="{FCE1B931-EEAA-B671-311D-C1F2637FA8A6}"/>
              </a:ext>
            </a:extLst>
          </p:cNvPr>
          <p:cNvSpPr txBox="1"/>
          <p:nvPr/>
        </p:nvSpPr>
        <p:spPr>
          <a:xfrm>
            <a:off x="0" y="1270000"/>
            <a:ext cx="12192000" cy="400110"/>
          </a:xfrm>
          <a:prstGeom prst="rect">
            <a:avLst/>
          </a:prstGeom>
          <a:noFill/>
        </p:spPr>
        <p:txBody>
          <a:bodyPr vert="horz" rtlCol="0">
            <a:spAutoFit/>
          </a:bodyPr>
          <a:lstStyle/>
          <a:p>
            <a:pPr algn="ctr"/>
            <a:r>
              <a:rPr lang="en-US" sz="2000"/>
              <a:t>(Analecta, Latin Edition)</a:t>
            </a:r>
          </a:p>
        </p:txBody>
      </p:sp>
      <p:sp>
        <p:nvSpPr>
          <p:cNvPr id="5" name="TextBox 4">
            <a:extLst>
              <a:ext uri="{FF2B5EF4-FFF2-40B4-BE49-F238E27FC236}">
                <a16:creationId xmlns:a16="http://schemas.microsoft.com/office/drawing/2014/main" id="{FCD369DA-B54D-1B40-0B66-A64EDACDC9D3}"/>
              </a:ext>
            </a:extLst>
          </p:cNvPr>
          <p:cNvSpPr txBox="1"/>
          <p:nvPr/>
        </p:nvSpPr>
        <p:spPr>
          <a:xfrm>
            <a:off x="1016000" y="1905000"/>
            <a:ext cx="10160000" cy="2000548"/>
          </a:xfrm>
          <a:prstGeom prst="rect">
            <a:avLst/>
          </a:prstGeom>
          <a:noFill/>
        </p:spPr>
        <p:txBody>
          <a:bodyPr vert="horz" rtlCol="0">
            <a:spAutoFit/>
          </a:bodyPr>
          <a:lstStyle/>
          <a:p>
            <a:pPr algn="ctr"/>
            <a:r>
              <a:rPr lang="en-US" sz="3100"/>
              <a:t>"Other books </a:t>
            </a:r>
            <a:r>
              <a:rPr lang="en-US" sz="3100" b="1">
                <a:solidFill>
                  <a:srgbClr val="FF0000"/>
                </a:solidFill>
              </a:rPr>
              <a:t>not recognized as canonical, but recommended</a:t>
            </a:r>
            <a:r>
              <a:rPr lang="en-US" sz="3100"/>
              <a:t> by our ancestors for reading by those who have recently entered and wish to learn the word of faith." Thirty-Ninth Easter Letter of Athanasius Alexandria</a:t>
            </a:r>
          </a:p>
        </p:txBody>
      </p:sp>
    </p:spTree>
    <p:extLst>
      <p:ext uri="{BB962C8B-B14F-4D97-AF65-F5344CB8AC3E}">
        <p14:creationId xmlns:p14="http://schemas.microsoft.com/office/powerpoint/2010/main" val="266735037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13B0A-BCE8-2051-B6C4-10735C937B7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From the Holy Spirit</a:t>
            </a:r>
          </a:p>
        </p:txBody>
      </p:sp>
      <p:sp>
        <p:nvSpPr>
          <p:cNvPr id="3" name="Subtitle 2">
            <a:extLst>
              <a:ext uri="{FF2B5EF4-FFF2-40B4-BE49-F238E27FC236}">
                <a16:creationId xmlns:a16="http://schemas.microsoft.com/office/drawing/2014/main" id="{9E040525-4429-3539-CB8C-9D4C965FEA1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4194279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46C171-E475-87DF-C34A-7A78EA6FADEE}"/>
              </a:ext>
            </a:extLst>
          </p:cNvPr>
          <p:cNvSpPr txBox="1"/>
          <p:nvPr/>
        </p:nvSpPr>
        <p:spPr>
          <a:xfrm>
            <a:off x="127000" y="127000"/>
            <a:ext cx="7315200" cy="276999"/>
          </a:xfrm>
          <a:prstGeom prst="rect">
            <a:avLst/>
          </a:prstGeom>
          <a:noFill/>
        </p:spPr>
        <p:txBody>
          <a:bodyPr vert="horz" lIns="0" tIns="0" rIns="0" bIns="0" rtlCol="0">
            <a:spAutoFit/>
          </a:bodyPr>
          <a:lstStyle/>
          <a:p>
            <a:r>
              <a:rPr lang="en-US"/>
              <a:t>FROM THE HOLY SPIRIT</a:t>
            </a:r>
          </a:p>
        </p:txBody>
      </p:sp>
      <p:sp>
        <p:nvSpPr>
          <p:cNvPr id="3" name="TextBox 2">
            <a:extLst>
              <a:ext uri="{FF2B5EF4-FFF2-40B4-BE49-F238E27FC236}">
                <a16:creationId xmlns:a16="http://schemas.microsoft.com/office/drawing/2014/main" id="{05CC2B12-2730-908C-7985-7572D4579B74}"/>
              </a:ext>
            </a:extLst>
          </p:cNvPr>
          <p:cNvSpPr txBox="1"/>
          <p:nvPr/>
        </p:nvSpPr>
        <p:spPr>
          <a:xfrm>
            <a:off x="0" y="762000"/>
            <a:ext cx="12192000" cy="646331"/>
          </a:xfrm>
          <a:prstGeom prst="rect">
            <a:avLst/>
          </a:prstGeom>
          <a:noFill/>
        </p:spPr>
        <p:txBody>
          <a:bodyPr vert="horz" rtlCol="0">
            <a:spAutoFit/>
          </a:bodyPr>
          <a:lstStyle/>
          <a:p>
            <a:pPr algn="ctr"/>
            <a:r>
              <a:rPr lang="en-US" sz="3600"/>
              <a:t>Second Peter 1:20-21</a:t>
            </a:r>
          </a:p>
        </p:txBody>
      </p:sp>
      <p:sp>
        <p:nvSpPr>
          <p:cNvPr id="4" name="TextBox 3">
            <a:extLst>
              <a:ext uri="{FF2B5EF4-FFF2-40B4-BE49-F238E27FC236}">
                <a16:creationId xmlns:a16="http://schemas.microsoft.com/office/drawing/2014/main" id="{3C3BCEDD-2368-2446-3D78-6F8A447634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57DA9C-4266-BE6A-14DF-99AD74DEB0FB}"/>
              </a:ext>
            </a:extLst>
          </p:cNvPr>
          <p:cNvSpPr txBox="1"/>
          <p:nvPr/>
        </p:nvSpPr>
        <p:spPr>
          <a:xfrm>
            <a:off x="1016000" y="1905000"/>
            <a:ext cx="10160000" cy="2000548"/>
          </a:xfrm>
          <a:prstGeom prst="rect">
            <a:avLst/>
          </a:prstGeom>
          <a:noFill/>
        </p:spPr>
        <p:txBody>
          <a:bodyPr vert="horz" rtlCol="0">
            <a:spAutoFit/>
          </a:bodyPr>
          <a:lstStyle/>
          <a:p>
            <a:pPr algn="ctr"/>
            <a:r>
              <a:rPr lang="en-US" sz="3100"/>
              <a:t>But know this first of all, that no prophecy of Scripture is a matter of one's own interpretation, for no prophecy was ever made by an act of human will, but </a:t>
            </a:r>
            <a:r>
              <a:rPr lang="en-US" sz="3100" b="1">
                <a:solidFill>
                  <a:srgbClr val="FF0000"/>
                </a:solidFill>
              </a:rPr>
              <a:t>men moved by the Holy Spirit spoke from God</a:t>
            </a:r>
            <a:r>
              <a:rPr lang="en-US" sz="3100"/>
              <a:t>.</a:t>
            </a:r>
          </a:p>
        </p:txBody>
      </p:sp>
    </p:spTree>
    <p:extLst>
      <p:ext uri="{BB962C8B-B14F-4D97-AF65-F5344CB8AC3E}">
        <p14:creationId xmlns:p14="http://schemas.microsoft.com/office/powerpoint/2010/main" val="222155009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6A14E-31F5-C401-31F9-D6F6490A902B}"/>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books passed down through fathers</a:t>
            </a:r>
          </a:p>
        </p:txBody>
      </p:sp>
      <p:sp>
        <p:nvSpPr>
          <p:cNvPr id="3" name="Subtitle 2">
            <a:extLst>
              <a:ext uri="{FF2B5EF4-FFF2-40B4-BE49-F238E27FC236}">
                <a16:creationId xmlns:a16="http://schemas.microsoft.com/office/drawing/2014/main" id="{39D2ADEA-C50B-8026-0FB6-4412035E392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250144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0C2DA2-55C1-8D7C-C2B5-4104DE4C0426}"/>
              </a:ext>
            </a:extLst>
          </p:cNvPr>
          <p:cNvSpPr txBox="1"/>
          <p:nvPr/>
        </p:nvSpPr>
        <p:spPr>
          <a:xfrm>
            <a:off x="127000" y="127000"/>
            <a:ext cx="7315200" cy="276999"/>
          </a:xfrm>
          <a:prstGeom prst="rect">
            <a:avLst/>
          </a:prstGeom>
          <a:noFill/>
        </p:spPr>
        <p:txBody>
          <a:bodyPr vert="horz" lIns="0" tIns="0" rIns="0" bIns="0" rtlCol="0">
            <a:spAutoFit/>
          </a:bodyPr>
          <a:lstStyle/>
          <a:p>
            <a:r>
              <a:rPr lang="en-US"/>
              <a:t>BOOKS PASSED DOWN THROUGH FATHERS</a:t>
            </a:r>
          </a:p>
        </p:txBody>
      </p:sp>
      <p:sp>
        <p:nvSpPr>
          <p:cNvPr id="3" name="TextBox 2">
            <a:extLst>
              <a:ext uri="{FF2B5EF4-FFF2-40B4-BE49-F238E27FC236}">
                <a16:creationId xmlns:a16="http://schemas.microsoft.com/office/drawing/2014/main" id="{77841908-BA11-DA11-72A6-0D2682FC9945}"/>
              </a:ext>
            </a:extLst>
          </p:cNvPr>
          <p:cNvSpPr txBox="1"/>
          <p:nvPr/>
        </p:nvSpPr>
        <p:spPr>
          <a:xfrm>
            <a:off x="0" y="762000"/>
            <a:ext cx="12192000" cy="646331"/>
          </a:xfrm>
          <a:prstGeom prst="rect">
            <a:avLst/>
          </a:prstGeom>
          <a:noFill/>
        </p:spPr>
        <p:txBody>
          <a:bodyPr vert="horz" rtlCol="0">
            <a:spAutoFit/>
          </a:bodyPr>
          <a:lstStyle/>
          <a:p>
            <a:pPr algn="ctr"/>
            <a:r>
              <a:rPr lang="en-US" sz="3600"/>
              <a:t>Jubilees 21:10</a:t>
            </a:r>
          </a:p>
        </p:txBody>
      </p:sp>
      <p:sp>
        <p:nvSpPr>
          <p:cNvPr id="4" name="TextBox 3">
            <a:extLst>
              <a:ext uri="{FF2B5EF4-FFF2-40B4-BE49-F238E27FC236}">
                <a16:creationId xmlns:a16="http://schemas.microsoft.com/office/drawing/2014/main" id="{8FD9D018-4425-8A4A-12FC-902A69BBE80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1DE2D7F-243B-FCB5-BCAF-77A3C583A1F4}"/>
              </a:ext>
            </a:extLst>
          </p:cNvPr>
          <p:cNvSpPr txBox="1"/>
          <p:nvPr/>
        </p:nvSpPr>
        <p:spPr>
          <a:xfrm>
            <a:off x="1016000" y="1905000"/>
            <a:ext cx="10160000" cy="3908762"/>
          </a:xfrm>
          <a:prstGeom prst="rect">
            <a:avLst/>
          </a:prstGeom>
          <a:noFill/>
        </p:spPr>
        <p:txBody>
          <a:bodyPr vert="horz" rtlCol="0">
            <a:spAutoFit/>
          </a:bodyPr>
          <a:lstStyle/>
          <a:p>
            <a:pPr algn="ctr"/>
            <a:r>
              <a:rPr lang="en-US" sz="3100"/>
              <a:t>And eat its meat on that day and on the second day, and let not the sun on the second day go down upon it till it is eaten, and let nothing be left over for the third day; for it is not acceptable [for it is not approved] and let it no longer be eaten, and all who eat thereof will bring sin upon themselves; </a:t>
            </a:r>
            <a:r>
              <a:rPr lang="en-US" sz="3100" b="1">
                <a:solidFill>
                  <a:srgbClr val="FF0000"/>
                </a:solidFill>
              </a:rPr>
              <a:t>for thus I have found it written in the books of my forefathers</a:t>
            </a:r>
            <a:r>
              <a:rPr lang="en-US" sz="3100"/>
              <a:t>, and in the words of Enoch, and in the words of Noah.</a:t>
            </a:r>
          </a:p>
        </p:txBody>
      </p:sp>
    </p:spTree>
    <p:extLst>
      <p:ext uri="{BB962C8B-B14F-4D97-AF65-F5344CB8AC3E}">
        <p14:creationId xmlns:p14="http://schemas.microsoft.com/office/powerpoint/2010/main" val="3011220320"/>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F804F-792F-DAF5-5BBC-BFC1CE2D9B1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conflicting with jashar?</a:t>
            </a:r>
          </a:p>
        </p:txBody>
      </p:sp>
      <p:sp>
        <p:nvSpPr>
          <p:cNvPr id="3" name="Subtitle 2">
            <a:extLst>
              <a:ext uri="{FF2B5EF4-FFF2-40B4-BE49-F238E27FC236}">
                <a16:creationId xmlns:a16="http://schemas.microsoft.com/office/drawing/2014/main" id="{8974236C-8069-377F-EA3D-5412A221ABA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90450001"/>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B81B39-4A66-E8D6-F32C-5D41907BEA44}"/>
              </a:ext>
            </a:extLst>
          </p:cNvPr>
          <p:cNvSpPr txBox="1"/>
          <p:nvPr/>
        </p:nvSpPr>
        <p:spPr>
          <a:xfrm>
            <a:off x="127000" y="127000"/>
            <a:ext cx="7315200" cy="276999"/>
          </a:xfrm>
          <a:prstGeom prst="rect">
            <a:avLst/>
          </a:prstGeom>
          <a:noFill/>
        </p:spPr>
        <p:txBody>
          <a:bodyPr vert="horz" lIns="0" tIns="0" rIns="0" bIns="0" rtlCol="0">
            <a:spAutoFit/>
          </a:bodyPr>
          <a:lstStyle/>
          <a:p>
            <a:r>
              <a:rPr lang="en-US"/>
              <a:t>CONFLICTING WITH JASHAR?</a:t>
            </a:r>
          </a:p>
        </p:txBody>
      </p:sp>
      <p:sp>
        <p:nvSpPr>
          <p:cNvPr id="3" name="TextBox 2">
            <a:extLst>
              <a:ext uri="{FF2B5EF4-FFF2-40B4-BE49-F238E27FC236}">
                <a16:creationId xmlns:a16="http://schemas.microsoft.com/office/drawing/2014/main" id="{4E8E398B-C5ED-DA22-DDF6-F9737CE569DF}"/>
              </a:ext>
            </a:extLst>
          </p:cNvPr>
          <p:cNvSpPr txBox="1"/>
          <p:nvPr/>
        </p:nvSpPr>
        <p:spPr>
          <a:xfrm>
            <a:off x="0" y="762000"/>
            <a:ext cx="12192000" cy="646331"/>
          </a:xfrm>
          <a:prstGeom prst="rect">
            <a:avLst/>
          </a:prstGeom>
          <a:noFill/>
        </p:spPr>
        <p:txBody>
          <a:bodyPr vert="horz" rtlCol="0">
            <a:spAutoFit/>
          </a:bodyPr>
          <a:lstStyle/>
          <a:p>
            <a:pPr algn="ctr"/>
            <a:r>
              <a:rPr lang="en-US" sz="3600"/>
              <a:t>Jubilees 34:15</a:t>
            </a:r>
          </a:p>
        </p:txBody>
      </p:sp>
      <p:sp>
        <p:nvSpPr>
          <p:cNvPr id="4" name="TextBox 3">
            <a:extLst>
              <a:ext uri="{FF2B5EF4-FFF2-40B4-BE49-F238E27FC236}">
                <a16:creationId xmlns:a16="http://schemas.microsoft.com/office/drawing/2014/main" id="{CE0CE1DE-BC1F-63D5-48C0-3CEDD063632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C30CFBE-3CD4-7E3B-D72F-0B4170F4941A}"/>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that day Bilhah heard that Joseph had perished, and she died mourning him, and she was living in Qafratef, and Dinah also, his daughter, died after Joseph had perished.</a:t>
            </a:r>
          </a:p>
        </p:txBody>
      </p:sp>
    </p:spTree>
    <p:extLst>
      <p:ext uri="{BB962C8B-B14F-4D97-AF65-F5344CB8AC3E}">
        <p14:creationId xmlns:p14="http://schemas.microsoft.com/office/powerpoint/2010/main" val="3665297173"/>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123C9D-4947-59A3-E444-FF430431D397}"/>
              </a:ext>
            </a:extLst>
          </p:cNvPr>
          <p:cNvSpPr txBox="1"/>
          <p:nvPr/>
        </p:nvSpPr>
        <p:spPr>
          <a:xfrm>
            <a:off x="127000" y="127000"/>
            <a:ext cx="7315200" cy="276999"/>
          </a:xfrm>
          <a:prstGeom prst="rect">
            <a:avLst/>
          </a:prstGeom>
          <a:noFill/>
        </p:spPr>
        <p:txBody>
          <a:bodyPr vert="horz" lIns="0" tIns="0" rIns="0" bIns="0" rtlCol="0">
            <a:spAutoFit/>
          </a:bodyPr>
          <a:lstStyle/>
          <a:p>
            <a:r>
              <a:rPr lang="en-US"/>
              <a:t>CONFLICTING WITH JASHAR?</a:t>
            </a:r>
          </a:p>
        </p:txBody>
      </p:sp>
      <p:sp>
        <p:nvSpPr>
          <p:cNvPr id="3" name="TextBox 2">
            <a:extLst>
              <a:ext uri="{FF2B5EF4-FFF2-40B4-BE49-F238E27FC236}">
                <a16:creationId xmlns:a16="http://schemas.microsoft.com/office/drawing/2014/main" id="{F81B2FF7-85E2-3019-BB62-55C2B2F7867D}"/>
              </a:ext>
            </a:extLst>
          </p:cNvPr>
          <p:cNvSpPr txBox="1"/>
          <p:nvPr/>
        </p:nvSpPr>
        <p:spPr>
          <a:xfrm>
            <a:off x="0" y="762000"/>
            <a:ext cx="12192000" cy="646331"/>
          </a:xfrm>
          <a:prstGeom prst="rect">
            <a:avLst/>
          </a:prstGeom>
          <a:noFill/>
        </p:spPr>
        <p:txBody>
          <a:bodyPr vert="horz" rtlCol="0">
            <a:spAutoFit/>
          </a:bodyPr>
          <a:lstStyle/>
          <a:p>
            <a:pPr algn="ctr"/>
            <a:r>
              <a:rPr lang="en-US" sz="3600"/>
              <a:t>Jubilees 38:13</a:t>
            </a:r>
          </a:p>
        </p:txBody>
      </p:sp>
      <p:sp>
        <p:nvSpPr>
          <p:cNvPr id="4" name="TextBox 3">
            <a:extLst>
              <a:ext uri="{FF2B5EF4-FFF2-40B4-BE49-F238E27FC236}">
                <a16:creationId xmlns:a16="http://schemas.microsoft.com/office/drawing/2014/main" id="{0BB98897-EE50-5F09-7DAE-3A18BCD0E08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5B9CF5C-6D32-E799-8F16-9BAF63351A68}"/>
              </a:ext>
            </a:extLst>
          </p:cNvPr>
          <p:cNvSpPr txBox="1"/>
          <p:nvPr/>
        </p:nvSpPr>
        <p:spPr>
          <a:xfrm>
            <a:off x="1016000" y="1905000"/>
            <a:ext cx="10160000" cy="1046440"/>
          </a:xfrm>
          <a:prstGeom prst="rect">
            <a:avLst/>
          </a:prstGeom>
          <a:noFill/>
        </p:spPr>
        <p:txBody>
          <a:bodyPr vert="horz" rtlCol="0">
            <a:spAutoFit/>
          </a:bodyPr>
          <a:lstStyle/>
          <a:p>
            <a:pPr algn="ctr"/>
            <a:r>
              <a:rPr lang="en-US" sz="3100"/>
              <a:t>And they continued to pay tribute to Jacob until the day that he went down into Egypt.</a:t>
            </a:r>
          </a:p>
        </p:txBody>
      </p:sp>
    </p:spTree>
    <p:extLst>
      <p:ext uri="{BB962C8B-B14F-4D97-AF65-F5344CB8AC3E}">
        <p14:creationId xmlns:p14="http://schemas.microsoft.com/office/powerpoint/2010/main" val="1066507074"/>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24</TotalTime>
  <Words>6917</Words>
  <Application>Microsoft Office PowerPoint</Application>
  <PresentationFormat>Widescreen</PresentationFormat>
  <Paragraphs>393</Paragraphs>
  <Slides>130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130</vt:i4>
      </vt:variant>
    </vt:vector>
  </HeadingPairs>
  <TitlesOfParts>
    <vt:vector size="134" baseType="lpstr">
      <vt:lpstr>Arial</vt:lpstr>
      <vt:lpstr>Calisto MT</vt:lpstr>
      <vt:lpstr>Univers Condensed</vt:lpstr>
      <vt:lpstr>ChronicleVTI</vt:lpstr>
      <vt:lpstr>The Scriptures of YHVH</vt:lpstr>
      <vt:lpstr>Septuagint vs. Masoretic</vt:lpstr>
      <vt:lpstr>Differences in Septuagint and Masoretic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Peter quotes the Septuagint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Studying from Noncanonical Books</vt:lpstr>
      <vt:lpstr>Comparison of the death of Cain</vt:lpstr>
      <vt:lpstr>PowerPoint Presentation</vt:lpstr>
      <vt:lpstr>PowerPoint Presentation</vt:lpstr>
      <vt:lpstr>PowerPoint Presentation</vt:lpstr>
      <vt:lpstr>PowerPoint Presentation</vt:lpstr>
      <vt:lpstr>Comparison of the death of Esau</vt:lpstr>
      <vt:lpstr>PowerPoint Presentation</vt:lpstr>
      <vt:lpstr>PowerPoint Presentation</vt:lpstr>
      <vt:lpstr>PowerPoint Presentation</vt:lpstr>
      <vt:lpstr>PowerPoint Presentation</vt:lpstr>
      <vt:lpstr>PowerPoint Presentation</vt:lpstr>
      <vt:lpstr>Comparison of the selling of Joseph</vt:lpstr>
      <vt:lpstr>PowerPoint Presentation</vt:lpstr>
      <vt:lpstr>PowerPoint Presentation</vt:lpstr>
      <vt:lpstr>PowerPoint Presentation</vt:lpstr>
      <vt:lpstr>Comparison of the Temptation of Eve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Interesting claims given in First Enoch</vt:lpstr>
      <vt:lpstr>PowerPoint Presentation</vt:lpstr>
      <vt:lpstr>References to Enoch in modern canon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Books considered "Scripture"</vt:lpstr>
      <vt:lpstr>Exodus</vt:lpstr>
      <vt:lpstr>PowerPoint Presentation</vt:lpstr>
      <vt:lpstr>Genesis &amp; Deuteronomy</vt:lpstr>
      <vt:lpstr>PowerPoint Presentation</vt:lpstr>
      <vt:lpstr>PowerPoint Presentation</vt:lpstr>
      <vt:lpstr>Paul's letters</vt:lpstr>
      <vt:lpstr>PowerPoint Presentation</vt:lpstr>
      <vt:lpstr>Isaiah &amp; Jeremiah</vt:lpstr>
      <vt:lpstr>PowerPoint Presentation</vt:lpstr>
      <vt:lpstr>Jashar</vt:lpstr>
      <vt:lpstr>Support for Jashar</vt:lpstr>
      <vt:lpstr>PowerPoint Presentation</vt:lpstr>
      <vt:lpstr>PowerPoint Presentation</vt:lpstr>
      <vt:lpstr>PowerPoint Presentation</vt:lpstr>
      <vt:lpstr>PowerPoint Presentation</vt:lpstr>
      <vt:lpstr>PowerPoint Presentation</vt:lpstr>
      <vt:lpstr>Errors in Jashar</vt:lpstr>
      <vt:lpstr>PowerPoint Presentation</vt:lpstr>
      <vt:lpstr>PowerPoint Presentation</vt:lpstr>
      <vt:lpstr>Additional plagues in the Book of Jashar</vt:lpstr>
      <vt:lpstr>PowerPoint Presentation</vt:lpstr>
      <vt:lpstr>PowerPoint Presentation</vt:lpstr>
      <vt:lpstr>PowerPoint Presentation</vt:lpstr>
      <vt:lpstr>Interesting claims given in Jashar</vt:lpstr>
      <vt:lpstr>PowerPoint Presentation</vt:lpstr>
      <vt:lpstr>PowerPoint Presentation</vt:lpstr>
      <vt:lpstr>PowerPoint Presentation</vt:lpstr>
      <vt:lpstr>PowerPoint Presentation</vt:lpstr>
      <vt:lpstr>PowerPoint Presentation</vt:lpstr>
      <vt:lpstr>Jubilees</vt:lpstr>
      <vt:lpstr>Controversial verses in Jubilees</vt:lpstr>
      <vt:lpstr>PowerPoint Presentation</vt:lpstr>
      <vt:lpstr>PowerPoint Presentation</vt:lpstr>
      <vt:lpstr>PowerPoint Presentation</vt:lpstr>
      <vt:lpstr>PowerPoint Presentation</vt:lpstr>
      <vt:lpstr>PowerPoint Presentation</vt:lpstr>
      <vt:lpstr>References to laws that can only be found in Jubilees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Assumption of Moses</vt:lpstr>
      <vt:lpstr>PowerPoint Presentation</vt:lpstr>
      <vt:lpstr>The Didache</vt:lpstr>
      <vt:lpstr>PowerPoint Presentation</vt:lpstr>
      <vt:lpstr>PowerPoint Presentation</vt:lpstr>
      <vt:lpstr>From the Holy Spirit</vt:lpstr>
      <vt:lpstr>PowerPoint Presentation</vt:lpstr>
      <vt:lpstr>books passed down through fathers</vt:lpstr>
      <vt:lpstr>PowerPoint Presentation</vt:lpstr>
      <vt:lpstr>conflicting with jashar?</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2026-07-08T01:05:13Z</dcterms:modified>
</cp:coreProperties>
</file>