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BBF6738-42A5-4DFB-80E2-407C40A8DCC1}">
          <p14:sldIdLst>
            <p14:sldId id="256"/>
          </p14:sldIdLst>
        </p14:section>
        <p14:section name="WHAT HAPPENS WHEN WE DIE?" id="{893488FB-383F-4CB9-BD90-04EC637B745D}">
          <p14:sldIdLst>
            <p14:sldId id="257"/>
            <p14:sldId id="258"/>
            <p14:sldId id="259"/>
            <p14:sldId id="260"/>
            <p14:sldId id="261"/>
            <p14:sldId id="262"/>
          </p14:sldIdLst>
        </p14:section>
        <p14:section name="WHERE IS SHEOL?" id="{792C1E7A-836A-4BF8-A8B0-7A4CF23190B1}">
          <p14:sldIdLst>
            <p14:sldId id="263"/>
            <p14:sldId id="264"/>
            <p14:sldId id="265"/>
            <p14:sldId id="266"/>
            <p14:sldId id="267"/>
            <p14:sldId id="268"/>
            <p14:sldId id="269"/>
          </p14:sldIdLst>
        </p14:section>
        <p14:section name="WHAT IS SHEOL LIKE?" id="{5C2189E3-906B-4A49-AC97-EF5F106A550A}">
          <p14:sldIdLst>
            <p14:sldId id="270"/>
            <p14:sldId id="271"/>
            <p14:sldId id="272"/>
            <p14:sldId id="273"/>
            <p14:sldId id="274"/>
            <p14:sldId id="275"/>
          </p14:sldIdLst>
        </p14:section>
        <p14:section name="BOTH RIGHTEOUS &amp; UNRIGHTEOUS GO TO SHEOL" id="{341870AF-7AA2-4361-B6F0-20865658F1B7}">
          <p14:sldIdLst>
            <p14:sldId id="276"/>
          </p14:sldIdLst>
        </p14:section>
        <p14:section name="Unrighteous in Sheol" id="{E8300565-2269-4001-87C5-29DF43631467}">
          <p14:sldIdLst>
            <p14:sldId id="277"/>
            <p14:sldId id="278"/>
            <p14:sldId id="279"/>
          </p14:sldIdLst>
        </p14:section>
        <p14:section name="Righteous in Sheol" id="{B539EF35-0E38-4B5D-BE06-11B2713E2B58}">
          <p14:sldIdLst>
            <p14:sldId id="280"/>
            <p14:sldId id="281"/>
            <p14:sldId id="282"/>
            <p14:sldId id="283"/>
            <p14:sldId id="284"/>
            <p14:sldId id="285"/>
            <p14:sldId id="286"/>
            <p14:sldId id="287"/>
            <p14:sldId id="288"/>
            <p14:sldId id="289"/>
            <p14:sldId id="290"/>
            <p14:sldId id="291"/>
            <p14:sldId id="292"/>
            <p14:sldId id="293"/>
            <p14:sldId id="294"/>
          </p14:sldIdLst>
        </p14:section>
        <p14:section name="THE PURPOSE OF SHEOL" id="{7CFDE285-73F8-474E-9819-B0997BD78139}">
          <p14:sldIdLst>
            <p14:sldId id="295"/>
            <p14:sldId id="296"/>
          </p14:sldIdLst>
        </p14:section>
        <p14:section name="DID ENOCH DIE?" id="{E30198B7-13A6-437D-8F89-ED6417A9936F}">
          <p14:sldIdLst>
            <p14:sldId id="297"/>
            <p14:sldId id="298"/>
            <p14:sldId id="299"/>
          </p14:sldIdLst>
        </p14:section>
        <p14:section name="DEATH REFERRED TO AS SLEEPING" id="{C16D0760-05B1-48C3-BE35-571748778270}">
          <p14:sldIdLst>
            <p14:sldId id="300"/>
            <p14:sldId id="301"/>
            <p14:sldId id="302"/>
            <p14:sldId id="303"/>
          </p14:sldIdLst>
        </p14:section>
        <p14:section name="BURNING FOREVER?" id="{6730F447-4811-4781-B825-5C0C10651691}">
          <p14:sldIdLst>
            <p14:sldId id="304"/>
            <p14:sldId id="30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988D47-9830-49B9-9FA3-000182A81564}" v="2000" dt="2025-04-09T16:24:37.1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910791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491460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4EC743F4-8769-40B4-85DF-6CB8DE9F66AA}" type="datetimeFigureOut">
              <a:rPr lang="en-US" smtClean="0"/>
              <a:t>7/7/2026</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8303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5989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656962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29232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96113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5979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8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62483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473690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7/7/2026</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3345110804"/>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39" r:id="rId6"/>
    <p:sldLayoutId id="2147483835" r:id="rId7"/>
    <p:sldLayoutId id="2147483836" r:id="rId8"/>
    <p:sldLayoutId id="2147483837" r:id="rId9"/>
    <p:sldLayoutId id="2147483838" r:id="rId10"/>
    <p:sldLayoutId id="2147483840"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42EC32AE-E4F8-4BC6-BEF2-B48BDD157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7760863" y="1079500"/>
            <a:ext cx="3882286" cy="2138400"/>
          </a:xfrm>
        </p:spPr>
        <p:txBody>
          <a:bodyPr>
            <a:normAutofit/>
          </a:bodyPr>
          <a:lstStyle/>
          <a:p>
            <a:r>
              <a:rPr lang="en-US"/>
              <a:t>Sheol</a:t>
            </a:r>
            <a:br>
              <a:rPr lang="en-US"/>
            </a:br>
            <a:r>
              <a:rPr lang="en-US"/>
              <a:t>“Hell”</a:t>
            </a:r>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b="4909"/>
          <a:stretch/>
        </p:blipFill>
        <p:spPr>
          <a:xfrm>
            <a:off x="20" y="10"/>
            <a:ext cx="7211993" cy="6857990"/>
          </a:xfrm>
          <a:prstGeom prst="rect">
            <a:avLst/>
          </a:prstGeom>
        </p:spPr>
      </p:pic>
      <p:cxnSp>
        <p:nvCxnSpPr>
          <p:cNvPr id="92" name="Straight Connector 91">
            <a:extLst>
              <a:ext uri="{FF2B5EF4-FFF2-40B4-BE49-F238E27FC236}">
                <a16:creationId xmlns:a16="http://schemas.microsoft.com/office/drawing/2014/main" id="{5211C822-2379-4749-95C7-3CDA93294E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32006"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1128B-3118-EA29-D69C-31D3ACA363F1}"/>
              </a:ext>
            </a:extLst>
          </p:cNvPr>
          <p:cNvSpPr>
            <a:spLocks noGrp="1"/>
          </p:cNvSpPr>
          <p:nvPr>
            <p:ph type="ctrTitle"/>
          </p:nvPr>
        </p:nvSpPr>
        <p:spPr>
          <a:xfrm>
            <a:off x="2107200" y="762000"/>
            <a:ext cx="7977600" cy="2085696"/>
          </a:xfrm>
        </p:spPr>
        <p:txBody>
          <a:bodyPr>
            <a:normAutofit/>
          </a:bodyPr>
          <a:lstStyle/>
          <a:p>
            <a:r>
              <a:rPr lang="en-US">
                <a:solidFill>
                  <a:srgbClr val="000000"/>
                </a:solidFill>
              </a:rPr>
              <a:t>What happens when we die?</a:t>
            </a:r>
          </a:p>
        </p:txBody>
      </p:sp>
      <p:sp>
        <p:nvSpPr>
          <p:cNvPr id="3" name="Subtitle 2">
            <a:extLst>
              <a:ext uri="{FF2B5EF4-FFF2-40B4-BE49-F238E27FC236}">
                <a16:creationId xmlns:a16="http://schemas.microsoft.com/office/drawing/2014/main" id="{B95AB05A-07D2-0108-B2CA-9806B577205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77545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3DD244-DAF1-5ED1-DBBF-F4DC4A948824}"/>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WHEN WE DIE?</a:t>
            </a:r>
          </a:p>
        </p:txBody>
      </p:sp>
      <p:sp>
        <p:nvSpPr>
          <p:cNvPr id="3" name="TextBox 2">
            <a:extLst>
              <a:ext uri="{FF2B5EF4-FFF2-40B4-BE49-F238E27FC236}">
                <a16:creationId xmlns:a16="http://schemas.microsoft.com/office/drawing/2014/main" id="{AEB9D021-E53F-3EB8-B19F-06BF02C8FCE2}"/>
              </a:ext>
            </a:extLst>
          </p:cNvPr>
          <p:cNvSpPr txBox="1"/>
          <p:nvPr/>
        </p:nvSpPr>
        <p:spPr>
          <a:xfrm>
            <a:off x="0" y="762000"/>
            <a:ext cx="12192000" cy="646331"/>
          </a:xfrm>
          <a:prstGeom prst="rect">
            <a:avLst/>
          </a:prstGeom>
          <a:noFill/>
        </p:spPr>
        <p:txBody>
          <a:bodyPr vert="horz" rtlCol="0">
            <a:spAutoFit/>
          </a:bodyPr>
          <a:lstStyle/>
          <a:p>
            <a:pPr algn="ctr"/>
            <a:r>
              <a:rPr lang="en-US" sz="3600"/>
              <a:t>Daniel 12:2-3</a:t>
            </a:r>
          </a:p>
        </p:txBody>
      </p:sp>
      <p:sp>
        <p:nvSpPr>
          <p:cNvPr id="4" name="TextBox 3">
            <a:extLst>
              <a:ext uri="{FF2B5EF4-FFF2-40B4-BE49-F238E27FC236}">
                <a16:creationId xmlns:a16="http://schemas.microsoft.com/office/drawing/2014/main" id="{3380FF51-1C2E-B2AA-F9CF-6A3BB4A73A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7A53FA-4396-DE77-09B9-BD46CD70A97B}"/>
              </a:ext>
            </a:extLst>
          </p:cNvPr>
          <p:cNvSpPr txBox="1"/>
          <p:nvPr/>
        </p:nvSpPr>
        <p:spPr>
          <a:xfrm>
            <a:off x="1016000" y="1905000"/>
            <a:ext cx="10160000" cy="2954655"/>
          </a:xfrm>
          <a:prstGeom prst="rect">
            <a:avLst/>
          </a:prstGeom>
          <a:noFill/>
        </p:spPr>
        <p:txBody>
          <a:bodyPr vert="horz" rtlCol="0">
            <a:spAutoFit/>
          </a:bodyPr>
          <a:lstStyle/>
          <a:p>
            <a:pPr algn="ctr"/>
            <a:r>
              <a:rPr lang="en-US" sz="3100"/>
              <a:t>"Many of those </a:t>
            </a:r>
            <a:r>
              <a:rPr lang="en-US" sz="3100" b="1">
                <a:solidFill>
                  <a:srgbClr val="FF0000"/>
                </a:solidFill>
              </a:rPr>
              <a:t>who sleep in the dust of the ground</a:t>
            </a:r>
            <a:r>
              <a:rPr lang="en-US" sz="3100"/>
              <a:t> will awake, these to everlasting life, but the others to disgrace and everlasting contempt. "Those who have insight will shine brightly like the brightness of the expanse of heaven, and those who lead the many to righteousness, like the stars forever and ever.</a:t>
            </a:r>
          </a:p>
        </p:txBody>
      </p:sp>
    </p:spTree>
    <p:extLst>
      <p:ext uri="{BB962C8B-B14F-4D97-AF65-F5344CB8AC3E}">
        <p14:creationId xmlns:p14="http://schemas.microsoft.com/office/powerpoint/2010/main" val="848396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1D938B-5FAB-A036-D6F1-880753D48B8B}"/>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WHEN WE DIE?</a:t>
            </a:r>
          </a:p>
        </p:txBody>
      </p:sp>
      <p:sp>
        <p:nvSpPr>
          <p:cNvPr id="3" name="TextBox 2">
            <a:extLst>
              <a:ext uri="{FF2B5EF4-FFF2-40B4-BE49-F238E27FC236}">
                <a16:creationId xmlns:a16="http://schemas.microsoft.com/office/drawing/2014/main" id="{FFD815E0-5EB1-1560-4865-D0DAC71818B0}"/>
              </a:ext>
            </a:extLst>
          </p:cNvPr>
          <p:cNvSpPr txBox="1"/>
          <p:nvPr/>
        </p:nvSpPr>
        <p:spPr>
          <a:xfrm>
            <a:off x="0" y="762000"/>
            <a:ext cx="12192000" cy="646331"/>
          </a:xfrm>
          <a:prstGeom prst="rect">
            <a:avLst/>
          </a:prstGeom>
          <a:noFill/>
        </p:spPr>
        <p:txBody>
          <a:bodyPr vert="horz" rtlCol="0">
            <a:spAutoFit/>
          </a:bodyPr>
          <a:lstStyle/>
          <a:p>
            <a:pPr algn="ctr"/>
            <a:r>
              <a:rPr lang="en-US" sz="3600"/>
              <a:t>First Enoch 91:10</a:t>
            </a:r>
          </a:p>
        </p:txBody>
      </p:sp>
      <p:sp>
        <p:nvSpPr>
          <p:cNvPr id="4" name="TextBox 3">
            <a:extLst>
              <a:ext uri="{FF2B5EF4-FFF2-40B4-BE49-F238E27FC236}">
                <a16:creationId xmlns:a16="http://schemas.microsoft.com/office/drawing/2014/main" id="{AE5D2A9E-AD7D-1CCA-4AE7-A80206892D1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773749C-2EE6-F1EE-F5B5-FF1C852636EF}"/>
              </a:ext>
            </a:extLst>
          </p:cNvPr>
          <p:cNvSpPr txBox="1"/>
          <p:nvPr/>
        </p:nvSpPr>
        <p:spPr>
          <a:xfrm>
            <a:off x="1016000" y="1905000"/>
            <a:ext cx="10160000" cy="569387"/>
          </a:xfrm>
          <a:prstGeom prst="rect">
            <a:avLst/>
          </a:prstGeom>
          <a:noFill/>
        </p:spPr>
        <p:txBody>
          <a:bodyPr vert="horz" rtlCol="0">
            <a:spAutoFit/>
          </a:bodyPr>
          <a:lstStyle/>
          <a:p>
            <a:pPr algn="ctr"/>
            <a:r>
              <a:rPr lang="en-US" sz="3100"/>
              <a:t>And the righteous shall arise </a:t>
            </a:r>
            <a:r>
              <a:rPr lang="en-US" sz="3100" b="1">
                <a:solidFill>
                  <a:srgbClr val="FF0000"/>
                </a:solidFill>
              </a:rPr>
              <a:t>from their sleep</a:t>
            </a:r>
            <a:r>
              <a:rPr lang="en-US" sz="3100"/>
              <a:t>,</a:t>
            </a:r>
          </a:p>
        </p:txBody>
      </p:sp>
    </p:spTree>
    <p:extLst>
      <p:ext uri="{BB962C8B-B14F-4D97-AF65-F5344CB8AC3E}">
        <p14:creationId xmlns:p14="http://schemas.microsoft.com/office/powerpoint/2010/main" val="2001789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1531DB-EB7C-F7E0-A820-3899E144A1C7}"/>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WHEN WE DIE?</a:t>
            </a:r>
          </a:p>
        </p:txBody>
      </p:sp>
      <p:sp>
        <p:nvSpPr>
          <p:cNvPr id="3" name="TextBox 2">
            <a:extLst>
              <a:ext uri="{FF2B5EF4-FFF2-40B4-BE49-F238E27FC236}">
                <a16:creationId xmlns:a16="http://schemas.microsoft.com/office/drawing/2014/main" id="{A5949AE8-753B-0FEF-0693-B23ABEE2FA49}"/>
              </a:ext>
            </a:extLst>
          </p:cNvPr>
          <p:cNvSpPr txBox="1"/>
          <p:nvPr/>
        </p:nvSpPr>
        <p:spPr>
          <a:xfrm>
            <a:off x="0" y="762000"/>
            <a:ext cx="12192000" cy="646331"/>
          </a:xfrm>
          <a:prstGeom prst="rect">
            <a:avLst/>
          </a:prstGeom>
          <a:noFill/>
        </p:spPr>
        <p:txBody>
          <a:bodyPr vert="horz" rtlCol="0">
            <a:spAutoFit/>
          </a:bodyPr>
          <a:lstStyle/>
          <a:p>
            <a:pPr algn="ctr"/>
            <a:r>
              <a:rPr lang="en-US" sz="3600"/>
              <a:t>Psalm 139:7-8</a:t>
            </a:r>
          </a:p>
        </p:txBody>
      </p:sp>
      <p:sp>
        <p:nvSpPr>
          <p:cNvPr id="4" name="TextBox 3">
            <a:extLst>
              <a:ext uri="{FF2B5EF4-FFF2-40B4-BE49-F238E27FC236}">
                <a16:creationId xmlns:a16="http://schemas.microsoft.com/office/drawing/2014/main" id="{C5E624CA-D0ED-FF90-C3D6-B6F2C23270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E251E27-2835-1EFD-CE18-F5AD5030A2D8}"/>
              </a:ext>
            </a:extLst>
          </p:cNvPr>
          <p:cNvSpPr txBox="1"/>
          <p:nvPr/>
        </p:nvSpPr>
        <p:spPr>
          <a:xfrm>
            <a:off x="1016000" y="1905000"/>
            <a:ext cx="10160000" cy="2000548"/>
          </a:xfrm>
          <a:prstGeom prst="rect">
            <a:avLst/>
          </a:prstGeom>
          <a:noFill/>
        </p:spPr>
        <p:txBody>
          <a:bodyPr vert="horz" rtlCol="0">
            <a:spAutoFit/>
          </a:bodyPr>
          <a:lstStyle/>
          <a:p>
            <a:pPr algn="ctr"/>
            <a:r>
              <a:rPr lang="en-US" sz="3100"/>
              <a:t>Where can I go from Your Spirit? Or where can I flee from Your presence? If I ascend to heaven, You are there; </a:t>
            </a:r>
            <a:r>
              <a:rPr lang="en-US" sz="3100" b="1">
                <a:solidFill>
                  <a:srgbClr val="FF0000"/>
                </a:solidFill>
              </a:rPr>
              <a:t>If I make my bed in Sheol</a:t>
            </a:r>
            <a:r>
              <a:rPr lang="en-US" sz="3100"/>
              <a:t>, behold, You are there.</a:t>
            </a:r>
          </a:p>
        </p:txBody>
      </p:sp>
    </p:spTree>
    <p:extLst>
      <p:ext uri="{BB962C8B-B14F-4D97-AF65-F5344CB8AC3E}">
        <p14:creationId xmlns:p14="http://schemas.microsoft.com/office/powerpoint/2010/main" val="4111635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593798-556B-6B94-8E85-72DACE5897D2}"/>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WHEN WE DIE?</a:t>
            </a:r>
          </a:p>
        </p:txBody>
      </p:sp>
      <p:sp>
        <p:nvSpPr>
          <p:cNvPr id="3" name="TextBox 2">
            <a:extLst>
              <a:ext uri="{FF2B5EF4-FFF2-40B4-BE49-F238E27FC236}">
                <a16:creationId xmlns:a16="http://schemas.microsoft.com/office/drawing/2014/main" id="{E360926C-5007-EB9D-DBF5-55844F431B36}"/>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30:1-2</a:t>
            </a:r>
          </a:p>
        </p:txBody>
      </p:sp>
      <p:sp>
        <p:nvSpPr>
          <p:cNvPr id="4" name="TextBox 3">
            <a:extLst>
              <a:ext uri="{FF2B5EF4-FFF2-40B4-BE49-F238E27FC236}">
                <a16:creationId xmlns:a16="http://schemas.microsoft.com/office/drawing/2014/main" id="{F484DB7B-1B91-8626-66C5-6DEDD295A6CF}"/>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02C4391C-422A-F552-694A-39781F0CEDD6}"/>
              </a:ext>
            </a:extLst>
          </p:cNvPr>
          <p:cNvSpPr txBox="1"/>
          <p:nvPr/>
        </p:nvSpPr>
        <p:spPr>
          <a:xfrm>
            <a:off x="1016000" y="1905000"/>
            <a:ext cx="10160000" cy="2000548"/>
          </a:xfrm>
          <a:prstGeom prst="rect">
            <a:avLst/>
          </a:prstGeom>
          <a:noFill/>
        </p:spPr>
        <p:txBody>
          <a:bodyPr vert="horz" rtlCol="0">
            <a:spAutoFit/>
          </a:bodyPr>
          <a:lstStyle/>
          <a:p>
            <a:pPr algn="ctr"/>
            <a:r>
              <a:rPr lang="en-US" sz="3100"/>
              <a:t>And it shall be after these things when the time of the advent of the Anointed One is fulfilled and he returns with glory, Then all </a:t>
            </a:r>
            <a:r>
              <a:rPr lang="en-US" sz="3100" b="1">
                <a:solidFill>
                  <a:srgbClr val="FF0000"/>
                </a:solidFill>
              </a:rPr>
              <a:t>who have fallen asleep in hope</a:t>
            </a:r>
            <a:r>
              <a:rPr lang="en-US" sz="3100"/>
              <a:t> of him shall arise again. (Continued...)</a:t>
            </a:r>
          </a:p>
        </p:txBody>
      </p:sp>
    </p:spTree>
    <p:extLst>
      <p:ext uri="{BB962C8B-B14F-4D97-AF65-F5344CB8AC3E}">
        <p14:creationId xmlns:p14="http://schemas.microsoft.com/office/powerpoint/2010/main" val="999520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9CEC56-0923-78C5-7DB5-0B37BE1D0EB0}"/>
              </a:ext>
            </a:extLst>
          </p:cNvPr>
          <p:cNvSpPr txBox="1"/>
          <p:nvPr/>
        </p:nvSpPr>
        <p:spPr>
          <a:xfrm>
            <a:off x="127000" y="127000"/>
            <a:ext cx="7315200" cy="276999"/>
          </a:xfrm>
          <a:prstGeom prst="rect">
            <a:avLst/>
          </a:prstGeom>
          <a:noFill/>
        </p:spPr>
        <p:txBody>
          <a:bodyPr vert="horz" lIns="0" tIns="0" rIns="0" bIns="0" rtlCol="0">
            <a:spAutoFit/>
          </a:bodyPr>
          <a:lstStyle/>
          <a:p>
            <a:r>
              <a:rPr lang="en-US"/>
              <a:t>WHAT HAPPENS WHEN WE DIE?</a:t>
            </a:r>
          </a:p>
        </p:txBody>
      </p:sp>
      <p:sp>
        <p:nvSpPr>
          <p:cNvPr id="3" name="TextBox 2">
            <a:extLst>
              <a:ext uri="{FF2B5EF4-FFF2-40B4-BE49-F238E27FC236}">
                <a16:creationId xmlns:a16="http://schemas.microsoft.com/office/drawing/2014/main" id="{7DEA7684-36FC-A318-A5E1-B4400548F395}"/>
              </a:ext>
            </a:extLst>
          </p:cNvPr>
          <p:cNvSpPr txBox="1"/>
          <p:nvPr/>
        </p:nvSpPr>
        <p:spPr>
          <a:xfrm>
            <a:off x="1016000" y="635000"/>
            <a:ext cx="10160000" cy="2954655"/>
          </a:xfrm>
          <a:prstGeom prst="rect">
            <a:avLst/>
          </a:prstGeom>
          <a:noFill/>
        </p:spPr>
        <p:txBody>
          <a:bodyPr vert="horz" rtlCol="0">
            <a:spAutoFit/>
          </a:bodyPr>
          <a:lstStyle/>
          <a:p>
            <a:pPr algn="ctr"/>
            <a:r>
              <a:rPr lang="en-US" sz="3100"/>
              <a:t>And it shall come to pass at that time that the treasuries will be opened in which is preserved the number of the souls of the righteous, and they shall come forth, and a multitude of souls shall be seen together in one assemblage of one thought, and the first shall rejoice and the last shall not be grieved.</a:t>
            </a:r>
          </a:p>
        </p:txBody>
      </p:sp>
    </p:spTree>
    <p:extLst>
      <p:ext uri="{BB962C8B-B14F-4D97-AF65-F5344CB8AC3E}">
        <p14:creationId xmlns:p14="http://schemas.microsoft.com/office/powerpoint/2010/main" val="4114761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0A06D-D99E-605C-EA1F-F9B151805810}"/>
              </a:ext>
            </a:extLst>
          </p:cNvPr>
          <p:cNvSpPr>
            <a:spLocks noGrp="1"/>
          </p:cNvSpPr>
          <p:nvPr>
            <p:ph type="ctrTitle"/>
          </p:nvPr>
        </p:nvSpPr>
        <p:spPr>
          <a:xfrm>
            <a:off x="2107200" y="762000"/>
            <a:ext cx="7977600" cy="2085696"/>
          </a:xfrm>
        </p:spPr>
        <p:txBody>
          <a:bodyPr>
            <a:normAutofit/>
          </a:bodyPr>
          <a:lstStyle/>
          <a:p>
            <a:r>
              <a:rPr lang="en-US">
                <a:solidFill>
                  <a:srgbClr val="000000"/>
                </a:solidFill>
              </a:rPr>
              <a:t>Where is Sheol?</a:t>
            </a:r>
          </a:p>
        </p:txBody>
      </p:sp>
      <p:sp>
        <p:nvSpPr>
          <p:cNvPr id="3" name="Subtitle 2">
            <a:extLst>
              <a:ext uri="{FF2B5EF4-FFF2-40B4-BE49-F238E27FC236}">
                <a16:creationId xmlns:a16="http://schemas.microsoft.com/office/drawing/2014/main" id="{A4F69E94-69B4-D931-17FB-21B16FB47EB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33010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D2C646-72C5-043A-EF25-91AF507D5888}"/>
              </a:ext>
            </a:extLst>
          </p:cNvPr>
          <p:cNvSpPr txBox="1"/>
          <p:nvPr/>
        </p:nvSpPr>
        <p:spPr>
          <a:xfrm>
            <a:off x="127000" y="127000"/>
            <a:ext cx="7315200" cy="276999"/>
          </a:xfrm>
          <a:prstGeom prst="rect">
            <a:avLst/>
          </a:prstGeom>
          <a:noFill/>
        </p:spPr>
        <p:txBody>
          <a:bodyPr vert="horz" lIns="0" tIns="0" rIns="0" bIns="0" rtlCol="0">
            <a:spAutoFit/>
          </a:bodyPr>
          <a:lstStyle/>
          <a:p>
            <a:r>
              <a:rPr lang="en-US"/>
              <a:t>WHERE IS SHEOL?</a:t>
            </a:r>
          </a:p>
        </p:txBody>
      </p:sp>
      <p:sp>
        <p:nvSpPr>
          <p:cNvPr id="3" name="TextBox 2">
            <a:extLst>
              <a:ext uri="{FF2B5EF4-FFF2-40B4-BE49-F238E27FC236}">
                <a16:creationId xmlns:a16="http://schemas.microsoft.com/office/drawing/2014/main" id="{270112D9-F89F-B8B7-617A-40F730454276}"/>
              </a:ext>
            </a:extLst>
          </p:cNvPr>
          <p:cNvSpPr txBox="1"/>
          <p:nvPr/>
        </p:nvSpPr>
        <p:spPr>
          <a:xfrm>
            <a:off x="0" y="762000"/>
            <a:ext cx="12192000" cy="646331"/>
          </a:xfrm>
          <a:prstGeom prst="rect">
            <a:avLst/>
          </a:prstGeom>
          <a:noFill/>
        </p:spPr>
        <p:txBody>
          <a:bodyPr vert="horz" rtlCol="0">
            <a:spAutoFit/>
          </a:bodyPr>
          <a:lstStyle/>
          <a:p>
            <a:pPr algn="ctr"/>
            <a:r>
              <a:rPr lang="en-US" sz="3600"/>
              <a:t>Amos 9:2</a:t>
            </a:r>
          </a:p>
        </p:txBody>
      </p:sp>
      <p:sp>
        <p:nvSpPr>
          <p:cNvPr id="4" name="TextBox 3">
            <a:extLst>
              <a:ext uri="{FF2B5EF4-FFF2-40B4-BE49-F238E27FC236}">
                <a16:creationId xmlns:a16="http://schemas.microsoft.com/office/drawing/2014/main" id="{E28C0A98-693E-8B9B-3951-A28CC4C53CD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4CFDF43-2828-A465-EA6D-196C340CE989}"/>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Though they dig into Sheol,</a:t>
            </a:r>
            <a:r>
              <a:rPr lang="en-US" sz="3100"/>
              <a:t> From there will My hand take them; And though they ascend to heaven, From there will I bring them down.</a:t>
            </a:r>
          </a:p>
        </p:txBody>
      </p:sp>
    </p:spTree>
    <p:extLst>
      <p:ext uri="{BB962C8B-B14F-4D97-AF65-F5344CB8AC3E}">
        <p14:creationId xmlns:p14="http://schemas.microsoft.com/office/powerpoint/2010/main" val="520496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3C0CDC-1003-628A-EE0B-40C0E17607FA}"/>
              </a:ext>
            </a:extLst>
          </p:cNvPr>
          <p:cNvSpPr txBox="1"/>
          <p:nvPr/>
        </p:nvSpPr>
        <p:spPr>
          <a:xfrm>
            <a:off x="127000" y="127000"/>
            <a:ext cx="7315200" cy="276999"/>
          </a:xfrm>
          <a:prstGeom prst="rect">
            <a:avLst/>
          </a:prstGeom>
          <a:noFill/>
        </p:spPr>
        <p:txBody>
          <a:bodyPr vert="horz" lIns="0" tIns="0" rIns="0" bIns="0" rtlCol="0">
            <a:spAutoFit/>
          </a:bodyPr>
          <a:lstStyle/>
          <a:p>
            <a:r>
              <a:rPr lang="en-US"/>
              <a:t>WHERE IS SHEOL?</a:t>
            </a:r>
          </a:p>
        </p:txBody>
      </p:sp>
      <p:sp>
        <p:nvSpPr>
          <p:cNvPr id="3" name="TextBox 2">
            <a:extLst>
              <a:ext uri="{FF2B5EF4-FFF2-40B4-BE49-F238E27FC236}">
                <a16:creationId xmlns:a16="http://schemas.microsoft.com/office/drawing/2014/main" id="{41FE58CF-CBD4-1865-005D-6FD52D667416}"/>
              </a:ext>
            </a:extLst>
          </p:cNvPr>
          <p:cNvSpPr txBox="1"/>
          <p:nvPr/>
        </p:nvSpPr>
        <p:spPr>
          <a:xfrm>
            <a:off x="0" y="762000"/>
            <a:ext cx="12192000" cy="646331"/>
          </a:xfrm>
          <a:prstGeom prst="rect">
            <a:avLst/>
          </a:prstGeom>
          <a:noFill/>
        </p:spPr>
        <p:txBody>
          <a:bodyPr vert="horz" rtlCol="0">
            <a:spAutoFit/>
          </a:bodyPr>
          <a:lstStyle/>
          <a:p>
            <a:pPr algn="ctr"/>
            <a:r>
              <a:rPr lang="en-US" sz="3600"/>
              <a:t>Psalm 71:20</a:t>
            </a:r>
          </a:p>
        </p:txBody>
      </p:sp>
      <p:sp>
        <p:nvSpPr>
          <p:cNvPr id="4" name="TextBox 3">
            <a:extLst>
              <a:ext uri="{FF2B5EF4-FFF2-40B4-BE49-F238E27FC236}">
                <a16:creationId xmlns:a16="http://schemas.microsoft.com/office/drawing/2014/main" id="{6D180D3D-207B-5614-63F4-3C9313F3B7E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5A47393-74A5-5B87-B7FD-E3A8D78BF3C5}"/>
              </a:ext>
            </a:extLst>
          </p:cNvPr>
          <p:cNvSpPr txBox="1"/>
          <p:nvPr/>
        </p:nvSpPr>
        <p:spPr>
          <a:xfrm>
            <a:off x="1016000" y="1905000"/>
            <a:ext cx="10160000" cy="1523494"/>
          </a:xfrm>
          <a:prstGeom prst="rect">
            <a:avLst/>
          </a:prstGeom>
          <a:noFill/>
        </p:spPr>
        <p:txBody>
          <a:bodyPr vert="horz" rtlCol="0">
            <a:spAutoFit/>
          </a:bodyPr>
          <a:lstStyle/>
          <a:p>
            <a:pPr algn="ctr"/>
            <a:r>
              <a:rPr lang="en-US" sz="3100"/>
              <a:t>You who have shown me many troubles and distresses Will revive me again, And will bring me up again </a:t>
            </a:r>
            <a:r>
              <a:rPr lang="en-US" sz="3100" b="1">
                <a:solidFill>
                  <a:srgbClr val="FF0000"/>
                </a:solidFill>
              </a:rPr>
              <a:t>from the depths of the earth.</a:t>
            </a:r>
          </a:p>
        </p:txBody>
      </p:sp>
    </p:spTree>
    <p:extLst>
      <p:ext uri="{BB962C8B-B14F-4D97-AF65-F5344CB8AC3E}">
        <p14:creationId xmlns:p14="http://schemas.microsoft.com/office/powerpoint/2010/main" val="1346019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7013E9-DE43-6A12-25A4-0B1BBB180B32}"/>
              </a:ext>
            </a:extLst>
          </p:cNvPr>
          <p:cNvSpPr txBox="1"/>
          <p:nvPr/>
        </p:nvSpPr>
        <p:spPr>
          <a:xfrm>
            <a:off x="127000" y="127000"/>
            <a:ext cx="7315200" cy="276999"/>
          </a:xfrm>
          <a:prstGeom prst="rect">
            <a:avLst/>
          </a:prstGeom>
          <a:noFill/>
        </p:spPr>
        <p:txBody>
          <a:bodyPr vert="horz" lIns="0" tIns="0" rIns="0" bIns="0" rtlCol="0">
            <a:spAutoFit/>
          </a:bodyPr>
          <a:lstStyle/>
          <a:p>
            <a:r>
              <a:rPr lang="en-US"/>
              <a:t>WHERE IS SHEOL?</a:t>
            </a:r>
          </a:p>
        </p:txBody>
      </p:sp>
      <p:sp>
        <p:nvSpPr>
          <p:cNvPr id="3" name="TextBox 2">
            <a:extLst>
              <a:ext uri="{FF2B5EF4-FFF2-40B4-BE49-F238E27FC236}">
                <a16:creationId xmlns:a16="http://schemas.microsoft.com/office/drawing/2014/main" id="{A7A054B7-03C6-928F-1EBC-0D9F3C30FD63}"/>
              </a:ext>
            </a:extLst>
          </p:cNvPr>
          <p:cNvSpPr txBox="1"/>
          <p:nvPr/>
        </p:nvSpPr>
        <p:spPr>
          <a:xfrm>
            <a:off x="0" y="762000"/>
            <a:ext cx="12192000" cy="646331"/>
          </a:xfrm>
          <a:prstGeom prst="rect">
            <a:avLst/>
          </a:prstGeom>
          <a:noFill/>
        </p:spPr>
        <p:txBody>
          <a:bodyPr vert="horz" rtlCol="0">
            <a:spAutoFit/>
          </a:bodyPr>
          <a:lstStyle/>
          <a:p>
            <a:pPr algn="ctr"/>
            <a:r>
              <a:rPr lang="en-US" sz="3600"/>
              <a:t>Psalm 49:12-15</a:t>
            </a:r>
          </a:p>
        </p:txBody>
      </p:sp>
      <p:sp>
        <p:nvSpPr>
          <p:cNvPr id="4" name="TextBox 3">
            <a:extLst>
              <a:ext uri="{FF2B5EF4-FFF2-40B4-BE49-F238E27FC236}">
                <a16:creationId xmlns:a16="http://schemas.microsoft.com/office/drawing/2014/main" id="{CAA8415D-3BCD-D488-4C82-408A3A73A57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56BD5C4-7B51-3993-64B9-B0BCC592D5BE}"/>
              </a:ext>
            </a:extLst>
          </p:cNvPr>
          <p:cNvSpPr txBox="1"/>
          <p:nvPr/>
        </p:nvSpPr>
        <p:spPr>
          <a:xfrm>
            <a:off x="1016000" y="1905000"/>
            <a:ext cx="10160000" cy="4385816"/>
          </a:xfrm>
          <a:prstGeom prst="rect">
            <a:avLst/>
          </a:prstGeom>
          <a:noFill/>
        </p:spPr>
        <p:txBody>
          <a:bodyPr vert="horz" rtlCol="0">
            <a:spAutoFit/>
          </a:bodyPr>
          <a:lstStyle/>
          <a:p>
            <a:pPr algn="ctr"/>
            <a:r>
              <a:rPr lang="en-US" sz="3100"/>
              <a:t>But man in his pomp will not endure; He is like the beasts that perish. This is the way of those who are foolish, And of those after them who approve their words. Selah. As sheep </a:t>
            </a:r>
            <a:r>
              <a:rPr lang="en-US" sz="3100" b="1">
                <a:solidFill>
                  <a:srgbClr val="FF0000"/>
                </a:solidFill>
              </a:rPr>
              <a:t>they are appointed for Sheol</a:t>
            </a:r>
            <a:r>
              <a:rPr lang="en-US" sz="3100"/>
              <a:t>; Death shall be their shepherd; And the upright shall rule over them in the morning, And their form shall be for Sheol to consume So that they have no habitation. But God will redeem my soul from the power of Sheol, For He will receive me. Selah.</a:t>
            </a:r>
          </a:p>
        </p:txBody>
      </p:sp>
    </p:spTree>
    <p:extLst>
      <p:ext uri="{BB962C8B-B14F-4D97-AF65-F5344CB8AC3E}">
        <p14:creationId xmlns:p14="http://schemas.microsoft.com/office/powerpoint/2010/main" val="2590034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17DDB7-C7C6-629D-4353-1715D523D7A6}"/>
              </a:ext>
            </a:extLst>
          </p:cNvPr>
          <p:cNvSpPr txBox="1"/>
          <p:nvPr/>
        </p:nvSpPr>
        <p:spPr>
          <a:xfrm>
            <a:off x="127000" y="127000"/>
            <a:ext cx="7315200" cy="276999"/>
          </a:xfrm>
          <a:prstGeom prst="rect">
            <a:avLst/>
          </a:prstGeom>
          <a:noFill/>
        </p:spPr>
        <p:txBody>
          <a:bodyPr vert="horz" lIns="0" tIns="0" rIns="0" bIns="0" rtlCol="0">
            <a:spAutoFit/>
          </a:bodyPr>
          <a:lstStyle/>
          <a:p>
            <a:r>
              <a:rPr lang="en-US"/>
              <a:t>WHERE IS SHEOL?</a:t>
            </a:r>
          </a:p>
        </p:txBody>
      </p:sp>
      <p:sp>
        <p:nvSpPr>
          <p:cNvPr id="3" name="TextBox 2">
            <a:extLst>
              <a:ext uri="{FF2B5EF4-FFF2-40B4-BE49-F238E27FC236}">
                <a16:creationId xmlns:a16="http://schemas.microsoft.com/office/drawing/2014/main" id="{D3F21831-430F-82C5-0B10-ADBB9AE119FB}"/>
              </a:ext>
            </a:extLst>
          </p:cNvPr>
          <p:cNvSpPr txBox="1"/>
          <p:nvPr/>
        </p:nvSpPr>
        <p:spPr>
          <a:xfrm>
            <a:off x="0" y="762000"/>
            <a:ext cx="12192000" cy="646331"/>
          </a:xfrm>
          <a:prstGeom prst="rect">
            <a:avLst/>
          </a:prstGeom>
          <a:noFill/>
        </p:spPr>
        <p:txBody>
          <a:bodyPr vert="horz" rtlCol="0">
            <a:spAutoFit/>
          </a:bodyPr>
          <a:lstStyle/>
          <a:p>
            <a:pPr algn="ctr"/>
            <a:r>
              <a:rPr lang="en-US" sz="3600"/>
              <a:t>Jubilees 22:22</a:t>
            </a:r>
          </a:p>
        </p:txBody>
      </p:sp>
      <p:sp>
        <p:nvSpPr>
          <p:cNvPr id="4" name="TextBox 3">
            <a:extLst>
              <a:ext uri="{FF2B5EF4-FFF2-40B4-BE49-F238E27FC236}">
                <a16:creationId xmlns:a16="http://schemas.microsoft.com/office/drawing/2014/main" id="{F1086793-DEFB-598A-6F0F-E8B06AC13A1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C817D1A-72C0-D6C9-8EEC-4691958661F9}"/>
              </a:ext>
            </a:extLst>
          </p:cNvPr>
          <p:cNvSpPr txBox="1"/>
          <p:nvPr/>
        </p:nvSpPr>
        <p:spPr>
          <a:xfrm>
            <a:off x="1016000" y="1905000"/>
            <a:ext cx="10160000" cy="3431709"/>
          </a:xfrm>
          <a:prstGeom prst="rect">
            <a:avLst/>
          </a:prstGeom>
          <a:noFill/>
        </p:spPr>
        <p:txBody>
          <a:bodyPr vert="horz" rtlCol="0">
            <a:spAutoFit/>
          </a:bodyPr>
          <a:lstStyle/>
          <a:p>
            <a:pPr algn="ctr"/>
            <a:r>
              <a:rPr lang="en-US" sz="3100"/>
              <a:t>And as for all the worshippers of idols and the profane There shall be no hope for them in the land of the living; And there shall be no remembrance of them on the earth; </a:t>
            </a:r>
            <a:r>
              <a:rPr lang="en-US" sz="3100" b="1">
                <a:solidFill>
                  <a:srgbClr val="FF0000"/>
                </a:solidFill>
              </a:rPr>
              <a:t>For they shall descend into Sheol</a:t>
            </a:r>
            <a:r>
              <a:rPr lang="en-US" sz="3100"/>
              <a:t>, And into the place of condemnation shall they go, As the children of Sodom were taken away from the earth So will all those who worship idols be taken away.</a:t>
            </a:r>
          </a:p>
        </p:txBody>
      </p:sp>
    </p:spTree>
    <p:extLst>
      <p:ext uri="{BB962C8B-B14F-4D97-AF65-F5344CB8AC3E}">
        <p14:creationId xmlns:p14="http://schemas.microsoft.com/office/powerpoint/2010/main" val="991502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3DD674-666F-F845-B7B6-87C9B541A050}"/>
              </a:ext>
            </a:extLst>
          </p:cNvPr>
          <p:cNvSpPr txBox="1"/>
          <p:nvPr/>
        </p:nvSpPr>
        <p:spPr>
          <a:xfrm>
            <a:off x="127000" y="127000"/>
            <a:ext cx="7315200" cy="276999"/>
          </a:xfrm>
          <a:prstGeom prst="rect">
            <a:avLst/>
          </a:prstGeom>
          <a:noFill/>
        </p:spPr>
        <p:txBody>
          <a:bodyPr vert="horz" lIns="0" tIns="0" rIns="0" bIns="0" rtlCol="0">
            <a:spAutoFit/>
          </a:bodyPr>
          <a:lstStyle/>
          <a:p>
            <a:r>
              <a:rPr lang="en-US"/>
              <a:t>WHERE IS SHEOL?</a:t>
            </a:r>
          </a:p>
        </p:txBody>
      </p:sp>
      <p:sp>
        <p:nvSpPr>
          <p:cNvPr id="3" name="TextBox 2">
            <a:extLst>
              <a:ext uri="{FF2B5EF4-FFF2-40B4-BE49-F238E27FC236}">
                <a16:creationId xmlns:a16="http://schemas.microsoft.com/office/drawing/2014/main" id="{53B2E6C8-E2BB-AE0D-422D-2F7663A69C35}"/>
              </a:ext>
            </a:extLst>
          </p:cNvPr>
          <p:cNvSpPr txBox="1"/>
          <p:nvPr/>
        </p:nvSpPr>
        <p:spPr>
          <a:xfrm>
            <a:off x="0" y="762000"/>
            <a:ext cx="12192000" cy="646331"/>
          </a:xfrm>
          <a:prstGeom prst="rect">
            <a:avLst/>
          </a:prstGeom>
          <a:noFill/>
        </p:spPr>
        <p:txBody>
          <a:bodyPr vert="horz" rtlCol="0">
            <a:spAutoFit/>
          </a:bodyPr>
          <a:lstStyle/>
          <a:p>
            <a:pPr algn="ctr"/>
            <a:r>
              <a:rPr lang="en-US" sz="3600"/>
              <a:t>Jubilees 24:31</a:t>
            </a:r>
          </a:p>
        </p:txBody>
      </p:sp>
      <p:sp>
        <p:nvSpPr>
          <p:cNvPr id="4" name="TextBox 3">
            <a:extLst>
              <a:ext uri="{FF2B5EF4-FFF2-40B4-BE49-F238E27FC236}">
                <a16:creationId xmlns:a16="http://schemas.microsoft.com/office/drawing/2014/main" id="{49E3152C-FC53-9EF0-4B17-DF104EFAA01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656825C-E923-66A8-309A-E3D67AD8ED3F}"/>
              </a:ext>
            </a:extLst>
          </p:cNvPr>
          <p:cNvSpPr txBox="1"/>
          <p:nvPr/>
        </p:nvSpPr>
        <p:spPr>
          <a:xfrm>
            <a:off x="1016000" y="1905000"/>
            <a:ext cx="10160000" cy="3431709"/>
          </a:xfrm>
          <a:prstGeom prst="rect">
            <a:avLst/>
          </a:prstGeom>
          <a:noFill/>
        </p:spPr>
        <p:txBody>
          <a:bodyPr vert="horz" rtlCol="0">
            <a:spAutoFit/>
          </a:bodyPr>
          <a:lstStyle/>
          <a:p>
            <a:pPr algn="ctr"/>
            <a:r>
              <a:rPr lang="en-US" sz="3100"/>
              <a:t>For though he ascend unto heaven, Thence shall he be brought down, And though he make himself strong on earth, Thence shall he be dragged forth, And though he hide himself amongst the nations, Even from thence shall he be rooted out; And though </a:t>
            </a:r>
            <a:r>
              <a:rPr lang="en-US" sz="3100" b="1">
                <a:solidFill>
                  <a:srgbClr val="FF0000"/>
                </a:solidFill>
              </a:rPr>
              <a:t>he descend into Sheol</a:t>
            </a:r>
            <a:r>
              <a:rPr lang="en-US" sz="3100"/>
              <a:t>, There also shall his condemnation be great, And there also he shall have no peace.</a:t>
            </a:r>
          </a:p>
        </p:txBody>
      </p:sp>
    </p:spTree>
    <p:extLst>
      <p:ext uri="{BB962C8B-B14F-4D97-AF65-F5344CB8AC3E}">
        <p14:creationId xmlns:p14="http://schemas.microsoft.com/office/powerpoint/2010/main" val="1877129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FB1360-EC44-7915-C301-BE03A1AB5CBF}"/>
              </a:ext>
            </a:extLst>
          </p:cNvPr>
          <p:cNvSpPr txBox="1"/>
          <p:nvPr/>
        </p:nvSpPr>
        <p:spPr>
          <a:xfrm>
            <a:off x="127000" y="127000"/>
            <a:ext cx="7315200" cy="276999"/>
          </a:xfrm>
          <a:prstGeom prst="rect">
            <a:avLst/>
          </a:prstGeom>
          <a:noFill/>
        </p:spPr>
        <p:txBody>
          <a:bodyPr vert="horz" lIns="0" tIns="0" rIns="0" bIns="0" rtlCol="0">
            <a:spAutoFit/>
          </a:bodyPr>
          <a:lstStyle/>
          <a:p>
            <a:r>
              <a:rPr lang="en-US"/>
              <a:t>WHERE IS SHEOL?</a:t>
            </a:r>
          </a:p>
        </p:txBody>
      </p:sp>
      <p:sp>
        <p:nvSpPr>
          <p:cNvPr id="3" name="TextBox 2">
            <a:extLst>
              <a:ext uri="{FF2B5EF4-FFF2-40B4-BE49-F238E27FC236}">
                <a16:creationId xmlns:a16="http://schemas.microsoft.com/office/drawing/2014/main" id="{F4551FB1-1EA2-C21D-5ADF-DC72E5642D9B}"/>
              </a:ext>
            </a:extLst>
          </p:cNvPr>
          <p:cNvSpPr txBox="1"/>
          <p:nvPr/>
        </p:nvSpPr>
        <p:spPr>
          <a:xfrm>
            <a:off x="0" y="762000"/>
            <a:ext cx="12192000" cy="646331"/>
          </a:xfrm>
          <a:prstGeom prst="rect">
            <a:avLst/>
          </a:prstGeom>
          <a:noFill/>
        </p:spPr>
        <p:txBody>
          <a:bodyPr vert="horz" rtlCol="0">
            <a:spAutoFit/>
          </a:bodyPr>
          <a:lstStyle/>
          <a:p>
            <a:pPr algn="ctr"/>
            <a:r>
              <a:rPr lang="en-US" sz="3600"/>
              <a:t>Matthew 12:40</a:t>
            </a:r>
          </a:p>
        </p:txBody>
      </p:sp>
      <p:sp>
        <p:nvSpPr>
          <p:cNvPr id="4" name="TextBox 3">
            <a:extLst>
              <a:ext uri="{FF2B5EF4-FFF2-40B4-BE49-F238E27FC236}">
                <a16:creationId xmlns:a16="http://schemas.microsoft.com/office/drawing/2014/main" id="{6B14BD94-FF9E-1627-8787-1425108157F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8AFF0F0-BFA9-7BC1-3956-6B322972DDFF}"/>
              </a:ext>
            </a:extLst>
          </p:cNvPr>
          <p:cNvSpPr txBox="1"/>
          <p:nvPr/>
        </p:nvSpPr>
        <p:spPr>
          <a:xfrm>
            <a:off x="1016000" y="1905000"/>
            <a:ext cx="10160000" cy="2000548"/>
          </a:xfrm>
          <a:prstGeom prst="rect">
            <a:avLst/>
          </a:prstGeom>
          <a:noFill/>
        </p:spPr>
        <p:txBody>
          <a:bodyPr vert="horz" rtlCol="0">
            <a:spAutoFit/>
          </a:bodyPr>
          <a:lstStyle/>
          <a:p>
            <a:pPr algn="ctr"/>
            <a:r>
              <a:rPr lang="en-US" sz="3100"/>
              <a:t>for just as JONAH WAS THREE DAYS AND THREE NIGHTS IN THE BELLY OF THE SEA MONSTER, so will the Son of Man be three days and three nights </a:t>
            </a:r>
            <a:r>
              <a:rPr lang="en-US" sz="3100" b="1">
                <a:solidFill>
                  <a:srgbClr val="FF0000"/>
                </a:solidFill>
              </a:rPr>
              <a:t>in the heart of the earth</a:t>
            </a:r>
            <a:r>
              <a:rPr lang="en-US" sz="3100"/>
              <a:t>.</a:t>
            </a:r>
          </a:p>
        </p:txBody>
      </p:sp>
    </p:spTree>
    <p:extLst>
      <p:ext uri="{BB962C8B-B14F-4D97-AF65-F5344CB8AC3E}">
        <p14:creationId xmlns:p14="http://schemas.microsoft.com/office/powerpoint/2010/main" val="768805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4013E-2AE9-AF98-2D36-E8527BED6D95}"/>
              </a:ext>
            </a:extLst>
          </p:cNvPr>
          <p:cNvSpPr>
            <a:spLocks noGrp="1"/>
          </p:cNvSpPr>
          <p:nvPr>
            <p:ph type="ctrTitle"/>
          </p:nvPr>
        </p:nvSpPr>
        <p:spPr>
          <a:xfrm>
            <a:off x="2107200" y="762000"/>
            <a:ext cx="7977600" cy="2085696"/>
          </a:xfrm>
        </p:spPr>
        <p:txBody>
          <a:bodyPr>
            <a:normAutofit/>
          </a:bodyPr>
          <a:lstStyle/>
          <a:p>
            <a:r>
              <a:rPr lang="en-US">
                <a:solidFill>
                  <a:srgbClr val="000000"/>
                </a:solidFill>
              </a:rPr>
              <a:t>What is Sheol like?</a:t>
            </a:r>
          </a:p>
        </p:txBody>
      </p:sp>
      <p:sp>
        <p:nvSpPr>
          <p:cNvPr id="3" name="Subtitle 2">
            <a:extLst>
              <a:ext uri="{FF2B5EF4-FFF2-40B4-BE49-F238E27FC236}">
                <a16:creationId xmlns:a16="http://schemas.microsoft.com/office/drawing/2014/main" id="{699524D8-135E-FF81-676C-EF1D8CAF728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072158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0655A1-8CFB-EAA0-7446-78A5EB600C63}"/>
              </a:ext>
            </a:extLst>
          </p:cNvPr>
          <p:cNvSpPr txBox="1"/>
          <p:nvPr/>
        </p:nvSpPr>
        <p:spPr>
          <a:xfrm>
            <a:off x="127000" y="127000"/>
            <a:ext cx="7315200" cy="276999"/>
          </a:xfrm>
          <a:prstGeom prst="rect">
            <a:avLst/>
          </a:prstGeom>
          <a:noFill/>
        </p:spPr>
        <p:txBody>
          <a:bodyPr vert="horz" lIns="0" tIns="0" rIns="0" bIns="0" rtlCol="0">
            <a:spAutoFit/>
          </a:bodyPr>
          <a:lstStyle/>
          <a:p>
            <a:r>
              <a:rPr lang="en-US"/>
              <a:t>WHAT IS SHEOL LIKE?</a:t>
            </a:r>
          </a:p>
        </p:txBody>
      </p:sp>
      <p:sp>
        <p:nvSpPr>
          <p:cNvPr id="3" name="TextBox 2">
            <a:extLst>
              <a:ext uri="{FF2B5EF4-FFF2-40B4-BE49-F238E27FC236}">
                <a16:creationId xmlns:a16="http://schemas.microsoft.com/office/drawing/2014/main" id="{14B13DAF-CB05-72E1-E590-004111BFF925}"/>
              </a:ext>
            </a:extLst>
          </p:cNvPr>
          <p:cNvSpPr txBox="1"/>
          <p:nvPr/>
        </p:nvSpPr>
        <p:spPr>
          <a:xfrm>
            <a:off x="0" y="762000"/>
            <a:ext cx="12192000" cy="646331"/>
          </a:xfrm>
          <a:prstGeom prst="rect">
            <a:avLst/>
          </a:prstGeom>
          <a:noFill/>
        </p:spPr>
        <p:txBody>
          <a:bodyPr vert="horz" rtlCol="0">
            <a:spAutoFit/>
          </a:bodyPr>
          <a:lstStyle/>
          <a:p>
            <a:pPr algn="ctr"/>
            <a:r>
              <a:rPr lang="en-US" sz="3600"/>
              <a:t>First Enoch 22:1-6</a:t>
            </a:r>
          </a:p>
        </p:txBody>
      </p:sp>
      <p:sp>
        <p:nvSpPr>
          <p:cNvPr id="4" name="TextBox 3">
            <a:extLst>
              <a:ext uri="{FF2B5EF4-FFF2-40B4-BE49-F238E27FC236}">
                <a16:creationId xmlns:a16="http://schemas.microsoft.com/office/drawing/2014/main" id="{08CC46A6-BB8B-C157-808F-9748536DF02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9EF7FF5-79C5-ADD3-94E9-79F9EE351F96}"/>
              </a:ext>
            </a:extLst>
          </p:cNvPr>
          <p:cNvSpPr txBox="1"/>
          <p:nvPr/>
        </p:nvSpPr>
        <p:spPr>
          <a:xfrm>
            <a:off x="1016000" y="1905000"/>
            <a:ext cx="10160000" cy="2954655"/>
          </a:xfrm>
          <a:prstGeom prst="rect">
            <a:avLst/>
          </a:prstGeom>
          <a:noFill/>
        </p:spPr>
        <p:txBody>
          <a:bodyPr vert="horz" rtlCol="0">
            <a:spAutoFit/>
          </a:bodyPr>
          <a:lstStyle/>
          <a:p>
            <a:pPr algn="ctr"/>
            <a:r>
              <a:rPr lang="en-US" sz="3100"/>
              <a:t>And thence I went to another place, and he mountain [and] of hard rock. And there was in it four hollow places, deep and wide and very smooth. How smooth are the hollow places and deep and dark to look at. Then Raphael answered, one of the holy angels who was with me, and said unto me: (Continued...)</a:t>
            </a:r>
          </a:p>
        </p:txBody>
      </p:sp>
    </p:spTree>
    <p:extLst>
      <p:ext uri="{BB962C8B-B14F-4D97-AF65-F5344CB8AC3E}">
        <p14:creationId xmlns:p14="http://schemas.microsoft.com/office/powerpoint/2010/main" val="1615266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C93233-9119-B791-DC02-B797A5BBE05C}"/>
              </a:ext>
            </a:extLst>
          </p:cNvPr>
          <p:cNvSpPr txBox="1"/>
          <p:nvPr/>
        </p:nvSpPr>
        <p:spPr>
          <a:xfrm>
            <a:off x="127000" y="127000"/>
            <a:ext cx="7315200" cy="276999"/>
          </a:xfrm>
          <a:prstGeom prst="rect">
            <a:avLst/>
          </a:prstGeom>
          <a:noFill/>
        </p:spPr>
        <p:txBody>
          <a:bodyPr vert="horz" lIns="0" tIns="0" rIns="0" bIns="0" rtlCol="0">
            <a:spAutoFit/>
          </a:bodyPr>
          <a:lstStyle/>
          <a:p>
            <a:r>
              <a:rPr lang="en-US"/>
              <a:t>WHAT IS SHEOL LIKE?</a:t>
            </a:r>
          </a:p>
        </p:txBody>
      </p:sp>
      <p:sp>
        <p:nvSpPr>
          <p:cNvPr id="3" name="TextBox 2">
            <a:extLst>
              <a:ext uri="{FF2B5EF4-FFF2-40B4-BE49-F238E27FC236}">
                <a16:creationId xmlns:a16="http://schemas.microsoft.com/office/drawing/2014/main" id="{F6276845-2933-2F6A-45E3-6EB7894ADE08}"/>
              </a:ext>
            </a:extLst>
          </p:cNvPr>
          <p:cNvSpPr txBox="1"/>
          <p:nvPr/>
        </p:nvSpPr>
        <p:spPr>
          <a:xfrm>
            <a:off x="1016000" y="635000"/>
            <a:ext cx="10160000" cy="4862870"/>
          </a:xfrm>
          <a:prstGeom prst="rect">
            <a:avLst/>
          </a:prstGeom>
          <a:noFill/>
        </p:spPr>
        <p:txBody>
          <a:bodyPr vert="horz" rtlCol="0">
            <a:spAutoFit/>
          </a:bodyPr>
          <a:lstStyle/>
          <a:p>
            <a:pPr algn="ctr"/>
            <a:r>
              <a:rPr lang="en-US" sz="3100"/>
              <a:t>'</a:t>
            </a:r>
            <a:r>
              <a:rPr lang="en-US" sz="3100" b="1">
                <a:solidFill>
                  <a:srgbClr val="FF0000"/>
                </a:solidFill>
              </a:rPr>
              <a:t>These hollow places have been created for this very purpose, that the spirits of the souls of the dead should assemble therein</a:t>
            </a:r>
            <a:r>
              <a:rPr lang="en-US" sz="3100"/>
              <a:t>, yea that all the souls of the children of men should assemble here. And these places have been made to receive them till the day of their judgement and till their appointed period [till the period appointed], till the great judgement (comes) upon them.' I saw (the spirit of) a dead man making suit, and his voice went forth to heaven and made suit. (Continued...)</a:t>
            </a:r>
          </a:p>
        </p:txBody>
      </p:sp>
    </p:spTree>
    <p:extLst>
      <p:ext uri="{BB962C8B-B14F-4D97-AF65-F5344CB8AC3E}">
        <p14:creationId xmlns:p14="http://schemas.microsoft.com/office/powerpoint/2010/main" val="1785779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2F34B6-DC76-22E3-5EAC-1D3089C7650D}"/>
              </a:ext>
            </a:extLst>
          </p:cNvPr>
          <p:cNvSpPr txBox="1"/>
          <p:nvPr/>
        </p:nvSpPr>
        <p:spPr>
          <a:xfrm>
            <a:off x="127000" y="127000"/>
            <a:ext cx="7315200" cy="276999"/>
          </a:xfrm>
          <a:prstGeom prst="rect">
            <a:avLst/>
          </a:prstGeom>
          <a:noFill/>
        </p:spPr>
        <p:txBody>
          <a:bodyPr vert="horz" lIns="0" tIns="0" rIns="0" bIns="0" rtlCol="0">
            <a:spAutoFit/>
          </a:bodyPr>
          <a:lstStyle/>
          <a:p>
            <a:r>
              <a:rPr lang="en-US"/>
              <a:t>WHAT IS SHEOL LIKE?</a:t>
            </a:r>
          </a:p>
        </p:txBody>
      </p:sp>
      <p:sp>
        <p:nvSpPr>
          <p:cNvPr id="3" name="TextBox 2">
            <a:extLst>
              <a:ext uri="{FF2B5EF4-FFF2-40B4-BE49-F238E27FC236}">
                <a16:creationId xmlns:a16="http://schemas.microsoft.com/office/drawing/2014/main" id="{85302729-E78C-640B-10A1-41FECE9C2865}"/>
              </a:ext>
            </a:extLst>
          </p:cNvPr>
          <p:cNvSpPr txBox="1"/>
          <p:nvPr/>
        </p:nvSpPr>
        <p:spPr>
          <a:xfrm>
            <a:off x="1016000" y="635000"/>
            <a:ext cx="10160000" cy="1523494"/>
          </a:xfrm>
          <a:prstGeom prst="rect">
            <a:avLst/>
          </a:prstGeom>
          <a:noFill/>
        </p:spPr>
        <p:txBody>
          <a:bodyPr vert="horz" rtlCol="0">
            <a:spAutoFit/>
          </a:bodyPr>
          <a:lstStyle/>
          <a:p>
            <a:pPr algn="ctr"/>
            <a:r>
              <a:rPr lang="en-US" sz="3100"/>
              <a:t>And I asked Raphael the angel who was with me, and I said unto him: 'This spirit which maketh suit, whose is it, whose voice goeth forth and maketh suit to heaven ?'</a:t>
            </a:r>
          </a:p>
        </p:txBody>
      </p:sp>
    </p:spTree>
    <p:extLst>
      <p:ext uri="{BB962C8B-B14F-4D97-AF65-F5344CB8AC3E}">
        <p14:creationId xmlns:p14="http://schemas.microsoft.com/office/powerpoint/2010/main" val="37986116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976849-5FBE-4E5F-ABB0-3E173877C01A}"/>
              </a:ext>
            </a:extLst>
          </p:cNvPr>
          <p:cNvSpPr txBox="1"/>
          <p:nvPr/>
        </p:nvSpPr>
        <p:spPr>
          <a:xfrm>
            <a:off x="127000" y="127000"/>
            <a:ext cx="7315200" cy="276999"/>
          </a:xfrm>
          <a:prstGeom prst="rect">
            <a:avLst/>
          </a:prstGeom>
          <a:noFill/>
        </p:spPr>
        <p:txBody>
          <a:bodyPr vert="horz" lIns="0" tIns="0" rIns="0" bIns="0" rtlCol="0">
            <a:spAutoFit/>
          </a:bodyPr>
          <a:lstStyle/>
          <a:p>
            <a:r>
              <a:rPr lang="en-US"/>
              <a:t>WHAT IS SHEOL LIKE?</a:t>
            </a:r>
          </a:p>
        </p:txBody>
      </p:sp>
      <p:sp>
        <p:nvSpPr>
          <p:cNvPr id="3" name="TextBox 2">
            <a:extLst>
              <a:ext uri="{FF2B5EF4-FFF2-40B4-BE49-F238E27FC236}">
                <a16:creationId xmlns:a16="http://schemas.microsoft.com/office/drawing/2014/main" id="{8C2961E5-E1D3-A4EB-3CE7-4DD994F7CA10}"/>
              </a:ext>
            </a:extLst>
          </p:cNvPr>
          <p:cNvSpPr txBox="1"/>
          <p:nvPr/>
        </p:nvSpPr>
        <p:spPr>
          <a:xfrm>
            <a:off x="0" y="762000"/>
            <a:ext cx="12192000" cy="646331"/>
          </a:xfrm>
          <a:prstGeom prst="rect">
            <a:avLst/>
          </a:prstGeom>
          <a:noFill/>
        </p:spPr>
        <p:txBody>
          <a:bodyPr vert="horz" rtlCol="0">
            <a:spAutoFit/>
          </a:bodyPr>
          <a:lstStyle/>
          <a:p>
            <a:pPr algn="ctr"/>
            <a:r>
              <a:rPr lang="en-US" sz="3600"/>
              <a:t>Psalm 115:17</a:t>
            </a:r>
          </a:p>
        </p:txBody>
      </p:sp>
      <p:sp>
        <p:nvSpPr>
          <p:cNvPr id="4" name="TextBox 3">
            <a:extLst>
              <a:ext uri="{FF2B5EF4-FFF2-40B4-BE49-F238E27FC236}">
                <a16:creationId xmlns:a16="http://schemas.microsoft.com/office/drawing/2014/main" id="{FC383846-9FDB-B351-8F38-345BFD80E3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2B9703B-15A2-736B-B653-6B2EFC8AE249}"/>
              </a:ext>
            </a:extLst>
          </p:cNvPr>
          <p:cNvSpPr txBox="1"/>
          <p:nvPr/>
        </p:nvSpPr>
        <p:spPr>
          <a:xfrm>
            <a:off x="1016000" y="1905000"/>
            <a:ext cx="10160000" cy="1046440"/>
          </a:xfrm>
          <a:prstGeom prst="rect">
            <a:avLst/>
          </a:prstGeom>
          <a:noFill/>
        </p:spPr>
        <p:txBody>
          <a:bodyPr vert="horz" rtlCol="0">
            <a:spAutoFit/>
          </a:bodyPr>
          <a:lstStyle/>
          <a:p>
            <a:pPr algn="ctr"/>
            <a:r>
              <a:rPr lang="en-US" sz="3100"/>
              <a:t>The dead do not praise the LORD, Nor do any who go down into </a:t>
            </a:r>
            <a:r>
              <a:rPr lang="en-US" sz="3100" b="1">
                <a:solidFill>
                  <a:srgbClr val="FF0000"/>
                </a:solidFill>
              </a:rPr>
              <a:t>silence</a:t>
            </a:r>
            <a:r>
              <a:rPr lang="en-US" sz="3100"/>
              <a:t>;</a:t>
            </a:r>
          </a:p>
        </p:txBody>
      </p:sp>
    </p:spTree>
    <p:extLst>
      <p:ext uri="{BB962C8B-B14F-4D97-AF65-F5344CB8AC3E}">
        <p14:creationId xmlns:p14="http://schemas.microsoft.com/office/powerpoint/2010/main" val="2505505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3795D-150F-C3B2-8C3A-35AC09BBAB74}"/>
              </a:ext>
            </a:extLst>
          </p:cNvPr>
          <p:cNvSpPr txBox="1"/>
          <p:nvPr/>
        </p:nvSpPr>
        <p:spPr>
          <a:xfrm>
            <a:off x="127000" y="127000"/>
            <a:ext cx="7315200" cy="276999"/>
          </a:xfrm>
          <a:prstGeom prst="rect">
            <a:avLst/>
          </a:prstGeom>
          <a:noFill/>
        </p:spPr>
        <p:txBody>
          <a:bodyPr vert="horz" lIns="0" tIns="0" rIns="0" bIns="0" rtlCol="0">
            <a:spAutoFit/>
          </a:bodyPr>
          <a:lstStyle/>
          <a:p>
            <a:r>
              <a:rPr lang="en-US"/>
              <a:t>WHAT IS SHEOL LIKE?</a:t>
            </a:r>
          </a:p>
        </p:txBody>
      </p:sp>
      <p:sp>
        <p:nvSpPr>
          <p:cNvPr id="3" name="TextBox 2">
            <a:extLst>
              <a:ext uri="{FF2B5EF4-FFF2-40B4-BE49-F238E27FC236}">
                <a16:creationId xmlns:a16="http://schemas.microsoft.com/office/drawing/2014/main" id="{593EF1FE-8735-08AE-FC31-76A0AA8243D2}"/>
              </a:ext>
            </a:extLst>
          </p:cNvPr>
          <p:cNvSpPr txBox="1"/>
          <p:nvPr/>
        </p:nvSpPr>
        <p:spPr>
          <a:xfrm>
            <a:off x="0" y="762000"/>
            <a:ext cx="12192000" cy="646331"/>
          </a:xfrm>
          <a:prstGeom prst="rect">
            <a:avLst/>
          </a:prstGeom>
          <a:noFill/>
        </p:spPr>
        <p:txBody>
          <a:bodyPr vert="horz" rtlCol="0">
            <a:spAutoFit/>
          </a:bodyPr>
          <a:lstStyle/>
          <a:p>
            <a:pPr algn="ctr"/>
            <a:r>
              <a:rPr lang="en-US" sz="3600"/>
              <a:t>Matthew 8:12</a:t>
            </a:r>
          </a:p>
        </p:txBody>
      </p:sp>
      <p:sp>
        <p:nvSpPr>
          <p:cNvPr id="4" name="TextBox 3">
            <a:extLst>
              <a:ext uri="{FF2B5EF4-FFF2-40B4-BE49-F238E27FC236}">
                <a16:creationId xmlns:a16="http://schemas.microsoft.com/office/drawing/2014/main" id="{E21298DD-065C-317D-79DC-42D2BDFBD9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F29DE6-D272-49B0-1DD5-E0B4CE3688C9}"/>
              </a:ext>
            </a:extLst>
          </p:cNvPr>
          <p:cNvSpPr txBox="1"/>
          <p:nvPr/>
        </p:nvSpPr>
        <p:spPr>
          <a:xfrm>
            <a:off x="1016000" y="1905000"/>
            <a:ext cx="10160000" cy="1523494"/>
          </a:xfrm>
          <a:prstGeom prst="rect">
            <a:avLst/>
          </a:prstGeom>
          <a:noFill/>
        </p:spPr>
        <p:txBody>
          <a:bodyPr vert="horz" rtlCol="0">
            <a:spAutoFit/>
          </a:bodyPr>
          <a:lstStyle/>
          <a:p>
            <a:pPr algn="ctr"/>
            <a:r>
              <a:rPr lang="en-US" sz="3100"/>
              <a:t>but the sons of the kingdom will be cast out into the outer darkness; </a:t>
            </a:r>
            <a:r>
              <a:rPr lang="en-US" sz="3100" b="1">
                <a:solidFill>
                  <a:srgbClr val="FF0000"/>
                </a:solidFill>
              </a:rPr>
              <a:t>in that place there will be weeping and gnashing of teeth</a:t>
            </a:r>
            <a:r>
              <a:rPr lang="en-US" sz="3100"/>
              <a:t>."</a:t>
            </a:r>
          </a:p>
        </p:txBody>
      </p:sp>
    </p:spTree>
    <p:extLst>
      <p:ext uri="{BB962C8B-B14F-4D97-AF65-F5344CB8AC3E}">
        <p14:creationId xmlns:p14="http://schemas.microsoft.com/office/powerpoint/2010/main" val="3918088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2FA29-6648-EC25-F366-A0F61783535F}"/>
              </a:ext>
            </a:extLst>
          </p:cNvPr>
          <p:cNvSpPr>
            <a:spLocks noGrp="1"/>
          </p:cNvSpPr>
          <p:nvPr>
            <p:ph type="ctrTitle"/>
          </p:nvPr>
        </p:nvSpPr>
        <p:spPr>
          <a:xfrm>
            <a:off x="2107200" y="762000"/>
            <a:ext cx="7977600" cy="2085696"/>
          </a:xfrm>
        </p:spPr>
        <p:txBody>
          <a:bodyPr>
            <a:normAutofit/>
          </a:bodyPr>
          <a:lstStyle/>
          <a:p>
            <a:r>
              <a:rPr lang="en-US">
                <a:solidFill>
                  <a:srgbClr val="000000"/>
                </a:solidFill>
              </a:rPr>
              <a:t>Both Righteous &amp; Unrighteous go to Sheol</a:t>
            </a:r>
          </a:p>
        </p:txBody>
      </p:sp>
      <p:sp>
        <p:nvSpPr>
          <p:cNvPr id="3" name="Subtitle 2">
            <a:extLst>
              <a:ext uri="{FF2B5EF4-FFF2-40B4-BE49-F238E27FC236}">
                <a16:creationId xmlns:a16="http://schemas.microsoft.com/office/drawing/2014/main" id="{F34DD0E7-5139-8EF9-5029-53CF5A22048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30895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57B70-A8D4-B7AC-B554-70A8F4A07C01}"/>
              </a:ext>
            </a:extLst>
          </p:cNvPr>
          <p:cNvSpPr>
            <a:spLocks noGrp="1"/>
          </p:cNvSpPr>
          <p:nvPr>
            <p:ph type="ctrTitle"/>
          </p:nvPr>
        </p:nvSpPr>
        <p:spPr>
          <a:xfrm>
            <a:off x="2107200" y="762000"/>
            <a:ext cx="7977600" cy="2085696"/>
          </a:xfrm>
        </p:spPr>
        <p:txBody>
          <a:bodyPr>
            <a:normAutofit/>
          </a:bodyPr>
          <a:lstStyle/>
          <a:p>
            <a:r>
              <a:rPr lang="en-US">
                <a:solidFill>
                  <a:srgbClr val="000000"/>
                </a:solidFill>
              </a:rPr>
              <a:t>Unrighteous in Sheol</a:t>
            </a:r>
          </a:p>
        </p:txBody>
      </p:sp>
      <p:sp>
        <p:nvSpPr>
          <p:cNvPr id="3" name="Subtitle 2">
            <a:extLst>
              <a:ext uri="{FF2B5EF4-FFF2-40B4-BE49-F238E27FC236}">
                <a16:creationId xmlns:a16="http://schemas.microsoft.com/office/drawing/2014/main" id="{212C82CE-1D1B-1B99-5A88-20BEBAC418D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646396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AC029D-93FF-CA0B-02E5-996B1B4057FC}"/>
              </a:ext>
            </a:extLst>
          </p:cNvPr>
          <p:cNvSpPr txBox="1"/>
          <p:nvPr/>
        </p:nvSpPr>
        <p:spPr>
          <a:xfrm>
            <a:off x="127000" y="127000"/>
            <a:ext cx="7315200" cy="276999"/>
          </a:xfrm>
          <a:prstGeom prst="rect">
            <a:avLst/>
          </a:prstGeom>
          <a:noFill/>
        </p:spPr>
        <p:txBody>
          <a:bodyPr vert="horz" lIns="0" tIns="0" rIns="0" bIns="0" rtlCol="0">
            <a:spAutoFit/>
          </a:bodyPr>
          <a:lstStyle/>
          <a:p>
            <a:r>
              <a:rPr lang="en-US"/>
              <a:t>Unrighteous in Sheol</a:t>
            </a:r>
          </a:p>
        </p:txBody>
      </p:sp>
      <p:sp>
        <p:nvSpPr>
          <p:cNvPr id="3" name="TextBox 2">
            <a:extLst>
              <a:ext uri="{FF2B5EF4-FFF2-40B4-BE49-F238E27FC236}">
                <a16:creationId xmlns:a16="http://schemas.microsoft.com/office/drawing/2014/main" id="{0AA58365-E664-660E-D38B-4A8B109A20D1}"/>
              </a:ext>
            </a:extLst>
          </p:cNvPr>
          <p:cNvSpPr txBox="1"/>
          <p:nvPr/>
        </p:nvSpPr>
        <p:spPr>
          <a:xfrm>
            <a:off x="0" y="762000"/>
            <a:ext cx="12192000" cy="646331"/>
          </a:xfrm>
          <a:prstGeom prst="rect">
            <a:avLst/>
          </a:prstGeom>
          <a:noFill/>
        </p:spPr>
        <p:txBody>
          <a:bodyPr vert="horz" rtlCol="0">
            <a:spAutoFit/>
          </a:bodyPr>
          <a:lstStyle/>
          <a:p>
            <a:pPr algn="ctr"/>
            <a:r>
              <a:rPr lang="en-US" sz="3600"/>
              <a:t>First Enoch 103:6-7</a:t>
            </a:r>
          </a:p>
        </p:txBody>
      </p:sp>
      <p:sp>
        <p:nvSpPr>
          <p:cNvPr id="4" name="TextBox 3">
            <a:extLst>
              <a:ext uri="{FF2B5EF4-FFF2-40B4-BE49-F238E27FC236}">
                <a16:creationId xmlns:a16="http://schemas.microsoft.com/office/drawing/2014/main" id="{FB867D47-D962-3F50-CEFC-AB2B8FB3286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1110D94-86DC-A1FC-7BA9-6C7D6A183106}"/>
              </a:ext>
            </a:extLst>
          </p:cNvPr>
          <p:cNvSpPr txBox="1"/>
          <p:nvPr/>
        </p:nvSpPr>
        <p:spPr>
          <a:xfrm>
            <a:off x="1016000" y="1905000"/>
            <a:ext cx="10160000" cy="1523494"/>
          </a:xfrm>
          <a:prstGeom prst="rect">
            <a:avLst/>
          </a:prstGeom>
          <a:noFill/>
        </p:spPr>
        <p:txBody>
          <a:bodyPr vert="horz" rtlCol="0">
            <a:spAutoFit/>
          </a:bodyPr>
          <a:lstStyle/>
          <a:p>
            <a:pPr algn="ctr"/>
            <a:r>
              <a:rPr lang="en-US" sz="3100"/>
              <a:t>And how they have died in prosperity and in wealth, Know ye, </a:t>
            </a:r>
            <a:r>
              <a:rPr lang="en-US" sz="3100" b="1">
                <a:solidFill>
                  <a:srgbClr val="FF0000"/>
                </a:solidFill>
              </a:rPr>
              <a:t>that their souls will be made to descend into Sheol</a:t>
            </a:r>
          </a:p>
        </p:txBody>
      </p:sp>
    </p:spTree>
    <p:extLst>
      <p:ext uri="{BB962C8B-B14F-4D97-AF65-F5344CB8AC3E}">
        <p14:creationId xmlns:p14="http://schemas.microsoft.com/office/powerpoint/2010/main" val="1643456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DA5E51-2703-EAC0-752E-EB5437DA2ECA}"/>
              </a:ext>
            </a:extLst>
          </p:cNvPr>
          <p:cNvSpPr txBox="1"/>
          <p:nvPr/>
        </p:nvSpPr>
        <p:spPr>
          <a:xfrm>
            <a:off x="127000" y="127000"/>
            <a:ext cx="7315200" cy="276999"/>
          </a:xfrm>
          <a:prstGeom prst="rect">
            <a:avLst/>
          </a:prstGeom>
          <a:noFill/>
        </p:spPr>
        <p:txBody>
          <a:bodyPr vert="horz" lIns="0" tIns="0" rIns="0" bIns="0" rtlCol="0">
            <a:spAutoFit/>
          </a:bodyPr>
          <a:lstStyle/>
          <a:p>
            <a:r>
              <a:rPr lang="en-US"/>
              <a:t>Unrighteous in Sheol</a:t>
            </a:r>
          </a:p>
        </p:txBody>
      </p:sp>
      <p:sp>
        <p:nvSpPr>
          <p:cNvPr id="3" name="TextBox 2">
            <a:extLst>
              <a:ext uri="{FF2B5EF4-FFF2-40B4-BE49-F238E27FC236}">
                <a16:creationId xmlns:a16="http://schemas.microsoft.com/office/drawing/2014/main" id="{6943A1CD-0F2B-9009-CC52-253F240E55BF}"/>
              </a:ext>
            </a:extLst>
          </p:cNvPr>
          <p:cNvSpPr txBox="1"/>
          <p:nvPr/>
        </p:nvSpPr>
        <p:spPr>
          <a:xfrm>
            <a:off x="0" y="762000"/>
            <a:ext cx="12192000" cy="646331"/>
          </a:xfrm>
          <a:prstGeom prst="rect">
            <a:avLst/>
          </a:prstGeom>
          <a:noFill/>
        </p:spPr>
        <p:txBody>
          <a:bodyPr vert="horz" rtlCol="0">
            <a:spAutoFit/>
          </a:bodyPr>
          <a:lstStyle/>
          <a:p>
            <a:pPr algn="ctr"/>
            <a:r>
              <a:rPr lang="en-US" sz="3600"/>
              <a:t>First Enoch 63:10</a:t>
            </a:r>
          </a:p>
        </p:txBody>
      </p:sp>
      <p:sp>
        <p:nvSpPr>
          <p:cNvPr id="4" name="TextBox 3">
            <a:extLst>
              <a:ext uri="{FF2B5EF4-FFF2-40B4-BE49-F238E27FC236}">
                <a16:creationId xmlns:a16="http://schemas.microsoft.com/office/drawing/2014/main" id="{BCB8C4C1-AA54-9459-AD37-00118EFC961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99BDDFD-96AA-AE75-EBF0-7674342A34E2}"/>
              </a:ext>
            </a:extLst>
          </p:cNvPr>
          <p:cNvSpPr txBox="1"/>
          <p:nvPr/>
        </p:nvSpPr>
        <p:spPr>
          <a:xfrm>
            <a:off x="1016000" y="1905000"/>
            <a:ext cx="10160000" cy="2000548"/>
          </a:xfrm>
          <a:prstGeom prst="rect">
            <a:avLst/>
          </a:prstGeom>
          <a:noFill/>
        </p:spPr>
        <p:txBody>
          <a:bodyPr vert="horz" rtlCol="0">
            <a:spAutoFit/>
          </a:bodyPr>
          <a:lstStyle/>
          <a:p>
            <a:pPr algn="ctr"/>
            <a:r>
              <a:rPr lang="en-US" sz="3100"/>
              <a:t>Now they shall say unto themselves: ' Our souls are full of unrighteous gain, </a:t>
            </a:r>
            <a:r>
              <a:rPr lang="en-US" sz="3100" b="1">
                <a:solidFill>
                  <a:srgbClr val="FF0000"/>
                </a:solidFill>
              </a:rPr>
              <a:t>but it does not prevent us from descending from the midst thereof into the burden of Sheol.</a:t>
            </a:r>
            <a:r>
              <a:rPr lang="en-US" sz="3100"/>
              <a:t>'</a:t>
            </a:r>
          </a:p>
        </p:txBody>
      </p:sp>
    </p:spTree>
    <p:extLst>
      <p:ext uri="{BB962C8B-B14F-4D97-AF65-F5344CB8AC3E}">
        <p14:creationId xmlns:p14="http://schemas.microsoft.com/office/powerpoint/2010/main" val="4879075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AD483-C197-2FCB-3244-B3F1110438DE}"/>
              </a:ext>
            </a:extLst>
          </p:cNvPr>
          <p:cNvSpPr>
            <a:spLocks noGrp="1"/>
          </p:cNvSpPr>
          <p:nvPr>
            <p:ph type="ctrTitle"/>
          </p:nvPr>
        </p:nvSpPr>
        <p:spPr>
          <a:xfrm>
            <a:off x="2107200" y="762000"/>
            <a:ext cx="7977600" cy="2085696"/>
          </a:xfrm>
        </p:spPr>
        <p:txBody>
          <a:bodyPr>
            <a:normAutofit/>
          </a:bodyPr>
          <a:lstStyle/>
          <a:p>
            <a:r>
              <a:rPr lang="en-US">
                <a:solidFill>
                  <a:srgbClr val="000000"/>
                </a:solidFill>
              </a:rPr>
              <a:t>Righteous in Sheol</a:t>
            </a:r>
          </a:p>
        </p:txBody>
      </p:sp>
      <p:sp>
        <p:nvSpPr>
          <p:cNvPr id="3" name="Subtitle 2">
            <a:extLst>
              <a:ext uri="{FF2B5EF4-FFF2-40B4-BE49-F238E27FC236}">
                <a16:creationId xmlns:a16="http://schemas.microsoft.com/office/drawing/2014/main" id="{B27B1D72-ED7C-112E-8E5B-245D26D04B8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7699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DE271C-8D70-AAA8-08F5-FA51C46E0BB6}"/>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EB468F06-A5E7-24A2-DE85-182BE61AE397}"/>
              </a:ext>
            </a:extLst>
          </p:cNvPr>
          <p:cNvSpPr txBox="1"/>
          <p:nvPr/>
        </p:nvSpPr>
        <p:spPr>
          <a:xfrm>
            <a:off x="0" y="762000"/>
            <a:ext cx="12192000" cy="646331"/>
          </a:xfrm>
          <a:prstGeom prst="rect">
            <a:avLst/>
          </a:prstGeom>
          <a:noFill/>
        </p:spPr>
        <p:txBody>
          <a:bodyPr vert="horz" rtlCol="0">
            <a:spAutoFit/>
          </a:bodyPr>
          <a:lstStyle/>
          <a:p>
            <a:pPr algn="ctr"/>
            <a:r>
              <a:rPr lang="en-US" sz="3600"/>
              <a:t>Job 14:13-15</a:t>
            </a:r>
          </a:p>
        </p:txBody>
      </p:sp>
      <p:sp>
        <p:nvSpPr>
          <p:cNvPr id="4" name="TextBox 3">
            <a:extLst>
              <a:ext uri="{FF2B5EF4-FFF2-40B4-BE49-F238E27FC236}">
                <a16:creationId xmlns:a16="http://schemas.microsoft.com/office/drawing/2014/main" id="{30EFFB0F-9A06-7A5B-CA7C-A7A367CD64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D1A4BF2-1186-8A32-3F3D-653B951E238A}"/>
              </a:ext>
            </a:extLst>
          </p:cNvPr>
          <p:cNvSpPr txBox="1"/>
          <p:nvPr/>
        </p:nvSpPr>
        <p:spPr>
          <a:xfrm>
            <a:off x="1016000" y="1905000"/>
            <a:ext cx="10160000" cy="3431709"/>
          </a:xfrm>
          <a:prstGeom prst="rect">
            <a:avLst/>
          </a:prstGeom>
          <a:noFill/>
        </p:spPr>
        <p:txBody>
          <a:bodyPr vert="horz" rtlCol="0">
            <a:spAutoFit/>
          </a:bodyPr>
          <a:lstStyle/>
          <a:p>
            <a:pPr algn="ctr"/>
            <a:r>
              <a:rPr lang="en-US" sz="3100"/>
              <a:t>"</a:t>
            </a:r>
            <a:r>
              <a:rPr lang="en-US" sz="3100" b="1">
                <a:solidFill>
                  <a:srgbClr val="FF0000"/>
                </a:solidFill>
              </a:rPr>
              <a:t>Oh that You would hide me in Sheol, That You would conceal me until Your wrath returns to You</a:t>
            </a:r>
            <a:r>
              <a:rPr lang="en-US" sz="3100"/>
              <a:t>, That You would set a limit for me and remember me! "If a man dies, will he live again? All the days of my struggle I will wait Until my change comes. "You will call, and I will answer You; You will long for the work of Your hands.</a:t>
            </a:r>
          </a:p>
        </p:txBody>
      </p:sp>
    </p:spTree>
    <p:extLst>
      <p:ext uri="{BB962C8B-B14F-4D97-AF65-F5344CB8AC3E}">
        <p14:creationId xmlns:p14="http://schemas.microsoft.com/office/powerpoint/2010/main" val="683061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BDD459-EB32-EA8C-DFD5-2153BDC43D75}"/>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9DC7932D-6FA6-C75F-8FA7-7F6BB30E1C1C}"/>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7:88-101</a:t>
            </a:r>
          </a:p>
        </p:txBody>
      </p:sp>
      <p:sp>
        <p:nvSpPr>
          <p:cNvPr id="4" name="TextBox 3">
            <a:extLst>
              <a:ext uri="{FF2B5EF4-FFF2-40B4-BE49-F238E27FC236}">
                <a16:creationId xmlns:a16="http://schemas.microsoft.com/office/drawing/2014/main" id="{6C8205DB-01EE-6079-9B5B-C074BC563A43}"/>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3E6B5291-1DD9-D3DA-4F87-73BBD77D247C}"/>
              </a:ext>
            </a:extLst>
          </p:cNvPr>
          <p:cNvSpPr txBox="1"/>
          <p:nvPr/>
        </p:nvSpPr>
        <p:spPr>
          <a:xfrm>
            <a:off x="1016000" y="1905000"/>
            <a:ext cx="10160000" cy="3431709"/>
          </a:xfrm>
          <a:prstGeom prst="rect">
            <a:avLst/>
          </a:prstGeom>
          <a:noFill/>
        </p:spPr>
        <p:txBody>
          <a:bodyPr vert="horz" rtlCol="0">
            <a:spAutoFit/>
          </a:bodyPr>
          <a:lstStyle/>
          <a:p>
            <a:pPr algn="ctr"/>
            <a:r>
              <a:rPr lang="en-US" sz="3100"/>
              <a:t>Now this is the order of those who have kept the ways of the Most High YHVH, when they shall be separated from their corruptible body. During the time that they decayed in it, they laboriously served the Most High, and withstood danger every hour, that they might keep the Torah of the Torah-giver perfectly. Therefore this is the teaching concerning them: (Continued...)</a:t>
            </a:r>
          </a:p>
        </p:txBody>
      </p:sp>
    </p:spTree>
    <p:extLst>
      <p:ext uri="{BB962C8B-B14F-4D97-AF65-F5344CB8AC3E}">
        <p14:creationId xmlns:p14="http://schemas.microsoft.com/office/powerpoint/2010/main" val="18406952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57D670-B036-9608-2B4E-5784C74A3294}"/>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0E2D73EF-36BB-7EA0-B64C-512586C859EF}"/>
              </a:ext>
            </a:extLst>
          </p:cNvPr>
          <p:cNvSpPr txBox="1"/>
          <p:nvPr/>
        </p:nvSpPr>
        <p:spPr>
          <a:xfrm>
            <a:off x="1016000" y="635000"/>
            <a:ext cx="10160000" cy="3908762"/>
          </a:xfrm>
          <a:prstGeom prst="rect">
            <a:avLst/>
          </a:prstGeom>
          <a:noFill/>
        </p:spPr>
        <p:txBody>
          <a:bodyPr vert="horz" rtlCol="0">
            <a:spAutoFit/>
          </a:bodyPr>
          <a:lstStyle/>
          <a:p>
            <a:pPr algn="ctr"/>
            <a:r>
              <a:rPr lang="en-US" sz="3100" b="1">
                <a:solidFill>
                  <a:srgbClr val="FF0000"/>
                </a:solidFill>
              </a:rPr>
              <a:t>First of all, they shall see with great joy the splendor of HIM who receives them, for they shall have rest in seven orders</a:t>
            </a:r>
            <a:r>
              <a:rPr lang="en-US" sz="3100"/>
              <a:t>. The first order, because they have striven with great effort to overcome evil which was formed 41with them, that it might not lead them astray from life into death. The second order, because they see the perplexity in which the souls of the wicked wander, and the punishment that waits them. (Continued...)</a:t>
            </a:r>
          </a:p>
        </p:txBody>
      </p:sp>
    </p:spTree>
    <p:extLst>
      <p:ext uri="{BB962C8B-B14F-4D97-AF65-F5344CB8AC3E}">
        <p14:creationId xmlns:p14="http://schemas.microsoft.com/office/powerpoint/2010/main" val="12311716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36CEBC-F1C4-C913-B65F-CF619EEC8D0E}"/>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2A967345-394B-5237-A88E-5D842EE3B0B8}"/>
              </a:ext>
            </a:extLst>
          </p:cNvPr>
          <p:cNvSpPr txBox="1"/>
          <p:nvPr/>
        </p:nvSpPr>
        <p:spPr>
          <a:xfrm>
            <a:off x="1016000" y="635000"/>
            <a:ext cx="10160000" cy="4862870"/>
          </a:xfrm>
          <a:prstGeom prst="rect">
            <a:avLst/>
          </a:prstGeom>
          <a:noFill/>
        </p:spPr>
        <p:txBody>
          <a:bodyPr vert="horz" rtlCol="0">
            <a:spAutoFit/>
          </a:bodyPr>
          <a:lstStyle/>
          <a:p>
            <a:pPr algn="ctr"/>
            <a:r>
              <a:rPr lang="en-US" sz="3100"/>
              <a:t>The third order, they see the witness which He who formed them bears concerning them, that while they were alive they kept the Torah which was given them in trust. The fourth order, t</a:t>
            </a:r>
            <a:r>
              <a:rPr lang="en-US" sz="3100" b="1">
                <a:solidFill>
                  <a:srgbClr val="FF0000"/>
                </a:solidFill>
              </a:rPr>
              <a:t>hey understand the rest which they now enjoy, being gathered into their chambers, and guarded by angels in profound quiet, and the splendor which awaits them in the last day. </a:t>
            </a:r>
            <a:r>
              <a:rPr lang="en-US" sz="3100"/>
              <a:t>The fifth order, they rejoice that they have now escaped what is mortal, and shall inherit what is to come; (Continued...)</a:t>
            </a:r>
          </a:p>
        </p:txBody>
      </p:sp>
    </p:spTree>
    <p:extLst>
      <p:ext uri="{BB962C8B-B14F-4D97-AF65-F5344CB8AC3E}">
        <p14:creationId xmlns:p14="http://schemas.microsoft.com/office/powerpoint/2010/main" val="488676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6CE85B-4517-73EF-264C-586E80B7E541}"/>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8A1EE6C0-FA19-C73A-A327-01E019892D5C}"/>
              </a:ext>
            </a:extLst>
          </p:cNvPr>
          <p:cNvSpPr txBox="1"/>
          <p:nvPr/>
        </p:nvSpPr>
        <p:spPr>
          <a:xfrm>
            <a:off x="1016000" y="635000"/>
            <a:ext cx="10160000" cy="3431709"/>
          </a:xfrm>
          <a:prstGeom prst="rect">
            <a:avLst/>
          </a:prstGeom>
          <a:noFill/>
        </p:spPr>
        <p:txBody>
          <a:bodyPr vert="horz" rtlCol="0">
            <a:spAutoFit/>
          </a:bodyPr>
          <a:lstStyle/>
          <a:p>
            <a:pPr algn="ctr"/>
            <a:r>
              <a:rPr lang="en-US" sz="3100"/>
              <a:t>and besides they see the straits and the fullness of toil from which they have been delivered, and the spacious liberty which they are to receive and enjoy in immortality. The sixth order, when it is shown to them how their face is to shine like the sun, and how they are to be made like the light of the stars, being incorruptible from then on. (Continued...)</a:t>
            </a:r>
          </a:p>
        </p:txBody>
      </p:sp>
    </p:spTree>
    <p:extLst>
      <p:ext uri="{BB962C8B-B14F-4D97-AF65-F5344CB8AC3E}">
        <p14:creationId xmlns:p14="http://schemas.microsoft.com/office/powerpoint/2010/main" val="16329806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8AAEEC-C081-07AB-A309-484A638053D6}"/>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B0EB7BBD-4EB4-DBE5-E344-F14617D38452}"/>
              </a:ext>
            </a:extLst>
          </p:cNvPr>
          <p:cNvSpPr txBox="1"/>
          <p:nvPr/>
        </p:nvSpPr>
        <p:spPr>
          <a:xfrm>
            <a:off x="1016000" y="635000"/>
            <a:ext cx="10160000" cy="3431709"/>
          </a:xfrm>
          <a:prstGeom prst="rect">
            <a:avLst/>
          </a:prstGeom>
          <a:noFill/>
        </p:spPr>
        <p:txBody>
          <a:bodyPr vert="horz" rtlCol="0">
            <a:spAutoFit/>
          </a:bodyPr>
          <a:lstStyle/>
          <a:p>
            <a:pPr algn="ctr"/>
            <a:r>
              <a:rPr lang="en-US" sz="3100"/>
              <a:t>The seventh order, which is greater than all that have been mentioned, because they shall rejoice with boldness, and shall be confident without confusion, and shall be glad without fear, for they hasten to behold the face of HIM whom they served in life and from whom they are to receive their reward when magnified. (Continued...)</a:t>
            </a:r>
          </a:p>
        </p:txBody>
      </p:sp>
    </p:spTree>
    <p:extLst>
      <p:ext uri="{BB962C8B-B14F-4D97-AF65-F5344CB8AC3E}">
        <p14:creationId xmlns:p14="http://schemas.microsoft.com/office/powerpoint/2010/main" val="25342186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3B265B-AE1A-5879-525A-BD6859954D79}"/>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5436EEC9-FE07-9289-6891-3383F4669B48}"/>
              </a:ext>
            </a:extLst>
          </p:cNvPr>
          <p:cNvSpPr txBox="1"/>
          <p:nvPr/>
        </p:nvSpPr>
        <p:spPr>
          <a:xfrm>
            <a:off x="1016000" y="635000"/>
            <a:ext cx="10160000" cy="3431709"/>
          </a:xfrm>
          <a:prstGeom prst="rect">
            <a:avLst/>
          </a:prstGeom>
          <a:noFill/>
        </p:spPr>
        <p:txBody>
          <a:bodyPr vert="horz" rtlCol="0">
            <a:spAutoFit/>
          </a:bodyPr>
          <a:lstStyle/>
          <a:p>
            <a:pPr algn="ctr"/>
            <a:r>
              <a:rPr lang="en-US" sz="3100"/>
              <a:t>This is the order of the souls of the righteous, as henceforth is announced, and the aforesaid are the ways of torment which those who would not give heed shall suffer hereafter. I answered and said, Will time therefore be given to the souls after they have been separated from the bodies, to see what you have described to me? (Continued...)</a:t>
            </a:r>
          </a:p>
        </p:txBody>
      </p:sp>
    </p:spTree>
    <p:extLst>
      <p:ext uri="{BB962C8B-B14F-4D97-AF65-F5344CB8AC3E}">
        <p14:creationId xmlns:p14="http://schemas.microsoft.com/office/powerpoint/2010/main" val="5974112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E4D1D5-EC95-5D57-7607-7FDB66F24857}"/>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E40C9EB4-558F-453B-D817-D27E695AB75C}"/>
              </a:ext>
            </a:extLst>
          </p:cNvPr>
          <p:cNvSpPr txBox="1"/>
          <p:nvPr/>
        </p:nvSpPr>
        <p:spPr>
          <a:xfrm>
            <a:off x="1016000" y="635000"/>
            <a:ext cx="10160000" cy="2000548"/>
          </a:xfrm>
          <a:prstGeom prst="rect">
            <a:avLst/>
          </a:prstGeom>
          <a:noFill/>
        </p:spPr>
        <p:txBody>
          <a:bodyPr vert="horz" rtlCol="0">
            <a:spAutoFit/>
          </a:bodyPr>
          <a:lstStyle/>
          <a:p>
            <a:pPr algn="ctr"/>
            <a:r>
              <a:rPr lang="en-US" sz="3100"/>
              <a:t>He said to me, They shall have freedom for seven days, so that during these seven days they may see the things of which you have been told, and afterward they shall be gathered in their habitations.</a:t>
            </a:r>
          </a:p>
        </p:txBody>
      </p:sp>
    </p:spTree>
    <p:extLst>
      <p:ext uri="{BB962C8B-B14F-4D97-AF65-F5344CB8AC3E}">
        <p14:creationId xmlns:p14="http://schemas.microsoft.com/office/powerpoint/2010/main" val="29572606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024ABE-916C-CF00-A70F-430AF15A3CDA}"/>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A1DD5654-DFD0-6933-8AE3-DF01002558C0}"/>
              </a:ext>
            </a:extLst>
          </p:cNvPr>
          <p:cNvSpPr txBox="1"/>
          <p:nvPr/>
        </p:nvSpPr>
        <p:spPr>
          <a:xfrm>
            <a:off x="0" y="762000"/>
            <a:ext cx="12192000" cy="646331"/>
          </a:xfrm>
          <a:prstGeom prst="rect">
            <a:avLst/>
          </a:prstGeom>
          <a:noFill/>
        </p:spPr>
        <p:txBody>
          <a:bodyPr vert="horz" rtlCol="0">
            <a:spAutoFit/>
          </a:bodyPr>
          <a:lstStyle/>
          <a:p>
            <a:pPr algn="ctr"/>
            <a:r>
              <a:rPr lang="en-US" sz="3600"/>
              <a:t>Daniel 12:2</a:t>
            </a:r>
          </a:p>
        </p:txBody>
      </p:sp>
      <p:sp>
        <p:nvSpPr>
          <p:cNvPr id="4" name="TextBox 3">
            <a:extLst>
              <a:ext uri="{FF2B5EF4-FFF2-40B4-BE49-F238E27FC236}">
                <a16:creationId xmlns:a16="http://schemas.microsoft.com/office/drawing/2014/main" id="{522278AD-C0FE-B7E3-22AC-126E690FBBA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2717A9-A7D9-0881-04EA-96DB351C98AE}"/>
              </a:ext>
            </a:extLst>
          </p:cNvPr>
          <p:cNvSpPr txBox="1"/>
          <p:nvPr/>
        </p:nvSpPr>
        <p:spPr>
          <a:xfrm>
            <a:off x="1016000" y="1905000"/>
            <a:ext cx="10160000" cy="1523494"/>
          </a:xfrm>
          <a:prstGeom prst="rect">
            <a:avLst/>
          </a:prstGeom>
          <a:noFill/>
        </p:spPr>
        <p:txBody>
          <a:bodyPr vert="horz" rtlCol="0">
            <a:spAutoFit/>
          </a:bodyPr>
          <a:lstStyle/>
          <a:p>
            <a:pPr algn="ctr"/>
            <a:r>
              <a:rPr lang="en-US" sz="3100"/>
              <a:t>"Many of those who sleep in the dust of the ground will awake, </a:t>
            </a:r>
            <a:r>
              <a:rPr lang="en-US" sz="3100" b="1">
                <a:solidFill>
                  <a:srgbClr val="FF0000"/>
                </a:solidFill>
              </a:rPr>
              <a:t>these to everlasting life, but the others to disgrace and everlasting contempt.</a:t>
            </a:r>
          </a:p>
        </p:txBody>
      </p:sp>
    </p:spTree>
    <p:extLst>
      <p:ext uri="{BB962C8B-B14F-4D97-AF65-F5344CB8AC3E}">
        <p14:creationId xmlns:p14="http://schemas.microsoft.com/office/powerpoint/2010/main" val="23622433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AE118F-8FC6-9FD4-9C82-E55CBCAA7812}"/>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D0D39ACE-BEA1-04CB-893D-C7F21F344F63}"/>
              </a:ext>
            </a:extLst>
          </p:cNvPr>
          <p:cNvSpPr txBox="1"/>
          <p:nvPr/>
        </p:nvSpPr>
        <p:spPr>
          <a:xfrm>
            <a:off x="0" y="762000"/>
            <a:ext cx="12192000" cy="646331"/>
          </a:xfrm>
          <a:prstGeom prst="rect">
            <a:avLst/>
          </a:prstGeom>
          <a:noFill/>
        </p:spPr>
        <p:txBody>
          <a:bodyPr vert="horz" rtlCol="0">
            <a:spAutoFit/>
          </a:bodyPr>
          <a:lstStyle/>
          <a:p>
            <a:pPr algn="ctr"/>
            <a:r>
              <a:rPr lang="en-US" sz="3600"/>
              <a:t>Hebrews 9:27-28</a:t>
            </a:r>
          </a:p>
        </p:txBody>
      </p:sp>
      <p:sp>
        <p:nvSpPr>
          <p:cNvPr id="4" name="TextBox 3">
            <a:extLst>
              <a:ext uri="{FF2B5EF4-FFF2-40B4-BE49-F238E27FC236}">
                <a16:creationId xmlns:a16="http://schemas.microsoft.com/office/drawing/2014/main" id="{E5217578-6BE1-8925-6160-BD90C7A6D23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05DBBCC-6BDD-818B-1115-BE57AAD45889}"/>
              </a:ext>
            </a:extLst>
          </p:cNvPr>
          <p:cNvSpPr txBox="1"/>
          <p:nvPr/>
        </p:nvSpPr>
        <p:spPr>
          <a:xfrm>
            <a:off x="1016000" y="1905000"/>
            <a:ext cx="10160000" cy="2477601"/>
          </a:xfrm>
          <a:prstGeom prst="rect">
            <a:avLst/>
          </a:prstGeom>
          <a:noFill/>
        </p:spPr>
        <p:txBody>
          <a:bodyPr vert="horz" rtlCol="0">
            <a:spAutoFit/>
          </a:bodyPr>
          <a:lstStyle/>
          <a:p>
            <a:pPr algn="ctr"/>
            <a:r>
              <a:rPr lang="en-US" sz="3100"/>
              <a:t>And inasmuch as </a:t>
            </a:r>
            <a:r>
              <a:rPr lang="en-US" sz="3100" b="1">
                <a:solidFill>
                  <a:srgbClr val="FF0000"/>
                </a:solidFill>
              </a:rPr>
              <a:t>it is appointed for men to die once</a:t>
            </a:r>
            <a:r>
              <a:rPr lang="en-US" sz="3100"/>
              <a:t> and after this comes judgment, so Christ also, having been offered once to bear the sins of many, will appear a second time for salvation without reference to sin, to those who eagerly await Him.</a:t>
            </a:r>
          </a:p>
        </p:txBody>
      </p:sp>
    </p:spTree>
    <p:extLst>
      <p:ext uri="{BB962C8B-B14F-4D97-AF65-F5344CB8AC3E}">
        <p14:creationId xmlns:p14="http://schemas.microsoft.com/office/powerpoint/2010/main" val="33581981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A9EFAD-2FBC-9714-01F1-A261981E10D7}"/>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6E25887E-8DF2-770B-A017-AC721FBF2817}"/>
              </a:ext>
            </a:extLst>
          </p:cNvPr>
          <p:cNvSpPr txBox="1"/>
          <p:nvPr/>
        </p:nvSpPr>
        <p:spPr>
          <a:xfrm>
            <a:off x="0" y="762000"/>
            <a:ext cx="12192000" cy="646331"/>
          </a:xfrm>
          <a:prstGeom prst="rect">
            <a:avLst/>
          </a:prstGeom>
          <a:noFill/>
        </p:spPr>
        <p:txBody>
          <a:bodyPr vert="horz" rtlCol="0">
            <a:spAutoFit/>
          </a:bodyPr>
          <a:lstStyle/>
          <a:p>
            <a:pPr algn="ctr"/>
            <a:r>
              <a:rPr lang="en-US" sz="3600"/>
              <a:t>Luke 16:19-31</a:t>
            </a:r>
          </a:p>
        </p:txBody>
      </p:sp>
      <p:sp>
        <p:nvSpPr>
          <p:cNvPr id="4" name="TextBox 3">
            <a:extLst>
              <a:ext uri="{FF2B5EF4-FFF2-40B4-BE49-F238E27FC236}">
                <a16:creationId xmlns:a16="http://schemas.microsoft.com/office/drawing/2014/main" id="{1D12D381-E8BB-DA42-F88C-2A40F427FC8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AB82D4-28AC-5E10-6ECA-AFC83B27369F}"/>
              </a:ext>
            </a:extLst>
          </p:cNvPr>
          <p:cNvSpPr txBox="1"/>
          <p:nvPr/>
        </p:nvSpPr>
        <p:spPr>
          <a:xfrm>
            <a:off x="1016000" y="1905000"/>
            <a:ext cx="10160000" cy="4385816"/>
          </a:xfrm>
          <a:prstGeom prst="rect">
            <a:avLst/>
          </a:prstGeom>
          <a:noFill/>
        </p:spPr>
        <p:txBody>
          <a:bodyPr vert="horz" rtlCol="0">
            <a:spAutoFit/>
          </a:bodyPr>
          <a:lstStyle/>
          <a:p>
            <a:pPr algn="ctr"/>
            <a:r>
              <a:rPr lang="en-US" sz="3100"/>
              <a:t>"Now there was a rich man, and he habitually dressed in purple and fine linen, joyously living in splendor every day. "And a poor man named Lazarus was laid at his gate, covered with sores, and longing to be fed with the crumbs which were falling from the rich man's table; besides, even the dogs were coming and licking his sores. "Now </a:t>
            </a:r>
            <a:r>
              <a:rPr lang="en-US" sz="3100" b="1">
                <a:solidFill>
                  <a:srgbClr val="FF0000"/>
                </a:solidFill>
              </a:rPr>
              <a:t>the poor man died</a:t>
            </a:r>
            <a:r>
              <a:rPr lang="en-US" sz="3100"/>
              <a:t> and was carried away by the angels to Abraham's bosom; and </a:t>
            </a:r>
            <a:r>
              <a:rPr lang="en-US" sz="3100" b="1">
                <a:solidFill>
                  <a:srgbClr val="FF0000"/>
                </a:solidFill>
              </a:rPr>
              <a:t>the rich man also died</a:t>
            </a:r>
            <a:r>
              <a:rPr lang="en-US" sz="3100"/>
              <a:t> and was buried. (Continued...)</a:t>
            </a:r>
          </a:p>
        </p:txBody>
      </p:sp>
    </p:spTree>
    <p:extLst>
      <p:ext uri="{BB962C8B-B14F-4D97-AF65-F5344CB8AC3E}">
        <p14:creationId xmlns:p14="http://schemas.microsoft.com/office/powerpoint/2010/main" val="5196411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B6980C-5FC5-B9E3-2D3F-CCB3566CEDEF}"/>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2FE07238-317D-1B5C-7EA4-616204670E0F}"/>
              </a:ext>
            </a:extLst>
          </p:cNvPr>
          <p:cNvSpPr txBox="1"/>
          <p:nvPr/>
        </p:nvSpPr>
        <p:spPr>
          <a:xfrm>
            <a:off x="1016000" y="635000"/>
            <a:ext cx="10160000" cy="4862870"/>
          </a:xfrm>
          <a:prstGeom prst="rect">
            <a:avLst/>
          </a:prstGeom>
          <a:noFill/>
        </p:spPr>
        <p:txBody>
          <a:bodyPr vert="horz" rtlCol="0">
            <a:spAutoFit/>
          </a:bodyPr>
          <a:lstStyle/>
          <a:p>
            <a:pPr algn="ctr"/>
            <a:r>
              <a:rPr lang="en-US" sz="3100"/>
              <a:t>"</a:t>
            </a:r>
            <a:r>
              <a:rPr lang="en-US" sz="3100" b="1">
                <a:solidFill>
                  <a:srgbClr val="FF0000"/>
                </a:solidFill>
              </a:rPr>
              <a:t>In Hades he lifted up his eyes</a:t>
            </a:r>
            <a:r>
              <a:rPr lang="en-US" sz="3100"/>
              <a:t>, being in torment, and saw Abraham far away and Lazarus in his bosom. "And he cried out and said, 'Father Abraham, have mercy on me, and send Lazarus so that he may dip the tip of his finger in water and cool off my tongue, for I am in agony in this flame.' "But Abraham said, 'Child, remember that during your life you received your good things, and likewise Lazarus bad things; but now </a:t>
            </a:r>
            <a:r>
              <a:rPr lang="en-US" sz="3100" b="1">
                <a:solidFill>
                  <a:srgbClr val="FF0000"/>
                </a:solidFill>
              </a:rPr>
              <a:t>he is being comforted here, and you are in agony</a:t>
            </a:r>
            <a:r>
              <a:rPr lang="en-US" sz="3100"/>
              <a:t>. (Continued...)</a:t>
            </a:r>
          </a:p>
        </p:txBody>
      </p:sp>
    </p:spTree>
    <p:extLst>
      <p:ext uri="{BB962C8B-B14F-4D97-AF65-F5344CB8AC3E}">
        <p14:creationId xmlns:p14="http://schemas.microsoft.com/office/powerpoint/2010/main" val="12470414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87C8F0-E6C4-3822-4A57-97AEDB857057}"/>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B35BDD56-D869-627D-CEEA-1207373E695C}"/>
              </a:ext>
            </a:extLst>
          </p:cNvPr>
          <p:cNvSpPr txBox="1"/>
          <p:nvPr/>
        </p:nvSpPr>
        <p:spPr>
          <a:xfrm>
            <a:off x="1016000" y="635000"/>
            <a:ext cx="10160000" cy="4385816"/>
          </a:xfrm>
          <a:prstGeom prst="rect">
            <a:avLst/>
          </a:prstGeom>
          <a:noFill/>
        </p:spPr>
        <p:txBody>
          <a:bodyPr vert="horz" rtlCol="0">
            <a:spAutoFit/>
          </a:bodyPr>
          <a:lstStyle/>
          <a:p>
            <a:pPr algn="ctr"/>
            <a:r>
              <a:rPr lang="en-US" sz="3100"/>
              <a:t>And besides all this, between us and you there is a great chasm fixed, so that those who wish to come over from here to you will not be able, and that none may cross over from there to us.' "And he said, 'Then I beg you, father, that you send him to my father's house-- for I have five brothers--in order that he may warn them, so that they will not also come to this place of torment.' "But Abraham said, 'They have Moses and the Prophets; let them hear them. (Continued...)</a:t>
            </a:r>
          </a:p>
        </p:txBody>
      </p:sp>
    </p:spTree>
    <p:extLst>
      <p:ext uri="{BB962C8B-B14F-4D97-AF65-F5344CB8AC3E}">
        <p14:creationId xmlns:p14="http://schemas.microsoft.com/office/powerpoint/2010/main" val="26304528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3509FC-AEC1-0172-B8E3-271D40B2539F}"/>
              </a:ext>
            </a:extLst>
          </p:cNvPr>
          <p:cNvSpPr txBox="1"/>
          <p:nvPr/>
        </p:nvSpPr>
        <p:spPr>
          <a:xfrm>
            <a:off x="127000" y="127000"/>
            <a:ext cx="7315200" cy="276999"/>
          </a:xfrm>
          <a:prstGeom prst="rect">
            <a:avLst/>
          </a:prstGeom>
          <a:noFill/>
        </p:spPr>
        <p:txBody>
          <a:bodyPr vert="horz" lIns="0" tIns="0" rIns="0" bIns="0" rtlCol="0">
            <a:spAutoFit/>
          </a:bodyPr>
          <a:lstStyle/>
          <a:p>
            <a:r>
              <a:rPr lang="en-US"/>
              <a:t>Righteous in Sheol</a:t>
            </a:r>
          </a:p>
        </p:txBody>
      </p:sp>
      <p:sp>
        <p:nvSpPr>
          <p:cNvPr id="3" name="TextBox 2">
            <a:extLst>
              <a:ext uri="{FF2B5EF4-FFF2-40B4-BE49-F238E27FC236}">
                <a16:creationId xmlns:a16="http://schemas.microsoft.com/office/drawing/2014/main" id="{DA8C2142-DC25-32E7-BC35-5089BD8FBEBB}"/>
              </a:ext>
            </a:extLst>
          </p:cNvPr>
          <p:cNvSpPr txBox="1"/>
          <p:nvPr/>
        </p:nvSpPr>
        <p:spPr>
          <a:xfrm>
            <a:off x="1016000" y="635000"/>
            <a:ext cx="10160000" cy="2477601"/>
          </a:xfrm>
          <a:prstGeom prst="rect">
            <a:avLst/>
          </a:prstGeom>
          <a:noFill/>
        </p:spPr>
        <p:txBody>
          <a:bodyPr vert="horz" rtlCol="0">
            <a:spAutoFit/>
          </a:bodyPr>
          <a:lstStyle/>
          <a:p>
            <a:pPr algn="ctr"/>
            <a:r>
              <a:rPr lang="en-US" sz="3100"/>
              <a:t>' "But he said, 'No, father Abraham, but if someone goes to them from the dead, they will repent!' "But he said to him, 'If they do not listen to Moses and the Prophets, they will not be persuaded even if someone rises from the dead.'"</a:t>
            </a:r>
          </a:p>
        </p:txBody>
      </p:sp>
    </p:spTree>
    <p:extLst>
      <p:ext uri="{BB962C8B-B14F-4D97-AF65-F5344CB8AC3E}">
        <p14:creationId xmlns:p14="http://schemas.microsoft.com/office/powerpoint/2010/main" val="37065860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DE868-3B3F-E967-D4EA-D2F1C7D86453}"/>
              </a:ext>
            </a:extLst>
          </p:cNvPr>
          <p:cNvSpPr>
            <a:spLocks noGrp="1"/>
          </p:cNvSpPr>
          <p:nvPr>
            <p:ph type="ctrTitle"/>
          </p:nvPr>
        </p:nvSpPr>
        <p:spPr>
          <a:xfrm>
            <a:off x="2107200" y="762000"/>
            <a:ext cx="7977600" cy="2085696"/>
          </a:xfrm>
        </p:spPr>
        <p:txBody>
          <a:bodyPr>
            <a:normAutofit/>
          </a:bodyPr>
          <a:lstStyle/>
          <a:p>
            <a:r>
              <a:rPr lang="en-US">
                <a:solidFill>
                  <a:srgbClr val="000000"/>
                </a:solidFill>
              </a:rPr>
              <a:t>The Purpose of Sheol</a:t>
            </a:r>
          </a:p>
        </p:txBody>
      </p:sp>
      <p:sp>
        <p:nvSpPr>
          <p:cNvPr id="3" name="Subtitle 2">
            <a:extLst>
              <a:ext uri="{FF2B5EF4-FFF2-40B4-BE49-F238E27FC236}">
                <a16:creationId xmlns:a16="http://schemas.microsoft.com/office/drawing/2014/main" id="{DD3B0C3A-1AA7-F767-C3FD-D7FF3F0B4E4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080291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F176AD-B06C-2C38-C930-79255F72490C}"/>
              </a:ext>
            </a:extLst>
          </p:cNvPr>
          <p:cNvSpPr txBox="1"/>
          <p:nvPr/>
        </p:nvSpPr>
        <p:spPr>
          <a:xfrm>
            <a:off x="127000" y="127000"/>
            <a:ext cx="7315200" cy="276999"/>
          </a:xfrm>
          <a:prstGeom prst="rect">
            <a:avLst/>
          </a:prstGeom>
          <a:noFill/>
        </p:spPr>
        <p:txBody>
          <a:bodyPr vert="horz" lIns="0" tIns="0" rIns="0" bIns="0" rtlCol="0">
            <a:spAutoFit/>
          </a:bodyPr>
          <a:lstStyle/>
          <a:p>
            <a:r>
              <a:rPr lang="en-US"/>
              <a:t>THE PURPOSE OF SHEOL</a:t>
            </a:r>
          </a:p>
        </p:txBody>
      </p:sp>
      <p:sp>
        <p:nvSpPr>
          <p:cNvPr id="3" name="TextBox 2">
            <a:extLst>
              <a:ext uri="{FF2B5EF4-FFF2-40B4-BE49-F238E27FC236}">
                <a16:creationId xmlns:a16="http://schemas.microsoft.com/office/drawing/2014/main" id="{AA2AE16A-AA60-77C0-F95B-9501C5E9C07B}"/>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50:2</a:t>
            </a:r>
          </a:p>
        </p:txBody>
      </p:sp>
      <p:sp>
        <p:nvSpPr>
          <p:cNvPr id="4" name="TextBox 3">
            <a:extLst>
              <a:ext uri="{FF2B5EF4-FFF2-40B4-BE49-F238E27FC236}">
                <a16:creationId xmlns:a16="http://schemas.microsoft.com/office/drawing/2014/main" id="{C1BF9422-27D2-7F3B-371E-C52BD9FA30AD}"/>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42E441E9-E8DC-759C-FCB5-54C628DD9775}"/>
              </a:ext>
            </a:extLst>
          </p:cNvPr>
          <p:cNvSpPr txBox="1"/>
          <p:nvPr/>
        </p:nvSpPr>
        <p:spPr>
          <a:xfrm>
            <a:off x="1016000" y="1905000"/>
            <a:ext cx="10160000" cy="2477601"/>
          </a:xfrm>
          <a:prstGeom prst="rect">
            <a:avLst/>
          </a:prstGeom>
          <a:noFill/>
        </p:spPr>
        <p:txBody>
          <a:bodyPr vert="horz" rtlCol="0">
            <a:spAutoFit/>
          </a:bodyPr>
          <a:lstStyle/>
          <a:p>
            <a:pPr algn="ctr"/>
            <a:r>
              <a:rPr lang="en-US" sz="3100"/>
              <a:t>For the earth shall then assuredly restore the dead, which it now receives, </a:t>
            </a:r>
            <a:r>
              <a:rPr lang="en-US" sz="3100" b="1">
                <a:solidFill>
                  <a:srgbClr val="FF0000"/>
                </a:solidFill>
              </a:rPr>
              <a:t>in order to preserve them</a:t>
            </a:r>
            <a:r>
              <a:rPr lang="en-US" sz="3100"/>
              <a:t>. It shall make no change in their form, but as it has received, so shall it restore them, and as I delivered them unto it, so also shall it raise them.</a:t>
            </a:r>
          </a:p>
        </p:txBody>
      </p:sp>
    </p:spTree>
    <p:extLst>
      <p:ext uri="{BB962C8B-B14F-4D97-AF65-F5344CB8AC3E}">
        <p14:creationId xmlns:p14="http://schemas.microsoft.com/office/powerpoint/2010/main" val="240263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3B929-D53C-3848-94DE-33C2AD66BF64}"/>
              </a:ext>
            </a:extLst>
          </p:cNvPr>
          <p:cNvSpPr>
            <a:spLocks noGrp="1"/>
          </p:cNvSpPr>
          <p:nvPr>
            <p:ph type="ctrTitle"/>
          </p:nvPr>
        </p:nvSpPr>
        <p:spPr>
          <a:xfrm>
            <a:off x="2107200" y="762000"/>
            <a:ext cx="7977600" cy="2085696"/>
          </a:xfrm>
        </p:spPr>
        <p:txBody>
          <a:bodyPr>
            <a:normAutofit/>
          </a:bodyPr>
          <a:lstStyle/>
          <a:p>
            <a:r>
              <a:rPr lang="en-US">
                <a:solidFill>
                  <a:srgbClr val="000000"/>
                </a:solidFill>
              </a:rPr>
              <a:t>Did Enoch Die?</a:t>
            </a:r>
          </a:p>
        </p:txBody>
      </p:sp>
      <p:sp>
        <p:nvSpPr>
          <p:cNvPr id="3" name="Subtitle 2">
            <a:extLst>
              <a:ext uri="{FF2B5EF4-FFF2-40B4-BE49-F238E27FC236}">
                <a16:creationId xmlns:a16="http://schemas.microsoft.com/office/drawing/2014/main" id="{8B05189B-D71B-040E-7239-6AF35546FFB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118284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6ECCAB-2C81-DD8B-A441-3CB2F8D662E1}"/>
              </a:ext>
            </a:extLst>
          </p:cNvPr>
          <p:cNvSpPr txBox="1"/>
          <p:nvPr/>
        </p:nvSpPr>
        <p:spPr>
          <a:xfrm>
            <a:off x="127000" y="127000"/>
            <a:ext cx="7315200" cy="276999"/>
          </a:xfrm>
          <a:prstGeom prst="rect">
            <a:avLst/>
          </a:prstGeom>
          <a:noFill/>
        </p:spPr>
        <p:txBody>
          <a:bodyPr vert="horz" lIns="0" tIns="0" rIns="0" bIns="0" rtlCol="0">
            <a:spAutoFit/>
          </a:bodyPr>
          <a:lstStyle/>
          <a:p>
            <a:r>
              <a:rPr lang="en-US"/>
              <a:t>DID ENOCH DIE?</a:t>
            </a:r>
          </a:p>
        </p:txBody>
      </p:sp>
      <p:sp>
        <p:nvSpPr>
          <p:cNvPr id="3" name="TextBox 2">
            <a:extLst>
              <a:ext uri="{FF2B5EF4-FFF2-40B4-BE49-F238E27FC236}">
                <a16:creationId xmlns:a16="http://schemas.microsoft.com/office/drawing/2014/main" id="{A8180271-3556-E360-39A6-3EC6A56E7277}"/>
              </a:ext>
            </a:extLst>
          </p:cNvPr>
          <p:cNvSpPr txBox="1"/>
          <p:nvPr/>
        </p:nvSpPr>
        <p:spPr>
          <a:xfrm>
            <a:off x="0" y="762000"/>
            <a:ext cx="12192000" cy="646331"/>
          </a:xfrm>
          <a:prstGeom prst="rect">
            <a:avLst/>
          </a:prstGeom>
          <a:noFill/>
        </p:spPr>
        <p:txBody>
          <a:bodyPr vert="horz" rtlCol="0">
            <a:spAutoFit/>
          </a:bodyPr>
          <a:lstStyle/>
          <a:p>
            <a:pPr algn="ctr"/>
            <a:r>
              <a:rPr lang="en-US" sz="3600"/>
              <a:t>Genesis 5:24</a:t>
            </a:r>
          </a:p>
        </p:txBody>
      </p:sp>
      <p:sp>
        <p:nvSpPr>
          <p:cNvPr id="4" name="TextBox 3">
            <a:extLst>
              <a:ext uri="{FF2B5EF4-FFF2-40B4-BE49-F238E27FC236}">
                <a16:creationId xmlns:a16="http://schemas.microsoft.com/office/drawing/2014/main" id="{377AEF17-17CF-E719-1755-07918E27F9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AAD94ED-95FD-DC08-677A-0442236F2054}"/>
              </a:ext>
            </a:extLst>
          </p:cNvPr>
          <p:cNvSpPr txBox="1"/>
          <p:nvPr/>
        </p:nvSpPr>
        <p:spPr>
          <a:xfrm>
            <a:off x="1016000" y="1905000"/>
            <a:ext cx="10160000" cy="1046440"/>
          </a:xfrm>
          <a:prstGeom prst="rect">
            <a:avLst/>
          </a:prstGeom>
          <a:noFill/>
        </p:spPr>
        <p:txBody>
          <a:bodyPr vert="horz" rtlCol="0">
            <a:spAutoFit/>
          </a:bodyPr>
          <a:lstStyle/>
          <a:p>
            <a:pPr algn="ctr"/>
            <a:r>
              <a:rPr lang="en-US" sz="3100"/>
              <a:t>Enoch walked with God; and he was not, </a:t>
            </a:r>
            <a:r>
              <a:rPr lang="en-US" sz="3100" b="1">
                <a:solidFill>
                  <a:srgbClr val="FF0000"/>
                </a:solidFill>
              </a:rPr>
              <a:t>for God took him</a:t>
            </a:r>
            <a:r>
              <a:rPr lang="en-US" sz="3100"/>
              <a:t>.</a:t>
            </a:r>
          </a:p>
        </p:txBody>
      </p:sp>
    </p:spTree>
    <p:extLst>
      <p:ext uri="{BB962C8B-B14F-4D97-AF65-F5344CB8AC3E}">
        <p14:creationId xmlns:p14="http://schemas.microsoft.com/office/powerpoint/2010/main" val="1599372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2EBE95-3C27-6778-2DC4-E21781A81054}"/>
              </a:ext>
            </a:extLst>
          </p:cNvPr>
          <p:cNvSpPr txBox="1"/>
          <p:nvPr/>
        </p:nvSpPr>
        <p:spPr>
          <a:xfrm>
            <a:off x="127000" y="127000"/>
            <a:ext cx="7315200" cy="276999"/>
          </a:xfrm>
          <a:prstGeom prst="rect">
            <a:avLst/>
          </a:prstGeom>
          <a:noFill/>
        </p:spPr>
        <p:txBody>
          <a:bodyPr vert="horz" lIns="0" tIns="0" rIns="0" bIns="0" rtlCol="0">
            <a:spAutoFit/>
          </a:bodyPr>
          <a:lstStyle/>
          <a:p>
            <a:r>
              <a:rPr lang="en-US"/>
              <a:t>DID ENOCH DIE?</a:t>
            </a:r>
          </a:p>
        </p:txBody>
      </p:sp>
      <p:sp>
        <p:nvSpPr>
          <p:cNvPr id="3" name="TextBox 2">
            <a:extLst>
              <a:ext uri="{FF2B5EF4-FFF2-40B4-BE49-F238E27FC236}">
                <a16:creationId xmlns:a16="http://schemas.microsoft.com/office/drawing/2014/main" id="{E912153F-A88B-72A4-9EEF-C957C9400064}"/>
              </a:ext>
            </a:extLst>
          </p:cNvPr>
          <p:cNvSpPr txBox="1"/>
          <p:nvPr/>
        </p:nvSpPr>
        <p:spPr>
          <a:xfrm>
            <a:off x="0" y="762000"/>
            <a:ext cx="12192000" cy="646331"/>
          </a:xfrm>
          <a:prstGeom prst="rect">
            <a:avLst/>
          </a:prstGeom>
          <a:noFill/>
        </p:spPr>
        <p:txBody>
          <a:bodyPr vert="horz" rtlCol="0">
            <a:spAutoFit/>
          </a:bodyPr>
          <a:lstStyle/>
          <a:p>
            <a:pPr algn="ctr"/>
            <a:r>
              <a:rPr lang="en-US" sz="3600"/>
              <a:t>Hebrews 11:5-6</a:t>
            </a:r>
          </a:p>
        </p:txBody>
      </p:sp>
      <p:sp>
        <p:nvSpPr>
          <p:cNvPr id="4" name="TextBox 3">
            <a:extLst>
              <a:ext uri="{FF2B5EF4-FFF2-40B4-BE49-F238E27FC236}">
                <a16:creationId xmlns:a16="http://schemas.microsoft.com/office/drawing/2014/main" id="{184D1BB1-967A-40FE-DE8F-FF3B8BC0996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6CD279-1546-961D-21FE-BDF365A11FAB}"/>
              </a:ext>
            </a:extLst>
          </p:cNvPr>
          <p:cNvSpPr txBox="1"/>
          <p:nvPr/>
        </p:nvSpPr>
        <p:spPr>
          <a:xfrm>
            <a:off x="1016000" y="1905000"/>
            <a:ext cx="10160000" cy="3431709"/>
          </a:xfrm>
          <a:prstGeom prst="rect">
            <a:avLst/>
          </a:prstGeom>
          <a:noFill/>
        </p:spPr>
        <p:txBody>
          <a:bodyPr vert="horz" rtlCol="0">
            <a:spAutoFit/>
          </a:bodyPr>
          <a:lstStyle/>
          <a:p>
            <a:pPr algn="ctr"/>
            <a:r>
              <a:rPr lang="en-US" sz="3100"/>
              <a:t>By faith </a:t>
            </a:r>
            <a:r>
              <a:rPr lang="en-US" sz="3100" b="1">
                <a:solidFill>
                  <a:srgbClr val="FF0000"/>
                </a:solidFill>
              </a:rPr>
              <a:t>Enoch was taken up so that he would not see death</a:t>
            </a:r>
            <a:r>
              <a:rPr lang="en-US" sz="3100"/>
              <a:t>; AND HE WAS NOT FOUND BECAUSE GOD TOOK HIM UP; for he obtained the witness that before his being taken up he was pleasing to God. And without faith it is impossible to please Him, for he who comes to God must believe that He is and that He is a rewarder of those who seek Him.</a:t>
            </a:r>
          </a:p>
        </p:txBody>
      </p:sp>
    </p:spTree>
    <p:extLst>
      <p:ext uri="{BB962C8B-B14F-4D97-AF65-F5344CB8AC3E}">
        <p14:creationId xmlns:p14="http://schemas.microsoft.com/office/powerpoint/2010/main" val="4957581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C9A42-9C98-74F1-85B6-4A6807A96B29}"/>
              </a:ext>
            </a:extLst>
          </p:cNvPr>
          <p:cNvSpPr>
            <a:spLocks noGrp="1"/>
          </p:cNvSpPr>
          <p:nvPr>
            <p:ph type="ctrTitle"/>
          </p:nvPr>
        </p:nvSpPr>
        <p:spPr>
          <a:xfrm>
            <a:off x="2107200" y="762000"/>
            <a:ext cx="7977600" cy="2085696"/>
          </a:xfrm>
        </p:spPr>
        <p:txBody>
          <a:bodyPr>
            <a:normAutofit/>
          </a:bodyPr>
          <a:lstStyle/>
          <a:p>
            <a:r>
              <a:rPr lang="en-US">
                <a:solidFill>
                  <a:srgbClr val="000000"/>
                </a:solidFill>
              </a:rPr>
              <a:t>Death referred to as sleeping</a:t>
            </a:r>
          </a:p>
        </p:txBody>
      </p:sp>
      <p:sp>
        <p:nvSpPr>
          <p:cNvPr id="3" name="Subtitle 2">
            <a:extLst>
              <a:ext uri="{FF2B5EF4-FFF2-40B4-BE49-F238E27FC236}">
                <a16:creationId xmlns:a16="http://schemas.microsoft.com/office/drawing/2014/main" id="{C10B3A79-2618-CF04-20F0-58AE13C6B40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176391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6DC0BE-AFE9-1768-8869-95E97B73460C}"/>
              </a:ext>
            </a:extLst>
          </p:cNvPr>
          <p:cNvSpPr txBox="1"/>
          <p:nvPr/>
        </p:nvSpPr>
        <p:spPr>
          <a:xfrm>
            <a:off x="127000" y="127000"/>
            <a:ext cx="7315200" cy="276999"/>
          </a:xfrm>
          <a:prstGeom prst="rect">
            <a:avLst/>
          </a:prstGeom>
          <a:noFill/>
        </p:spPr>
        <p:txBody>
          <a:bodyPr vert="horz" lIns="0" tIns="0" rIns="0" bIns="0" rtlCol="0">
            <a:spAutoFit/>
          </a:bodyPr>
          <a:lstStyle/>
          <a:p>
            <a:r>
              <a:rPr lang="en-US"/>
              <a:t>DEATH REFERRED TO AS SLEEPING</a:t>
            </a:r>
          </a:p>
        </p:txBody>
      </p:sp>
      <p:sp>
        <p:nvSpPr>
          <p:cNvPr id="3" name="TextBox 2">
            <a:extLst>
              <a:ext uri="{FF2B5EF4-FFF2-40B4-BE49-F238E27FC236}">
                <a16:creationId xmlns:a16="http://schemas.microsoft.com/office/drawing/2014/main" id="{8D5D0B91-EF05-3369-B432-04EE60450608}"/>
              </a:ext>
            </a:extLst>
          </p:cNvPr>
          <p:cNvSpPr txBox="1"/>
          <p:nvPr/>
        </p:nvSpPr>
        <p:spPr>
          <a:xfrm>
            <a:off x="0" y="762000"/>
            <a:ext cx="12192000" cy="646331"/>
          </a:xfrm>
          <a:prstGeom prst="rect">
            <a:avLst/>
          </a:prstGeom>
          <a:noFill/>
        </p:spPr>
        <p:txBody>
          <a:bodyPr vert="horz" rtlCol="0">
            <a:spAutoFit/>
          </a:bodyPr>
          <a:lstStyle/>
          <a:p>
            <a:pPr algn="ctr"/>
            <a:r>
              <a:rPr lang="en-US" sz="3600"/>
              <a:t>Ephesians 5:14</a:t>
            </a:r>
          </a:p>
        </p:txBody>
      </p:sp>
      <p:sp>
        <p:nvSpPr>
          <p:cNvPr id="4" name="TextBox 3">
            <a:extLst>
              <a:ext uri="{FF2B5EF4-FFF2-40B4-BE49-F238E27FC236}">
                <a16:creationId xmlns:a16="http://schemas.microsoft.com/office/drawing/2014/main" id="{1288F627-7BCF-2FAE-E06F-C1649C89C8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11CE76D-E5CC-B261-6E99-249383D8E278}"/>
              </a:ext>
            </a:extLst>
          </p:cNvPr>
          <p:cNvSpPr txBox="1"/>
          <p:nvPr/>
        </p:nvSpPr>
        <p:spPr>
          <a:xfrm>
            <a:off x="1016000" y="1905000"/>
            <a:ext cx="10160000" cy="1046440"/>
          </a:xfrm>
          <a:prstGeom prst="rect">
            <a:avLst/>
          </a:prstGeom>
          <a:noFill/>
        </p:spPr>
        <p:txBody>
          <a:bodyPr vert="horz" rtlCol="0">
            <a:spAutoFit/>
          </a:bodyPr>
          <a:lstStyle/>
          <a:p>
            <a:pPr algn="ctr"/>
            <a:r>
              <a:rPr lang="en-US" sz="3100"/>
              <a:t>For this reason it says, "</a:t>
            </a:r>
            <a:r>
              <a:rPr lang="en-US" sz="3100" b="1">
                <a:solidFill>
                  <a:srgbClr val="FF0000"/>
                </a:solidFill>
              </a:rPr>
              <a:t>Awake, sleeper</a:t>
            </a:r>
            <a:r>
              <a:rPr lang="en-US" sz="3100"/>
              <a:t>, And arise from the dead, And Christ will shine on you."</a:t>
            </a:r>
          </a:p>
        </p:txBody>
      </p:sp>
    </p:spTree>
    <p:extLst>
      <p:ext uri="{BB962C8B-B14F-4D97-AF65-F5344CB8AC3E}">
        <p14:creationId xmlns:p14="http://schemas.microsoft.com/office/powerpoint/2010/main" val="28572754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395F9A-1B81-AF9E-5AEA-CF5380A98BAB}"/>
              </a:ext>
            </a:extLst>
          </p:cNvPr>
          <p:cNvSpPr txBox="1"/>
          <p:nvPr/>
        </p:nvSpPr>
        <p:spPr>
          <a:xfrm>
            <a:off x="127000" y="127000"/>
            <a:ext cx="7315200" cy="276999"/>
          </a:xfrm>
          <a:prstGeom prst="rect">
            <a:avLst/>
          </a:prstGeom>
          <a:noFill/>
        </p:spPr>
        <p:txBody>
          <a:bodyPr vert="horz" lIns="0" tIns="0" rIns="0" bIns="0" rtlCol="0">
            <a:spAutoFit/>
          </a:bodyPr>
          <a:lstStyle/>
          <a:p>
            <a:r>
              <a:rPr lang="en-US"/>
              <a:t>DEATH REFERRED TO AS SLEEPING</a:t>
            </a:r>
          </a:p>
        </p:txBody>
      </p:sp>
      <p:sp>
        <p:nvSpPr>
          <p:cNvPr id="3" name="TextBox 2">
            <a:extLst>
              <a:ext uri="{FF2B5EF4-FFF2-40B4-BE49-F238E27FC236}">
                <a16:creationId xmlns:a16="http://schemas.microsoft.com/office/drawing/2014/main" id="{0D4069D7-BBFF-6EC3-099B-94D0A33EC110}"/>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13:1</a:t>
            </a:r>
          </a:p>
        </p:txBody>
      </p:sp>
      <p:sp>
        <p:nvSpPr>
          <p:cNvPr id="4" name="TextBox 3">
            <a:extLst>
              <a:ext uri="{FF2B5EF4-FFF2-40B4-BE49-F238E27FC236}">
                <a16:creationId xmlns:a16="http://schemas.microsoft.com/office/drawing/2014/main" id="{71413C9B-7177-F75B-6BD7-EAB53D8AED69}"/>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A275940C-4AD8-ABA6-401A-82CE6D36F5F6}"/>
              </a:ext>
            </a:extLst>
          </p:cNvPr>
          <p:cNvSpPr txBox="1"/>
          <p:nvPr/>
        </p:nvSpPr>
        <p:spPr>
          <a:xfrm>
            <a:off x="1016000" y="1905000"/>
            <a:ext cx="10160000" cy="3908762"/>
          </a:xfrm>
          <a:prstGeom prst="rect">
            <a:avLst/>
          </a:prstGeom>
          <a:noFill/>
        </p:spPr>
        <p:txBody>
          <a:bodyPr vert="horz" rtlCol="0">
            <a:spAutoFit/>
          </a:bodyPr>
          <a:lstStyle/>
          <a:p>
            <a:pPr algn="ctr"/>
            <a:r>
              <a:rPr lang="en-US" sz="3100"/>
              <a:t>"Hear now concerning the stones that go to the building The stones that are squared and white, and that fit together in their joints, these are the apostles and bishops and teachers and deacons, who walked after the holiness of God, and exercised their office of bishop and teacher and deacon in purity and sanctity for the elect of God, some of them </a:t>
            </a:r>
            <a:r>
              <a:rPr lang="en-US" sz="3100" b="1">
                <a:solidFill>
                  <a:srgbClr val="FF0000"/>
                </a:solidFill>
              </a:rPr>
              <a:t>already fallen on sleep</a:t>
            </a:r>
            <a:r>
              <a:rPr lang="en-US" sz="3100"/>
              <a:t>, and others still living. (Continued...)</a:t>
            </a:r>
          </a:p>
        </p:txBody>
      </p:sp>
    </p:spTree>
    <p:extLst>
      <p:ext uri="{BB962C8B-B14F-4D97-AF65-F5344CB8AC3E}">
        <p14:creationId xmlns:p14="http://schemas.microsoft.com/office/powerpoint/2010/main" val="25649302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D60069-4CF7-3C62-11A2-8ABB59E44133}"/>
              </a:ext>
            </a:extLst>
          </p:cNvPr>
          <p:cNvSpPr txBox="1"/>
          <p:nvPr/>
        </p:nvSpPr>
        <p:spPr>
          <a:xfrm>
            <a:off x="127000" y="127000"/>
            <a:ext cx="7315200" cy="276999"/>
          </a:xfrm>
          <a:prstGeom prst="rect">
            <a:avLst/>
          </a:prstGeom>
          <a:noFill/>
        </p:spPr>
        <p:txBody>
          <a:bodyPr vert="horz" lIns="0" tIns="0" rIns="0" bIns="0" rtlCol="0">
            <a:spAutoFit/>
          </a:bodyPr>
          <a:lstStyle/>
          <a:p>
            <a:r>
              <a:rPr lang="en-US"/>
              <a:t>DEATH REFERRED TO AS SLEEPING</a:t>
            </a:r>
          </a:p>
        </p:txBody>
      </p:sp>
      <p:sp>
        <p:nvSpPr>
          <p:cNvPr id="3" name="TextBox 2">
            <a:extLst>
              <a:ext uri="{FF2B5EF4-FFF2-40B4-BE49-F238E27FC236}">
                <a16:creationId xmlns:a16="http://schemas.microsoft.com/office/drawing/2014/main" id="{879E2A53-4B48-0BEF-2446-9CFA6F06ED11}"/>
              </a:ext>
            </a:extLst>
          </p:cNvPr>
          <p:cNvSpPr txBox="1"/>
          <p:nvPr/>
        </p:nvSpPr>
        <p:spPr>
          <a:xfrm>
            <a:off x="1016000" y="635000"/>
            <a:ext cx="10160000" cy="2000548"/>
          </a:xfrm>
          <a:prstGeom prst="rect">
            <a:avLst/>
          </a:prstGeom>
          <a:noFill/>
        </p:spPr>
        <p:txBody>
          <a:bodyPr vert="horz" rtlCol="0">
            <a:spAutoFit/>
          </a:bodyPr>
          <a:lstStyle/>
          <a:p>
            <a:pPr algn="ctr"/>
            <a:r>
              <a:rPr lang="en-US" sz="3100"/>
              <a:t>And because they always agreed with one another, they both had peace among themselves and listened one to another. Therefore their joinings fit together in the building of the tower."</a:t>
            </a:r>
          </a:p>
        </p:txBody>
      </p:sp>
    </p:spTree>
    <p:extLst>
      <p:ext uri="{BB962C8B-B14F-4D97-AF65-F5344CB8AC3E}">
        <p14:creationId xmlns:p14="http://schemas.microsoft.com/office/powerpoint/2010/main" val="42528858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6D693-BA1F-11AB-CD7B-14E605242178}"/>
              </a:ext>
            </a:extLst>
          </p:cNvPr>
          <p:cNvSpPr>
            <a:spLocks noGrp="1"/>
          </p:cNvSpPr>
          <p:nvPr>
            <p:ph type="ctrTitle"/>
          </p:nvPr>
        </p:nvSpPr>
        <p:spPr>
          <a:xfrm>
            <a:off x="2107200" y="762000"/>
            <a:ext cx="7977600" cy="2085696"/>
          </a:xfrm>
        </p:spPr>
        <p:txBody>
          <a:bodyPr>
            <a:normAutofit/>
          </a:bodyPr>
          <a:lstStyle/>
          <a:p>
            <a:r>
              <a:rPr lang="en-US">
                <a:solidFill>
                  <a:srgbClr val="000000"/>
                </a:solidFill>
              </a:rPr>
              <a:t>Burning forever?</a:t>
            </a:r>
          </a:p>
        </p:txBody>
      </p:sp>
      <p:sp>
        <p:nvSpPr>
          <p:cNvPr id="3" name="Subtitle 2">
            <a:extLst>
              <a:ext uri="{FF2B5EF4-FFF2-40B4-BE49-F238E27FC236}">
                <a16:creationId xmlns:a16="http://schemas.microsoft.com/office/drawing/2014/main" id="{F772170B-4809-2942-4A11-17CCD9F49C1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4889003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22BC22-71CF-3823-FF30-31CA6BBAC7A2}"/>
              </a:ext>
            </a:extLst>
          </p:cNvPr>
          <p:cNvSpPr txBox="1"/>
          <p:nvPr/>
        </p:nvSpPr>
        <p:spPr>
          <a:xfrm>
            <a:off x="127000" y="127000"/>
            <a:ext cx="7315200" cy="276999"/>
          </a:xfrm>
          <a:prstGeom prst="rect">
            <a:avLst/>
          </a:prstGeom>
          <a:noFill/>
        </p:spPr>
        <p:txBody>
          <a:bodyPr vert="horz" lIns="0" tIns="0" rIns="0" bIns="0" rtlCol="0">
            <a:spAutoFit/>
          </a:bodyPr>
          <a:lstStyle/>
          <a:p>
            <a:r>
              <a:rPr lang="en-US"/>
              <a:t>BURNING FOREVER?</a:t>
            </a:r>
          </a:p>
        </p:txBody>
      </p:sp>
      <p:sp>
        <p:nvSpPr>
          <p:cNvPr id="3" name="TextBox 2">
            <a:extLst>
              <a:ext uri="{FF2B5EF4-FFF2-40B4-BE49-F238E27FC236}">
                <a16:creationId xmlns:a16="http://schemas.microsoft.com/office/drawing/2014/main" id="{8863B6CE-B562-F3CB-B6E0-DC8D22833F93}"/>
              </a:ext>
            </a:extLst>
          </p:cNvPr>
          <p:cNvSpPr txBox="1"/>
          <p:nvPr/>
        </p:nvSpPr>
        <p:spPr>
          <a:xfrm>
            <a:off x="0" y="762000"/>
            <a:ext cx="12192000" cy="646331"/>
          </a:xfrm>
          <a:prstGeom prst="rect">
            <a:avLst/>
          </a:prstGeom>
          <a:noFill/>
        </p:spPr>
        <p:txBody>
          <a:bodyPr vert="horz" rtlCol="0">
            <a:spAutoFit/>
          </a:bodyPr>
          <a:lstStyle/>
          <a:p>
            <a:pPr algn="ctr"/>
            <a:r>
              <a:rPr lang="en-US" sz="3600"/>
              <a:t>Shepherd of Hermas 7:2-3</a:t>
            </a:r>
          </a:p>
        </p:txBody>
      </p:sp>
      <p:sp>
        <p:nvSpPr>
          <p:cNvPr id="4" name="TextBox 3">
            <a:extLst>
              <a:ext uri="{FF2B5EF4-FFF2-40B4-BE49-F238E27FC236}">
                <a16:creationId xmlns:a16="http://schemas.microsoft.com/office/drawing/2014/main" id="{70FA1BD7-A02B-622A-2EC4-FDE89EB27033}"/>
              </a:ext>
            </a:extLst>
          </p:cNvPr>
          <p:cNvSpPr txBox="1"/>
          <p:nvPr/>
        </p:nvSpPr>
        <p:spPr>
          <a:xfrm>
            <a:off x="0" y="1270000"/>
            <a:ext cx="12192000" cy="400110"/>
          </a:xfrm>
          <a:prstGeom prst="rect">
            <a:avLst/>
          </a:prstGeom>
          <a:noFill/>
        </p:spPr>
        <p:txBody>
          <a:bodyPr vert="horz" rtlCol="0">
            <a:spAutoFit/>
          </a:bodyPr>
          <a:lstStyle/>
          <a:p>
            <a:pPr algn="ctr"/>
            <a:r>
              <a:rPr lang="en-US" sz="2000"/>
              <a:t>(JBLT, J. B. Lightfoot Translation)</a:t>
            </a:r>
          </a:p>
        </p:txBody>
      </p:sp>
      <p:sp>
        <p:nvSpPr>
          <p:cNvPr id="5" name="TextBox 4">
            <a:extLst>
              <a:ext uri="{FF2B5EF4-FFF2-40B4-BE49-F238E27FC236}">
                <a16:creationId xmlns:a16="http://schemas.microsoft.com/office/drawing/2014/main" id="{9C7EA88D-2650-154C-648F-3BDCE6EFD1CF}"/>
              </a:ext>
            </a:extLst>
          </p:cNvPr>
          <p:cNvSpPr txBox="1"/>
          <p:nvPr/>
        </p:nvSpPr>
        <p:spPr>
          <a:xfrm>
            <a:off x="1016000" y="1905000"/>
            <a:ext cx="10160000" cy="3908762"/>
          </a:xfrm>
          <a:prstGeom prst="rect">
            <a:avLst/>
          </a:prstGeom>
          <a:noFill/>
        </p:spPr>
        <p:txBody>
          <a:bodyPr vert="horz" rtlCol="0">
            <a:spAutoFit/>
          </a:bodyPr>
          <a:lstStyle/>
          <a:p>
            <a:pPr algn="ctr"/>
            <a:r>
              <a:rPr lang="en-US" sz="3100"/>
              <a:t>But herein is thy salvation, in that thou didst not depart from the living God, and in thy simplicity and thy great continence. These have saved thee, if thou abidest therein; and they save all who do such things, and walk in guilelessness and simplicity. These men prevail over all wickedness, and continue unto life eternal. Blessed are all they that work righteousness. </a:t>
            </a:r>
            <a:r>
              <a:rPr lang="en-US" sz="3100" b="1">
                <a:solidFill>
                  <a:srgbClr val="FF0000"/>
                </a:solidFill>
              </a:rPr>
              <a:t>They shall never be destroyed</a:t>
            </a:r>
            <a:r>
              <a:rPr lang="en-US" sz="3100"/>
              <a:t>.</a:t>
            </a:r>
          </a:p>
        </p:txBody>
      </p:sp>
    </p:spTree>
    <p:extLst>
      <p:ext uri="{BB962C8B-B14F-4D97-AF65-F5344CB8AC3E}">
        <p14:creationId xmlns:p14="http://schemas.microsoft.com/office/powerpoint/2010/main" val="3892765334"/>
      </p:ext>
    </p:extLst>
  </p:cSld>
  <p:clrMapOvr>
    <a:masterClrMapping/>
  </p:clrMapOvr>
</p:sld>
</file>

<file path=ppt/theme/theme1.xml><?xml version="1.0" encoding="utf-8"?>
<a:theme xmlns:a="http://schemas.openxmlformats.org/drawingml/2006/main" name="FrostyVTI">
  <a:themeElements>
    <a:clrScheme name="Frosty">
      <a:dk1>
        <a:sysClr val="windowText" lastClr="000000"/>
      </a:dk1>
      <a:lt1>
        <a:sysClr val="window" lastClr="FFFFFF"/>
      </a:lt1>
      <a:dk2>
        <a:srgbClr val="0B2827"/>
      </a:dk2>
      <a:lt2>
        <a:srgbClr val="DAE3E3"/>
      </a:lt2>
      <a:accent1>
        <a:srgbClr val="767E37"/>
      </a:accent1>
      <a:accent2>
        <a:srgbClr val="B495C2"/>
      </a:accent2>
      <a:accent3>
        <a:srgbClr val="8FA3A3"/>
      </a:accent3>
      <a:accent4>
        <a:srgbClr val="CE7F01"/>
      </a:accent4>
      <a:accent5>
        <a:srgbClr val="D15A29"/>
      </a:accent5>
      <a:accent6>
        <a:srgbClr val="B88470"/>
      </a:accent6>
      <a:hlink>
        <a:srgbClr val="B57001"/>
      </a:hlink>
      <a:folHlink>
        <a:srgbClr val="99620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docProps/app.xml><?xml version="1.0" encoding="utf-8"?>
<Properties xmlns="http://schemas.openxmlformats.org/officeDocument/2006/extended-properties" xmlns:vt="http://schemas.openxmlformats.org/officeDocument/2006/docPropsVTypes">
  <TotalTime>9</TotalTime>
  <Words>2783</Words>
  <Application>Microsoft Office PowerPoint</Application>
  <PresentationFormat>Widescreen</PresentationFormat>
  <Paragraphs>141</Paragraphs>
  <Slides>50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Avenir Next LT Pro</vt:lpstr>
      <vt:lpstr>Goudy Old Style</vt:lpstr>
      <vt:lpstr>Wingdings</vt:lpstr>
      <vt:lpstr>FrostyVTI</vt:lpstr>
      <vt:lpstr>Sheol “Hell”</vt:lpstr>
      <vt:lpstr>What happens when we die?</vt:lpstr>
      <vt:lpstr>PowerPoint Presentation</vt:lpstr>
      <vt:lpstr>PowerPoint Presentation</vt:lpstr>
      <vt:lpstr>PowerPoint Presentation</vt:lpstr>
      <vt:lpstr>PowerPoint Presentation</vt:lpstr>
      <vt:lpstr>PowerPoint Presentation</vt:lpstr>
      <vt:lpstr>Where is Sheol?</vt:lpstr>
      <vt:lpstr>PowerPoint Presentation</vt:lpstr>
      <vt:lpstr>PowerPoint Presentation</vt:lpstr>
      <vt:lpstr>PowerPoint Presentation</vt:lpstr>
      <vt:lpstr>PowerPoint Presentation</vt:lpstr>
      <vt:lpstr>PowerPoint Presentation</vt:lpstr>
      <vt:lpstr>PowerPoint Presentation</vt:lpstr>
      <vt:lpstr>What is Sheol like?</vt:lpstr>
      <vt:lpstr>PowerPoint Presentation</vt:lpstr>
      <vt:lpstr>PowerPoint Presentation</vt:lpstr>
      <vt:lpstr>PowerPoint Presentation</vt:lpstr>
      <vt:lpstr>PowerPoint Presentation</vt:lpstr>
      <vt:lpstr>PowerPoint Presentation</vt:lpstr>
      <vt:lpstr>Both Righteous &amp; Unrighteous go to Sheol</vt:lpstr>
      <vt:lpstr>Unrighteous in Sheol</vt:lpstr>
      <vt:lpstr>PowerPoint Presentation</vt:lpstr>
      <vt:lpstr>PowerPoint Presentation</vt:lpstr>
      <vt:lpstr>Righteous in Sheol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Purpose of Sheol</vt:lpstr>
      <vt:lpstr>PowerPoint Presentation</vt:lpstr>
      <vt:lpstr>Did Enoch Die?</vt:lpstr>
      <vt:lpstr>PowerPoint Presentation</vt:lpstr>
      <vt:lpstr>PowerPoint Presentation</vt:lpstr>
      <vt:lpstr>Death referred to as sleeping</vt:lpstr>
      <vt:lpstr>PowerPoint Presentation</vt:lpstr>
      <vt:lpstr>PowerPoint Presentation</vt:lpstr>
      <vt:lpstr>PowerPoint Presentation</vt:lpstr>
      <vt:lpstr>Burning forever?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2026-07-08T01:05:36Z</dcterms:modified>
</cp:coreProperties>
</file>