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5EF3CE7-C9EC-49B2-A2EF-C056EA55CC97}">
          <p14:sldIdLst>
            <p14:sldId id="256"/>
          </p14:sldIdLst>
        </p14:section>
        <p14:section name="THE BATTLE" id="{D151C54B-D532-46D0-9F08-3AC7C29FC914}">
          <p14:sldIdLst>
            <p14:sldId id="257"/>
          </p14:sldIdLst>
        </p14:section>
        <p14:section name="The Enemy" id="{3A6C9CD2-35A7-4D29-95D1-F32A940ADEB5}">
          <p14:sldIdLst>
            <p14:sldId id="258"/>
            <p14:sldId id="259"/>
            <p14:sldId id="260"/>
            <p14:sldId id="261"/>
            <p14:sldId id="262"/>
            <p14:sldId id="263"/>
          </p14:sldIdLst>
        </p14:section>
        <p14:section name="Battle in the mind" id="{EB6805D9-5AA4-44E0-9942-2758E3D4DB8A}">
          <p14:sldIdLst>
            <p14:sldId id="264"/>
            <p14:sldId id="265"/>
            <p14:sldId id="266"/>
            <p14:sldId id="267"/>
            <p14:sldId id="268"/>
            <p14:sldId id="269"/>
            <p14:sldId id="270"/>
            <p14:sldId id="271"/>
            <p14:sldId id="272"/>
            <p14:sldId id="273"/>
            <p14:sldId id="274"/>
            <p14:sldId id="275"/>
            <p14:sldId id="276"/>
            <p14:sldId id="277"/>
            <p14:sldId id="278"/>
            <p14:sldId id="279"/>
            <p14:sldId id="280"/>
            <p14:sldId id="281"/>
            <p14:sldId id="282"/>
            <p14:sldId id="283"/>
          </p14:sldIdLst>
        </p14:section>
        <p14:section name="How the battle is won" id="{DA54839C-AC25-488E-9C33-AD27784CBF7B}">
          <p14:sldIdLst>
            <p14:sldId id="284"/>
            <p14:sldId id="285"/>
            <p14:sldId id="286"/>
            <p14:sldId id="287"/>
            <p14:sldId id="288"/>
            <p14:sldId id="289"/>
            <p14:sldId id="290"/>
            <p14:sldId id="291"/>
            <p14:sldId id="292"/>
            <p14:sldId id="293"/>
            <p14:sldId id="294"/>
            <p14:sldId id="295"/>
            <p14:sldId id="296"/>
            <p14:sldId id="297"/>
          </p14:sldIdLst>
        </p14:section>
        <p14:section name="TYPES OF SPIRITS" id="{48CB96F1-9840-476F-8435-D37363692395}">
          <p14:sldIdLst>
            <p14:sldId id="298"/>
          </p14:sldIdLst>
        </p14:section>
        <p14:section name="Seven spirits of YHVH" id="{38054294-1FA4-41C7-888D-91FD7721317A}">
          <p14:sldIdLst>
            <p14:sldId id="299"/>
            <p14:sldId id="300"/>
          </p14:sldIdLst>
        </p14:section>
        <p14:section name="Seven spirits of error" id="{CB07EDF2-9F19-406B-8C59-C4E220E9A5CD}">
          <p14:sldIdLst>
            <p14:sldId id="301"/>
            <p14:sldId id="302"/>
            <p14:sldId id="303"/>
            <p14:sldId id="304"/>
            <p14:sldId id="305"/>
            <p14:sldId id="306"/>
            <p14:sldId id="307"/>
            <p14:sldId id="308"/>
            <p14:sldId id="309"/>
            <p14:sldId id="310"/>
            <p14:sldId id="311"/>
            <p14:sldId id="312"/>
            <p14:sldId id="313"/>
          </p14:sldIdLst>
        </p14:section>
        <p14:section name="Spirit of Divination" id="{9273F4DC-45A7-4821-8602-6A76101A1711}">
          <p14:sldIdLst>
            <p14:sldId id="314"/>
            <p14:sldId id="315"/>
            <p14:sldId id="316"/>
          </p14:sldIdLst>
        </p14:section>
        <p14:section name="Spirit of Jealousy" id="{62599A4A-70E3-4160-859F-28B4446361A9}">
          <p14:sldIdLst>
            <p14:sldId id="317"/>
            <p14:sldId id="318"/>
          </p14:sldIdLst>
        </p14:section>
        <p14:section name="Spirit of Envy" id="{7F203E4B-B862-4E9F-BAAB-51FE94DCF16E}">
          <p14:sldIdLst>
            <p14:sldId id="319"/>
            <p14:sldId id="320"/>
            <p14:sldId id="321"/>
            <p14:sldId id="322"/>
          </p14:sldIdLst>
        </p14:section>
        <p14:section name="Spirit of Understanding" id="{497A9973-1EDA-4341-8EB4-256FA9B1630F}">
          <p14:sldIdLst>
            <p14:sldId id="323"/>
            <p14:sldId id="324"/>
          </p14:sldIdLst>
        </p14:section>
        <p14:section name="Spirit of Hatred" id="{F052E32C-259D-4842-80E2-F126E4B0B19A}">
          <p14:sldIdLst>
            <p14:sldId id="325"/>
            <p14:sldId id="326"/>
          </p14:sldIdLst>
        </p14:section>
        <p14:section name="Spirit of Anger" id="{AB7FEC96-DE1C-4D40-8C67-51FF6D97A3F6}">
          <p14:sldIdLst>
            <p14:sldId id="327"/>
            <p14:sldId id="328"/>
            <p14:sldId id="329"/>
          </p14:sldIdLst>
        </p14:section>
        <p14:section name="Spirit of Nature" id="{2432D3AF-30F6-4156-9510-9247AD9D142B}">
          <p14:sldIdLst>
            <p14:sldId id="330"/>
            <p14:sldId id="331"/>
            <p14:sldId id="332"/>
            <p14:sldId id="333"/>
            <p14:sldId id="334"/>
            <p14:sldId id="335"/>
            <p14:sldId id="336"/>
          </p14:sldIdLst>
        </p14:section>
        <p14:section name="PEOPLE CAN HAVE &quot;PROTECTION&quot; AND THIS &quot;PROTECTION&quot; CAN BE REMOVED" id="{694ABB90-746A-45C5-A89D-ACD690546E22}">
          <p14:sldIdLst>
            <p14:sldId id="337"/>
            <p14:sldId id="338"/>
            <p14:sldId id="339"/>
            <p14:sldId id="340"/>
          </p14:sldIdLst>
        </p14:section>
        <p14:section name="DISCERNING (TESTING) SPIRITS" id="{CBB13BE1-713C-40F0-B83A-701932E7C9EC}">
          <p14:sldIdLst>
            <p14:sldId id="341"/>
          </p14:sldIdLst>
        </p14:section>
        <p14:section name="Educate Yourself" id="{13E29B6F-602D-4E92-9080-0EF9B7245A0C}">
          <p14:sldIdLst>
            <p14:sldId id="342"/>
            <p14:sldId id="343"/>
          </p14:sldIdLst>
        </p14:section>
        <p14:section name="Practice Active Listening" id="{356BFD41-2511-4238-8A1B-02E950F94E1D}">
          <p14:sldIdLst>
            <p14:sldId id="344"/>
            <p14:sldId id="345"/>
          </p14:sldIdLst>
        </p14:section>
        <p14:section name="Ask Open-ended Questions" id="{311A54E1-60DC-44D4-A4FA-58EB69368B29}">
          <p14:sldIdLst>
            <p14:sldId id="346"/>
            <p14:sldId id="347"/>
          </p14:sldIdLst>
        </p14:section>
        <p14:section name="Develop Empathy" id="{642AEED1-6957-49A3-882E-D1CD41612860}">
          <p14:sldIdLst>
            <p14:sldId id="348"/>
            <p14:sldId id="349"/>
          </p14:sldIdLst>
        </p14:section>
        <p14:section name="Observe Non-verbal Cues" id="{AADCD7EE-7353-4D7E-B1DF-D336E5236420}">
          <p14:sldIdLst>
            <p14:sldId id="350"/>
            <p14:sldId id="351"/>
          </p14:sldIdLst>
        </p14:section>
        <p14:section name="Trust YHVH's Word" id="{2A955FA1-D8FD-45B6-AA2B-1425B81F9C58}">
          <p14:sldIdLst>
            <p14:sldId id="352"/>
            <p14:sldId id="353"/>
          </p14:sldIdLst>
        </p14:section>
        <p14:section name="Seek Feedback" id="{BB805955-67AA-473C-BFB6-55C440D6C868}">
          <p14:sldIdLst>
            <p14:sldId id="354"/>
            <p14:sldId id="355"/>
            <p14:sldId id="356"/>
          </p14:sldIdLst>
        </p14:section>
        <p14:section name="Reflect" id="{CAAB3D25-8C59-4312-A83F-015138FF4B32}">
          <p14:sldIdLst>
            <p14:sldId id="357"/>
            <p14:sldId id="358"/>
          </p14:sldIdLst>
        </p14:section>
        <p14:section name="Stay Humble" id="{D253D1B1-1CEF-439F-8A0D-75EB85499AA0}">
          <p14:sldIdLst>
            <p14:sldId id="359"/>
            <p14:sldId id="360"/>
            <p14:sldId id="361"/>
          </p14:sldIdLst>
        </p14:section>
        <p14:section name="Merciful" id="{12117A00-99A3-496C-BED5-D9E8DA98A941}">
          <p14:sldIdLst>
            <p14:sldId id="362"/>
            <p14:sldId id="363"/>
            <p14:sldId id="364"/>
            <p14:sldId id="365"/>
            <p14:sldId id="366"/>
            <p14:sldId id="367"/>
            <p14:sldId id="368"/>
            <p14:sldId id="369"/>
            <p14:sldId id="370"/>
          </p14:sldIdLst>
        </p14:section>
        <p14:section name="CAN A PERSON HAVE MORE OF ONE SPIRIT AND LESS OF ANOTHER?" id="{850D1482-9444-4A8F-BE1E-3986741E4F2D}">
          <p14:sldIdLst>
            <p14:sldId id="371"/>
            <p14:sldId id="372"/>
            <p14:sldId id="373"/>
            <p14:sldId id="374"/>
          </p14:sldIdLst>
        </p14:section>
        <p14:section name="CAN A PERSON &quot;GET MORE&quot; OF A PARTICULAR SPIRIT THAT THEY WANT?" id="{FAB57C32-B890-4E8F-A20D-8007424584E4}">
          <p14:sldIdLst>
            <p14:sldId id="375"/>
            <p14:sldId id="376"/>
            <p14:sldId id="377"/>
            <p14:sldId id="378"/>
            <p14:sldId id="379"/>
            <p14:sldId id="380"/>
          </p14:sldIdLst>
        </p14:section>
        <p14:section name="SPIRITS BROUGHT ON BY OUTSIDE SUBSTANCES" id="{A6C5A1AD-C595-42FC-B6BD-84017ED121CF}">
          <p14:sldIdLst>
            <p14:sldId id="381"/>
          </p14:sldIdLst>
        </p14:section>
        <p14:section name="Addiction" id="{107C68A9-5F37-42CC-BB2A-0A3A3E5696AD}">
          <p14:sldIdLst>
            <p14:sldId id="382"/>
            <p14:sldId id="383"/>
            <p14:sldId id="384"/>
            <p14:sldId id="385"/>
            <p14:sldId id="386"/>
            <p14:sldId id="387"/>
            <p14:sldId id="388"/>
            <p14:sldId id="389"/>
            <p14:sldId id="390"/>
            <p14:sldId id="391"/>
          </p14:sldIdLst>
        </p14:section>
        <p14:section name="MAJIC &amp; SORCERY" id="{92C74850-646D-4F98-B364-EC3BEED103D7}">
          <p14:sldIdLst>
            <p14:sldId id="392"/>
          </p14:sldIdLst>
        </p14:section>
        <p14:section name="Divination &amp; Soothsaying" id="{64864C4D-B9CF-42DC-BF86-2DF4904BFAA4}">
          <p14:sldIdLst>
            <p14:sldId id="393"/>
            <p14:sldId id="394"/>
            <p14:sldId id="395"/>
            <p14:sldId id="396"/>
            <p14:sldId id="397"/>
          </p14:sldIdLst>
        </p14:section>
        <p14:section name="DARKNESS" id="{43717D51-0CF1-4F8A-9C38-2C94B0840A6D}">
          <p14:sldIdLst>
            <p14:sldId id="398"/>
            <p14:sldId id="399"/>
            <p14:sldId id="400"/>
            <p14:sldId id="401"/>
            <p14:sldId id="402"/>
            <p14:sldId id="403"/>
            <p14:sldId id="404"/>
            <p14:sldId id="405"/>
          </p14:sldIdLst>
        </p14:section>
        <p14:section name="WHY DO BAD THINGS HAPPEN TO GOOD PEOPLE?" id="{38A3932A-9401-4415-9FB3-ABC611DBCBD5}">
          <p14:sldIdLst>
            <p14:sldId id="406"/>
            <p14:sldId id="407"/>
            <p14:sldId id="408"/>
            <p14:sldId id="409"/>
            <p14:sldId id="410"/>
            <p14:sldId id="411"/>
            <p14:sldId id="412"/>
          </p14:sldIdLst>
        </p14:section>
        <p14:section name="MANKIND ENTERACTING WITH SPIRITUAL POWER" id="{F853EEF2-3D69-481A-8825-6772AB38B4D8}">
          <p14:sldIdLst>
            <p14:sldId id="413"/>
            <p14:sldId id="414"/>
          </p14:sldIdLst>
        </p14:section>
        <p14:section name="HUMAN SPIRITUAL POWER" id="{254B126F-B54B-41C7-9E22-F3E7DB7B9370}">
          <p14:sldIdLst>
            <p14:sldId id="415"/>
            <p14:sldId id="416"/>
            <p14:sldId id="417"/>
          </p14:sldIdLst>
        </p14:section>
        <p14:section name="SOULTIES WITH FAMILY?" id="{ABE070F0-B6F6-4EE9-929E-9049CB5F713D}">
          <p14:sldIdLst>
            <p14:sldId id="418"/>
            <p14:sldId id="419"/>
          </p14:sldIdLst>
        </p14:section>
        <p14:section name="AUTHORITY FROM CHRIST" id="{89E49497-6404-44AC-8B7F-F2F618D01E93}">
          <p14:sldIdLst>
            <p14:sldId id="420"/>
          </p14:sldIdLst>
        </p14:section>
        <p14:section name="Tread on the Enemy" id="{5028D779-3356-4448-8CAD-E39D2502399A}">
          <p14:sldIdLst>
            <p14:sldId id="421"/>
            <p14:sldId id="422"/>
          </p14:sldIdLst>
        </p14:section>
        <p14:section name="BE ALERT" id="{AC7F3010-B5F4-4214-9A14-428D1ADBBA8E}">
          <p14:sldIdLst>
            <p14:sldId id="423"/>
          </p14:sldIdLst>
        </p14:section>
        <p14:section name="Roaring Lion" id="{F2FCFB16-5455-4AAA-9E94-5EB68152739B}">
          <p14:sldIdLst>
            <p14:sldId id="424"/>
            <p14:sldId id="425"/>
          </p14:sldIdLst>
        </p14:section>
        <p14:section name="CLOTHE WITH CHRIST" id="{7949D60F-1EA6-4741-8834-8AC4C8F016DF}">
          <p14:sldIdLst>
            <p14:sldId id="426"/>
          </p14:sldIdLst>
        </p14:section>
        <p14:section name="No Provision for Flesh" id="{CDAC56C0-9F35-43BF-B03F-87D6726B3DF6}">
          <p14:sldIdLst>
            <p14:sldId id="427"/>
            <p14:sldId id="428"/>
          </p14:sldIdLst>
        </p14:section>
        <p14:section name="ESCAPE FROM TEMPTATION" id="{B608606C-2CD8-4C7B-9507-28BADF0B6EEC}">
          <p14:sldIdLst>
            <p14:sldId id="429"/>
          </p14:sldIdLst>
        </p14:section>
        <p14:section name="Way of Escape" id="{22101F49-424C-4C8C-97CC-83F8B6CF14BE}">
          <p14:sldIdLst>
            <p14:sldId id="430"/>
            <p14:sldId id="431"/>
          </p14:sldIdLst>
        </p14:section>
        <p14:section name="GREATER IS HE" id="{DC33DB70-7FD9-4D45-9C8F-0F3EB76387D8}">
          <p14:sldIdLst>
            <p14:sldId id="432"/>
          </p14:sldIdLst>
        </p14:section>
        <p14:section name="Overcome the World" id="{BDD06149-937F-4474-AABA-3137DC96E0D6}">
          <p14:sldIdLst>
            <p14:sldId id="433"/>
            <p14:sldId id="434"/>
          </p14:sldIdLst>
        </p14:section>
        <p14:section name="NATURE OF THE BATTLE" id="{65990C91-6807-49E1-A805-D25A31CF9DF5}">
          <p14:sldIdLst>
            <p14:sldId id="435"/>
          </p14:sldIdLst>
        </p14:section>
        <p14:section name="Not Flesh and Blood" id="{4AE41F9D-5BC0-4C67-844C-CC9D8DEE6E00}">
          <p14:sldIdLst>
            <p14:sldId id="436"/>
            <p14:sldId id="437"/>
          </p14:sldIdLst>
        </p14:section>
        <p14:section name="PRAYER IN WARFARE" id="{95B39A8B-0F35-4BC7-B5E7-E5CF0C147DDD}">
          <p14:sldIdLst>
            <p14:sldId id="438"/>
          </p14:sldIdLst>
        </p14:section>
        <p14:section name="Pray at All Times" id="{981FADDD-A187-41AA-8930-C1BACD0D0AA0}">
          <p14:sldIdLst>
            <p14:sldId id="439"/>
            <p14:sldId id="440"/>
          </p14:sldIdLst>
        </p14:section>
        <p14:section name="RESIST THE DEVIL" id="{96B61A8E-EB3E-4413-A1B7-AAE6F3C766B2}">
          <p14:sldIdLst>
            <p14:sldId id="441"/>
          </p14:sldIdLst>
        </p14:section>
        <p14:section name="He Will Flee" id="{8C7BDFD9-1F0D-44D0-9FED-8F45FA13D3E2}">
          <p14:sldIdLst>
            <p14:sldId id="442"/>
            <p14:sldId id="44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C6CDB9-04AB-4652-B9C5-26C596361C19}" v="1" dt="2025-08-02T14:54:10.7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viewProps" Target="view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theme" Target="theme/theme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tableStyles" Target="tableStyles.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0"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109DE-9A86-DC79-5042-76E2B5AA5F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8E3F98D-7933-3C32-33CA-A3A9EFE335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BB2A7FF-0F64-3425-D07A-087D6F3755E9}"/>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5" name="Footer Placeholder 4">
            <a:extLst>
              <a:ext uri="{FF2B5EF4-FFF2-40B4-BE49-F238E27FC236}">
                <a16:creationId xmlns:a16="http://schemas.microsoft.com/office/drawing/2014/main" id="{4F315FAA-C538-C1A8-A8B5-66A6AA507D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5E9A3-1A75-E693-E4A1-11952FEC4B73}"/>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5648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58C71-7081-DA20-9030-07A3171996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A77C44B-8952-5EE9-D820-D3C4A002DF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FF2A2E-F506-84BC-7292-868A880C5CD1}"/>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5" name="Footer Placeholder 4">
            <a:extLst>
              <a:ext uri="{FF2B5EF4-FFF2-40B4-BE49-F238E27FC236}">
                <a16:creationId xmlns:a16="http://schemas.microsoft.com/office/drawing/2014/main" id="{68084A6A-BA24-33DC-3E79-851A633DCA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4D7D20-4D55-DAD9-2980-BFE633EEDFD5}"/>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834475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7D7C6-D7F7-6654-6139-7E5DD3667C2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22C52A6-EE7E-F99A-47F8-3894A1008F1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884384-EAD6-7721-78C5-9676034F09C5}"/>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5" name="Footer Placeholder 4">
            <a:extLst>
              <a:ext uri="{FF2B5EF4-FFF2-40B4-BE49-F238E27FC236}">
                <a16:creationId xmlns:a16="http://schemas.microsoft.com/office/drawing/2014/main" id="{9BF82A07-BCA8-43FC-E10C-F83C114832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11B18E-2ABD-EA8F-14C5-6D8E881C80D0}"/>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772775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99118-28EF-1241-F96C-D3783F90365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A873CC-9B1A-70D6-4987-67EADEE7941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B23B23-4984-561B-2F11-056FF759F91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FBF6A7F-8750-51B8-DE13-D1B38A3C3DD3}"/>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6" name="Footer Placeholder 5">
            <a:extLst>
              <a:ext uri="{FF2B5EF4-FFF2-40B4-BE49-F238E27FC236}">
                <a16:creationId xmlns:a16="http://schemas.microsoft.com/office/drawing/2014/main" id="{770A978E-89B1-B95F-46C4-A7D8AE425C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E8808B-633B-E57C-42B2-4274FC86C5C1}"/>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739471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D4DE7-5F7E-35E9-B16C-A119340B6E2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720E51D-1E3F-90F3-B495-D96DCD6223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515DCC-28F9-2FB4-1980-51C9109B20A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21A4838-D8DE-FE2E-760A-49264EC970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B8DF7BB-384A-2FB2-5420-9378DA9BD5E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74B8499-D9C6-85D1-B1A1-A6A7DC1A71BD}"/>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8" name="Footer Placeholder 7">
            <a:extLst>
              <a:ext uri="{FF2B5EF4-FFF2-40B4-BE49-F238E27FC236}">
                <a16:creationId xmlns:a16="http://schemas.microsoft.com/office/drawing/2014/main" id="{0077588D-0948-807F-B196-80B2DF14034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1DF612D-A673-0ECC-3928-1311822346FB}"/>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555353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A07E0-18CA-615A-EEFF-BA9864EDB0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CC0874D-2E62-D174-708C-45406B09D2D3}"/>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4" name="Footer Placeholder 3">
            <a:extLst>
              <a:ext uri="{FF2B5EF4-FFF2-40B4-BE49-F238E27FC236}">
                <a16:creationId xmlns:a16="http://schemas.microsoft.com/office/drawing/2014/main" id="{60462BD3-4E53-70F4-1088-04FC41D585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486135D-9672-6A0E-ADA0-6F66A7BDBADF}"/>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923000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E0B918-0667-846C-9095-17D6A4366E42}"/>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3" name="Footer Placeholder 2">
            <a:extLst>
              <a:ext uri="{FF2B5EF4-FFF2-40B4-BE49-F238E27FC236}">
                <a16:creationId xmlns:a16="http://schemas.microsoft.com/office/drawing/2014/main" id="{AE3CFFB0-65F5-ACD7-0AE0-028C4B6FE5D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D78F267-DCF0-5151-9D32-293CEAC4439C}"/>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209715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8A09B-D630-9545-12C7-FDBEC6506E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1DDD7B1-8CBB-6EFE-3DCA-103354AA77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8E6B06E-D325-24C2-51AB-DB908F48C7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49E747-0893-E0B6-6659-DE644223A9F5}"/>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6" name="Footer Placeholder 5">
            <a:extLst>
              <a:ext uri="{FF2B5EF4-FFF2-40B4-BE49-F238E27FC236}">
                <a16:creationId xmlns:a16="http://schemas.microsoft.com/office/drawing/2014/main" id="{240D5D52-3F41-8FE9-7B2E-CBCEF6E2CA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93DBF8-98CD-A7B0-514C-8368476A5978}"/>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032489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67494-075B-CC26-68E1-EA57D7F1C6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6146DFA-D4B6-F7E3-973F-2268C8C5BA6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569D105-BE07-3C0E-A503-A37ED90779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60E134-A576-7AB7-63D4-51278B8622A6}"/>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6" name="Footer Placeholder 5">
            <a:extLst>
              <a:ext uri="{FF2B5EF4-FFF2-40B4-BE49-F238E27FC236}">
                <a16:creationId xmlns:a16="http://schemas.microsoft.com/office/drawing/2014/main" id="{D2B67510-65B3-2057-5F89-A439A003B8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CB21647-5033-F444-4C47-F00C0F00AEB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485684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0293D-5089-5555-98C3-48B646BE329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19370F-64DA-9FDD-4FD6-1CD865CB829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F559928-D012-F737-4325-14F8247C5288}"/>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5" name="Footer Placeholder 4">
            <a:extLst>
              <a:ext uri="{FF2B5EF4-FFF2-40B4-BE49-F238E27FC236}">
                <a16:creationId xmlns:a16="http://schemas.microsoft.com/office/drawing/2014/main" id="{57486B6F-526A-7AE9-34B1-9EE7B638A3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7B481A-A7A4-563A-0B28-ECC7A019618B}"/>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274571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D95095-BEB6-C8C1-8C83-A5F97799279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B6735A2-5F38-24C5-6E3A-B568F3AE8A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C8D5B7-3AEC-5ECA-3734-6632F0445048}"/>
              </a:ext>
            </a:extLst>
          </p:cNvPr>
          <p:cNvSpPr>
            <a:spLocks noGrp="1"/>
          </p:cNvSpPr>
          <p:nvPr>
            <p:ph type="dt" sz="half" idx="10"/>
          </p:nvPr>
        </p:nvSpPr>
        <p:spPr/>
        <p:txBody>
          <a:bodyPr/>
          <a:lstStyle/>
          <a:p>
            <a:fld id="{3C2B07E4-CDF9-4C88-A2F3-04620E58224D}" type="datetimeFigureOut">
              <a:rPr lang="en-US" smtClean="0"/>
              <a:t>7/7/2026</a:t>
            </a:fld>
            <a:endParaRPr lang="en-US"/>
          </a:p>
        </p:txBody>
      </p:sp>
      <p:sp>
        <p:nvSpPr>
          <p:cNvPr id="5" name="Footer Placeholder 4">
            <a:extLst>
              <a:ext uri="{FF2B5EF4-FFF2-40B4-BE49-F238E27FC236}">
                <a16:creationId xmlns:a16="http://schemas.microsoft.com/office/drawing/2014/main" id="{46D96BB3-0A92-33D9-758F-8C0041177A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73D3D5-2B39-998E-B521-19A5CE1875A7}"/>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184051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871ACC-7D98-99A6-8FDD-70CE9A7583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9F04398-62C2-393D-4A13-DD82DDE25F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39E478-3D5D-B0F3-EA42-2E420C1FBC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C2B07E4-CDF9-4C88-A2F3-04620E58224D}" type="datetimeFigureOut">
              <a:rPr lang="en-US" smtClean="0"/>
              <a:pPr/>
              <a:t>7/7/2026</a:t>
            </a:fld>
            <a:endParaRPr lang="en-US" dirty="0"/>
          </a:p>
        </p:txBody>
      </p:sp>
      <p:sp>
        <p:nvSpPr>
          <p:cNvPr id="5" name="Footer Placeholder 4">
            <a:extLst>
              <a:ext uri="{FF2B5EF4-FFF2-40B4-BE49-F238E27FC236}">
                <a16:creationId xmlns:a16="http://schemas.microsoft.com/office/drawing/2014/main" id="{110CB881-5CA4-6F0A-B551-20AD447A8C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3320D9A1-7427-89DC-40E8-3A3CECAC67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2899496155"/>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21875" b="21875"/>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4916930-E76E-4100-9DCF-4981566A3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57375" y="1885950"/>
            <a:ext cx="8505825" cy="3152775"/>
          </a:xfrm>
          <a:prstGeom prst="rect">
            <a:avLst/>
          </a:prstGeom>
          <a:solidFill>
            <a:schemeClr val="bg1">
              <a:alpha val="75000"/>
            </a:schemeClr>
          </a:solidFill>
          <a:ln w="6350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2276475" y="2247900"/>
            <a:ext cx="7581900" cy="2514600"/>
          </a:xfrm>
        </p:spPr>
        <p:txBody>
          <a:bodyPr vert="horz" lIns="91440" tIns="45720" rIns="91440" bIns="45720" rtlCol="0" anchor="ctr">
            <a:normAutofit/>
          </a:bodyPr>
          <a:lstStyle/>
          <a:p>
            <a:r>
              <a:rPr lang="en-US" sz="6600">
                <a:solidFill>
                  <a:schemeClr val="tx1">
                    <a:lumMod val="75000"/>
                    <a:lumOff val="25000"/>
                  </a:schemeClr>
                </a:solidFill>
              </a:rPr>
              <a:t>Spiritual Warfare</a:t>
            </a: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B2CD9-A410-E798-5741-AD158CD2EAC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Battle</a:t>
            </a:r>
          </a:p>
        </p:txBody>
      </p:sp>
      <p:sp>
        <p:nvSpPr>
          <p:cNvPr id="3" name="Subtitle 2">
            <a:extLst>
              <a:ext uri="{FF2B5EF4-FFF2-40B4-BE49-F238E27FC236}">
                <a16:creationId xmlns:a16="http://schemas.microsoft.com/office/drawing/2014/main" id="{694C0DB9-5D3D-344B-A215-8063A18E6E2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98170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4F24B-8851-1330-2CC0-B1A0D80650A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Enemy</a:t>
            </a:r>
          </a:p>
        </p:txBody>
      </p:sp>
      <p:sp>
        <p:nvSpPr>
          <p:cNvPr id="3" name="Subtitle 2">
            <a:extLst>
              <a:ext uri="{FF2B5EF4-FFF2-40B4-BE49-F238E27FC236}">
                <a16:creationId xmlns:a16="http://schemas.microsoft.com/office/drawing/2014/main" id="{4AD3E320-9D51-10C9-016D-4CBEEB7F910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80877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CDC213-801F-3EF3-E700-B488B75264B2}"/>
              </a:ext>
            </a:extLst>
          </p:cNvPr>
          <p:cNvSpPr txBox="1"/>
          <p:nvPr/>
        </p:nvSpPr>
        <p:spPr>
          <a:xfrm>
            <a:off x="127000" y="127000"/>
            <a:ext cx="7315200" cy="276999"/>
          </a:xfrm>
          <a:prstGeom prst="rect">
            <a:avLst/>
          </a:prstGeom>
          <a:noFill/>
        </p:spPr>
        <p:txBody>
          <a:bodyPr vert="horz" lIns="0" tIns="0" rIns="0" bIns="0" rtlCol="0">
            <a:spAutoFit/>
          </a:bodyPr>
          <a:lstStyle/>
          <a:p>
            <a:r>
              <a:rPr lang="en-US"/>
              <a:t>The Enemy</a:t>
            </a:r>
          </a:p>
        </p:txBody>
      </p:sp>
      <p:sp>
        <p:nvSpPr>
          <p:cNvPr id="3" name="TextBox 2">
            <a:extLst>
              <a:ext uri="{FF2B5EF4-FFF2-40B4-BE49-F238E27FC236}">
                <a16:creationId xmlns:a16="http://schemas.microsoft.com/office/drawing/2014/main" id="{4F5FA6A4-6769-ACB2-FA16-3FF97D2A7820}"/>
              </a:ext>
            </a:extLst>
          </p:cNvPr>
          <p:cNvSpPr txBox="1"/>
          <p:nvPr/>
        </p:nvSpPr>
        <p:spPr>
          <a:xfrm>
            <a:off x="0" y="762000"/>
            <a:ext cx="12192000" cy="646331"/>
          </a:xfrm>
          <a:prstGeom prst="rect">
            <a:avLst/>
          </a:prstGeom>
          <a:noFill/>
        </p:spPr>
        <p:txBody>
          <a:bodyPr vert="horz" rtlCol="0">
            <a:spAutoFit/>
          </a:bodyPr>
          <a:lstStyle/>
          <a:p>
            <a:pPr algn="ctr"/>
            <a:r>
              <a:rPr lang="en-US" sz="3600"/>
              <a:t>Ephesians 6:10-18</a:t>
            </a:r>
          </a:p>
        </p:txBody>
      </p:sp>
      <p:sp>
        <p:nvSpPr>
          <p:cNvPr id="4" name="TextBox 3">
            <a:extLst>
              <a:ext uri="{FF2B5EF4-FFF2-40B4-BE49-F238E27FC236}">
                <a16:creationId xmlns:a16="http://schemas.microsoft.com/office/drawing/2014/main" id="{72EB9FFF-A820-881C-99F3-EADFADE337E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E25EDFA-9E97-B860-776B-45BE9049EAB4}"/>
              </a:ext>
            </a:extLst>
          </p:cNvPr>
          <p:cNvSpPr txBox="1"/>
          <p:nvPr/>
        </p:nvSpPr>
        <p:spPr>
          <a:xfrm>
            <a:off x="1016000" y="1905000"/>
            <a:ext cx="10160000" cy="3431709"/>
          </a:xfrm>
          <a:prstGeom prst="rect">
            <a:avLst/>
          </a:prstGeom>
          <a:noFill/>
        </p:spPr>
        <p:txBody>
          <a:bodyPr vert="horz" rtlCol="0">
            <a:spAutoFit/>
          </a:bodyPr>
          <a:lstStyle/>
          <a:p>
            <a:pPr algn="ctr"/>
            <a:r>
              <a:rPr lang="en-US" sz="3100"/>
              <a:t>Finally, be strong in the Lord and in the strength of His might. Put on the full armor of </a:t>
            </a:r>
            <a:r>
              <a:rPr lang="en-US" sz="3100" b="1">
                <a:solidFill>
                  <a:srgbClr val="FFA500"/>
                </a:solidFill>
              </a:rPr>
              <a:t>God</a:t>
            </a:r>
            <a:r>
              <a:rPr lang="en-US" sz="3100"/>
              <a:t>, so that you will be able to stand firm against the schemes of the devil. </a:t>
            </a:r>
            <a:r>
              <a:rPr lang="en-US" sz="3100" b="1">
                <a:solidFill>
                  <a:srgbClr val="FF0000"/>
                </a:solidFill>
              </a:rPr>
              <a:t>For our struggle is not against flesh and blood, but against the rulers, against the powers, against the world forces of this darkness, against the spiritual forces of wickedness in the heavenly places.</a:t>
            </a:r>
            <a:r>
              <a:rPr lang="en-US" sz="3100"/>
              <a:t> (Continued...)</a:t>
            </a:r>
          </a:p>
        </p:txBody>
      </p:sp>
    </p:spTree>
    <p:extLst>
      <p:ext uri="{BB962C8B-B14F-4D97-AF65-F5344CB8AC3E}">
        <p14:creationId xmlns:p14="http://schemas.microsoft.com/office/powerpoint/2010/main" val="3279946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15E49D-5CA0-2569-D447-7BC442857D92}"/>
              </a:ext>
            </a:extLst>
          </p:cNvPr>
          <p:cNvSpPr txBox="1"/>
          <p:nvPr/>
        </p:nvSpPr>
        <p:spPr>
          <a:xfrm>
            <a:off x="127000" y="127000"/>
            <a:ext cx="7315200" cy="276999"/>
          </a:xfrm>
          <a:prstGeom prst="rect">
            <a:avLst/>
          </a:prstGeom>
          <a:noFill/>
        </p:spPr>
        <p:txBody>
          <a:bodyPr vert="horz" lIns="0" tIns="0" rIns="0" bIns="0" rtlCol="0">
            <a:spAutoFit/>
          </a:bodyPr>
          <a:lstStyle/>
          <a:p>
            <a:r>
              <a:rPr lang="en-US"/>
              <a:t>The Enemy</a:t>
            </a:r>
          </a:p>
        </p:txBody>
      </p:sp>
      <p:sp>
        <p:nvSpPr>
          <p:cNvPr id="3" name="TextBox 2">
            <a:extLst>
              <a:ext uri="{FF2B5EF4-FFF2-40B4-BE49-F238E27FC236}">
                <a16:creationId xmlns:a16="http://schemas.microsoft.com/office/drawing/2014/main" id="{579D1748-981D-CEE6-DCBE-A1F793915F52}"/>
              </a:ext>
            </a:extLst>
          </p:cNvPr>
          <p:cNvSpPr txBox="1"/>
          <p:nvPr/>
        </p:nvSpPr>
        <p:spPr>
          <a:xfrm>
            <a:off x="1016000" y="635000"/>
            <a:ext cx="10160000" cy="4385816"/>
          </a:xfrm>
          <a:prstGeom prst="rect">
            <a:avLst/>
          </a:prstGeom>
          <a:noFill/>
        </p:spPr>
        <p:txBody>
          <a:bodyPr vert="horz" rtlCol="0">
            <a:spAutoFit/>
          </a:bodyPr>
          <a:lstStyle/>
          <a:p>
            <a:pPr algn="ctr"/>
            <a:r>
              <a:rPr lang="en-US" sz="3100"/>
              <a:t>Therefore, take up the full armor of </a:t>
            </a:r>
            <a:r>
              <a:rPr lang="en-US" sz="3100" b="1">
                <a:solidFill>
                  <a:srgbClr val="FFA500"/>
                </a:solidFill>
              </a:rPr>
              <a:t>God</a:t>
            </a:r>
            <a:r>
              <a:rPr lang="en-US" sz="3100"/>
              <a:t>, so that you will be able to resist in the evil day, and having done everything, to stand firm. Stand firm therefore, HAVING GIRDED YOUR LOINS WITH TRUTH, and HAVING PUT ON THE BREASTPLATE OF RIGHTEOUSNESS, and having shod YOUR FEET WITH THE PREPARATION OF THE GOSPEL OF PEACE; in addition to all, taking up the shield of faith with which you will be able to extinguish all the flaming arrows of the evil one. (Continued...)</a:t>
            </a:r>
          </a:p>
        </p:txBody>
      </p:sp>
    </p:spTree>
    <p:extLst>
      <p:ext uri="{BB962C8B-B14F-4D97-AF65-F5344CB8AC3E}">
        <p14:creationId xmlns:p14="http://schemas.microsoft.com/office/powerpoint/2010/main" val="42642632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936AEB-B7B4-4448-CEB2-80FD87116C63}"/>
              </a:ext>
            </a:extLst>
          </p:cNvPr>
          <p:cNvSpPr txBox="1"/>
          <p:nvPr/>
        </p:nvSpPr>
        <p:spPr>
          <a:xfrm>
            <a:off x="127000" y="127000"/>
            <a:ext cx="7315200" cy="276999"/>
          </a:xfrm>
          <a:prstGeom prst="rect">
            <a:avLst/>
          </a:prstGeom>
          <a:noFill/>
        </p:spPr>
        <p:txBody>
          <a:bodyPr vert="horz" lIns="0" tIns="0" rIns="0" bIns="0" rtlCol="0">
            <a:spAutoFit/>
          </a:bodyPr>
          <a:lstStyle/>
          <a:p>
            <a:r>
              <a:rPr lang="en-US"/>
              <a:t>The Enemy</a:t>
            </a:r>
          </a:p>
        </p:txBody>
      </p:sp>
      <p:sp>
        <p:nvSpPr>
          <p:cNvPr id="3" name="TextBox 2">
            <a:extLst>
              <a:ext uri="{FF2B5EF4-FFF2-40B4-BE49-F238E27FC236}">
                <a16:creationId xmlns:a16="http://schemas.microsoft.com/office/drawing/2014/main" id="{215D05C2-4FD6-6A56-EAB2-56EFD83069BE}"/>
              </a:ext>
            </a:extLst>
          </p:cNvPr>
          <p:cNvSpPr txBox="1"/>
          <p:nvPr/>
        </p:nvSpPr>
        <p:spPr>
          <a:xfrm>
            <a:off x="1016000" y="635000"/>
            <a:ext cx="10160000" cy="2477601"/>
          </a:xfrm>
          <a:prstGeom prst="rect">
            <a:avLst/>
          </a:prstGeom>
          <a:noFill/>
        </p:spPr>
        <p:txBody>
          <a:bodyPr vert="horz" rtlCol="0">
            <a:spAutoFit/>
          </a:bodyPr>
          <a:lstStyle/>
          <a:p>
            <a:pPr algn="ctr"/>
            <a:r>
              <a:rPr lang="en-US" sz="3100"/>
              <a:t>And take THE HELMET OF SALVATION, and the sword of the Spirit, which is the word of G</a:t>
            </a:r>
            <a:r>
              <a:rPr lang="en-US" sz="3100" b="1">
                <a:solidFill>
                  <a:srgbClr val="FFA500"/>
                </a:solidFill>
              </a:rPr>
              <a:t>od.</a:t>
            </a:r>
            <a:r>
              <a:rPr lang="en-US" sz="3100"/>
              <a:t> With all prayer and petition pray at all times in the Spirit, and with this in view, be on the alert with all perseverance and petition for all the saints,</a:t>
            </a:r>
          </a:p>
        </p:txBody>
      </p:sp>
    </p:spTree>
    <p:extLst>
      <p:ext uri="{BB962C8B-B14F-4D97-AF65-F5344CB8AC3E}">
        <p14:creationId xmlns:p14="http://schemas.microsoft.com/office/powerpoint/2010/main" val="1288027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E66C6C-3010-882B-F4C6-A2C4EB5185C0}"/>
              </a:ext>
            </a:extLst>
          </p:cNvPr>
          <p:cNvSpPr txBox="1"/>
          <p:nvPr/>
        </p:nvSpPr>
        <p:spPr>
          <a:xfrm>
            <a:off x="127000" y="127000"/>
            <a:ext cx="7315200" cy="276999"/>
          </a:xfrm>
          <a:prstGeom prst="rect">
            <a:avLst/>
          </a:prstGeom>
          <a:noFill/>
        </p:spPr>
        <p:txBody>
          <a:bodyPr vert="horz" lIns="0" tIns="0" rIns="0" bIns="0" rtlCol="0">
            <a:spAutoFit/>
          </a:bodyPr>
          <a:lstStyle/>
          <a:p>
            <a:r>
              <a:rPr lang="en-US"/>
              <a:t>The Enemy</a:t>
            </a:r>
          </a:p>
        </p:txBody>
      </p:sp>
      <p:sp>
        <p:nvSpPr>
          <p:cNvPr id="3" name="TextBox 2">
            <a:extLst>
              <a:ext uri="{FF2B5EF4-FFF2-40B4-BE49-F238E27FC236}">
                <a16:creationId xmlns:a16="http://schemas.microsoft.com/office/drawing/2014/main" id="{06874361-817D-BBE5-7AD9-DA6E73122F19}"/>
              </a:ext>
            </a:extLst>
          </p:cNvPr>
          <p:cNvSpPr txBox="1"/>
          <p:nvPr/>
        </p:nvSpPr>
        <p:spPr>
          <a:xfrm>
            <a:off x="0" y="762000"/>
            <a:ext cx="12192000" cy="646331"/>
          </a:xfrm>
          <a:prstGeom prst="rect">
            <a:avLst/>
          </a:prstGeom>
          <a:noFill/>
        </p:spPr>
        <p:txBody>
          <a:bodyPr vert="horz" rtlCol="0">
            <a:spAutoFit/>
          </a:bodyPr>
          <a:lstStyle/>
          <a:p>
            <a:pPr algn="ctr"/>
            <a:r>
              <a:rPr lang="en-US" sz="3600"/>
              <a:t>First Peter 5:8-9</a:t>
            </a:r>
          </a:p>
        </p:txBody>
      </p:sp>
      <p:sp>
        <p:nvSpPr>
          <p:cNvPr id="4" name="TextBox 3">
            <a:extLst>
              <a:ext uri="{FF2B5EF4-FFF2-40B4-BE49-F238E27FC236}">
                <a16:creationId xmlns:a16="http://schemas.microsoft.com/office/drawing/2014/main" id="{6A47BEB5-A6C9-3E43-4667-6EE163EDFE4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5F28226-D7AA-BD84-625E-7AB3541A5EDB}"/>
              </a:ext>
            </a:extLst>
          </p:cNvPr>
          <p:cNvSpPr txBox="1"/>
          <p:nvPr/>
        </p:nvSpPr>
        <p:spPr>
          <a:xfrm>
            <a:off x="1016000" y="1905000"/>
            <a:ext cx="10160000" cy="2477601"/>
          </a:xfrm>
          <a:prstGeom prst="rect">
            <a:avLst/>
          </a:prstGeom>
          <a:noFill/>
        </p:spPr>
        <p:txBody>
          <a:bodyPr vert="horz" rtlCol="0">
            <a:spAutoFit/>
          </a:bodyPr>
          <a:lstStyle/>
          <a:p>
            <a:pPr algn="ctr"/>
            <a:r>
              <a:rPr lang="en-US" sz="3100"/>
              <a:t>Be of sober spirit, be on the alert. </a:t>
            </a:r>
            <a:r>
              <a:rPr lang="en-US" sz="3100" b="1">
                <a:solidFill>
                  <a:srgbClr val="FF0000"/>
                </a:solidFill>
              </a:rPr>
              <a:t>Your adversary, the devil</a:t>
            </a:r>
            <a:r>
              <a:rPr lang="en-US" sz="3100"/>
              <a:t>, prowls around like a roaring lion, seeking someone to devour. But resist him, firm in your faith, knowing that the same experiences of suffering are being accomplished by your brethren who are in the world.</a:t>
            </a:r>
          </a:p>
        </p:txBody>
      </p:sp>
    </p:spTree>
    <p:extLst>
      <p:ext uri="{BB962C8B-B14F-4D97-AF65-F5344CB8AC3E}">
        <p14:creationId xmlns:p14="http://schemas.microsoft.com/office/powerpoint/2010/main" val="3497764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D0CDD7-C4BE-F46D-296B-48A880E81BD3}"/>
              </a:ext>
            </a:extLst>
          </p:cNvPr>
          <p:cNvSpPr txBox="1"/>
          <p:nvPr/>
        </p:nvSpPr>
        <p:spPr>
          <a:xfrm>
            <a:off x="127000" y="127000"/>
            <a:ext cx="7315200" cy="276999"/>
          </a:xfrm>
          <a:prstGeom prst="rect">
            <a:avLst/>
          </a:prstGeom>
          <a:noFill/>
        </p:spPr>
        <p:txBody>
          <a:bodyPr vert="horz" lIns="0" tIns="0" rIns="0" bIns="0" rtlCol="0">
            <a:spAutoFit/>
          </a:bodyPr>
          <a:lstStyle/>
          <a:p>
            <a:r>
              <a:rPr lang="en-US"/>
              <a:t>The Enemy</a:t>
            </a:r>
          </a:p>
        </p:txBody>
      </p:sp>
      <p:sp>
        <p:nvSpPr>
          <p:cNvPr id="3" name="TextBox 2">
            <a:extLst>
              <a:ext uri="{FF2B5EF4-FFF2-40B4-BE49-F238E27FC236}">
                <a16:creationId xmlns:a16="http://schemas.microsoft.com/office/drawing/2014/main" id="{CB6F96B5-76C0-5526-986C-790C18B26DE9}"/>
              </a:ext>
            </a:extLst>
          </p:cNvPr>
          <p:cNvSpPr txBox="1"/>
          <p:nvPr/>
        </p:nvSpPr>
        <p:spPr>
          <a:xfrm>
            <a:off x="0" y="762000"/>
            <a:ext cx="12192000" cy="646331"/>
          </a:xfrm>
          <a:prstGeom prst="rect">
            <a:avLst/>
          </a:prstGeom>
          <a:noFill/>
        </p:spPr>
        <p:txBody>
          <a:bodyPr vert="horz" rtlCol="0">
            <a:spAutoFit/>
          </a:bodyPr>
          <a:lstStyle/>
          <a:p>
            <a:pPr algn="ctr"/>
            <a:r>
              <a:rPr lang="en-US" sz="3600"/>
              <a:t>James 4:7</a:t>
            </a:r>
          </a:p>
        </p:txBody>
      </p:sp>
      <p:sp>
        <p:nvSpPr>
          <p:cNvPr id="4" name="TextBox 3">
            <a:extLst>
              <a:ext uri="{FF2B5EF4-FFF2-40B4-BE49-F238E27FC236}">
                <a16:creationId xmlns:a16="http://schemas.microsoft.com/office/drawing/2014/main" id="{1A2E864D-727F-6730-E29A-5D999D42C2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4957BA2-0B94-95DA-FCBC-69932870F337}"/>
              </a:ext>
            </a:extLst>
          </p:cNvPr>
          <p:cNvSpPr txBox="1"/>
          <p:nvPr/>
        </p:nvSpPr>
        <p:spPr>
          <a:xfrm>
            <a:off x="1016000" y="1905000"/>
            <a:ext cx="10160000" cy="1046440"/>
          </a:xfrm>
          <a:prstGeom prst="rect">
            <a:avLst/>
          </a:prstGeom>
          <a:noFill/>
        </p:spPr>
        <p:txBody>
          <a:bodyPr vert="horz" rtlCol="0">
            <a:spAutoFit/>
          </a:bodyPr>
          <a:lstStyle/>
          <a:p>
            <a:pPr algn="ctr"/>
            <a:r>
              <a:rPr lang="en-US" sz="3100"/>
              <a:t>Submit therefore to God. </a:t>
            </a:r>
            <a:r>
              <a:rPr lang="en-US" sz="3100" b="1">
                <a:solidFill>
                  <a:srgbClr val="FF0000"/>
                </a:solidFill>
              </a:rPr>
              <a:t>Resist the devil</a:t>
            </a:r>
            <a:r>
              <a:rPr lang="en-US" sz="3100"/>
              <a:t> and he will flee from you.</a:t>
            </a:r>
          </a:p>
        </p:txBody>
      </p:sp>
    </p:spTree>
    <p:extLst>
      <p:ext uri="{BB962C8B-B14F-4D97-AF65-F5344CB8AC3E}">
        <p14:creationId xmlns:p14="http://schemas.microsoft.com/office/powerpoint/2010/main" val="4294625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A50FC-1CFF-33F3-69E5-480DC078579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Battle in the mind</a:t>
            </a:r>
          </a:p>
        </p:txBody>
      </p:sp>
      <p:sp>
        <p:nvSpPr>
          <p:cNvPr id="3" name="Subtitle 2">
            <a:extLst>
              <a:ext uri="{FF2B5EF4-FFF2-40B4-BE49-F238E27FC236}">
                <a16:creationId xmlns:a16="http://schemas.microsoft.com/office/drawing/2014/main" id="{C73D7F4F-AB20-2A23-1DD1-A55B7AC2D26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57192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77D852-49BF-CF55-B042-A368DC9DF7F7}"/>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D301F4F7-9C74-657E-6ACE-32076C63E9E6}"/>
              </a:ext>
            </a:extLst>
          </p:cNvPr>
          <p:cNvSpPr txBox="1"/>
          <p:nvPr/>
        </p:nvSpPr>
        <p:spPr>
          <a:xfrm>
            <a:off x="0" y="762000"/>
            <a:ext cx="12192000" cy="646331"/>
          </a:xfrm>
          <a:prstGeom prst="rect">
            <a:avLst/>
          </a:prstGeom>
          <a:noFill/>
        </p:spPr>
        <p:txBody>
          <a:bodyPr vert="horz" rtlCol="0">
            <a:spAutoFit/>
          </a:bodyPr>
          <a:lstStyle/>
          <a:p>
            <a:pPr algn="ctr"/>
            <a:r>
              <a:rPr lang="en-US" sz="3600"/>
              <a:t>Colossians 3:15</a:t>
            </a:r>
          </a:p>
        </p:txBody>
      </p:sp>
      <p:sp>
        <p:nvSpPr>
          <p:cNvPr id="4" name="TextBox 3">
            <a:extLst>
              <a:ext uri="{FF2B5EF4-FFF2-40B4-BE49-F238E27FC236}">
                <a16:creationId xmlns:a16="http://schemas.microsoft.com/office/drawing/2014/main" id="{62C487F3-EAA8-624A-75DF-E43E80F0E29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0BD4EEB-CAB1-EF99-86A5-891DDA838E84}"/>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Let the peace of Christ rule in your hearts</a:t>
            </a:r>
            <a:r>
              <a:rPr lang="en-US" sz="3100"/>
              <a:t>, to which indeed you were called in one body; and be thankful.</a:t>
            </a:r>
          </a:p>
        </p:txBody>
      </p:sp>
    </p:spTree>
    <p:extLst>
      <p:ext uri="{BB962C8B-B14F-4D97-AF65-F5344CB8AC3E}">
        <p14:creationId xmlns:p14="http://schemas.microsoft.com/office/powerpoint/2010/main" val="2795690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DC1865-5C8F-BF0B-05E6-E29D46C31F9A}"/>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A7D01DE7-21D1-98FF-A5AF-B1D0AC81B663}"/>
              </a:ext>
            </a:extLst>
          </p:cNvPr>
          <p:cNvSpPr txBox="1"/>
          <p:nvPr/>
        </p:nvSpPr>
        <p:spPr>
          <a:xfrm>
            <a:off x="0" y="762000"/>
            <a:ext cx="12192000" cy="646331"/>
          </a:xfrm>
          <a:prstGeom prst="rect">
            <a:avLst/>
          </a:prstGeom>
          <a:noFill/>
        </p:spPr>
        <p:txBody>
          <a:bodyPr vert="horz" rtlCol="0">
            <a:spAutoFit/>
          </a:bodyPr>
          <a:lstStyle/>
          <a:p>
            <a:pPr algn="ctr"/>
            <a:r>
              <a:rPr lang="en-US" sz="3600"/>
              <a:t>Hebrews 9:14</a:t>
            </a:r>
          </a:p>
        </p:txBody>
      </p:sp>
      <p:sp>
        <p:nvSpPr>
          <p:cNvPr id="4" name="TextBox 3">
            <a:extLst>
              <a:ext uri="{FF2B5EF4-FFF2-40B4-BE49-F238E27FC236}">
                <a16:creationId xmlns:a16="http://schemas.microsoft.com/office/drawing/2014/main" id="{3CA80E30-8AAC-C092-9453-6D3D13CA99D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27D31E6-E05E-34E4-6D12-C23D8F71B525}"/>
              </a:ext>
            </a:extLst>
          </p:cNvPr>
          <p:cNvSpPr txBox="1"/>
          <p:nvPr/>
        </p:nvSpPr>
        <p:spPr>
          <a:xfrm>
            <a:off x="1016000" y="1905000"/>
            <a:ext cx="10160000" cy="2000548"/>
          </a:xfrm>
          <a:prstGeom prst="rect">
            <a:avLst/>
          </a:prstGeom>
          <a:noFill/>
        </p:spPr>
        <p:txBody>
          <a:bodyPr vert="horz" rtlCol="0">
            <a:spAutoFit/>
          </a:bodyPr>
          <a:lstStyle/>
          <a:p>
            <a:pPr algn="ctr"/>
            <a:r>
              <a:rPr lang="en-US" sz="3100"/>
              <a:t>how much more will the blood of Christ, who through the eternal Spirit offered Himself without blemish to God, </a:t>
            </a:r>
            <a:r>
              <a:rPr lang="en-US" sz="3100" b="1">
                <a:solidFill>
                  <a:srgbClr val="FF0000"/>
                </a:solidFill>
              </a:rPr>
              <a:t>cleanse your conscience</a:t>
            </a:r>
            <a:r>
              <a:rPr lang="en-US" sz="3100"/>
              <a:t> from dead works to serve the living God?</a:t>
            </a:r>
          </a:p>
        </p:txBody>
      </p:sp>
    </p:spTree>
    <p:extLst>
      <p:ext uri="{BB962C8B-B14F-4D97-AF65-F5344CB8AC3E}">
        <p14:creationId xmlns:p14="http://schemas.microsoft.com/office/powerpoint/2010/main" val="3669879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D04D0C-453F-408E-9871-ABCFC476B2BC}"/>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80595C34-78D8-B33F-D19C-1EFD6674F6D4}"/>
              </a:ext>
            </a:extLst>
          </p:cNvPr>
          <p:cNvSpPr txBox="1"/>
          <p:nvPr/>
        </p:nvSpPr>
        <p:spPr>
          <a:xfrm>
            <a:off x="0" y="762000"/>
            <a:ext cx="12192000" cy="646331"/>
          </a:xfrm>
          <a:prstGeom prst="rect">
            <a:avLst/>
          </a:prstGeom>
          <a:noFill/>
        </p:spPr>
        <p:txBody>
          <a:bodyPr vert="horz" rtlCol="0">
            <a:spAutoFit/>
          </a:bodyPr>
          <a:lstStyle/>
          <a:p>
            <a:pPr algn="ctr"/>
            <a:r>
              <a:rPr lang="en-US" sz="3600"/>
              <a:t>James 4:1-10</a:t>
            </a:r>
          </a:p>
        </p:txBody>
      </p:sp>
      <p:sp>
        <p:nvSpPr>
          <p:cNvPr id="4" name="TextBox 3">
            <a:extLst>
              <a:ext uri="{FF2B5EF4-FFF2-40B4-BE49-F238E27FC236}">
                <a16:creationId xmlns:a16="http://schemas.microsoft.com/office/drawing/2014/main" id="{861E24DB-3656-CBA6-DF1D-47E881ACCF7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4C10885-1A07-874C-FFE5-52AEDB7187B2}"/>
              </a:ext>
            </a:extLst>
          </p:cNvPr>
          <p:cNvSpPr txBox="1"/>
          <p:nvPr/>
        </p:nvSpPr>
        <p:spPr>
          <a:xfrm>
            <a:off x="1016000" y="1905000"/>
            <a:ext cx="10160000" cy="4385816"/>
          </a:xfrm>
          <a:prstGeom prst="rect">
            <a:avLst/>
          </a:prstGeom>
          <a:noFill/>
        </p:spPr>
        <p:txBody>
          <a:bodyPr vert="horz" rtlCol="0">
            <a:spAutoFit/>
          </a:bodyPr>
          <a:lstStyle/>
          <a:p>
            <a:pPr algn="ctr"/>
            <a:r>
              <a:rPr lang="en-US" sz="3100"/>
              <a:t>What is the source of quarrels and conflicts among you? Is not the source your pleasures that wage war in your members? You lust and do not have; so you commit murder. You are envious and cannot obtain; so you fight and quarrel. You do not have because you do not ask. You ask and do not receive, because you ask with wrong motives, so that you may spend it on your pleasures. You adulteresses, do you not know that friendship with the world is hostility toward God? (Continued...)</a:t>
            </a:r>
          </a:p>
        </p:txBody>
      </p:sp>
    </p:spTree>
    <p:extLst>
      <p:ext uri="{BB962C8B-B14F-4D97-AF65-F5344CB8AC3E}">
        <p14:creationId xmlns:p14="http://schemas.microsoft.com/office/powerpoint/2010/main" val="852829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1D9EE2-E17E-1E84-AAAE-64FA15FDFF71}"/>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8F2A0972-4881-EC8A-086A-52416FB0713F}"/>
              </a:ext>
            </a:extLst>
          </p:cNvPr>
          <p:cNvSpPr txBox="1"/>
          <p:nvPr/>
        </p:nvSpPr>
        <p:spPr>
          <a:xfrm>
            <a:off x="1016000" y="635000"/>
            <a:ext cx="10160000" cy="4385816"/>
          </a:xfrm>
          <a:prstGeom prst="rect">
            <a:avLst/>
          </a:prstGeom>
          <a:noFill/>
        </p:spPr>
        <p:txBody>
          <a:bodyPr vert="horz" rtlCol="0">
            <a:spAutoFit/>
          </a:bodyPr>
          <a:lstStyle/>
          <a:p>
            <a:pPr algn="ctr"/>
            <a:r>
              <a:rPr lang="en-US" sz="3100"/>
              <a:t>Therefore whoever wishes to be a friend of the world makes himself an enemy of God. Or do you think that the Scripture speaks to no purpose: "He jealously desires the Spirit which He has made to dwell in us"? But He gives a greater grace. Therefore it says, "GOD IS OPPOSED TO THE PROUD, BUT GIVES GRACE TO THE HUMBLE." Submit therefore to God. Resist the devil and he will flee from you. Draw near to God and He will draw near to you. Cleanse your hands, you sinners; (Continued...)</a:t>
            </a:r>
          </a:p>
        </p:txBody>
      </p:sp>
    </p:spTree>
    <p:extLst>
      <p:ext uri="{BB962C8B-B14F-4D97-AF65-F5344CB8AC3E}">
        <p14:creationId xmlns:p14="http://schemas.microsoft.com/office/powerpoint/2010/main" val="48557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64C96C-9A50-BE7F-86A9-218C48EB3D91}"/>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367C01BB-C7F7-880F-EF5A-5250B0649707}"/>
              </a:ext>
            </a:extLst>
          </p:cNvPr>
          <p:cNvSpPr txBox="1"/>
          <p:nvPr/>
        </p:nvSpPr>
        <p:spPr>
          <a:xfrm>
            <a:off x="1016000" y="635000"/>
            <a:ext cx="10160000" cy="2000548"/>
          </a:xfrm>
          <a:prstGeom prst="rect">
            <a:avLst/>
          </a:prstGeom>
          <a:noFill/>
        </p:spPr>
        <p:txBody>
          <a:bodyPr vert="horz" rtlCol="0">
            <a:spAutoFit/>
          </a:bodyPr>
          <a:lstStyle/>
          <a:p>
            <a:pPr algn="ctr"/>
            <a:r>
              <a:rPr lang="en-US" sz="3100"/>
              <a:t>and p</a:t>
            </a:r>
            <a:r>
              <a:rPr lang="en-US" sz="3100" b="1">
                <a:solidFill>
                  <a:srgbClr val="FF0000"/>
                </a:solidFill>
              </a:rPr>
              <a:t>urify your hearts, you double-minded.</a:t>
            </a:r>
            <a:r>
              <a:rPr lang="en-US" sz="3100"/>
              <a:t> Be miserable and mourn and weep; let your laughter be turned into mourning and your joy to gloom. Humble yourselves in the presence of the Lord, and He will exalt you.</a:t>
            </a:r>
          </a:p>
        </p:txBody>
      </p:sp>
    </p:spTree>
    <p:extLst>
      <p:ext uri="{BB962C8B-B14F-4D97-AF65-F5344CB8AC3E}">
        <p14:creationId xmlns:p14="http://schemas.microsoft.com/office/powerpoint/2010/main" val="12943478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39190C-B2A9-6AE6-D754-8DDD40F40BB9}"/>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F2E64999-08DA-A86A-273E-12E13E50715D}"/>
              </a:ext>
            </a:extLst>
          </p:cNvPr>
          <p:cNvSpPr txBox="1"/>
          <p:nvPr/>
        </p:nvSpPr>
        <p:spPr>
          <a:xfrm>
            <a:off x="0" y="762000"/>
            <a:ext cx="12192000" cy="646331"/>
          </a:xfrm>
          <a:prstGeom prst="rect">
            <a:avLst/>
          </a:prstGeom>
          <a:noFill/>
        </p:spPr>
        <p:txBody>
          <a:bodyPr vert="horz" rtlCol="0">
            <a:spAutoFit/>
          </a:bodyPr>
          <a:lstStyle/>
          <a:p>
            <a:pPr algn="ctr"/>
            <a:r>
              <a:rPr lang="en-US" sz="3600"/>
              <a:t>Psalm 139:23</a:t>
            </a:r>
          </a:p>
        </p:txBody>
      </p:sp>
      <p:sp>
        <p:nvSpPr>
          <p:cNvPr id="4" name="TextBox 3">
            <a:extLst>
              <a:ext uri="{FF2B5EF4-FFF2-40B4-BE49-F238E27FC236}">
                <a16:creationId xmlns:a16="http://schemas.microsoft.com/office/drawing/2014/main" id="{3CB707E7-B0C1-5D51-442F-6DFAD543993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EB6E54F-98E1-19F4-5D06-AA8D6966702C}"/>
              </a:ext>
            </a:extLst>
          </p:cNvPr>
          <p:cNvSpPr txBox="1"/>
          <p:nvPr/>
        </p:nvSpPr>
        <p:spPr>
          <a:xfrm>
            <a:off x="1016000" y="1905000"/>
            <a:ext cx="10160000" cy="1046440"/>
          </a:xfrm>
          <a:prstGeom prst="rect">
            <a:avLst/>
          </a:prstGeom>
          <a:noFill/>
        </p:spPr>
        <p:txBody>
          <a:bodyPr vert="horz" rtlCol="0">
            <a:spAutoFit/>
          </a:bodyPr>
          <a:lstStyle/>
          <a:p>
            <a:pPr algn="ctr"/>
            <a:r>
              <a:rPr lang="en-US" sz="3100"/>
              <a:t>Search me, O God, and know my heart; Try me and know </a:t>
            </a:r>
            <a:r>
              <a:rPr lang="en-US" sz="3100" b="1">
                <a:solidFill>
                  <a:srgbClr val="FF0000"/>
                </a:solidFill>
              </a:rPr>
              <a:t>my anxious thoughts</a:t>
            </a:r>
            <a:r>
              <a:rPr lang="en-US" sz="3100"/>
              <a:t>;</a:t>
            </a:r>
          </a:p>
        </p:txBody>
      </p:sp>
    </p:spTree>
    <p:extLst>
      <p:ext uri="{BB962C8B-B14F-4D97-AF65-F5344CB8AC3E}">
        <p14:creationId xmlns:p14="http://schemas.microsoft.com/office/powerpoint/2010/main" val="1789245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9C252B-489B-CF92-4C80-896CAC1CEB33}"/>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1FC0B643-12A5-F292-DBA6-71C3C8E2B4A2}"/>
              </a:ext>
            </a:extLst>
          </p:cNvPr>
          <p:cNvSpPr txBox="1"/>
          <p:nvPr/>
        </p:nvSpPr>
        <p:spPr>
          <a:xfrm>
            <a:off x="0" y="762000"/>
            <a:ext cx="12192000" cy="646331"/>
          </a:xfrm>
          <a:prstGeom prst="rect">
            <a:avLst/>
          </a:prstGeom>
          <a:noFill/>
        </p:spPr>
        <p:txBody>
          <a:bodyPr vert="horz" rtlCol="0">
            <a:spAutoFit/>
          </a:bodyPr>
          <a:lstStyle/>
          <a:p>
            <a:pPr algn="ctr"/>
            <a:r>
              <a:rPr lang="en-US" sz="3600"/>
              <a:t>Romans 12:2</a:t>
            </a:r>
          </a:p>
        </p:txBody>
      </p:sp>
      <p:sp>
        <p:nvSpPr>
          <p:cNvPr id="4" name="TextBox 3">
            <a:extLst>
              <a:ext uri="{FF2B5EF4-FFF2-40B4-BE49-F238E27FC236}">
                <a16:creationId xmlns:a16="http://schemas.microsoft.com/office/drawing/2014/main" id="{09EEF896-FF1D-0042-9B6D-AC36546E54E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85FC558-C234-38E9-E06A-52474ABB7B22}"/>
              </a:ext>
            </a:extLst>
          </p:cNvPr>
          <p:cNvSpPr txBox="1"/>
          <p:nvPr/>
        </p:nvSpPr>
        <p:spPr>
          <a:xfrm>
            <a:off x="1016000" y="1905000"/>
            <a:ext cx="10160000" cy="2000548"/>
          </a:xfrm>
          <a:prstGeom prst="rect">
            <a:avLst/>
          </a:prstGeom>
          <a:noFill/>
        </p:spPr>
        <p:txBody>
          <a:bodyPr vert="horz" rtlCol="0">
            <a:spAutoFit/>
          </a:bodyPr>
          <a:lstStyle/>
          <a:p>
            <a:pPr algn="ctr"/>
            <a:r>
              <a:rPr lang="en-US" sz="3100"/>
              <a:t>And do not be conformed to this world, but </a:t>
            </a:r>
            <a:r>
              <a:rPr lang="en-US" sz="3100" b="1">
                <a:solidFill>
                  <a:srgbClr val="FF0000"/>
                </a:solidFill>
              </a:rPr>
              <a:t>be transformed by the renewing of your mind</a:t>
            </a:r>
            <a:r>
              <a:rPr lang="en-US" sz="3100"/>
              <a:t>, so that you may prove what the will of God is, that which is good and acceptable and perfect.</a:t>
            </a:r>
          </a:p>
        </p:txBody>
      </p:sp>
    </p:spTree>
    <p:extLst>
      <p:ext uri="{BB962C8B-B14F-4D97-AF65-F5344CB8AC3E}">
        <p14:creationId xmlns:p14="http://schemas.microsoft.com/office/powerpoint/2010/main" val="2087397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883D52-82B2-DC13-0A94-967256F81F8D}"/>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E38AF9E9-A267-9C52-B40F-2B0A94986BAF}"/>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10:3-5</a:t>
            </a:r>
          </a:p>
        </p:txBody>
      </p:sp>
      <p:sp>
        <p:nvSpPr>
          <p:cNvPr id="4" name="TextBox 3">
            <a:extLst>
              <a:ext uri="{FF2B5EF4-FFF2-40B4-BE49-F238E27FC236}">
                <a16:creationId xmlns:a16="http://schemas.microsoft.com/office/drawing/2014/main" id="{A1B1D0F7-184B-03F3-2DD2-33127DF8E40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8466766-87EF-5055-0C9C-52F6979A299C}"/>
              </a:ext>
            </a:extLst>
          </p:cNvPr>
          <p:cNvSpPr txBox="1"/>
          <p:nvPr/>
        </p:nvSpPr>
        <p:spPr>
          <a:xfrm>
            <a:off x="1016000" y="1905000"/>
            <a:ext cx="10160000" cy="2954655"/>
          </a:xfrm>
          <a:prstGeom prst="rect">
            <a:avLst/>
          </a:prstGeom>
          <a:noFill/>
        </p:spPr>
        <p:txBody>
          <a:bodyPr vert="horz" rtlCol="0">
            <a:spAutoFit/>
          </a:bodyPr>
          <a:lstStyle/>
          <a:p>
            <a:pPr algn="ctr"/>
            <a:r>
              <a:rPr lang="en-US" sz="3100"/>
              <a:t>For though we walk in the flesh, we </a:t>
            </a:r>
            <a:r>
              <a:rPr lang="en-US" sz="3100" b="1">
                <a:solidFill>
                  <a:srgbClr val="FF0000"/>
                </a:solidFill>
              </a:rPr>
              <a:t>do not war according to the flesh</a:t>
            </a:r>
            <a:r>
              <a:rPr lang="en-US" sz="3100"/>
              <a:t>, for the weapons of our warfare are not of the flesh, but divinely powerful for the destruction of fortresses. We are destroying speculations and every lofty thing raised up against the knowledge of God, and we are </a:t>
            </a:r>
            <a:r>
              <a:rPr lang="en-US" sz="3100" b="1">
                <a:solidFill>
                  <a:srgbClr val="FF0000"/>
                </a:solidFill>
              </a:rPr>
              <a:t>taking every thought captive</a:t>
            </a:r>
            <a:r>
              <a:rPr lang="en-US" sz="3100"/>
              <a:t> to the obedience of Christ,</a:t>
            </a:r>
          </a:p>
        </p:txBody>
      </p:sp>
    </p:spTree>
    <p:extLst>
      <p:ext uri="{BB962C8B-B14F-4D97-AF65-F5344CB8AC3E}">
        <p14:creationId xmlns:p14="http://schemas.microsoft.com/office/powerpoint/2010/main" val="2146456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42CB71-957B-F545-A738-4E108113279F}"/>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90BF8BEB-1C4A-D44D-5B27-D030DF0D5585}"/>
              </a:ext>
            </a:extLst>
          </p:cNvPr>
          <p:cNvSpPr txBox="1"/>
          <p:nvPr/>
        </p:nvSpPr>
        <p:spPr>
          <a:xfrm>
            <a:off x="0" y="762000"/>
            <a:ext cx="12192000" cy="646331"/>
          </a:xfrm>
          <a:prstGeom prst="rect">
            <a:avLst/>
          </a:prstGeom>
          <a:noFill/>
        </p:spPr>
        <p:txBody>
          <a:bodyPr vert="horz" rtlCol="0">
            <a:spAutoFit/>
          </a:bodyPr>
          <a:lstStyle/>
          <a:p>
            <a:pPr algn="ctr"/>
            <a:r>
              <a:rPr lang="en-US" sz="3600"/>
              <a:t>Testament of Benjamin 5:1</a:t>
            </a:r>
          </a:p>
        </p:txBody>
      </p:sp>
      <p:sp>
        <p:nvSpPr>
          <p:cNvPr id="4" name="TextBox 3">
            <a:extLst>
              <a:ext uri="{FF2B5EF4-FFF2-40B4-BE49-F238E27FC236}">
                <a16:creationId xmlns:a16="http://schemas.microsoft.com/office/drawing/2014/main" id="{8D4591DE-291F-03D6-D475-C9258F5DFD5B}"/>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90A20105-2560-379D-702A-3259AA4C2EF1}"/>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If you have a good mind</a:t>
            </a:r>
            <a:r>
              <a:rPr lang="en-US" sz="3100"/>
              <a:t>, my children, then wicked men will be at peace with you. The reckless will reverence you and turn to good. The covetous will not only stop being greedy, but start giving to those who are afflicted. If you do well, the unclean spirits will flee from you. Even beasts will flee from you in dread. Darkness flees from those who reverence good works. When anyone injures a holy man, they repent because the holy man forgives him and holds his peace. (Continued...)</a:t>
            </a:r>
          </a:p>
        </p:txBody>
      </p:sp>
    </p:spTree>
    <p:extLst>
      <p:ext uri="{BB962C8B-B14F-4D97-AF65-F5344CB8AC3E}">
        <p14:creationId xmlns:p14="http://schemas.microsoft.com/office/powerpoint/2010/main" val="361624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03BD08-4C11-D55B-DCE8-02CF28F7D1F5}"/>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DF33D5BB-20C9-BC30-F268-6157A31D465B}"/>
              </a:ext>
            </a:extLst>
          </p:cNvPr>
          <p:cNvSpPr txBox="1"/>
          <p:nvPr/>
        </p:nvSpPr>
        <p:spPr>
          <a:xfrm>
            <a:off x="1016000" y="635000"/>
            <a:ext cx="10160000" cy="2000548"/>
          </a:xfrm>
          <a:prstGeom prst="rect">
            <a:avLst/>
          </a:prstGeom>
          <a:noFill/>
        </p:spPr>
        <p:txBody>
          <a:bodyPr vert="horz" rtlCol="0">
            <a:spAutoFit/>
          </a:bodyPr>
          <a:lstStyle/>
          <a:p>
            <a:pPr algn="ctr"/>
            <a:r>
              <a:rPr lang="en-US" sz="3100"/>
              <a:t>If anyone betrays a righteous soul, the righteous man, through praying, may be humbled for a little while. Yet not long afterwards he appears far more glorious, as Joseph my brother did.</a:t>
            </a:r>
          </a:p>
        </p:txBody>
      </p:sp>
    </p:spTree>
    <p:extLst>
      <p:ext uri="{BB962C8B-B14F-4D97-AF65-F5344CB8AC3E}">
        <p14:creationId xmlns:p14="http://schemas.microsoft.com/office/powerpoint/2010/main" val="28015728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4A2580-8C03-709A-7E6A-68F510FB109D}"/>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67138F91-21B4-9E3C-856E-5A80FA0DF390}"/>
              </a:ext>
            </a:extLst>
          </p:cNvPr>
          <p:cNvSpPr txBox="1"/>
          <p:nvPr/>
        </p:nvSpPr>
        <p:spPr>
          <a:xfrm>
            <a:off x="0" y="762000"/>
            <a:ext cx="12192000" cy="646331"/>
          </a:xfrm>
          <a:prstGeom prst="rect">
            <a:avLst/>
          </a:prstGeom>
          <a:noFill/>
        </p:spPr>
        <p:txBody>
          <a:bodyPr vert="horz" rtlCol="0">
            <a:spAutoFit/>
          </a:bodyPr>
          <a:lstStyle/>
          <a:p>
            <a:pPr algn="ctr"/>
            <a:r>
              <a:rPr lang="en-US" sz="3600"/>
              <a:t>Testament of Benjamin 6:1</a:t>
            </a:r>
          </a:p>
        </p:txBody>
      </p:sp>
      <p:sp>
        <p:nvSpPr>
          <p:cNvPr id="4" name="TextBox 3">
            <a:extLst>
              <a:ext uri="{FF2B5EF4-FFF2-40B4-BE49-F238E27FC236}">
                <a16:creationId xmlns:a16="http://schemas.microsoft.com/office/drawing/2014/main" id="{6779C4EC-A10D-B1F6-331C-E13FE2F5867D}"/>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422CC274-D363-3071-622F-26510B46081A}"/>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The mind of the good</a:t>
            </a:r>
            <a:r>
              <a:rPr lang="en-US" sz="3100"/>
              <a:t> man is not under the power of the deceit of the spirit of Belial, for the angel of peace guides his soul. He does not gaze passionately on corruptible things, nor hoard riches for his own pleasure. He does not delight in pleasure, hurt his neighbor, pamper himself with food, or err in pride, for the Lord is his portion. </a:t>
            </a:r>
            <a:r>
              <a:rPr lang="en-US" sz="3100" b="1">
                <a:solidFill>
                  <a:srgbClr val="FF0000"/>
                </a:solidFill>
              </a:rPr>
              <a:t>The good mind</a:t>
            </a:r>
            <a:r>
              <a:rPr lang="en-US" sz="3100"/>
              <a:t> does not dwell on the glory or dishonor of men. He does not practice guile, lying, fighting, or reviling. (Continued...)</a:t>
            </a:r>
          </a:p>
        </p:txBody>
      </p:sp>
    </p:spTree>
    <p:extLst>
      <p:ext uri="{BB962C8B-B14F-4D97-AF65-F5344CB8AC3E}">
        <p14:creationId xmlns:p14="http://schemas.microsoft.com/office/powerpoint/2010/main" val="18514399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F2A424-DFDF-9B71-8DFA-356378574BF4}"/>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25577CB3-516D-76D9-4577-8893B6C9CE59}"/>
              </a:ext>
            </a:extLst>
          </p:cNvPr>
          <p:cNvSpPr txBox="1"/>
          <p:nvPr/>
        </p:nvSpPr>
        <p:spPr>
          <a:xfrm>
            <a:off x="1016000" y="635000"/>
            <a:ext cx="10160000" cy="3431709"/>
          </a:xfrm>
          <a:prstGeom prst="rect">
            <a:avLst/>
          </a:prstGeom>
          <a:noFill/>
        </p:spPr>
        <p:txBody>
          <a:bodyPr vert="horz" rtlCol="0">
            <a:spAutoFit/>
          </a:bodyPr>
          <a:lstStyle/>
          <a:p>
            <a:pPr algn="ctr"/>
            <a:r>
              <a:rPr lang="en-US" sz="3100"/>
              <a:t>The Lord dwells with him and lights up his soul, and he rejoices with all men. </a:t>
            </a:r>
            <a:r>
              <a:rPr lang="en-US" sz="3100" b="1">
                <a:solidFill>
                  <a:srgbClr val="FF0000"/>
                </a:solidFill>
              </a:rPr>
              <a:t>The good mind</a:t>
            </a:r>
            <a:r>
              <a:rPr lang="en-US" sz="3100"/>
              <a:t> is not hypocritical. It does not bless and curse, insult and honor, or spread sorrow and joy. It does not make peace and cause trouble, speak hypocritically and truthfully, or bring poverty and wealth. It only has one temperament: pure and uncorrupt, concerning all men. (Continued...)</a:t>
            </a:r>
          </a:p>
        </p:txBody>
      </p:sp>
    </p:spTree>
    <p:extLst>
      <p:ext uri="{BB962C8B-B14F-4D97-AF65-F5344CB8AC3E}">
        <p14:creationId xmlns:p14="http://schemas.microsoft.com/office/powerpoint/2010/main" val="39652557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5CCCE8-5989-B4B3-8EDB-8BEE8EF06ACA}"/>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66BE6D99-EA6B-8219-15F4-5E5C76F1ACE9}"/>
              </a:ext>
            </a:extLst>
          </p:cNvPr>
          <p:cNvSpPr txBox="1"/>
          <p:nvPr/>
        </p:nvSpPr>
        <p:spPr>
          <a:xfrm>
            <a:off x="1016000" y="635000"/>
            <a:ext cx="10160000" cy="2477601"/>
          </a:xfrm>
          <a:prstGeom prst="rect">
            <a:avLst/>
          </a:prstGeom>
          <a:noFill/>
        </p:spPr>
        <p:txBody>
          <a:bodyPr vert="horz" rtlCol="0">
            <a:spAutoFit/>
          </a:bodyPr>
          <a:lstStyle/>
          <a:p>
            <a:pPr algn="ctr"/>
            <a:r>
              <a:rPr lang="en-US" sz="3100"/>
              <a:t>It has no trouble seeing and hearing the truth, for in everything the Lord watched his soul, and keeps his mind clean so that he will not be condemned by God and men. But every work of Belial is hypocritical, and cannot be straight.</a:t>
            </a:r>
          </a:p>
        </p:txBody>
      </p:sp>
    </p:spTree>
    <p:extLst>
      <p:ext uri="{BB962C8B-B14F-4D97-AF65-F5344CB8AC3E}">
        <p14:creationId xmlns:p14="http://schemas.microsoft.com/office/powerpoint/2010/main" val="28381544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F4C227-5767-8FF6-79DA-04A326ED041F}"/>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F8A25E87-516E-4C10-A484-002C03092F0A}"/>
              </a:ext>
            </a:extLst>
          </p:cNvPr>
          <p:cNvSpPr txBox="1"/>
          <p:nvPr/>
        </p:nvSpPr>
        <p:spPr>
          <a:xfrm>
            <a:off x="0" y="762000"/>
            <a:ext cx="12192000" cy="646331"/>
          </a:xfrm>
          <a:prstGeom prst="rect">
            <a:avLst/>
          </a:prstGeom>
          <a:noFill/>
        </p:spPr>
        <p:txBody>
          <a:bodyPr vert="horz" rtlCol="0">
            <a:spAutoFit/>
          </a:bodyPr>
          <a:lstStyle/>
          <a:p>
            <a:pPr algn="ctr"/>
            <a:r>
              <a:rPr lang="en-US" sz="3600"/>
              <a:t>Testament of Benjamin 8:1</a:t>
            </a:r>
          </a:p>
        </p:txBody>
      </p:sp>
      <p:sp>
        <p:nvSpPr>
          <p:cNvPr id="4" name="TextBox 3">
            <a:extLst>
              <a:ext uri="{FF2B5EF4-FFF2-40B4-BE49-F238E27FC236}">
                <a16:creationId xmlns:a16="http://schemas.microsoft.com/office/drawing/2014/main" id="{C9950D74-56AE-2105-33DF-70B1342BD41D}"/>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CE0FCB0-91F4-F678-0754-A94B56B448C6}"/>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my children, flee all wrong doing, envy, and hatred of family, and cleave to goodness and love. </a:t>
            </a:r>
            <a:r>
              <a:rPr lang="en-US" sz="3100" b="1">
                <a:solidFill>
                  <a:srgbClr val="FF0000"/>
                </a:solidFill>
              </a:rPr>
              <a:t>He who has a pure mind</a:t>
            </a:r>
            <a:r>
              <a:rPr lang="en-US" sz="3100"/>
              <a:t> in love does not think about fornicating with a woman because he has not defilement in his heart, and the Spirit of God rests in him just as the sun is not defiled by shining over dung and mire, but rather it dries up both and drives away the stench. (Continued...)</a:t>
            </a:r>
          </a:p>
        </p:txBody>
      </p:sp>
    </p:spTree>
    <p:extLst>
      <p:ext uri="{BB962C8B-B14F-4D97-AF65-F5344CB8AC3E}">
        <p14:creationId xmlns:p14="http://schemas.microsoft.com/office/powerpoint/2010/main" val="3890928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422D3F-DAB3-F08E-FE1D-B319D3CF52FE}"/>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4637C6E1-E4D5-EE0F-CF05-2708A67128DE}"/>
              </a:ext>
            </a:extLst>
          </p:cNvPr>
          <p:cNvSpPr txBox="1"/>
          <p:nvPr/>
        </p:nvSpPr>
        <p:spPr>
          <a:xfrm>
            <a:off x="1016000" y="635000"/>
            <a:ext cx="10160000" cy="1523494"/>
          </a:xfrm>
          <a:prstGeom prst="rect">
            <a:avLst/>
          </a:prstGeom>
          <a:noFill/>
        </p:spPr>
        <p:txBody>
          <a:bodyPr vert="horz" rtlCol="0">
            <a:spAutoFit/>
          </a:bodyPr>
          <a:lstStyle/>
          <a:p>
            <a:pPr algn="ctr"/>
            <a:r>
              <a:rPr lang="en-US" sz="3100"/>
              <a:t>So also the pure mind, constrained among the defilements of the earth, rather edifies others and suffers no defilement itself.</a:t>
            </a:r>
          </a:p>
        </p:txBody>
      </p:sp>
    </p:spTree>
    <p:extLst>
      <p:ext uri="{BB962C8B-B14F-4D97-AF65-F5344CB8AC3E}">
        <p14:creationId xmlns:p14="http://schemas.microsoft.com/office/powerpoint/2010/main" val="3869089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8BA699-C60A-4751-9735-DD5254889F01}"/>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5D6E73B0-553C-F855-04D2-F0CEA9FC0CD8}"/>
              </a:ext>
            </a:extLst>
          </p:cNvPr>
          <p:cNvSpPr txBox="1"/>
          <p:nvPr/>
        </p:nvSpPr>
        <p:spPr>
          <a:xfrm>
            <a:off x="0" y="762000"/>
            <a:ext cx="12192000" cy="646331"/>
          </a:xfrm>
          <a:prstGeom prst="rect">
            <a:avLst/>
          </a:prstGeom>
          <a:noFill/>
        </p:spPr>
        <p:txBody>
          <a:bodyPr vert="horz" rtlCol="0">
            <a:spAutoFit/>
          </a:bodyPr>
          <a:lstStyle/>
          <a:p>
            <a:pPr algn="ctr"/>
            <a:r>
              <a:rPr lang="en-US" sz="3600"/>
              <a:t>Testament of Joseph 7:1</a:t>
            </a:r>
          </a:p>
        </p:txBody>
      </p:sp>
      <p:sp>
        <p:nvSpPr>
          <p:cNvPr id="4" name="TextBox 3">
            <a:extLst>
              <a:ext uri="{FF2B5EF4-FFF2-40B4-BE49-F238E27FC236}">
                <a16:creationId xmlns:a16="http://schemas.microsoft.com/office/drawing/2014/main" id="{3C7F80BB-9EFF-7EBB-0F3D-10512006F54B}"/>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36F3D7D6-A6AE-A91B-63C1-7B07E6E047C2}"/>
              </a:ext>
            </a:extLst>
          </p:cNvPr>
          <p:cNvSpPr txBox="1"/>
          <p:nvPr/>
        </p:nvSpPr>
        <p:spPr>
          <a:xfrm>
            <a:off x="1016000" y="1905000"/>
            <a:ext cx="10160000" cy="2000548"/>
          </a:xfrm>
          <a:prstGeom prst="rect">
            <a:avLst/>
          </a:prstGeom>
          <a:noFill/>
        </p:spPr>
        <p:txBody>
          <a:bodyPr vert="horz" rtlCol="0">
            <a:spAutoFit/>
          </a:bodyPr>
          <a:lstStyle/>
          <a:p>
            <a:pPr algn="ctr"/>
            <a:r>
              <a:rPr lang="en-US" sz="3100"/>
              <a:t>If anyone falls into the </a:t>
            </a:r>
            <a:r>
              <a:rPr lang="en-US" sz="3100" b="1">
                <a:solidFill>
                  <a:srgbClr val="FF0000"/>
                </a:solidFill>
              </a:rPr>
              <a:t>passion of a wicked desire</a:t>
            </a:r>
            <a:r>
              <a:rPr lang="en-US" sz="3100"/>
              <a:t>, they become enslaved by it. She was so enslaved by her desire that she mistook any kind word from me as a sign that her wicked desire might soon be fulfilled.</a:t>
            </a:r>
          </a:p>
        </p:txBody>
      </p:sp>
    </p:spTree>
    <p:extLst>
      <p:ext uri="{BB962C8B-B14F-4D97-AF65-F5344CB8AC3E}">
        <p14:creationId xmlns:p14="http://schemas.microsoft.com/office/powerpoint/2010/main" val="1253203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305121-00AD-D1CD-3632-90AC636E176E}"/>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AA32017C-217F-97C8-378D-DD64BBEB9BFB}"/>
              </a:ext>
            </a:extLst>
          </p:cNvPr>
          <p:cNvSpPr txBox="1"/>
          <p:nvPr/>
        </p:nvSpPr>
        <p:spPr>
          <a:xfrm>
            <a:off x="0" y="762000"/>
            <a:ext cx="12192000" cy="646331"/>
          </a:xfrm>
          <a:prstGeom prst="rect">
            <a:avLst/>
          </a:prstGeom>
          <a:noFill/>
        </p:spPr>
        <p:txBody>
          <a:bodyPr vert="horz" rtlCol="0">
            <a:spAutoFit/>
          </a:bodyPr>
          <a:lstStyle/>
          <a:p>
            <a:pPr algn="ctr"/>
            <a:r>
              <a:rPr lang="en-US" sz="3600"/>
              <a:t>Luke 11:33-36</a:t>
            </a:r>
          </a:p>
        </p:txBody>
      </p:sp>
      <p:sp>
        <p:nvSpPr>
          <p:cNvPr id="4" name="TextBox 3">
            <a:extLst>
              <a:ext uri="{FF2B5EF4-FFF2-40B4-BE49-F238E27FC236}">
                <a16:creationId xmlns:a16="http://schemas.microsoft.com/office/drawing/2014/main" id="{E2F075FB-A104-BD40-A483-EFE7030C5F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2544084-E9B8-1C95-8CA1-E5E80DDF9B90}"/>
              </a:ext>
            </a:extLst>
          </p:cNvPr>
          <p:cNvSpPr txBox="1"/>
          <p:nvPr/>
        </p:nvSpPr>
        <p:spPr>
          <a:xfrm>
            <a:off x="1016000" y="1905000"/>
            <a:ext cx="10160000" cy="3431709"/>
          </a:xfrm>
          <a:prstGeom prst="rect">
            <a:avLst/>
          </a:prstGeom>
          <a:noFill/>
        </p:spPr>
        <p:txBody>
          <a:bodyPr vert="horz" rtlCol="0">
            <a:spAutoFit/>
          </a:bodyPr>
          <a:lstStyle/>
          <a:p>
            <a:pPr algn="ctr"/>
            <a:r>
              <a:rPr lang="en-US" sz="3100"/>
              <a:t>"No one, after lighting a lamp, puts it away in a cellar nor under a basket, but on the lampstand, so that those who enter may see the light. "</a:t>
            </a:r>
            <a:r>
              <a:rPr lang="en-US" sz="3100" b="1">
                <a:solidFill>
                  <a:srgbClr val="FF0000"/>
                </a:solidFill>
              </a:rPr>
              <a:t>The eye is the lamp of your body; when your eye is clear, your whole body also is full of light; but when it is bad, your body also is full of darkness.</a:t>
            </a:r>
            <a:r>
              <a:rPr lang="en-US" sz="3100"/>
              <a:t> "Then watch out that the light in you is not darkness. (Continued...)</a:t>
            </a:r>
          </a:p>
        </p:txBody>
      </p:sp>
    </p:spTree>
    <p:extLst>
      <p:ext uri="{BB962C8B-B14F-4D97-AF65-F5344CB8AC3E}">
        <p14:creationId xmlns:p14="http://schemas.microsoft.com/office/powerpoint/2010/main" val="28817384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F55F5B-DA01-E281-D268-C0CCBF6E6C17}"/>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B64CC0E6-7AC9-C470-506E-12BD5C8F2343}"/>
              </a:ext>
            </a:extLst>
          </p:cNvPr>
          <p:cNvSpPr txBox="1"/>
          <p:nvPr/>
        </p:nvSpPr>
        <p:spPr>
          <a:xfrm>
            <a:off x="1016000" y="635000"/>
            <a:ext cx="10160000" cy="1523494"/>
          </a:xfrm>
          <a:prstGeom prst="rect">
            <a:avLst/>
          </a:prstGeom>
          <a:noFill/>
        </p:spPr>
        <p:txBody>
          <a:bodyPr vert="horz" rtlCol="0">
            <a:spAutoFit/>
          </a:bodyPr>
          <a:lstStyle/>
          <a:p>
            <a:pPr algn="ctr"/>
            <a:r>
              <a:rPr lang="en-US" sz="3100"/>
              <a:t>"If therefore your whole body is full of light, with no dark part in it, it will be wholly illumined, as when the lamp illumines you with its rays."</a:t>
            </a:r>
          </a:p>
        </p:txBody>
      </p:sp>
    </p:spTree>
    <p:extLst>
      <p:ext uri="{BB962C8B-B14F-4D97-AF65-F5344CB8AC3E}">
        <p14:creationId xmlns:p14="http://schemas.microsoft.com/office/powerpoint/2010/main" val="1284014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7353FD-058B-7189-6AC8-D3667717492B}"/>
              </a:ext>
            </a:extLst>
          </p:cNvPr>
          <p:cNvSpPr txBox="1"/>
          <p:nvPr/>
        </p:nvSpPr>
        <p:spPr>
          <a:xfrm>
            <a:off x="127000" y="127000"/>
            <a:ext cx="7315200" cy="276999"/>
          </a:xfrm>
          <a:prstGeom prst="rect">
            <a:avLst/>
          </a:prstGeom>
          <a:noFill/>
        </p:spPr>
        <p:txBody>
          <a:bodyPr vert="horz" lIns="0" tIns="0" rIns="0" bIns="0" rtlCol="0">
            <a:spAutoFit/>
          </a:bodyPr>
          <a:lstStyle/>
          <a:p>
            <a:r>
              <a:rPr lang="en-US"/>
              <a:t>Battle in the mind</a:t>
            </a:r>
          </a:p>
        </p:txBody>
      </p:sp>
      <p:sp>
        <p:nvSpPr>
          <p:cNvPr id="3" name="TextBox 2">
            <a:extLst>
              <a:ext uri="{FF2B5EF4-FFF2-40B4-BE49-F238E27FC236}">
                <a16:creationId xmlns:a16="http://schemas.microsoft.com/office/drawing/2014/main" id="{C8599409-2473-9E1F-B16C-1591B310BA59}"/>
              </a:ext>
            </a:extLst>
          </p:cNvPr>
          <p:cNvSpPr txBox="1"/>
          <p:nvPr/>
        </p:nvSpPr>
        <p:spPr>
          <a:xfrm>
            <a:off x="0" y="762000"/>
            <a:ext cx="12192000" cy="646331"/>
          </a:xfrm>
          <a:prstGeom prst="rect">
            <a:avLst/>
          </a:prstGeom>
          <a:noFill/>
        </p:spPr>
        <p:txBody>
          <a:bodyPr vert="horz" rtlCol="0">
            <a:spAutoFit/>
          </a:bodyPr>
          <a:lstStyle/>
          <a:p>
            <a:pPr algn="ctr"/>
            <a:r>
              <a:rPr lang="en-US" sz="3600"/>
              <a:t>Testament of Reuben 2:4</a:t>
            </a:r>
          </a:p>
        </p:txBody>
      </p:sp>
      <p:sp>
        <p:nvSpPr>
          <p:cNvPr id="4" name="TextBox 3">
            <a:extLst>
              <a:ext uri="{FF2B5EF4-FFF2-40B4-BE49-F238E27FC236}">
                <a16:creationId xmlns:a16="http://schemas.microsoft.com/office/drawing/2014/main" id="{0CC2648A-14D5-A197-66C9-8E88BB20C39E}"/>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BF808157-313C-FB9E-A97E-4F2105FEE7C9}"/>
              </a:ext>
            </a:extLst>
          </p:cNvPr>
          <p:cNvSpPr txBox="1"/>
          <p:nvPr/>
        </p:nvSpPr>
        <p:spPr>
          <a:xfrm>
            <a:off x="1016000" y="1905000"/>
            <a:ext cx="10160000" cy="1523494"/>
          </a:xfrm>
          <a:prstGeom prst="rect">
            <a:avLst/>
          </a:prstGeom>
          <a:noFill/>
        </p:spPr>
        <p:txBody>
          <a:bodyPr vert="horz" rtlCol="0">
            <a:spAutoFit/>
          </a:bodyPr>
          <a:lstStyle/>
          <a:p>
            <a:pPr algn="ctr"/>
            <a:r>
              <a:rPr lang="en-US" sz="3100"/>
              <a:t>And yet my father comforted me much, and prayed for me unto the Lord, that the anger of the Lord might pass from me, even as the Lord showed.</a:t>
            </a:r>
          </a:p>
        </p:txBody>
      </p:sp>
    </p:spTree>
    <p:extLst>
      <p:ext uri="{BB962C8B-B14F-4D97-AF65-F5344CB8AC3E}">
        <p14:creationId xmlns:p14="http://schemas.microsoft.com/office/powerpoint/2010/main" val="24627351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8D9DF-8016-D142-465B-355408B0311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How the battle is won</a:t>
            </a:r>
          </a:p>
        </p:txBody>
      </p:sp>
      <p:sp>
        <p:nvSpPr>
          <p:cNvPr id="3" name="Subtitle 2">
            <a:extLst>
              <a:ext uri="{FF2B5EF4-FFF2-40B4-BE49-F238E27FC236}">
                <a16:creationId xmlns:a16="http://schemas.microsoft.com/office/drawing/2014/main" id="{386D3291-68EA-D7F4-8BCF-792011A5041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000466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38507A-B560-197E-06F8-77B7FB96BE97}"/>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C51FA5B7-0A01-3A7C-D315-D95FB672D5D7}"/>
              </a:ext>
            </a:extLst>
          </p:cNvPr>
          <p:cNvSpPr txBox="1"/>
          <p:nvPr/>
        </p:nvSpPr>
        <p:spPr>
          <a:xfrm>
            <a:off x="0" y="762000"/>
            <a:ext cx="12192000" cy="646331"/>
          </a:xfrm>
          <a:prstGeom prst="rect">
            <a:avLst/>
          </a:prstGeom>
          <a:noFill/>
        </p:spPr>
        <p:txBody>
          <a:bodyPr vert="horz" rtlCol="0">
            <a:spAutoFit/>
          </a:bodyPr>
          <a:lstStyle/>
          <a:p>
            <a:pPr algn="ctr"/>
            <a:r>
              <a:rPr lang="en-US" sz="3600"/>
              <a:t>First John 4:4</a:t>
            </a:r>
          </a:p>
        </p:txBody>
      </p:sp>
      <p:sp>
        <p:nvSpPr>
          <p:cNvPr id="4" name="TextBox 3">
            <a:extLst>
              <a:ext uri="{FF2B5EF4-FFF2-40B4-BE49-F238E27FC236}">
                <a16:creationId xmlns:a16="http://schemas.microsoft.com/office/drawing/2014/main" id="{ADA95757-C927-8A57-7009-0001176FBD0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51195BE-F48F-59B7-9046-96113FCD771F}"/>
              </a:ext>
            </a:extLst>
          </p:cNvPr>
          <p:cNvSpPr txBox="1"/>
          <p:nvPr/>
        </p:nvSpPr>
        <p:spPr>
          <a:xfrm>
            <a:off x="1016000" y="1905000"/>
            <a:ext cx="10160000" cy="1523494"/>
          </a:xfrm>
          <a:prstGeom prst="rect">
            <a:avLst/>
          </a:prstGeom>
          <a:noFill/>
        </p:spPr>
        <p:txBody>
          <a:bodyPr vert="horz" rtlCol="0">
            <a:spAutoFit/>
          </a:bodyPr>
          <a:lstStyle/>
          <a:p>
            <a:pPr algn="ctr"/>
            <a:r>
              <a:rPr lang="en-US" sz="3100"/>
              <a:t>You are from God, little children, and have overcome them; because </a:t>
            </a:r>
            <a:r>
              <a:rPr lang="en-US" sz="3100" b="1">
                <a:solidFill>
                  <a:srgbClr val="FF0000"/>
                </a:solidFill>
              </a:rPr>
              <a:t>greater is He</a:t>
            </a:r>
            <a:r>
              <a:rPr lang="en-US" sz="3100"/>
              <a:t> who is in you than he who is in the world.</a:t>
            </a:r>
          </a:p>
        </p:txBody>
      </p:sp>
    </p:spTree>
    <p:extLst>
      <p:ext uri="{BB962C8B-B14F-4D97-AF65-F5344CB8AC3E}">
        <p14:creationId xmlns:p14="http://schemas.microsoft.com/office/powerpoint/2010/main" val="42608430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6699BA-B71C-2DB9-E7EE-5DD7C1CCABFA}"/>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385621AA-4068-01F2-4150-ADA940C22B49}"/>
              </a:ext>
            </a:extLst>
          </p:cNvPr>
          <p:cNvSpPr txBox="1"/>
          <p:nvPr/>
        </p:nvSpPr>
        <p:spPr>
          <a:xfrm>
            <a:off x="0" y="762000"/>
            <a:ext cx="12192000" cy="646331"/>
          </a:xfrm>
          <a:prstGeom prst="rect">
            <a:avLst/>
          </a:prstGeom>
          <a:noFill/>
        </p:spPr>
        <p:txBody>
          <a:bodyPr vert="horz" rtlCol="0">
            <a:spAutoFit/>
          </a:bodyPr>
          <a:lstStyle/>
          <a:p>
            <a:pPr algn="ctr"/>
            <a:r>
              <a:rPr lang="en-US" sz="3600"/>
              <a:t>Revelation 12:11</a:t>
            </a:r>
          </a:p>
        </p:txBody>
      </p:sp>
      <p:sp>
        <p:nvSpPr>
          <p:cNvPr id="4" name="TextBox 3">
            <a:extLst>
              <a:ext uri="{FF2B5EF4-FFF2-40B4-BE49-F238E27FC236}">
                <a16:creationId xmlns:a16="http://schemas.microsoft.com/office/drawing/2014/main" id="{E2F86AC6-BF4A-2AAF-8CF3-0DB1D59EB73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E8D5D71-BFE3-DC8E-7111-40F782D6B0B2}"/>
              </a:ext>
            </a:extLst>
          </p:cNvPr>
          <p:cNvSpPr txBox="1"/>
          <p:nvPr/>
        </p:nvSpPr>
        <p:spPr>
          <a:xfrm>
            <a:off x="1016000" y="1905000"/>
            <a:ext cx="10160000" cy="1523494"/>
          </a:xfrm>
          <a:prstGeom prst="rect">
            <a:avLst/>
          </a:prstGeom>
          <a:noFill/>
        </p:spPr>
        <p:txBody>
          <a:bodyPr vert="horz" rtlCol="0">
            <a:spAutoFit/>
          </a:bodyPr>
          <a:lstStyle/>
          <a:p>
            <a:pPr algn="ctr"/>
            <a:r>
              <a:rPr lang="en-US" sz="3100"/>
              <a:t>"And they overcame him because of </a:t>
            </a:r>
            <a:r>
              <a:rPr lang="en-US" sz="3100" b="1">
                <a:solidFill>
                  <a:srgbClr val="FF0000"/>
                </a:solidFill>
              </a:rPr>
              <a:t>the blood of the Lamb and because of the word of their testimony</a:t>
            </a:r>
            <a:r>
              <a:rPr lang="en-US" sz="3100"/>
              <a:t>, and they did not love their life even when faced with death.</a:t>
            </a:r>
          </a:p>
        </p:txBody>
      </p:sp>
    </p:spTree>
    <p:extLst>
      <p:ext uri="{BB962C8B-B14F-4D97-AF65-F5344CB8AC3E}">
        <p14:creationId xmlns:p14="http://schemas.microsoft.com/office/powerpoint/2010/main" val="29544410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6BB2F7-62BA-95CE-DB43-0E7880F855C7}"/>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E21803DF-A5BA-1C78-2BC8-DA5A6F0B7366}"/>
              </a:ext>
            </a:extLst>
          </p:cNvPr>
          <p:cNvSpPr txBox="1"/>
          <p:nvPr/>
        </p:nvSpPr>
        <p:spPr>
          <a:xfrm>
            <a:off x="0" y="762000"/>
            <a:ext cx="12192000" cy="646331"/>
          </a:xfrm>
          <a:prstGeom prst="rect">
            <a:avLst/>
          </a:prstGeom>
          <a:noFill/>
        </p:spPr>
        <p:txBody>
          <a:bodyPr vert="horz" rtlCol="0">
            <a:spAutoFit/>
          </a:bodyPr>
          <a:lstStyle/>
          <a:p>
            <a:pPr algn="ctr"/>
            <a:r>
              <a:rPr lang="en-US" sz="3600"/>
              <a:t>Romans 8:26</a:t>
            </a:r>
          </a:p>
        </p:txBody>
      </p:sp>
      <p:sp>
        <p:nvSpPr>
          <p:cNvPr id="4" name="TextBox 3">
            <a:extLst>
              <a:ext uri="{FF2B5EF4-FFF2-40B4-BE49-F238E27FC236}">
                <a16:creationId xmlns:a16="http://schemas.microsoft.com/office/drawing/2014/main" id="{5BE04C82-955A-8DFA-7007-DFFA5BF90A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13FEFD1-076E-13B7-9479-91ADF204952E}"/>
              </a:ext>
            </a:extLst>
          </p:cNvPr>
          <p:cNvSpPr txBox="1"/>
          <p:nvPr/>
        </p:nvSpPr>
        <p:spPr>
          <a:xfrm>
            <a:off x="1016000" y="1905000"/>
            <a:ext cx="10160000" cy="2000548"/>
          </a:xfrm>
          <a:prstGeom prst="rect">
            <a:avLst/>
          </a:prstGeom>
          <a:noFill/>
        </p:spPr>
        <p:txBody>
          <a:bodyPr vert="horz" rtlCol="0">
            <a:spAutoFit/>
          </a:bodyPr>
          <a:lstStyle/>
          <a:p>
            <a:pPr algn="ctr"/>
            <a:r>
              <a:rPr lang="en-US" sz="3100"/>
              <a:t>In the same way the Spirit also helps our weakness; for we do not know how to pray as we should, but </a:t>
            </a:r>
            <a:r>
              <a:rPr lang="en-US" sz="3100" b="1">
                <a:solidFill>
                  <a:srgbClr val="FF0000"/>
                </a:solidFill>
              </a:rPr>
              <a:t>the Spirit Himself intercedes for us</a:t>
            </a:r>
            <a:r>
              <a:rPr lang="en-US" sz="3100"/>
              <a:t> with groanings too deep for words;</a:t>
            </a:r>
          </a:p>
        </p:txBody>
      </p:sp>
    </p:spTree>
    <p:extLst>
      <p:ext uri="{BB962C8B-B14F-4D97-AF65-F5344CB8AC3E}">
        <p14:creationId xmlns:p14="http://schemas.microsoft.com/office/powerpoint/2010/main" val="2041805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5F087B-9E3A-FFBC-F8FE-8574A17AB798}"/>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6A90B21D-CA80-2D84-1C91-E221854FA829}"/>
              </a:ext>
            </a:extLst>
          </p:cNvPr>
          <p:cNvSpPr txBox="1"/>
          <p:nvPr/>
        </p:nvSpPr>
        <p:spPr>
          <a:xfrm>
            <a:off x="0" y="762000"/>
            <a:ext cx="12192000" cy="646331"/>
          </a:xfrm>
          <a:prstGeom prst="rect">
            <a:avLst/>
          </a:prstGeom>
          <a:noFill/>
        </p:spPr>
        <p:txBody>
          <a:bodyPr vert="horz" rtlCol="0">
            <a:spAutoFit/>
          </a:bodyPr>
          <a:lstStyle/>
          <a:p>
            <a:pPr algn="ctr"/>
            <a:r>
              <a:rPr lang="en-US" sz="3600"/>
              <a:t>Testament of Asher 3:1</a:t>
            </a:r>
          </a:p>
        </p:txBody>
      </p:sp>
      <p:sp>
        <p:nvSpPr>
          <p:cNvPr id="4" name="TextBox 3">
            <a:extLst>
              <a:ext uri="{FF2B5EF4-FFF2-40B4-BE49-F238E27FC236}">
                <a16:creationId xmlns:a16="http://schemas.microsoft.com/office/drawing/2014/main" id="{C4D3DCFC-916D-EAAB-9D02-ABE02B44A40E}"/>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B0358BE-4C85-CD65-127E-7257DB2C090E}"/>
              </a:ext>
            </a:extLst>
          </p:cNvPr>
          <p:cNvSpPr txBox="1"/>
          <p:nvPr/>
        </p:nvSpPr>
        <p:spPr>
          <a:xfrm>
            <a:off x="1016000" y="1905000"/>
            <a:ext cx="10160000" cy="569387"/>
          </a:xfrm>
          <a:prstGeom prst="rect">
            <a:avLst/>
          </a:prstGeom>
          <a:noFill/>
        </p:spPr>
        <p:txBody>
          <a:bodyPr vert="horz" rtlCol="0">
            <a:spAutoFit/>
          </a:bodyPr>
          <a:lstStyle/>
          <a:p>
            <a:pPr algn="ctr"/>
            <a:r>
              <a:rPr lang="en-US" sz="3100"/>
              <a:t>Destroy the devil </a:t>
            </a:r>
            <a:r>
              <a:rPr lang="en-US" sz="3100" b="1">
                <a:solidFill>
                  <a:srgbClr val="FF0000"/>
                </a:solidFill>
              </a:rPr>
              <a:t>by your good works</a:t>
            </a:r>
            <a:r>
              <a:rPr lang="en-US" sz="3100"/>
              <a:t>.</a:t>
            </a:r>
          </a:p>
        </p:txBody>
      </p:sp>
    </p:spTree>
    <p:extLst>
      <p:ext uri="{BB962C8B-B14F-4D97-AF65-F5344CB8AC3E}">
        <p14:creationId xmlns:p14="http://schemas.microsoft.com/office/powerpoint/2010/main" val="38679938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FB5C8E-A804-DCD0-6355-DC73C1AA7723}"/>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95F04F5B-CF07-5EDF-ACA6-9A877EB0FA74}"/>
              </a:ext>
            </a:extLst>
          </p:cNvPr>
          <p:cNvSpPr txBox="1"/>
          <p:nvPr/>
        </p:nvSpPr>
        <p:spPr>
          <a:xfrm>
            <a:off x="0" y="762000"/>
            <a:ext cx="12192000" cy="646331"/>
          </a:xfrm>
          <a:prstGeom prst="rect">
            <a:avLst/>
          </a:prstGeom>
          <a:noFill/>
        </p:spPr>
        <p:txBody>
          <a:bodyPr vert="horz" rtlCol="0">
            <a:spAutoFit/>
          </a:bodyPr>
          <a:lstStyle/>
          <a:p>
            <a:pPr algn="ctr"/>
            <a:r>
              <a:rPr lang="en-US" sz="3600"/>
              <a:t>Testament of Benjamin 3:1</a:t>
            </a:r>
          </a:p>
        </p:txBody>
      </p:sp>
      <p:sp>
        <p:nvSpPr>
          <p:cNvPr id="4" name="TextBox 3">
            <a:extLst>
              <a:ext uri="{FF2B5EF4-FFF2-40B4-BE49-F238E27FC236}">
                <a16:creationId xmlns:a16="http://schemas.microsoft.com/office/drawing/2014/main" id="{4B7FB957-3B95-4759-71D0-B8CB1E9EFC89}"/>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B3696D6-79FF-A1BF-4D23-890737F4A1E4}"/>
              </a:ext>
            </a:extLst>
          </p:cNvPr>
          <p:cNvSpPr txBox="1"/>
          <p:nvPr/>
        </p:nvSpPr>
        <p:spPr>
          <a:xfrm>
            <a:off x="1016000" y="1905000"/>
            <a:ext cx="10160000" cy="2477601"/>
          </a:xfrm>
          <a:prstGeom prst="rect">
            <a:avLst/>
          </a:prstGeom>
          <a:noFill/>
        </p:spPr>
        <p:txBody>
          <a:bodyPr vert="horz" rtlCol="0">
            <a:spAutoFit/>
          </a:bodyPr>
          <a:lstStyle/>
          <a:p>
            <a:pPr algn="ctr"/>
            <a:r>
              <a:rPr lang="en-US" sz="3100"/>
              <a:t>He who </a:t>
            </a:r>
            <a:r>
              <a:rPr lang="en-US" sz="3100" b="1">
                <a:solidFill>
                  <a:srgbClr val="FF0000"/>
                </a:solidFill>
              </a:rPr>
              <a:t>fears God and loves his neighbor</a:t>
            </a:r>
            <a:r>
              <a:rPr lang="en-US" sz="3100"/>
              <a:t> cannot be afflicted by Belia's spirit of the air, being shielded by the fear of God. Neither can he be ruled over by the device of men or of beasts, for he is aided by the love of the Lord which he has towards his neighbor.</a:t>
            </a:r>
          </a:p>
        </p:txBody>
      </p:sp>
    </p:spTree>
    <p:extLst>
      <p:ext uri="{BB962C8B-B14F-4D97-AF65-F5344CB8AC3E}">
        <p14:creationId xmlns:p14="http://schemas.microsoft.com/office/powerpoint/2010/main" val="3484900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9E6E72-0F78-0D74-A072-8757317BFDD0}"/>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A51887B9-C1D5-C0A5-22D9-E3ACB0CAE401}"/>
              </a:ext>
            </a:extLst>
          </p:cNvPr>
          <p:cNvSpPr txBox="1"/>
          <p:nvPr/>
        </p:nvSpPr>
        <p:spPr>
          <a:xfrm>
            <a:off x="0" y="762000"/>
            <a:ext cx="12192000" cy="646331"/>
          </a:xfrm>
          <a:prstGeom prst="rect">
            <a:avLst/>
          </a:prstGeom>
          <a:noFill/>
        </p:spPr>
        <p:txBody>
          <a:bodyPr vert="horz" rtlCol="0">
            <a:spAutoFit/>
          </a:bodyPr>
          <a:lstStyle/>
          <a:p>
            <a:pPr algn="ctr"/>
            <a:r>
              <a:rPr lang="en-US" sz="3600"/>
              <a:t>Testament of Joseph 9:1</a:t>
            </a:r>
          </a:p>
        </p:txBody>
      </p:sp>
      <p:sp>
        <p:nvSpPr>
          <p:cNvPr id="4" name="TextBox 3">
            <a:extLst>
              <a:ext uri="{FF2B5EF4-FFF2-40B4-BE49-F238E27FC236}">
                <a16:creationId xmlns:a16="http://schemas.microsoft.com/office/drawing/2014/main" id="{B92B13C2-4071-F80C-EE5A-5A6ECA382B3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30C53DC3-B94C-5D1A-8980-CE922A2C962E}"/>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Not even in thoughts did I incline to her.</a:t>
            </a:r>
            <a:r>
              <a:rPr lang="en-US" sz="3100"/>
              <a:t> For God loves those who in a den of darkness fast with chastity, rather than those who in secret chambers live delicately without restraint.</a:t>
            </a:r>
          </a:p>
        </p:txBody>
      </p:sp>
    </p:spTree>
    <p:extLst>
      <p:ext uri="{BB962C8B-B14F-4D97-AF65-F5344CB8AC3E}">
        <p14:creationId xmlns:p14="http://schemas.microsoft.com/office/powerpoint/2010/main" val="19754294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6AEFA4-D48E-21E5-B8D9-D74B6994406B}"/>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0D25536D-238D-E613-BC03-E6BB18FCC99A}"/>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13:1</a:t>
            </a:r>
          </a:p>
        </p:txBody>
      </p:sp>
      <p:sp>
        <p:nvSpPr>
          <p:cNvPr id="4" name="TextBox 3">
            <a:extLst>
              <a:ext uri="{FF2B5EF4-FFF2-40B4-BE49-F238E27FC236}">
                <a16:creationId xmlns:a16="http://schemas.microsoft.com/office/drawing/2014/main" id="{738EE981-BD54-5810-54D1-579AA817EA0C}"/>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2E1EBFDE-0423-AAD7-AEA3-03F284AE2B59}"/>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Work righteousness</a:t>
            </a:r>
            <a:r>
              <a:rPr lang="en-US" sz="3100"/>
              <a:t>, my children, upon the earth, that you may find treasure in heaven, and so good things in your souls. That you may find them in your life. For if you sow evil things, you will reap all the trouble and affliction.</a:t>
            </a:r>
          </a:p>
        </p:txBody>
      </p:sp>
    </p:spTree>
    <p:extLst>
      <p:ext uri="{BB962C8B-B14F-4D97-AF65-F5344CB8AC3E}">
        <p14:creationId xmlns:p14="http://schemas.microsoft.com/office/powerpoint/2010/main" val="1006549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794B59-2593-72E0-E0CF-4EF2ED112967}"/>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E382FB0F-C003-4947-5356-AC67FD4B4DDB}"/>
              </a:ext>
            </a:extLst>
          </p:cNvPr>
          <p:cNvSpPr txBox="1"/>
          <p:nvPr/>
        </p:nvSpPr>
        <p:spPr>
          <a:xfrm>
            <a:off x="0" y="762000"/>
            <a:ext cx="12192000" cy="646331"/>
          </a:xfrm>
          <a:prstGeom prst="rect">
            <a:avLst/>
          </a:prstGeom>
          <a:noFill/>
        </p:spPr>
        <p:txBody>
          <a:bodyPr vert="horz" rtlCol="0">
            <a:spAutoFit/>
          </a:bodyPr>
          <a:lstStyle/>
          <a:p>
            <a:pPr algn="ctr"/>
            <a:r>
              <a:rPr lang="en-US" sz="3600"/>
              <a:t>Testament of Naphtali 3:2</a:t>
            </a:r>
          </a:p>
        </p:txBody>
      </p:sp>
      <p:sp>
        <p:nvSpPr>
          <p:cNvPr id="4" name="TextBox 3">
            <a:extLst>
              <a:ext uri="{FF2B5EF4-FFF2-40B4-BE49-F238E27FC236}">
                <a16:creationId xmlns:a16="http://schemas.microsoft.com/office/drawing/2014/main" id="{95D4F5B3-86D6-85EA-952E-887812E77034}"/>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747BBBF1-6DB5-EE91-5B35-C56233A7BAEF}"/>
              </a:ext>
            </a:extLst>
          </p:cNvPr>
          <p:cNvSpPr txBox="1"/>
          <p:nvPr/>
        </p:nvSpPr>
        <p:spPr>
          <a:xfrm>
            <a:off x="1016000" y="1905000"/>
            <a:ext cx="10160000" cy="1046440"/>
          </a:xfrm>
          <a:prstGeom prst="rect">
            <a:avLst/>
          </a:prstGeom>
          <a:noFill/>
        </p:spPr>
        <p:txBody>
          <a:bodyPr vert="horz" rtlCol="0">
            <a:spAutoFit/>
          </a:bodyPr>
          <a:lstStyle/>
          <a:p>
            <a:pPr algn="ctr"/>
            <a:r>
              <a:rPr lang="en-US" sz="3100"/>
              <a:t>If </a:t>
            </a:r>
            <a:r>
              <a:rPr lang="en-US" sz="3100" b="1">
                <a:solidFill>
                  <a:srgbClr val="FF0000"/>
                </a:solidFill>
              </a:rPr>
              <a:t>your mouth is silent and your heart is pure</a:t>
            </a:r>
            <a:r>
              <a:rPr lang="en-US" sz="3100"/>
              <a:t>, you will be able to follow the will of God and resist the will of the devil.</a:t>
            </a:r>
          </a:p>
        </p:txBody>
      </p:sp>
    </p:spTree>
    <p:extLst>
      <p:ext uri="{BB962C8B-B14F-4D97-AF65-F5344CB8AC3E}">
        <p14:creationId xmlns:p14="http://schemas.microsoft.com/office/powerpoint/2010/main" val="10534754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90F11E-E6F0-03B0-C3EF-0C856ACB8803}"/>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870E5528-EA9B-2245-877B-6CAE90B24CD1}"/>
              </a:ext>
            </a:extLst>
          </p:cNvPr>
          <p:cNvSpPr txBox="1"/>
          <p:nvPr/>
        </p:nvSpPr>
        <p:spPr>
          <a:xfrm>
            <a:off x="0" y="762000"/>
            <a:ext cx="12192000" cy="646331"/>
          </a:xfrm>
          <a:prstGeom prst="rect">
            <a:avLst/>
          </a:prstGeom>
          <a:noFill/>
        </p:spPr>
        <p:txBody>
          <a:bodyPr vert="horz" rtlCol="0">
            <a:spAutoFit/>
          </a:bodyPr>
          <a:lstStyle/>
          <a:p>
            <a:pPr algn="ctr"/>
            <a:r>
              <a:rPr lang="en-US" sz="3600"/>
              <a:t>Testament of Naphtali 8:2</a:t>
            </a:r>
          </a:p>
        </p:txBody>
      </p:sp>
      <p:sp>
        <p:nvSpPr>
          <p:cNvPr id="4" name="TextBox 3">
            <a:extLst>
              <a:ext uri="{FF2B5EF4-FFF2-40B4-BE49-F238E27FC236}">
                <a16:creationId xmlns:a16="http://schemas.microsoft.com/office/drawing/2014/main" id="{F85064A5-A9CB-EE19-ECD3-F6DE3B969FEA}"/>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9721EB8-35D9-7721-044D-86EA626DEBB2}"/>
              </a:ext>
            </a:extLst>
          </p:cNvPr>
          <p:cNvSpPr txBox="1"/>
          <p:nvPr/>
        </p:nvSpPr>
        <p:spPr>
          <a:xfrm>
            <a:off x="1016000" y="1905000"/>
            <a:ext cx="10160000" cy="2000548"/>
          </a:xfrm>
          <a:prstGeom prst="rect">
            <a:avLst/>
          </a:prstGeom>
          <a:noFill/>
        </p:spPr>
        <p:txBody>
          <a:bodyPr vert="horz" rtlCol="0">
            <a:spAutoFit/>
          </a:bodyPr>
          <a:lstStyle/>
          <a:p>
            <a:pPr algn="ctr"/>
            <a:r>
              <a:rPr lang="en-US" sz="3100"/>
              <a:t>If you </a:t>
            </a:r>
            <a:r>
              <a:rPr lang="en-US" sz="3100" b="1">
                <a:solidFill>
                  <a:srgbClr val="FF0000"/>
                </a:solidFill>
              </a:rPr>
              <a:t>work with what is good</a:t>
            </a:r>
            <a:r>
              <a:rPr lang="en-US" sz="3100"/>
              <a:t>, my children, both men and angels will bless you. God will be glorified through you among the Gentiles, and the devil will flee from you. The wild beasts will fear you. And the angels will cling to you.</a:t>
            </a:r>
          </a:p>
        </p:txBody>
      </p:sp>
    </p:spTree>
    <p:extLst>
      <p:ext uri="{BB962C8B-B14F-4D97-AF65-F5344CB8AC3E}">
        <p14:creationId xmlns:p14="http://schemas.microsoft.com/office/powerpoint/2010/main" val="16921314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D9D63C-249D-C534-55DB-0F877B14D8E2}"/>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109FE768-E081-3A4D-0F6E-74992491542A}"/>
              </a:ext>
            </a:extLst>
          </p:cNvPr>
          <p:cNvSpPr txBox="1"/>
          <p:nvPr/>
        </p:nvSpPr>
        <p:spPr>
          <a:xfrm>
            <a:off x="0" y="762000"/>
            <a:ext cx="12192000" cy="646331"/>
          </a:xfrm>
          <a:prstGeom prst="rect">
            <a:avLst/>
          </a:prstGeom>
          <a:noFill/>
        </p:spPr>
        <p:txBody>
          <a:bodyPr vert="horz" rtlCol="0">
            <a:spAutoFit/>
          </a:bodyPr>
          <a:lstStyle/>
          <a:p>
            <a:pPr algn="ctr"/>
            <a:r>
              <a:rPr lang="en-US" sz="3600"/>
              <a:t>Testament of Reuben 4:1</a:t>
            </a:r>
          </a:p>
        </p:txBody>
      </p:sp>
      <p:sp>
        <p:nvSpPr>
          <p:cNvPr id="4" name="TextBox 3">
            <a:extLst>
              <a:ext uri="{FF2B5EF4-FFF2-40B4-BE49-F238E27FC236}">
                <a16:creationId xmlns:a16="http://schemas.microsoft.com/office/drawing/2014/main" id="{BAA2DC23-5F8C-F87B-93AE-0319B4A09C2E}"/>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24CBE6F-50A5-B754-623F-84CE68C4CD34}"/>
              </a:ext>
            </a:extLst>
          </p:cNvPr>
          <p:cNvSpPr txBox="1"/>
          <p:nvPr/>
        </p:nvSpPr>
        <p:spPr>
          <a:xfrm>
            <a:off x="1016000" y="1905000"/>
            <a:ext cx="10160000" cy="1046440"/>
          </a:xfrm>
          <a:prstGeom prst="rect">
            <a:avLst/>
          </a:prstGeom>
          <a:noFill/>
        </p:spPr>
        <p:txBody>
          <a:bodyPr vert="horz" rtlCol="0">
            <a:spAutoFit/>
          </a:bodyPr>
          <a:lstStyle/>
          <a:p>
            <a:pPr algn="ctr"/>
            <a:r>
              <a:rPr lang="en-US" sz="3100"/>
              <a:t>If fornication </a:t>
            </a:r>
            <a:r>
              <a:rPr lang="en-US" sz="3100" b="1">
                <a:solidFill>
                  <a:srgbClr val="FF0000"/>
                </a:solidFill>
              </a:rPr>
              <a:t>does not overcome your mind</a:t>
            </a:r>
            <a:r>
              <a:rPr lang="en-US" sz="3100"/>
              <a:t>, neither will Belial overcome you.</a:t>
            </a:r>
          </a:p>
        </p:txBody>
      </p:sp>
    </p:spTree>
    <p:extLst>
      <p:ext uri="{BB962C8B-B14F-4D97-AF65-F5344CB8AC3E}">
        <p14:creationId xmlns:p14="http://schemas.microsoft.com/office/powerpoint/2010/main" val="36091119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99F56A-A9CC-F8E0-0CFE-AC94F51EF57D}"/>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85C913AA-1EE0-3E8B-22DF-38963DB0D1B0}"/>
              </a:ext>
            </a:extLst>
          </p:cNvPr>
          <p:cNvSpPr txBox="1"/>
          <p:nvPr/>
        </p:nvSpPr>
        <p:spPr>
          <a:xfrm>
            <a:off x="0" y="762000"/>
            <a:ext cx="12192000" cy="646331"/>
          </a:xfrm>
          <a:prstGeom prst="rect">
            <a:avLst/>
          </a:prstGeom>
          <a:noFill/>
        </p:spPr>
        <p:txBody>
          <a:bodyPr vert="horz" rtlCol="0">
            <a:spAutoFit/>
          </a:bodyPr>
          <a:lstStyle/>
          <a:p>
            <a:pPr algn="ctr"/>
            <a:r>
              <a:rPr lang="en-US" sz="3600"/>
              <a:t>Testament of Simeon 5:2</a:t>
            </a:r>
          </a:p>
        </p:txBody>
      </p:sp>
      <p:sp>
        <p:nvSpPr>
          <p:cNvPr id="4" name="TextBox 3">
            <a:extLst>
              <a:ext uri="{FF2B5EF4-FFF2-40B4-BE49-F238E27FC236}">
                <a16:creationId xmlns:a16="http://schemas.microsoft.com/office/drawing/2014/main" id="{AE289AF8-9300-9AC9-8A2C-766EBA433F5E}"/>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269F4A1F-D524-FDB8-B074-67187E240D22}"/>
              </a:ext>
            </a:extLst>
          </p:cNvPr>
          <p:cNvSpPr txBox="1"/>
          <p:nvPr/>
        </p:nvSpPr>
        <p:spPr>
          <a:xfrm>
            <a:off x="1016000" y="1905000"/>
            <a:ext cx="10160000" cy="2000548"/>
          </a:xfrm>
          <a:prstGeom prst="rect">
            <a:avLst/>
          </a:prstGeom>
          <a:noFill/>
        </p:spPr>
        <p:txBody>
          <a:bodyPr vert="horz" rtlCol="0">
            <a:spAutoFit/>
          </a:bodyPr>
          <a:lstStyle/>
          <a:p>
            <a:pPr algn="ctr"/>
            <a:r>
              <a:rPr lang="en-US" sz="3100"/>
              <a:t>I have all these things to make myself clear about the sin of your souls. If you </a:t>
            </a:r>
            <a:r>
              <a:rPr lang="en-US" sz="3100" b="1">
                <a:solidFill>
                  <a:srgbClr val="FF0000"/>
                </a:solidFill>
              </a:rPr>
              <a:t>forsake, envy and stubbornness</a:t>
            </a:r>
            <a:r>
              <a:rPr lang="en-US" sz="3100"/>
              <a:t>, you will flourish like a rose, like the Cedars of Lebanon, and you'll be holy forever and we'll branch afar off.</a:t>
            </a:r>
          </a:p>
        </p:txBody>
      </p:sp>
    </p:spTree>
    <p:extLst>
      <p:ext uri="{BB962C8B-B14F-4D97-AF65-F5344CB8AC3E}">
        <p14:creationId xmlns:p14="http://schemas.microsoft.com/office/powerpoint/2010/main" val="10236949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BCC8A5-2C00-9B2E-3DD7-F234980FBB1F}"/>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70831681-1A82-18DF-4AC7-9B17B2257CD6}"/>
              </a:ext>
            </a:extLst>
          </p:cNvPr>
          <p:cNvSpPr txBox="1"/>
          <p:nvPr/>
        </p:nvSpPr>
        <p:spPr>
          <a:xfrm>
            <a:off x="0" y="762000"/>
            <a:ext cx="12192000" cy="646331"/>
          </a:xfrm>
          <a:prstGeom prst="rect">
            <a:avLst/>
          </a:prstGeom>
          <a:noFill/>
        </p:spPr>
        <p:txBody>
          <a:bodyPr vert="horz" rtlCol="0">
            <a:spAutoFit/>
          </a:bodyPr>
          <a:lstStyle/>
          <a:p>
            <a:pPr algn="ctr"/>
            <a:r>
              <a:rPr lang="en-US" sz="3600"/>
              <a:t>Testament of Issachar 7:1</a:t>
            </a:r>
          </a:p>
        </p:txBody>
      </p:sp>
      <p:sp>
        <p:nvSpPr>
          <p:cNvPr id="4" name="TextBox 3">
            <a:extLst>
              <a:ext uri="{FF2B5EF4-FFF2-40B4-BE49-F238E27FC236}">
                <a16:creationId xmlns:a16="http://schemas.microsoft.com/office/drawing/2014/main" id="{83186C15-C2B0-18CA-548A-3676801AC223}"/>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C3B12F31-0EE2-D5A6-4A90-63124B773F2A}"/>
              </a:ext>
            </a:extLst>
          </p:cNvPr>
          <p:cNvSpPr txBox="1"/>
          <p:nvPr/>
        </p:nvSpPr>
        <p:spPr>
          <a:xfrm>
            <a:off x="1016000" y="1905000"/>
            <a:ext cx="10160000" cy="4385816"/>
          </a:xfrm>
          <a:prstGeom prst="rect">
            <a:avLst/>
          </a:prstGeom>
          <a:noFill/>
        </p:spPr>
        <p:txBody>
          <a:bodyPr vert="horz" rtlCol="0">
            <a:spAutoFit/>
          </a:bodyPr>
          <a:lstStyle/>
          <a:p>
            <a:pPr algn="ctr"/>
            <a:r>
              <a:rPr lang="en-US" sz="3100"/>
              <a:t>I am one hundred and twenty two years old and I have never committed a sin unto death. I have not known any woman except my wife. I never committed fornication, got drunk, or coveted anything that was my neighbors guile, never entered in my heart, nor did he lie ever pass through my lips. If any man grieved, I wept with him and I shared my bread with the poor. They never ate alone. I moved no landmark. In all my days I was godly and truthful. (Continued...)</a:t>
            </a:r>
          </a:p>
        </p:txBody>
      </p:sp>
    </p:spTree>
    <p:extLst>
      <p:ext uri="{BB962C8B-B14F-4D97-AF65-F5344CB8AC3E}">
        <p14:creationId xmlns:p14="http://schemas.microsoft.com/office/powerpoint/2010/main" val="1645644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321444-71B7-D8D2-D8D1-8AD560346F1E}"/>
              </a:ext>
            </a:extLst>
          </p:cNvPr>
          <p:cNvSpPr txBox="1"/>
          <p:nvPr/>
        </p:nvSpPr>
        <p:spPr>
          <a:xfrm>
            <a:off x="127000" y="127000"/>
            <a:ext cx="7315200" cy="276999"/>
          </a:xfrm>
          <a:prstGeom prst="rect">
            <a:avLst/>
          </a:prstGeom>
          <a:noFill/>
        </p:spPr>
        <p:txBody>
          <a:bodyPr vert="horz" lIns="0" tIns="0" rIns="0" bIns="0" rtlCol="0">
            <a:spAutoFit/>
          </a:bodyPr>
          <a:lstStyle/>
          <a:p>
            <a:r>
              <a:rPr lang="en-US"/>
              <a:t>How the battle is won</a:t>
            </a:r>
          </a:p>
        </p:txBody>
      </p:sp>
      <p:sp>
        <p:nvSpPr>
          <p:cNvPr id="3" name="TextBox 2">
            <a:extLst>
              <a:ext uri="{FF2B5EF4-FFF2-40B4-BE49-F238E27FC236}">
                <a16:creationId xmlns:a16="http://schemas.microsoft.com/office/drawing/2014/main" id="{BB91B03C-CE0C-C9A8-8A4B-6B9EA6AFB564}"/>
              </a:ext>
            </a:extLst>
          </p:cNvPr>
          <p:cNvSpPr txBox="1"/>
          <p:nvPr/>
        </p:nvSpPr>
        <p:spPr>
          <a:xfrm>
            <a:off x="1016000" y="635000"/>
            <a:ext cx="10160000" cy="2477601"/>
          </a:xfrm>
          <a:prstGeom prst="rect">
            <a:avLst/>
          </a:prstGeom>
          <a:noFill/>
        </p:spPr>
        <p:txBody>
          <a:bodyPr vert="horz" rtlCol="0">
            <a:spAutoFit/>
          </a:bodyPr>
          <a:lstStyle/>
          <a:p>
            <a:pPr algn="ctr"/>
            <a:r>
              <a:rPr lang="en-US" sz="3100"/>
              <a:t>I loved the Lord with all my strength and every man, like they were among children. My children, if you do these things, every spirit of Belial will flee from you. Malicious men will not roll over and you will subject wild beast. God will be with walk among men, simplicity of heart.</a:t>
            </a:r>
          </a:p>
        </p:txBody>
      </p:sp>
    </p:spTree>
    <p:extLst>
      <p:ext uri="{BB962C8B-B14F-4D97-AF65-F5344CB8AC3E}">
        <p14:creationId xmlns:p14="http://schemas.microsoft.com/office/powerpoint/2010/main" val="2636443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BEFC0-2B1F-C74B-F95C-C3956CF888C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Types of Spirits</a:t>
            </a:r>
          </a:p>
        </p:txBody>
      </p:sp>
      <p:sp>
        <p:nvSpPr>
          <p:cNvPr id="3" name="Subtitle 2">
            <a:extLst>
              <a:ext uri="{FF2B5EF4-FFF2-40B4-BE49-F238E27FC236}">
                <a16:creationId xmlns:a16="http://schemas.microsoft.com/office/drawing/2014/main" id="{AA18BBF3-D55F-0EE6-30C3-900FFD89D2A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262668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80558-E504-0E2C-2177-6A647935A27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Seven spirits of YHVH</a:t>
            </a:r>
          </a:p>
        </p:txBody>
      </p:sp>
      <p:sp>
        <p:nvSpPr>
          <p:cNvPr id="3" name="Subtitle 2">
            <a:extLst>
              <a:ext uri="{FF2B5EF4-FFF2-40B4-BE49-F238E27FC236}">
                <a16:creationId xmlns:a16="http://schemas.microsoft.com/office/drawing/2014/main" id="{79775AAF-59FE-BCDB-4963-E11BCD13374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802541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6B89B0-F443-C8DC-A7AF-1A2331CB6AA2}"/>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YHVH</a:t>
            </a:r>
          </a:p>
        </p:txBody>
      </p:sp>
      <p:sp>
        <p:nvSpPr>
          <p:cNvPr id="3" name="TextBox 2">
            <a:extLst>
              <a:ext uri="{FF2B5EF4-FFF2-40B4-BE49-F238E27FC236}">
                <a16:creationId xmlns:a16="http://schemas.microsoft.com/office/drawing/2014/main" id="{3DA4D445-C657-3DA8-A806-826F96A10AE4}"/>
              </a:ext>
            </a:extLst>
          </p:cNvPr>
          <p:cNvSpPr txBox="1"/>
          <p:nvPr/>
        </p:nvSpPr>
        <p:spPr>
          <a:xfrm>
            <a:off x="0" y="762000"/>
            <a:ext cx="12192000" cy="646331"/>
          </a:xfrm>
          <a:prstGeom prst="rect">
            <a:avLst/>
          </a:prstGeom>
          <a:noFill/>
        </p:spPr>
        <p:txBody>
          <a:bodyPr vert="horz" rtlCol="0">
            <a:spAutoFit/>
          </a:bodyPr>
          <a:lstStyle/>
          <a:p>
            <a:pPr algn="ctr"/>
            <a:r>
              <a:rPr lang="en-US" sz="3600"/>
              <a:t>Isaiah 11:2</a:t>
            </a:r>
          </a:p>
        </p:txBody>
      </p:sp>
      <p:sp>
        <p:nvSpPr>
          <p:cNvPr id="4" name="TextBox 3">
            <a:extLst>
              <a:ext uri="{FF2B5EF4-FFF2-40B4-BE49-F238E27FC236}">
                <a16:creationId xmlns:a16="http://schemas.microsoft.com/office/drawing/2014/main" id="{D1591DAC-64E9-927C-40E4-F6411B1FD7B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96CB7B3-C42E-EC45-C11E-A03048BC3134}"/>
              </a:ext>
            </a:extLst>
          </p:cNvPr>
          <p:cNvSpPr txBox="1"/>
          <p:nvPr/>
        </p:nvSpPr>
        <p:spPr>
          <a:xfrm>
            <a:off x="1016000" y="1905000"/>
            <a:ext cx="10160000" cy="1523494"/>
          </a:xfrm>
          <a:prstGeom prst="rect">
            <a:avLst/>
          </a:prstGeom>
          <a:noFill/>
        </p:spPr>
        <p:txBody>
          <a:bodyPr vert="horz" rtlCol="0">
            <a:spAutoFit/>
          </a:bodyPr>
          <a:lstStyle/>
          <a:p>
            <a:pPr algn="ctr"/>
            <a:r>
              <a:rPr lang="en-US" sz="3100"/>
              <a:t>The Spirit </a:t>
            </a:r>
            <a:r>
              <a:rPr lang="en-US" sz="3100" b="1">
                <a:solidFill>
                  <a:srgbClr val="FF0000"/>
                </a:solidFill>
              </a:rPr>
              <a:t>of the LORD</a:t>
            </a:r>
            <a:r>
              <a:rPr lang="en-US" sz="3100"/>
              <a:t> will rest on Him, The spirit of wisdom and understanding, The spirit of counsel and strength, The spirit of knowledge and the fear </a:t>
            </a:r>
            <a:r>
              <a:rPr lang="en-US" sz="3100" b="1">
                <a:solidFill>
                  <a:srgbClr val="FF0000"/>
                </a:solidFill>
              </a:rPr>
              <a:t>of the LORD</a:t>
            </a:r>
            <a:r>
              <a:rPr lang="en-US" sz="3100"/>
              <a:t>.</a:t>
            </a:r>
          </a:p>
        </p:txBody>
      </p:sp>
    </p:spTree>
    <p:extLst>
      <p:ext uri="{BB962C8B-B14F-4D97-AF65-F5344CB8AC3E}">
        <p14:creationId xmlns:p14="http://schemas.microsoft.com/office/powerpoint/2010/main" val="21731393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50DE5-FF12-E4AB-4C73-C657A9A9BCB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Seven spirits of error</a:t>
            </a:r>
          </a:p>
        </p:txBody>
      </p:sp>
      <p:sp>
        <p:nvSpPr>
          <p:cNvPr id="3" name="Subtitle 2">
            <a:extLst>
              <a:ext uri="{FF2B5EF4-FFF2-40B4-BE49-F238E27FC236}">
                <a16:creationId xmlns:a16="http://schemas.microsoft.com/office/drawing/2014/main" id="{D48A3888-40EC-1182-E12D-97F7DE8AE00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642772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22C756-5181-D0A1-1915-0E21711BD3F3}"/>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65211144-471B-59C1-83A6-2610E10488B8}"/>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2:11-12</a:t>
            </a:r>
          </a:p>
        </p:txBody>
      </p:sp>
      <p:sp>
        <p:nvSpPr>
          <p:cNvPr id="4" name="TextBox 3">
            <a:extLst>
              <a:ext uri="{FF2B5EF4-FFF2-40B4-BE49-F238E27FC236}">
                <a16:creationId xmlns:a16="http://schemas.microsoft.com/office/drawing/2014/main" id="{5121E495-9C05-2EFB-C3B2-DA5E01AC016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577B7DB-8C58-CDD8-C940-EF13A1C278FF}"/>
              </a:ext>
            </a:extLst>
          </p:cNvPr>
          <p:cNvSpPr txBox="1"/>
          <p:nvPr/>
        </p:nvSpPr>
        <p:spPr>
          <a:xfrm>
            <a:off x="1016000" y="1905000"/>
            <a:ext cx="10160000" cy="2954655"/>
          </a:xfrm>
          <a:prstGeom prst="rect">
            <a:avLst/>
          </a:prstGeom>
          <a:noFill/>
        </p:spPr>
        <p:txBody>
          <a:bodyPr vert="horz" rtlCol="0">
            <a:spAutoFit/>
          </a:bodyPr>
          <a:lstStyle/>
          <a:p>
            <a:pPr algn="ctr"/>
            <a:r>
              <a:rPr lang="en-US" sz="3100"/>
              <a:t>For who among men knows the thoughts of a man except the spirit of the man which is in him? Even so the thoughts of God no one knows except the Spirit of God. Now we have received, not the </a:t>
            </a:r>
            <a:r>
              <a:rPr lang="en-US" sz="3100" b="1">
                <a:solidFill>
                  <a:srgbClr val="FF0000"/>
                </a:solidFill>
              </a:rPr>
              <a:t>spirit of the world</a:t>
            </a:r>
            <a:r>
              <a:rPr lang="en-US" sz="3100"/>
              <a:t>, but the Spirit who is from God, so that we may know the things freely given to us by God,</a:t>
            </a:r>
          </a:p>
        </p:txBody>
      </p:sp>
    </p:spTree>
    <p:extLst>
      <p:ext uri="{BB962C8B-B14F-4D97-AF65-F5344CB8AC3E}">
        <p14:creationId xmlns:p14="http://schemas.microsoft.com/office/powerpoint/2010/main" val="36293656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9E1439-6A11-6949-7D41-6B14AB9ACCFA}"/>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9CB0B00F-CFEE-8711-C123-08ED8713C8C0}"/>
              </a:ext>
            </a:extLst>
          </p:cNvPr>
          <p:cNvSpPr txBox="1"/>
          <p:nvPr/>
        </p:nvSpPr>
        <p:spPr>
          <a:xfrm>
            <a:off x="0" y="762000"/>
            <a:ext cx="12192000" cy="646331"/>
          </a:xfrm>
          <a:prstGeom prst="rect">
            <a:avLst/>
          </a:prstGeom>
          <a:noFill/>
        </p:spPr>
        <p:txBody>
          <a:bodyPr vert="horz" rtlCol="0">
            <a:spAutoFit/>
          </a:bodyPr>
          <a:lstStyle/>
          <a:p>
            <a:pPr algn="ctr"/>
            <a:r>
              <a:rPr lang="en-US" sz="3600"/>
              <a:t>First Timothy 4:1</a:t>
            </a:r>
          </a:p>
        </p:txBody>
      </p:sp>
      <p:sp>
        <p:nvSpPr>
          <p:cNvPr id="4" name="TextBox 3">
            <a:extLst>
              <a:ext uri="{FF2B5EF4-FFF2-40B4-BE49-F238E27FC236}">
                <a16:creationId xmlns:a16="http://schemas.microsoft.com/office/drawing/2014/main" id="{089D9974-02FB-F25E-A002-FC8F3CDF626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FD3A2FA-5811-4BEE-A3A7-6140B447A3AA}"/>
              </a:ext>
            </a:extLst>
          </p:cNvPr>
          <p:cNvSpPr txBox="1"/>
          <p:nvPr/>
        </p:nvSpPr>
        <p:spPr>
          <a:xfrm>
            <a:off x="1016000" y="1905000"/>
            <a:ext cx="10160000" cy="1523494"/>
          </a:xfrm>
          <a:prstGeom prst="rect">
            <a:avLst/>
          </a:prstGeom>
          <a:noFill/>
        </p:spPr>
        <p:txBody>
          <a:bodyPr vert="horz" rtlCol="0">
            <a:spAutoFit/>
          </a:bodyPr>
          <a:lstStyle/>
          <a:p>
            <a:pPr algn="ctr"/>
            <a:r>
              <a:rPr lang="en-US" sz="3100"/>
              <a:t>But the Spirit explicitly says that in later times some will fall away from the faith, paying attention to </a:t>
            </a:r>
            <a:r>
              <a:rPr lang="en-US" sz="3100" b="1">
                <a:solidFill>
                  <a:srgbClr val="FF0000"/>
                </a:solidFill>
              </a:rPr>
              <a:t>deceitful spirits</a:t>
            </a:r>
            <a:r>
              <a:rPr lang="en-US" sz="3100"/>
              <a:t> and doctrines of demons,</a:t>
            </a:r>
          </a:p>
        </p:txBody>
      </p:sp>
    </p:spTree>
    <p:extLst>
      <p:ext uri="{BB962C8B-B14F-4D97-AF65-F5344CB8AC3E}">
        <p14:creationId xmlns:p14="http://schemas.microsoft.com/office/powerpoint/2010/main" val="10818448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27E2E5-7EB7-C8A0-7444-D9F4C04786B8}"/>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C59D4153-614E-A20F-7E66-9C5E50BCCA7E}"/>
              </a:ext>
            </a:extLst>
          </p:cNvPr>
          <p:cNvSpPr txBox="1"/>
          <p:nvPr/>
        </p:nvSpPr>
        <p:spPr>
          <a:xfrm>
            <a:off x="0" y="762000"/>
            <a:ext cx="12192000" cy="646331"/>
          </a:xfrm>
          <a:prstGeom prst="rect">
            <a:avLst/>
          </a:prstGeom>
          <a:noFill/>
        </p:spPr>
        <p:txBody>
          <a:bodyPr vert="horz" rtlCol="0">
            <a:spAutoFit/>
          </a:bodyPr>
          <a:lstStyle/>
          <a:p>
            <a:pPr algn="ctr"/>
            <a:r>
              <a:rPr lang="en-US" sz="3600"/>
              <a:t>John 6:61-63</a:t>
            </a:r>
          </a:p>
        </p:txBody>
      </p:sp>
      <p:sp>
        <p:nvSpPr>
          <p:cNvPr id="4" name="TextBox 3">
            <a:extLst>
              <a:ext uri="{FF2B5EF4-FFF2-40B4-BE49-F238E27FC236}">
                <a16:creationId xmlns:a16="http://schemas.microsoft.com/office/drawing/2014/main" id="{61EF2891-9C34-2C3B-564E-31A7AACAE15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ABDBEAF-D30E-ED1C-61CC-5730806CE760}"/>
              </a:ext>
            </a:extLst>
          </p:cNvPr>
          <p:cNvSpPr txBox="1"/>
          <p:nvPr/>
        </p:nvSpPr>
        <p:spPr>
          <a:xfrm>
            <a:off x="1016000" y="1905000"/>
            <a:ext cx="10160000" cy="2954655"/>
          </a:xfrm>
          <a:prstGeom prst="rect">
            <a:avLst/>
          </a:prstGeom>
          <a:noFill/>
        </p:spPr>
        <p:txBody>
          <a:bodyPr vert="horz" rtlCol="0">
            <a:spAutoFit/>
          </a:bodyPr>
          <a:lstStyle/>
          <a:p>
            <a:pPr algn="ctr"/>
            <a:r>
              <a:rPr lang="en-US" sz="3100"/>
              <a:t>But Jesus, conscious that His disciples grumbled at this, said to them, "Does this cause you to stumble? "What then if you see the Son of Man ascending to where He was before? "It is the Spirit who gives life; the flesh profits nothing; </a:t>
            </a:r>
            <a:r>
              <a:rPr lang="en-US" sz="3100" b="1">
                <a:solidFill>
                  <a:srgbClr val="FF0000"/>
                </a:solidFill>
              </a:rPr>
              <a:t>the words that I have spoken to you are spirit</a:t>
            </a:r>
            <a:r>
              <a:rPr lang="en-US" sz="3100"/>
              <a:t> and are life.</a:t>
            </a:r>
          </a:p>
        </p:txBody>
      </p:sp>
    </p:spTree>
    <p:extLst>
      <p:ext uri="{BB962C8B-B14F-4D97-AF65-F5344CB8AC3E}">
        <p14:creationId xmlns:p14="http://schemas.microsoft.com/office/powerpoint/2010/main" val="26967876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B464B6-4280-C42E-4C1E-EA75D811B7DE}"/>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0FA1D256-DDE8-868C-D3F0-7FA6B81BCA19}"/>
              </a:ext>
            </a:extLst>
          </p:cNvPr>
          <p:cNvSpPr txBox="1"/>
          <p:nvPr/>
        </p:nvSpPr>
        <p:spPr>
          <a:xfrm>
            <a:off x="0" y="762000"/>
            <a:ext cx="12192000" cy="646331"/>
          </a:xfrm>
          <a:prstGeom prst="rect">
            <a:avLst/>
          </a:prstGeom>
          <a:noFill/>
        </p:spPr>
        <p:txBody>
          <a:bodyPr vert="horz" rtlCol="0">
            <a:spAutoFit/>
          </a:bodyPr>
          <a:lstStyle/>
          <a:p>
            <a:pPr algn="ctr"/>
            <a:r>
              <a:rPr lang="en-US" sz="3600"/>
              <a:t>Proverbs 16:18</a:t>
            </a:r>
          </a:p>
        </p:txBody>
      </p:sp>
      <p:sp>
        <p:nvSpPr>
          <p:cNvPr id="4" name="TextBox 3">
            <a:extLst>
              <a:ext uri="{FF2B5EF4-FFF2-40B4-BE49-F238E27FC236}">
                <a16:creationId xmlns:a16="http://schemas.microsoft.com/office/drawing/2014/main" id="{58B61FD0-77BC-FD76-ECD3-BBD3F845230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C2AFD8A-8503-E73F-5F64-51D056059E13}"/>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Pride</a:t>
            </a:r>
            <a:r>
              <a:rPr lang="en-US" sz="3100"/>
              <a:t> goes before destruction, And a </a:t>
            </a:r>
            <a:r>
              <a:rPr lang="en-US" sz="3100" b="1">
                <a:solidFill>
                  <a:srgbClr val="FF0000"/>
                </a:solidFill>
              </a:rPr>
              <a:t>haughty spirit</a:t>
            </a:r>
            <a:r>
              <a:rPr lang="en-US" sz="3100"/>
              <a:t> before stumbling.</a:t>
            </a:r>
          </a:p>
        </p:txBody>
      </p:sp>
    </p:spTree>
    <p:extLst>
      <p:ext uri="{BB962C8B-B14F-4D97-AF65-F5344CB8AC3E}">
        <p14:creationId xmlns:p14="http://schemas.microsoft.com/office/powerpoint/2010/main" val="25626513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86F6CE-C6A7-BACB-2644-F76231FF9F48}"/>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645A55A1-5EC9-8421-5651-1DAEEDB35B92}"/>
              </a:ext>
            </a:extLst>
          </p:cNvPr>
          <p:cNvSpPr txBox="1"/>
          <p:nvPr/>
        </p:nvSpPr>
        <p:spPr>
          <a:xfrm>
            <a:off x="0" y="762000"/>
            <a:ext cx="12192000" cy="646331"/>
          </a:xfrm>
          <a:prstGeom prst="rect">
            <a:avLst/>
          </a:prstGeom>
          <a:noFill/>
        </p:spPr>
        <p:txBody>
          <a:bodyPr vert="horz" rtlCol="0">
            <a:spAutoFit/>
          </a:bodyPr>
          <a:lstStyle/>
          <a:p>
            <a:pPr algn="ctr"/>
            <a:r>
              <a:rPr lang="en-US" sz="3600"/>
              <a:t>Testament of Asher 6:1</a:t>
            </a:r>
          </a:p>
        </p:txBody>
      </p:sp>
      <p:sp>
        <p:nvSpPr>
          <p:cNvPr id="4" name="TextBox 3">
            <a:extLst>
              <a:ext uri="{FF2B5EF4-FFF2-40B4-BE49-F238E27FC236}">
                <a16:creationId xmlns:a16="http://schemas.microsoft.com/office/drawing/2014/main" id="{D4D9B457-F8D9-A0F8-046C-1DBDE5DBAF5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E05437F4-229E-3DB0-E2C1-AB97AE80F907}"/>
              </a:ext>
            </a:extLst>
          </p:cNvPr>
          <p:cNvSpPr txBox="1"/>
          <p:nvPr/>
        </p:nvSpPr>
        <p:spPr>
          <a:xfrm>
            <a:off x="1016000" y="1905000"/>
            <a:ext cx="10160000" cy="4385816"/>
          </a:xfrm>
          <a:prstGeom prst="rect">
            <a:avLst/>
          </a:prstGeom>
          <a:noFill/>
        </p:spPr>
        <p:txBody>
          <a:bodyPr vert="horz" rtlCol="0">
            <a:spAutoFit/>
          </a:bodyPr>
          <a:lstStyle/>
          <a:p>
            <a:pPr algn="ctr"/>
            <a:r>
              <a:rPr lang="en-US" sz="3100"/>
              <a:t>My children, remember the commandments of the Lord. Single mindedly follow the truth, for the hypocrites received twofold punishment. Hate the </a:t>
            </a:r>
            <a:r>
              <a:rPr lang="en-US" sz="3100" b="1">
                <a:solidFill>
                  <a:srgbClr val="FF0000"/>
                </a:solidFill>
              </a:rPr>
              <a:t>spirits of error</a:t>
            </a:r>
            <a:r>
              <a:rPr lang="en-US" sz="3100"/>
              <a:t> that strive against men. Keep the law of the Lord and do not practice evil with good. Practice only good and keep all of the commandments of the Lord. Conduct your lives by him and rest in him. Your actions will show if you are righteous and whom you follow: the angels of God were the angels of Satan. (Continued...)</a:t>
            </a:r>
          </a:p>
        </p:txBody>
      </p:sp>
    </p:spTree>
    <p:extLst>
      <p:ext uri="{BB962C8B-B14F-4D97-AF65-F5344CB8AC3E}">
        <p14:creationId xmlns:p14="http://schemas.microsoft.com/office/powerpoint/2010/main" val="38769427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F0BC5F-A863-4480-9865-366E3B9D9041}"/>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F4F71A0D-3DEA-0632-0DB5-8B4D542932CF}"/>
              </a:ext>
            </a:extLst>
          </p:cNvPr>
          <p:cNvSpPr txBox="1"/>
          <p:nvPr/>
        </p:nvSpPr>
        <p:spPr>
          <a:xfrm>
            <a:off x="1016000" y="635000"/>
            <a:ext cx="10160000" cy="2000548"/>
          </a:xfrm>
          <a:prstGeom prst="rect">
            <a:avLst/>
          </a:prstGeom>
          <a:noFill/>
        </p:spPr>
        <p:txBody>
          <a:bodyPr vert="horz" rtlCol="0">
            <a:spAutoFit/>
          </a:bodyPr>
          <a:lstStyle/>
          <a:p>
            <a:pPr algn="ctr"/>
            <a:r>
              <a:rPr lang="en-US" sz="3100"/>
              <a:t>If the soul dies troubled, it is because it was tormented by the evil spirits it served through its lusts and evil works. If the soul dies, quietly and with joy, it is because God's peace has covered him in life.</a:t>
            </a:r>
          </a:p>
        </p:txBody>
      </p:sp>
    </p:spTree>
    <p:extLst>
      <p:ext uri="{BB962C8B-B14F-4D97-AF65-F5344CB8AC3E}">
        <p14:creationId xmlns:p14="http://schemas.microsoft.com/office/powerpoint/2010/main" val="15574527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0E0BC-4207-F200-5F6C-C97C13CE59F8}"/>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F6F20EC8-04BC-FEC1-7B4F-4C8D7C3B7DFD}"/>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5:1</a:t>
            </a:r>
          </a:p>
        </p:txBody>
      </p:sp>
      <p:sp>
        <p:nvSpPr>
          <p:cNvPr id="4" name="TextBox 3">
            <a:extLst>
              <a:ext uri="{FF2B5EF4-FFF2-40B4-BE49-F238E27FC236}">
                <a16:creationId xmlns:a16="http://schemas.microsoft.com/office/drawing/2014/main" id="{EF1C0AA3-781D-427D-83F5-BB0C9B452DB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C93F091-E12E-4DCB-C677-EB367DCE1475}"/>
              </a:ext>
            </a:extLst>
          </p:cNvPr>
          <p:cNvSpPr txBox="1"/>
          <p:nvPr/>
        </p:nvSpPr>
        <p:spPr>
          <a:xfrm>
            <a:off x="1016000" y="1905000"/>
            <a:ext cx="10160000" cy="3908762"/>
          </a:xfrm>
          <a:prstGeom prst="rect">
            <a:avLst/>
          </a:prstGeom>
          <a:noFill/>
        </p:spPr>
        <p:txBody>
          <a:bodyPr vert="horz" rtlCol="0">
            <a:spAutoFit/>
          </a:bodyPr>
          <a:lstStyle/>
          <a:p>
            <a:pPr algn="ctr"/>
            <a:r>
              <a:rPr lang="en-US" sz="3100"/>
              <a:t>My children, observe the commandments of the Lord and keep His law. Depart from anger, hate, and lying, and the Lord will dwell with you, and Belial will flee from you. Speak truth to each other and you will not fall into lust and confusion. Instead, you will have the peace of God and no war will prevail over you. Love the Lord and each other with a true heart all your life, for I know that in the last days you will depart from the Lord. (Continued...)</a:t>
            </a:r>
          </a:p>
        </p:txBody>
      </p:sp>
    </p:spTree>
    <p:extLst>
      <p:ext uri="{BB962C8B-B14F-4D97-AF65-F5344CB8AC3E}">
        <p14:creationId xmlns:p14="http://schemas.microsoft.com/office/powerpoint/2010/main" val="10122315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D38E5B-FE2E-5641-70FB-4968171EED3E}"/>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4BC3C358-9951-A403-C30D-A21131986AFA}"/>
              </a:ext>
            </a:extLst>
          </p:cNvPr>
          <p:cNvSpPr txBox="1"/>
          <p:nvPr/>
        </p:nvSpPr>
        <p:spPr>
          <a:xfrm>
            <a:off x="1016000" y="635000"/>
            <a:ext cx="10160000" cy="3908762"/>
          </a:xfrm>
          <a:prstGeom prst="rect">
            <a:avLst/>
          </a:prstGeom>
          <a:noFill/>
        </p:spPr>
        <p:txBody>
          <a:bodyPr vert="horz" rtlCol="0">
            <a:spAutoFit/>
          </a:bodyPr>
          <a:lstStyle/>
          <a:p>
            <a:pPr algn="ctr"/>
            <a:r>
              <a:rPr lang="en-US" sz="3100"/>
              <a:t>And will provoke Levi unto anger, and will fight against Judah, but you will not prevail against them. An Angel of the Lord will guide them both, and by them Israel will stand. When you depart from the Lord, you will walk in all kinds of evil, working the abomination of going astray with ungodly women. The </a:t>
            </a:r>
            <a:r>
              <a:rPr lang="en-US" sz="3100" b="1">
                <a:solidFill>
                  <a:srgbClr val="FF0000"/>
                </a:solidFill>
              </a:rPr>
              <a:t>spirits of error</a:t>
            </a:r>
            <a:r>
              <a:rPr lang="en-US" sz="3100"/>
              <a:t> will work in you with all malice. I've read in the book of Enoch the righteous that your Prince is Satan. (Continued...)</a:t>
            </a:r>
          </a:p>
        </p:txBody>
      </p:sp>
    </p:spTree>
    <p:extLst>
      <p:ext uri="{BB962C8B-B14F-4D97-AF65-F5344CB8AC3E}">
        <p14:creationId xmlns:p14="http://schemas.microsoft.com/office/powerpoint/2010/main" val="20486683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2B6633-9276-C6C8-947E-CE5191FAF709}"/>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558DD324-DFFC-F5F9-C867-9E9249B0E713}"/>
              </a:ext>
            </a:extLst>
          </p:cNvPr>
          <p:cNvSpPr txBox="1"/>
          <p:nvPr/>
        </p:nvSpPr>
        <p:spPr>
          <a:xfrm>
            <a:off x="1016000" y="635000"/>
            <a:ext cx="10160000" cy="3908762"/>
          </a:xfrm>
          <a:prstGeom prst="rect">
            <a:avLst/>
          </a:prstGeom>
          <a:noFill/>
        </p:spPr>
        <p:txBody>
          <a:bodyPr vert="horz" rtlCol="0">
            <a:spAutoFit/>
          </a:bodyPr>
          <a:lstStyle/>
          <a:p>
            <a:pPr algn="ctr"/>
            <a:r>
              <a:rPr lang="en-US" sz="3100"/>
              <a:t>All the s</a:t>
            </a:r>
            <a:r>
              <a:rPr lang="en-US" sz="3100" b="1">
                <a:solidFill>
                  <a:srgbClr val="FF0000"/>
                </a:solidFill>
              </a:rPr>
              <a:t>pirits of fornication and pride </a:t>
            </a:r>
            <a:r>
              <a:rPr lang="en-US" sz="3100"/>
              <a:t>will be subject unto Levi, but they will lay a snare for the sons of Levi to cause them to sin before the Lord. My sons will draw near unto Levi, and sin with them in all things. The sons of Judah will be covetous, plundering other men's goods like lions. Therefore, you will be led away with them to captivity, and there you will receive all the plagues of Egypt and all the malice of the Gentiles.</a:t>
            </a:r>
          </a:p>
        </p:txBody>
      </p:sp>
    </p:spTree>
    <p:extLst>
      <p:ext uri="{BB962C8B-B14F-4D97-AF65-F5344CB8AC3E}">
        <p14:creationId xmlns:p14="http://schemas.microsoft.com/office/powerpoint/2010/main" val="4195409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A6952B-71BC-CC8F-7DA0-3569ACC7C16D}"/>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F052AC4D-822A-03A5-EF1B-54366794442F}"/>
              </a:ext>
            </a:extLst>
          </p:cNvPr>
          <p:cNvSpPr txBox="1"/>
          <p:nvPr/>
        </p:nvSpPr>
        <p:spPr>
          <a:xfrm>
            <a:off x="0" y="762000"/>
            <a:ext cx="12192000" cy="646331"/>
          </a:xfrm>
          <a:prstGeom prst="rect">
            <a:avLst/>
          </a:prstGeom>
          <a:noFill/>
        </p:spPr>
        <p:txBody>
          <a:bodyPr vert="horz" rtlCol="0">
            <a:spAutoFit/>
          </a:bodyPr>
          <a:lstStyle/>
          <a:p>
            <a:pPr algn="ctr"/>
            <a:r>
              <a:rPr lang="en-US" sz="3600"/>
              <a:t>Testament of Issachar 4:1</a:t>
            </a:r>
          </a:p>
        </p:txBody>
      </p:sp>
      <p:sp>
        <p:nvSpPr>
          <p:cNvPr id="4" name="TextBox 3">
            <a:extLst>
              <a:ext uri="{FF2B5EF4-FFF2-40B4-BE49-F238E27FC236}">
                <a16:creationId xmlns:a16="http://schemas.microsoft.com/office/drawing/2014/main" id="{3460213E-1E76-38D1-33A9-FC807A718DAE}"/>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E1A0602-145C-0E81-719C-9C9EA41296C4}"/>
              </a:ext>
            </a:extLst>
          </p:cNvPr>
          <p:cNvSpPr txBox="1"/>
          <p:nvPr/>
        </p:nvSpPr>
        <p:spPr>
          <a:xfrm>
            <a:off x="1016000" y="1905000"/>
            <a:ext cx="10160000" cy="3431709"/>
          </a:xfrm>
          <a:prstGeom prst="rect">
            <a:avLst/>
          </a:prstGeom>
          <a:noFill/>
        </p:spPr>
        <p:txBody>
          <a:bodyPr vert="horz" rtlCol="0">
            <a:spAutoFit/>
          </a:bodyPr>
          <a:lstStyle/>
          <a:p>
            <a:pPr algn="ctr"/>
            <a:r>
              <a:rPr lang="en-US" sz="3100"/>
              <a:t>Instead, he waits for the will of God, and the </a:t>
            </a:r>
            <a:r>
              <a:rPr lang="en-US" sz="3100" b="1">
                <a:solidFill>
                  <a:srgbClr val="FF0000"/>
                </a:solidFill>
              </a:rPr>
              <a:t>spirits of error</a:t>
            </a:r>
            <a:r>
              <a:rPr lang="en-US" sz="3100"/>
              <a:t> have no power against him. He does not allow his mind to be corrupted by lust, envy, jealousy, or greed. He walks in righteousness and sees everything in simplicity, not focusing on the malice from the heirs of the world. He does not learn to pervert any of the commandments of the Lord.</a:t>
            </a:r>
          </a:p>
        </p:txBody>
      </p:sp>
    </p:spTree>
    <p:extLst>
      <p:ext uri="{BB962C8B-B14F-4D97-AF65-F5344CB8AC3E}">
        <p14:creationId xmlns:p14="http://schemas.microsoft.com/office/powerpoint/2010/main" val="359808632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D35F5D-6142-D1A5-FCD6-C41CA50CDF3C}"/>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794C97EA-57D5-544E-C91C-6509E4B27636}"/>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23:1</a:t>
            </a:r>
          </a:p>
        </p:txBody>
      </p:sp>
      <p:sp>
        <p:nvSpPr>
          <p:cNvPr id="4" name="TextBox 3">
            <a:extLst>
              <a:ext uri="{FF2B5EF4-FFF2-40B4-BE49-F238E27FC236}">
                <a16:creationId xmlns:a16="http://schemas.microsoft.com/office/drawing/2014/main" id="{EE7DF7B9-0B5C-D0F7-45D4-4191CA430D74}"/>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F1187111-C0A6-93D7-7F89-D9A011ED4533}"/>
              </a:ext>
            </a:extLst>
          </p:cNvPr>
          <p:cNvSpPr txBox="1"/>
          <p:nvPr/>
        </p:nvSpPr>
        <p:spPr>
          <a:xfrm>
            <a:off x="1016000" y="1905000"/>
            <a:ext cx="10160000" cy="2954655"/>
          </a:xfrm>
          <a:prstGeom prst="rect">
            <a:avLst/>
          </a:prstGeom>
          <a:noFill/>
        </p:spPr>
        <p:txBody>
          <a:bodyPr vert="horz" rtlCol="0">
            <a:spAutoFit/>
          </a:bodyPr>
          <a:lstStyle/>
          <a:p>
            <a:pPr algn="ctr"/>
            <a:r>
              <a:rPr lang="en-US" sz="3100"/>
              <a:t>I am much grieved, my children, because you will sin against the Kingdom with lewdness, witchcraft, idolatry, and by seeking those who have familiar spirits. You will make your daughter singing girls in harlots for divinations and </a:t>
            </a:r>
            <a:r>
              <a:rPr lang="en-US" sz="3100" b="1">
                <a:solidFill>
                  <a:srgbClr val="FF0000"/>
                </a:solidFill>
              </a:rPr>
              <a:t>demons of error</a:t>
            </a:r>
            <a:r>
              <a:rPr lang="en-US" sz="3100"/>
              <a:t>, and you will be mingled in gentile pollution.</a:t>
            </a:r>
          </a:p>
        </p:txBody>
      </p:sp>
    </p:spTree>
    <p:extLst>
      <p:ext uri="{BB962C8B-B14F-4D97-AF65-F5344CB8AC3E}">
        <p14:creationId xmlns:p14="http://schemas.microsoft.com/office/powerpoint/2010/main" val="22464340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857EFD-5F56-05F1-0069-9491636939D3}"/>
              </a:ext>
            </a:extLst>
          </p:cNvPr>
          <p:cNvSpPr txBox="1"/>
          <p:nvPr/>
        </p:nvSpPr>
        <p:spPr>
          <a:xfrm>
            <a:off x="127000" y="127000"/>
            <a:ext cx="7315200" cy="276999"/>
          </a:xfrm>
          <a:prstGeom prst="rect">
            <a:avLst/>
          </a:prstGeom>
          <a:noFill/>
        </p:spPr>
        <p:txBody>
          <a:bodyPr vert="horz" lIns="0" tIns="0" rIns="0" bIns="0" rtlCol="0">
            <a:spAutoFit/>
          </a:bodyPr>
          <a:lstStyle/>
          <a:p>
            <a:r>
              <a:rPr lang="en-US"/>
              <a:t>Seven spirits of error</a:t>
            </a:r>
          </a:p>
        </p:txBody>
      </p:sp>
      <p:sp>
        <p:nvSpPr>
          <p:cNvPr id="3" name="TextBox 2">
            <a:extLst>
              <a:ext uri="{FF2B5EF4-FFF2-40B4-BE49-F238E27FC236}">
                <a16:creationId xmlns:a16="http://schemas.microsoft.com/office/drawing/2014/main" id="{D3B28E62-6CC3-4C3E-69FB-C8E5E127ADDF}"/>
              </a:ext>
            </a:extLst>
          </p:cNvPr>
          <p:cNvSpPr txBox="1"/>
          <p:nvPr/>
        </p:nvSpPr>
        <p:spPr>
          <a:xfrm>
            <a:off x="0" y="762000"/>
            <a:ext cx="12192000" cy="646331"/>
          </a:xfrm>
          <a:prstGeom prst="rect">
            <a:avLst/>
          </a:prstGeom>
          <a:noFill/>
        </p:spPr>
        <p:txBody>
          <a:bodyPr vert="horz" rtlCol="0">
            <a:spAutoFit/>
          </a:bodyPr>
          <a:lstStyle/>
          <a:p>
            <a:pPr algn="ctr"/>
            <a:r>
              <a:rPr lang="en-US" sz="3600"/>
              <a:t>Testament of Naphtali 3:1</a:t>
            </a:r>
          </a:p>
        </p:txBody>
      </p:sp>
      <p:sp>
        <p:nvSpPr>
          <p:cNvPr id="4" name="TextBox 3">
            <a:extLst>
              <a:ext uri="{FF2B5EF4-FFF2-40B4-BE49-F238E27FC236}">
                <a16:creationId xmlns:a16="http://schemas.microsoft.com/office/drawing/2014/main" id="{7280EEDC-77BE-B97E-2404-D1E3F9FC15C4}"/>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1AE1E880-1DB0-A47E-1BF9-C53C1829C131}"/>
              </a:ext>
            </a:extLst>
          </p:cNvPr>
          <p:cNvSpPr txBox="1"/>
          <p:nvPr/>
        </p:nvSpPr>
        <p:spPr>
          <a:xfrm>
            <a:off x="1016000" y="1905000"/>
            <a:ext cx="10160000" cy="1523494"/>
          </a:xfrm>
          <a:prstGeom prst="rect">
            <a:avLst/>
          </a:prstGeom>
          <a:noFill/>
        </p:spPr>
        <p:txBody>
          <a:bodyPr vert="horz" rtlCol="0">
            <a:spAutoFit/>
          </a:bodyPr>
          <a:lstStyle/>
          <a:p>
            <a:pPr algn="ctr"/>
            <a:r>
              <a:rPr lang="en-US" sz="3100"/>
              <a:t>Nations went astray, deserted. The Lord changed their order in worship, stones and wood following, </a:t>
            </a:r>
            <a:r>
              <a:rPr lang="en-US" sz="3100" b="1">
                <a:solidFill>
                  <a:srgbClr val="FF0000"/>
                </a:solidFill>
              </a:rPr>
              <a:t>spirits of error</a:t>
            </a:r>
            <a:r>
              <a:rPr lang="en-US" sz="3100"/>
              <a:t>.</a:t>
            </a:r>
          </a:p>
        </p:txBody>
      </p:sp>
    </p:spTree>
    <p:extLst>
      <p:ext uri="{BB962C8B-B14F-4D97-AF65-F5344CB8AC3E}">
        <p14:creationId xmlns:p14="http://schemas.microsoft.com/office/powerpoint/2010/main" val="32874389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F9344-F0EF-10EF-1762-F3F6F701039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 of Divination</a:t>
            </a:r>
          </a:p>
        </p:txBody>
      </p:sp>
      <p:sp>
        <p:nvSpPr>
          <p:cNvPr id="3" name="Subtitle 2">
            <a:extLst>
              <a:ext uri="{FF2B5EF4-FFF2-40B4-BE49-F238E27FC236}">
                <a16:creationId xmlns:a16="http://schemas.microsoft.com/office/drawing/2014/main" id="{DA9C2A11-7730-361C-348B-790F4B84598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0016991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8A338E-3AFE-1285-3CD5-9E0ACF07FCA8}"/>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Divination</a:t>
            </a:r>
          </a:p>
        </p:txBody>
      </p:sp>
      <p:sp>
        <p:nvSpPr>
          <p:cNvPr id="3" name="TextBox 2">
            <a:extLst>
              <a:ext uri="{FF2B5EF4-FFF2-40B4-BE49-F238E27FC236}">
                <a16:creationId xmlns:a16="http://schemas.microsoft.com/office/drawing/2014/main" id="{F8A6E748-0647-5619-C065-AD7336D302E9}"/>
              </a:ext>
            </a:extLst>
          </p:cNvPr>
          <p:cNvSpPr txBox="1"/>
          <p:nvPr/>
        </p:nvSpPr>
        <p:spPr>
          <a:xfrm>
            <a:off x="0" y="762000"/>
            <a:ext cx="12192000" cy="646331"/>
          </a:xfrm>
          <a:prstGeom prst="rect">
            <a:avLst/>
          </a:prstGeom>
          <a:noFill/>
        </p:spPr>
        <p:txBody>
          <a:bodyPr vert="horz" rtlCol="0">
            <a:spAutoFit/>
          </a:bodyPr>
          <a:lstStyle/>
          <a:p>
            <a:pPr algn="ctr"/>
            <a:r>
              <a:rPr lang="en-US" sz="3600"/>
              <a:t>Acts 16:16-18</a:t>
            </a:r>
          </a:p>
        </p:txBody>
      </p:sp>
      <p:sp>
        <p:nvSpPr>
          <p:cNvPr id="4" name="TextBox 3">
            <a:extLst>
              <a:ext uri="{FF2B5EF4-FFF2-40B4-BE49-F238E27FC236}">
                <a16:creationId xmlns:a16="http://schemas.microsoft.com/office/drawing/2014/main" id="{8ACF6F4A-2355-E651-7378-751FB32E7C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5C8FF4-2141-EBE0-E3C5-36732D673D38}"/>
              </a:ext>
            </a:extLst>
          </p:cNvPr>
          <p:cNvSpPr txBox="1"/>
          <p:nvPr/>
        </p:nvSpPr>
        <p:spPr>
          <a:xfrm>
            <a:off x="1016000" y="1905000"/>
            <a:ext cx="10160000" cy="3431709"/>
          </a:xfrm>
          <a:prstGeom prst="rect">
            <a:avLst/>
          </a:prstGeom>
          <a:noFill/>
        </p:spPr>
        <p:txBody>
          <a:bodyPr vert="horz" rtlCol="0">
            <a:spAutoFit/>
          </a:bodyPr>
          <a:lstStyle/>
          <a:p>
            <a:pPr algn="ctr"/>
            <a:r>
              <a:rPr lang="en-US" sz="3100"/>
              <a:t>It happened that as we were going to the place of prayer, a slave-girl having </a:t>
            </a:r>
            <a:r>
              <a:rPr lang="en-US" sz="3100" b="1">
                <a:solidFill>
                  <a:srgbClr val="FF0000"/>
                </a:solidFill>
              </a:rPr>
              <a:t>a spirit of divination</a:t>
            </a:r>
            <a:r>
              <a:rPr lang="en-US" sz="3100"/>
              <a:t> met us, who was bringing her masters much profit by fortune-telling. Following after Paul and us, she kept crying out, saying, "These men are bond-servants of the Most High God, who are proclaiming to you the way of salvation." She continued doing this for many days. (Continued...)</a:t>
            </a:r>
          </a:p>
        </p:txBody>
      </p:sp>
    </p:spTree>
    <p:extLst>
      <p:ext uri="{BB962C8B-B14F-4D97-AF65-F5344CB8AC3E}">
        <p14:creationId xmlns:p14="http://schemas.microsoft.com/office/powerpoint/2010/main" val="189536546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88927A-6E52-A2A4-895E-237A6E8869B4}"/>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Divination</a:t>
            </a:r>
          </a:p>
        </p:txBody>
      </p:sp>
      <p:sp>
        <p:nvSpPr>
          <p:cNvPr id="3" name="TextBox 2">
            <a:extLst>
              <a:ext uri="{FF2B5EF4-FFF2-40B4-BE49-F238E27FC236}">
                <a16:creationId xmlns:a16="http://schemas.microsoft.com/office/drawing/2014/main" id="{3C7F4FE6-D4A1-DF1D-024C-F1C2811F40E2}"/>
              </a:ext>
            </a:extLst>
          </p:cNvPr>
          <p:cNvSpPr txBox="1"/>
          <p:nvPr/>
        </p:nvSpPr>
        <p:spPr>
          <a:xfrm>
            <a:off x="1016000" y="635000"/>
            <a:ext cx="10160000" cy="1523494"/>
          </a:xfrm>
          <a:prstGeom prst="rect">
            <a:avLst/>
          </a:prstGeom>
          <a:noFill/>
        </p:spPr>
        <p:txBody>
          <a:bodyPr vert="horz" rtlCol="0">
            <a:spAutoFit/>
          </a:bodyPr>
          <a:lstStyle/>
          <a:p>
            <a:pPr algn="ctr"/>
            <a:r>
              <a:rPr lang="en-US" sz="3100"/>
              <a:t>But Paul was greatly annoyed, and turned and said to the spirit, "I command you in the name of Jesus Christ to come out of her!" And it came out at that very moment.</a:t>
            </a:r>
          </a:p>
        </p:txBody>
      </p:sp>
    </p:spTree>
    <p:extLst>
      <p:ext uri="{BB962C8B-B14F-4D97-AF65-F5344CB8AC3E}">
        <p14:creationId xmlns:p14="http://schemas.microsoft.com/office/powerpoint/2010/main" val="225956223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4C482-6A6A-08B0-88A6-F1676C31FED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 of Jealousy</a:t>
            </a:r>
          </a:p>
        </p:txBody>
      </p:sp>
      <p:sp>
        <p:nvSpPr>
          <p:cNvPr id="3" name="Subtitle 2">
            <a:extLst>
              <a:ext uri="{FF2B5EF4-FFF2-40B4-BE49-F238E27FC236}">
                <a16:creationId xmlns:a16="http://schemas.microsoft.com/office/drawing/2014/main" id="{7C298D24-7340-6C66-8AC2-7E79B21115D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4700795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687071-6637-6FF9-C98E-015504A1BA33}"/>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Jealousy</a:t>
            </a:r>
          </a:p>
        </p:txBody>
      </p:sp>
      <p:sp>
        <p:nvSpPr>
          <p:cNvPr id="3" name="TextBox 2">
            <a:extLst>
              <a:ext uri="{FF2B5EF4-FFF2-40B4-BE49-F238E27FC236}">
                <a16:creationId xmlns:a16="http://schemas.microsoft.com/office/drawing/2014/main" id="{036EFFA4-99CD-F02C-01DE-28952B1CC735}"/>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13:1</a:t>
            </a:r>
          </a:p>
        </p:txBody>
      </p:sp>
      <p:sp>
        <p:nvSpPr>
          <p:cNvPr id="4" name="TextBox 3">
            <a:extLst>
              <a:ext uri="{FF2B5EF4-FFF2-40B4-BE49-F238E27FC236}">
                <a16:creationId xmlns:a16="http://schemas.microsoft.com/office/drawing/2014/main" id="{F7F75948-11E2-3306-37F1-0EF3C5541342}"/>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643EE35-4023-5C35-6AA3-83014F8FD5A8}"/>
              </a:ext>
            </a:extLst>
          </p:cNvPr>
          <p:cNvSpPr txBox="1"/>
          <p:nvPr/>
        </p:nvSpPr>
        <p:spPr>
          <a:xfrm>
            <a:off x="1016000" y="1905000"/>
            <a:ext cx="10160000" cy="2954655"/>
          </a:xfrm>
          <a:prstGeom prst="rect">
            <a:avLst/>
          </a:prstGeom>
          <a:noFill/>
        </p:spPr>
        <p:txBody>
          <a:bodyPr vert="horz" rtlCol="0">
            <a:spAutoFit/>
          </a:bodyPr>
          <a:lstStyle/>
          <a:p>
            <a:pPr algn="ctr"/>
            <a:r>
              <a:rPr lang="en-US" sz="3100"/>
              <a:t>For since I also gloried that in wars the face of no beautiful woman ever deceived me , and unbraided Reuben my brother concerning Bilhah, the wife of my father, the </a:t>
            </a:r>
            <a:r>
              <a:rPr lang="en-US" sz="3100" b="1">
                <a:solidFill>
                  <a:srgbClr val="FF0000"/>
                </a:solidFill>
              </a:rPr>
              <a:t>spirits of jealousy</a:t>
            </a:r>
            <a:r>
              <a:rPr lang="en-US" sz="3100"/>
              <a:t> and of fornication arrayed themselves within me, until I sinned with Bathshua the Canaanite, and Tamar who was espoused to my sons.</a:t>
            </a:r>
          </a:p>
        </p:txBody>
      </p:sp>
    </p:spTree>
    <p:extLst>
      <p:ext uri="{BB962C8B-B14F-4D97-AF65-F5344CB8AC3E}">
        <p14:creationId xmlns:p14="http://schemas.microsoft.com/office/powerpoint/2010/main" val="25319879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105B7-81BD-A4BC-5EBC-7CAF73E2067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 of Envy</a:t>
            </a:r>
          </a:p>
        </p:txBody>
      </p:sp>
      <p:sp>
        <p:nvSpPr>
          <p:cNvPr id="3" name="Subtitle 2">
            <a:extLst>
              <a:ext uri="{FF2B5EF4-FFF2-40B4-BE49-F238E27FC236}">
                <a16:creationId xmlns:a16="http://schemas.microsoft.com/office/drawing/2014/main" id="{D0601051-F774-F5EE-84A0-84D4727056A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507086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2FE09D-F4E4-0479-260C-CFEE6A38113D}"/>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Envy</a:t>
            </a:r>
          </a:p>
        </p:txBody>
      </p:sp>
      <p:sp>
        <p:nvSpPr>
          <p:cNvPr id="3" name="TextBox 2">
            <a:extLst>
              <a:ext uri="{FF2B5EF4-FFF2-40B4-BE49-F238E27FC236}">
                <a16:creationId xmlns:a16="http://schemas.microsoft.com/office/drawing/2014/main" id="{02515820-3B79-CE63-70DC-0098CAFC8C66}"/>
              </a:ext>
            </a:extLst>
          </p:cNvPr>
          <p:cNvSpPr txBox="1"/>
          <p:nvPr/>
        </p:nvSpPr>
        <p:spPr>
          <a:xfrm>
            <a:off x="0" y="762000"/>
            <a:ext cx="12192000" cy="646331"/>
          </a:xfrm>
          <a:prstGeom prst="rect">
            <a:avLst/>
          </a:prstGeom>
          <a:noFill/>
        </p:spPr>
        <p:txBody>
          <a:bodyPr vert="horz" rtlCol="0">
            <a:spAutoFit/>
          </a:bodyPr>
          <a:lstStyle/>
          <a:p>
            <a:pPr algn="ctr"/>
            <a:r>
              <a:rPr lang="en-US" sz="3600"/>
              <a:t>Testament of Simeon 3:1</a:t>
            </a:r>
          </a:p>
        </p:txBody>
      </p:sp>
      <p:sp>
        <p:nvSpPr>
          <p:cNvPr id="4" name="TextBox 3">
            <a:extLst>
              <a:ext uri="{FF2B5EF4-FFF2-40B4-BE49-F238E27FC236}">
                <a16:creationId xmlns:a16="http://schemas.microsoft.com/office/drawing/2014/main" id="{4B62DE4F-9AF7-DAC1-2AE7-9EAA70A1CA7B}"/>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04F8F6B4-DB75-760A-5C07-4F5C5471E9CB}"/>
              </a:ext>
            </a:extLst>
          </p:cNvPr>
          <p:cNvSpPr txBox="1"/>
          <p:nvPr/>
        </p:nvSpPr>
        <p:spPr>
          <a:xfrm>
            <a:off x="1016000" y="1905000"/>
            <a:ext cx="10160000" cy="3908762"/>
          </a:xfrm>
          <a:prstGeom prst="rect">
            <a:avLst/>
          </a:prstGeom>
          <a:noFill/>
        </p:spPr>
        <p:txBody>
          <a:bodyPr vert="horz" rtlCol="0">
            <a:spAutoFit/>
          </a:bodyPr>
          <a:lstStyle/>
          <a:p>
            <a:pPr algn="ctr"/>
            <a:r>
              <a:rPr lang="en-US" sz="3100"/>
              <a:t>My children, guard yourselves against the </a:t>
            </a:r>
            <a:r>
              <a:rPr lang="en-US" sz="3100" b="1">
                <a:solidFill>
                  <a:srgbClr val="FF0000"/>
                </a:solidFill>
              </a:rPr>
              <a:t>deceit of envy. It takes over your mind so that you cannot eat, drink or do any good.</a:t>
            </a:r>
            <a:r>
              <a:rPr lang="en-US" sz="3100"/>
              <a:t> Envy destroys the one who envies, but the one who is envied always flourishes. After praying and fasting, I realized envy is only overcome by the fear of God. If you flee to the Lord in envy ceases and your mind rests, you are able to sympathize with the one you are envied and become one of those who love Him.</a:t>
            </a:r>
          </a:p>
        </p:txBody>
      </p:sp>
    </p:spTree>
    <p:extLst>
      <p:ext uri="{BB962C8B-B14F-4D97-AF65-F5344CB8AC3E}">
        <p14:creationId xmlns:p14="http://schemas.microsoft.com/office/powerpoint/2010/main" val="187686087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FEFA6B-EE5A-71DF-697E-66206FA804B2}"/>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Envy</a:t>
            </a:r>
          </a:p>
        </p:txBody>
      </p:sp>
      <p:sp>
        <p:nvSpPr>
          <p:cNvPr id="3" name="TextBox 2">
            <a:extLst>
              <a:ext uri="{FF2B5EF4-FFF2-40B4-BE49-F238E27FC236}">
                <a16:creationId xmlns:a16="http://schemas.microsoft.com/office/drawing/2014/main" id="{8DD3F5B5-5F86-F10B-EC74-9BF899ACCB92}"/>
              </a:ext>
            </a:extLst>
          </p:cNvPr>
          <p:cNvSpPr txBox="1"/>
          <p:nvPr/>
        </p:nvSpPr>
        <p:spPr>
          <a:xfrm>
            <a:off x="0" y="762000"/>
            <a:ext cx="12192000" cy="646331"/>
          </a:xfrm>
          <a:prstGeom prst="rect">
            <a:avLst/>
          </a:prstGeom>
          <a:noFill/>
        </p:spPr>
        <p:txBody>
          <a:bodyPr vert="horz" rtlCol="0">
            <a:spAutoFit/>
          </a:bodyPr>
          <a:lstStyle/>
          <a:p>
            <a:pPr algn="ctr"/>
            <a:r>
              <a:rPr lang="en-US" sz="3600"/>
              <a:t>Testament of Simeon 4:1</a:t>
            </a:r>
          </a:p>
        </p:txBody>
      </p:sp>
      <p:sp>
        <p:nvSpPr>
          <p:cNvPr id="4" name="TextBox 3">
            <a:extLst>
              <a:ext uri="{FF2B5EF4-FFF2-40B4-BE49-F238E27FC236}">
                <a16:creationId xmlns:a16="http://schemas.microsoft.com/office/drawing/2014/main" id="{75383EED-549D-B201-0A6F-182C00F6F159}"/>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7E09E130-B9E8-56F4-DC07-5B869C678F89}"/>
              </a:ext>
            </a:extLst>
          </p:cNvPr>
          <p:cNvSpPr txBox="1"/>
          <p:nvPr/>
        </p:nvSpPr>
        <p:spPr>
          <a:xfrm>
            <a:off x="1016000" y="1905000"/>
            <a:ext cx="10160000" cy="3908762"/>
          </a:xfrm>
          <a:prstGeom prst="rect">
            <a:avLst/>
          </a:prstGeom>
          <a:noFill/>
        </p:spPr>
        <p:txBody>
          <a:bodyPr vert="horz" rtlCol="0">
            <a:spAutoFit/>
          </a:bodyPr>
          <a:lstStyle/>
          <a:p>
            <a:pPr algn="ctr"/>
            <a:r>
              <a:rPr lang="en-US" sz="3100"/>
              <a:t>Love each other and </a:t>
            </a:r>
            <a:r>
              <a:rPr lang="en-US" sz="3100" b="1">
                <a:solidFill>
                  <a:srgbClr val="FF0000"/>
                </a:solidFill>
              </a:rPr>
              <a:t>forsake envy</a:t>
            </a:r>
            <a:r>
              <a:rPr lang="en-US" sz="3100"/>
              <a:t> because it ruins both the soul and body. It turns anger to war and puts you in a frenzy so that you cannot sleep. That destroys your wisdom, gnaws at your soul, stresses the body, and brings confusion. </a:t>
            </a:r>
            <a:r>
              <a:rPr lang="en-US" sz="3100" b="1">
                <a:solidFill>
                  <a:srgbClr val="FF0000"/>
                </a:solidFill>
              </a:rPr>
              <a:t>You actually begin to look like your body has been poisoned.</a:t>
            </a:r>
            <a:r>
              <a:rPr lang="en-US" sz="3100"/>
              <a:t> Joseph was so good looking because he did not poison his body with wicked intentions. You can always see this in a person's face. (Continued...)</a:t>
            </a:r>
          </a:p>
        </p:txBody>
      </p:sp>
    </p:spTree>
    <p:extLst>
      <p:ext uri="{BB962C8B-B14F-4D97-AF65-F5344CB8AC3E}">
        <p14:creationId xmlns:p14="http://schemas.microsoft.com/office/powerpoint/2010/main" val="310612196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A5172F-1245-B1D0-BED8-3BEE6ECAFC38}"/>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Envy</a:t>
            </a:r>
          </a:p>
        </p:txBody>
      </p:sp>
      <p:sp>
        <p:nvSpPr>
          <p:cNvPr id="3" name="TextBox 2">
            <a:extLst>
              <a:ext uri="{FF2B5EF4-FFF2-40B4-BE49-F238E27FC236}">
                <a16:creationId xmlns:a16="http://schemas.microsoft.com/office/drawing/2014/main" id="{84283B6E-082D-46F9-CEDB-F1D7DEF7508D}"/>
              </a:ext>
            </a:extLst>
          </p:cNvPr>
          <p:cNvSpPr txBox="1"/>
          <p:nvPr/>
        </p:nvSpPr>
        <p:spPr>
          <a:xfrm>
            <a:off x="1016000" y="635000"/>
            <a:ext cx="10160000" cy="2954655"/>
          </a:xfrm>
          <a:prstGeom prst="rect">
            <a:avLst/>
          </a:prstGeom>
          <a:noFill/>
        </p:spPr>
        <p:txBody>
          <a:bodyPr vert="horz" rtlCol="0">
            <a:spAutoFit/>
          </a:bodyPr>
          <a:lstStyle/>
          <a:p>
            <a:pPr algn="ctr"/>
            <a:r>
              <a:rPr lang="en-US" sz="3100"/>
              <a:t>My children, be righteous before God and you will find favor with God and men. Do not fornicate. It is the mother of all evils that separates you from God and pushes you towards Belisle. I have seen in the writing of Enoch that your sons will be corrupted by fornication and will attack Levi with the sword.</a:t>
            </a:r>
          </a:p>
        </p:txBody>
      </p:sp>
    </p:spTree>
    <p:extLst>
      <p:ext uri="{BB962C8B-B14F-4D97-AF65-F5344CB8AC3E}">
        <p14:creationId xmlns:p14="http://schemas.microsoft.com/office/powerpoint/2010/main" val="297432818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62272-4560-DAAF-31F0-409ABF187A4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 of Understanding</a:t>
            </a:r>
          </a:p>
        </p:txBody>
      </p:sp>
      <p:sp>
        <p:nvSpPr>
          <p:cNvPr id="3" name="Subtitle 2">
            <a:extLst>
              <a:ext uri="{FF2B5EF4-FFF2-40B4-BE49-F238E27FC236}">
                <a16:creationId xmlns:a16="http://schemas.microsoft.com/office/drawing/2014/main" id="{E5EE4DB3-040E-AFBE-0264-E5F42908F73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4987825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CC00EB-F0AD-4395-C937-091171A52CB1}"/>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Understanding</a:t>
            </a:r>
          </a:p>
        </p:txBody>
      </p:sp>
      <p:sp>
        <p:nvSpPr>
          <p:cNvPr id="3" name="TextBox 2">
            <a:extLst>
              <a:ext uri="{FF2B5EF4-FFF2-40B4-BE49-F238E27FC236}">
                <a16:creationId xmlns:a16="http://schemas.microsoft.com/office/drawing/2014/main" id="{D30561D6-2D63-85E6-B73C-852B7E91BB69}"/>
              </a:ext>
            </a:extLst>
          </p:cNvPr>
          <p:cNvSpPr txBox="1"/>
          <p:nvPr/>
        </p:nvSpPr>
        <p:spPr>
          <a:xfrm>
            <a:off x="0" y="762000"/>
            <a:ext cx="12192000" cy="646331"/>
          </a:xfrm>
          <a:prstGeom prst="rect">
            <a:avLst/>
          </a:prstGeom>
          <a:noFill/>
        </p:spPr>
        <p:txBody>
          <a:bodyPr vert="horz" rtlCol="0">
            <a:spAutoFit/>
          </a:bodyPr>
          <a:lstStyle/>
          <a:p>
            <a:pPr algn="ctr"/>
            <a:r>
              <a:rPr lang="en-US" sz="3600"/>
              <a:t>First Enoch 14:3</a:t>
            </a:r>
          </a:p>
        </p:txBody>
      </p:sp>
      <p:sp>
        <p:nvSpPr>
          <p:cNvPr id="4" name="TextBox 3">
            <a:extLst>
              <a:ext uri="{FF2B5EF4-FFF2-40B4-BE49-F238E27FC236}">
                <a16:creationId xmlns:a16="http://schemas.microsoft.com/office/drawing/2014/main" id="{DF708BA6-4C79-7C34-93C0-F4A1FAB453A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BC1B43D-2AAA-7D1B-9F9D-8803FEF38315}"/>
              </a:ext>
            </a:extLst>
          </p:cNvPr>
          <p:cNvSpPr txBox="1"/>
          <p:nvPr/>
        </p:nvSpPr>
        <p:spPr>
          <a:xfrm>
            <a:off x="1016000" y="1905000"/>
            <a:ext cx="10160000" cy="2000548"/>
          </a:xfrm>
          <a:prstGeom prst="rect">
            <a:avLst/>
          </a:prstGeom>
          <a:noFill/>
        </p:spPr>
        <p:txBody>
          <a:bodyPr vert="horz" rtlCol="0">
            <a:spAutoFit/>
          </a:bodyPr>
          <a:lstStyle/>
          <a:p>
            <a:pPr algn="ctr"/>
            <a:r>
              <a:rPr lang="en-US" sz="3100"/>
              <a:t>converse therewith and understand with the heart. As He has created and given to man </a:t>
            </a:r>
            <a:r>
              <a:rPr lang="en-US" sz="3100" b="1">
                <a:solidFill>
                  <a:srgbClr val="FF0000"/>
                </a:solidFill>
              </a:rPr>
              <a:t>the power of understanding the word of wisdom</a:t>
            </a:r>
            <a:r>
              <a:rPr lang="en-US" sz="3100"/>
              <a:t>, so hath He created me also and given me the power of reprimanding</a:t>
            </a:r>
          </a:p>
        </p:txBody>
      </p:sp>
    </p:spTree>
    <p:extLst>
      <p:ext uri="{BB962C8B-B14F-4D97-AF65-F5344CB8AC3E}">
        <p14:creationId xmlns:p14="http://schemas.microsoft.com/office/powerpoint/2010/main" val="125994971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E6F7C-1908-D6F1-3E58-322A6A46929D}"/>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 of Hatred</a:t>
            </a:r>
          </a:p>
        </p:txBody>
      </p:sp>
      <p:sp>
        <p:nvSpPr>
          <p:cNvPr id="3" name="Subtitle 2">
            <a:extLst>
              <a:ext uri="{FF2B5EF4-FFF2-40B4-BE49-F238E27FC236}">
                <a16:creationId xmlns:a16="http://schemas.microsoft.com/office/drawing/2014/main" id="{AC06BDE7-E86B-D38B-922B-422D3AC3393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043999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9A2214-F205-448C-E31F-6CD9ABF1BEB8}"/>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Hatred</a:t>
            </a:r>
          </a:p>
        </p:txBody>
      </p:sp>
      <p:sp>
        <p:nvSpPr>
          <p:cNvPr id="3" name="TextBox 2">
            <a:extLst>
              <a:ext uri="{FF2B5EF4-FFF2-40B4-BE49-F238E27FC236}">
                <a16:creationId xmlns:a16="http://schemas.microsoft.com/office/drawing/2014/main" id="{61359C6F-98C9-B85D-D2E9-B16087C3A06E}"/>
              </a:ext>
            </a:extLst>
          </p:cNvPr>
          <p:cNvSpPr txBox="1"/>
          <p:nvPr/>
        </p:nvSpPr>
        <p:spPr>
          <a:xfrm>
            <a:off x="0" y="762000"/>
            <a:ext cx="12192000" cy="646331"/>
          </a:xfrm>
          <a:prstGeom prst="rect">
            <a:avLst/>
          </a:prstGeom>
          <a:noFill/>
        </p:spPr>
        <p:txBody>
          <a:bodyPr vert="horz" rtlCol="0">
            <a:spAutoFit/>
          </a:bodyPr>
          <a:lstStyle/>
          <a:p>
            <a:pPr algn="ctr"/>
            <a:r>
              <a:rPr lang="en-US" sz="3600"/>
              <a:t>Testament of Gad 1:1</a:t>
            </a:r>
          </a:p>
        </p:txBody>
      </p:sp>
      <p:sp>
        <p:nvSpPr>
          <p:cNvPr id="4" name="TextBox 3">
            <a:extLst>
              <a:ext uri="{FF2B5EF4-FFF2-40B4-BE49-F238E27FC236}">
                <a16:creationId xmlns:a16="http://schemas.microsoft.com/office/drawing/2014/main" id="{456C9A2C-CC51-A2AA-0984-6FD79469331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DCE0B43C-18DD-E42F-5CBB-F03CEF3E0085}"/>
              </a:ext>
            </a:extLst>
          </p:cNvPr>
          <p:cNvSpPr txBox="1"/>
          <p:nvPr/>
        </p:nvSpPr>
        <p:spPr>
          <a:xfrm>
            <a:off x="1016000" y="1905000"/>
            <a:ext cx="10160000" cy="1046440"/>
          </a:xfrm>
          <a:prstGeom prst="rect">
            <a:avLst/>
          </a:prstGeom>
          <a:noFill/>
        </p:spPr>
        <p:txBody>
          <a:bodyPr vert="horz" rtlCol="0">
            <a:spAutoFit/>
          </a:bodyPr>
          <a:lstStyle/>
          <a:p>
            <a:pPr algn="ctr"/>
            <a:r>
              <a:rPr lang="en-US" sz="3100"/>
              <a:t>The </a:t>
            </a:r>
            <a:r>
              <a:rPr lang="en-US" sz="3100" b="1">
                <a:solidFill>
                  <a:srgbClr val="FF0000"/>
                </a:solidFill>
              </a:rPr>
              <a:t>spirit of hatred</a:t>
            </a:r>
            <a:r>
              <a:rPr lang="en-US" sz="3100"/>
              <a:t> was in me, and I did not want to see or even hear Joseph.</a:t>
            </a:r>
          </a:p>
        </p:txBody>
      </p:sp>
    </p:spTree>
    <p:extLst>
      <p:ext uri="{BB962C8B-B14F-4D97-AF65-F5344CB8AC3E}">
        <p14:creationId xmlns:p14="http://schemas.microsoft.com/office/powerpoint/2010/main" val="167021626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A7D99-5EAC-AB16-0B18-DC433087B0A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 of Anger</a:t>
            </a:r>
          </a:p>
        </p:txBody>
      </p:sp>
      <p:sp>
        <p:nvSpPr>
          <p:cNvPr id="3" name="Subtitle 2">
            <a:extLst>
              <a:ext uri="{FF2B5EF4-FFF2-40B4-BE49-F238E27FC236}">
                <a16:creationId xmlns:a16="http://schemas.microsoft.com/office/drawing/2014/main" id="{D8D5F43B-29E5-D929-0A44-17CC603CEB3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1823440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512B9B-9BF4-D4E8-4A0A-B7CEE0CCE294}"/>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Anger</a:t>
            </a:r>
          </a:p>
        </p:txBody>
      </p:sp>
      <p:sp>
        <p:nvSpPr>
          <p:cNvPr id="3" name="TextBox 2">
            <a:extLst>
              <a:ext uri="{FF2B5EF4-FFF2-40B4-BE49-F238E27FC236}">
                <a16:creationId xmlns:a16="http://schemas.microsoft.com/office/drawing/2014/main" id="{8B7CCDB6-FE10-9CEC-C7C3-8B3B51F77EBE}"/>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1:1</a:t>
            </a:r>
          </a:p>
        </p:txBody>
      </p:sp>
      <p:sp>
        <p:nvSpPr>
          <p:cNvPr id="4" name="TextBox 3">
            <a:extLst>
              <a:ext uri="{FF2B5EF4-FFF2-40B4-BE49-F238E27FC236}">
                <a16:creationId xmlns:a16="http://schemas.microsoft.com/office/drawing/2014/main" id="{D5B9CC2D-CBF1-8ED0-7BD1-ED32997C8569}"/>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E347EAC7-4F9B-1CBB-3B62-9536AD926454}"/>
              </a:ext>
            </a:extLst>
          </p:cNvPr>
          <p:cNvSpPr txBox="1"/>
          <p:nvPr/>
        </p:nvSpPr>
        <p:spPr>
          <a:xfrm>
            <a:off x="1016000" y="1905000"/>
            <a:ext cx="10160000" cy="3908762"/>
          </a:xfrm>
          <a:prstGeom prst="rect">
            <a:avLst/>
          </a:prstGeom>
          <a:noFill/>
        </p:spPr>
        <p:txBody>
          <a:bodyPr vert="horz" rtlCol="0">
            <a:spAutoFit/>
          </a:bodyPr>
          <a:lstStyle/>
          <a:p>
            <a:pPr algn="ctr"/>
            <a:r>
              <a:rPr lang="en-US" sz="3100"/>
              <a:t>The record of the words of Dan, which he spoke to his sons in his last days. In the 125th year of his life, he called together his family and said listen to the words sons of Dan. I know in my heart that throughout my whole life God has been pleased with truth and just dealing. Lying in anger are evil because they teach man all kinds of wickedness. My children, I confess that in my heart I rejoice concerning the death of Joseph, a true and good man. (Continued...)</a:t>
            </a:r>
          </a:p>
        </p:txBody>
      </p:sp>
    </p:spTree>
    <p:extLst>
      <p:ext uri="{BB962C8B-B14F-4D97-AF65-F5344CB8AC3E}">
        <p14:creationId xmlns:p14="http://schemas.microsoft.com/office/powerpoint/2010/main" val="404452165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89CBBA-8C7C-2CC6-0E69-AB4E24589F79}"/>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Anger</a:t>
            </a:r>
          </a:p>
        </p:txBody>
      </p:sp>
      <p:sp>
        <p:nvSpPr>
          <p:cNvPr id="3" name="TextBox 2">
            <a:extLst>
              <a:ext uri="{FF2B5EF4-FFF2-40B4-BE49-F238E27FC236}">
                <a16:creationId xmlns:a16="http://schemas.microsoft.com/office/drawing/2014/main" id="{E196AA1E-D267-B78C-E04C-CDFAE268FB8D}"/>
              </a:ext>
            </a:extLst>
          </p:cNvPr>
          <p:cNvSpPr txBox="1"/>
          <p:nvPr/>
        </p:nvSpPr>
        <p:spPr>
          <a:xfrm>
            <a:off x="1016000" y="635000"/>
            <a:ext cx="10160000" cy="4385816"/>
          </a:xfrm>
          <a:prstGeom prst="rect">
            <a:avLst/>
          </a:prstGeom>
          <a:noFill/>
        </p:spPr>
        <p:txBody>
          <a:bodyPr vert="horz" rtlCol="0">
            <a:spAutoFit/>
          </a:bodyPr>
          <a:lstStyle/>
          <a:p>
            <a:pPr algn="ctr"/>
            <a:r>
              <a:rPr lang="en-US" sz="3100"/>
              <a:t>I rejoiced at the selling of Joseph because our Father loved him more than us. I became jealous and vain because I was his son too. A satanic spirit caused me to hate Joseph so much I wanted to kill him with. Joseph gone, My love me in the way he did him. </a:t>
            </a:r>
            <a:r>
              <a:rPr lang="en-US" sz="3100" b="1">
                <a:solidFill>
                  <a:srgbClr val="FF0000"/>
                </a:solidFill>
              </a:rPr>
              <a:t>This spirit of anger so consumed me</a:t>
            </a:r>
            <a:r>
              <a:rPr lang="en-US" sz="3100"/>
              <a:t> of nothing else but kill him. But the God of Jacob, our Father, kept him from me. I never found him alone. I thank God for not allowing it, or there would be two less tribes in Israel.</a:t>
            </a:r>
          </a:p>
        </p:txBody>
      </p:sp>
    </p:spTree>
    <p:extLst>
      <p:ext uri="{BB962C8B-B14F-4D97-AF65-F5344CB8AC3E}">
        <p14:creationId xmlns:p14="http://schemas.microsoft.com/office/powerpoint/2010/main" val="223719009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681A7-D39A-385F-C65B-3148FB5F035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 of Nature</a:t>
            </a:r>
          </a:p>
        </p:txBody>
      </p:sp>
      <p:sp>
        <p:nvSpPr>
          <p:cNvPr id="3" name="Subtitle 2">
            <a:extLst>
              <a:ext uri="{FF2B5EF4-FFF2-40B4-BE49-F238E27FC236}">
                <a16:creationId xmlns:a16="http://schemas.microsoft.com/office/drawing/2014/main" id="{59762A2F-D090-219D-414B-1D6D2DD44B0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8740841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A90A08-0439-33F7-151C-3E8ACCAE5FEC}"/>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Nature</a:t>
            </a:r>
          </a:p>
        </p:txBody>
      </p:sp>
      <p:sp>
        <p:nvSpPr>
          <p:cNvPr id="3" name="TextBox 2">
            <a:extLst>
              <a:ext uri="{FF2B5EF4-FFF2-40B4-BE49-F238E27FC236}">
                <a16:creationId xmlns:a16="http://schemas.microsoft.com/office/drawing/2014/main" id="{5B90A303-844F-5F4D-8906-DFFCB3B279BA}"/>
              </a:ext>
            </a:extLst>
          </p:cNvPr>
          <p:cNvSpPr txBox="1"/>
          <p:nvPr/>
        </p:nvSpPr>
        <p:spPr>
          <a:xfrm>
            <a:off x="0" y="762000"/>
            <a:ext cx="12192000" cy="646331"/>
          </a:xfrm>
          <a:prstGeom prst="rect">
            <a:avLst/>
          </a:prstGeom>
          <a:noFill/>
        </p:spPr>
        <p:txBody>
          <a:bodyPr vert="horz" rtlCol="0">
            <a:spAutoFit/>
          </a:bodyPr>
          <a:lstStyle/>
          <a:p>
            <a:pPr algn="ctr"/>
            <a:r>
              <a:rPr lang="en-US" sz="3600"/>
              <a:t>First Enoch 60:15-22</a:t>
            </a:r>
          </a:p>
        </p:txBody>
      </p:sp>
      <p:sp>
        <p:nvSpPr>
          <p:cNvPr id="4" name="TextBox 3">
            <a:extLst>
              <a:ext uri="{FF2B5EF4-FFF2-40B4-BE49-F238E27FC236}">
                <a16:creationId xmlns:a16="http://schemas.microsoft.com/office/drawing/2014/main" id="{8B541B86-401D-0D69-4E3B-E76535F348D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8570669-1649-B722-AA4C-BBDD6CF3E5C1}"/>
              </a:ext>
            </a:extLst>
          </p:cNvPr>
          <p:cNvSpPr txBox="1"/>
          <p:nvPr/>
        </p:nvSpPr>
        <p:spPr>
          <a:xfrm>
            <a:off x="1016000" y="1905000"/>
            <a:ext cx="10160000" cy="3431709"/>
          </a:xfrm>
          <a:prstGeom prst="rect">
            <a:avLst/>
          </a:prstGeom>
          <a:noFill/>
        </p:spPr>
        <p:txBody>
          <a:bodyPr vert="horz" rtlCol="0">
            <a:spAutoFit/>
          </a:bodyPr>
          <a:lstStyle/>
          <a:p>
            <a:pPr algn="ctr"/>
            <a:r>
              <a:rPr lang="en-US" sz="3100"/>
              <a:t>For when the lightning lightens, the thunder utters its voice, and the spirit enforces a pause during the peal, and divides equally between them; for the treasury of their peals is like the sand, and each one of them as it peals is held in with a bridle, and turned back by the power of the spirit, and pushed forward according to the many quarters of the earth. (Continued...)</a:t>
            </a:r>
          </a:p>
        </p:txBody>
      </p:sp>
    </p:spTree>
    <p:extLst>
      <p:ext uri="{BB962C8B-B14F-4D97-AF65-F5344CB8AC3E}">
        <p14:creationId xmlns:p14="http://schemas.microsoft.com/office/powerpoint/2010/main" val="376845564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DBA00E-DCE9-CACF-C844-4321E8E97975}"/>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Nature</a:t>
            </a:r>
          </a:p>
        </p:txBody>
      </p:sp>
      <p:sp>
        <p:nvSpPr>
          <p:cNvPr id="3" name="TextBox 2">
            <a:extLst>
              <a:ext uri="{FF2B5EF4-FFF2-40B4-BE49-F238E27FC236}">
                <a16:creationId xmlns:a16="http://schemas.microsoft.com/office/drawing/2014/main" id="{CB794103-5DAB-8418-B2E9-332E9474BDB2}"/>
              </a:ext>
            </a:extLst>
          </p:cNvPr>
          <p:cNvSpPr txBox="1"/>
          <p:nvPr/>
        </p:nvSpPr>
        <p:spPr>
          <a:xfrm>
            <a:off x="1016000" y="635000"/>
            <a:ext cx="10160000" cy="2954655"/>
          </a:xfrm>
          <a:prstGeom prst="rect">
            <a:avLst/>
          </a:prstGeom>
          <a:noFill/>
        </p:spPr>
        <p:txBody>
          <a:bodyPr vert="horz" rtlCol="0">
            <a:spAutoFit/>
          </a:bodyPr>
          <a:lstStyle/>
          <a:p>
            <a:pPr algn="ctr"/>
            <a:r>
              <a:rPr lang="en-US" sz="3100"/>
              <a:t>And the </a:t>
            </a:r>
            <a:r>
              <a:rPr lang="en-US" sz="3100" b="1">
                <a:solidFill>
                  <a:srgbClr val="FF0000"/>
                </a:solidFill>
              </a:rPr>
              <a:t>spirit of the sea</a:t>
            </a:r>
            <a:r>
              <a:rPr lang="en-US" sz="3100"/>
              <a:t> is masculine and strong, and according to the might of his strength he draws it back with a rein, and in like manner it is driven forward and disperses amid all the mountains of the earth. And the spirit of the hoar-frost is his own angel, and the spirit of the hail is a good angel. (Continued...)</a:t>
            </a:r>
          </a:p>
        </p:txBody>
      </p:sp>
    </p:spTree>
    <p:extLst>
      <p:ext uri="{BB962C8B-B14F-4D97-AF65-F5344CB8AC3E}">
        <p14:creationId xmlns:p14="http://schemas.microsoft.com/office/powerpoint/2010/main" val="236727118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BC82D6-C3BB-E4D0-8229-2EA5F4AB4D44}"/>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Nature</a:t>
            </a:r>
          </a:p>
        </p:txBody>
      </p:sp>
      <p:sp>
        <p:nvSpPr>
          <p:cNvPr id="3" name="TextBox 2">
            <a:extLst>
              <a:ext uri="{FF2B5EF4-FFF2-40B4-BE49-F238E27FC236}">
                <a16:creationId xmlns:a16="http://schemas.microsoft.com/office/drawing/2014/main" id="{CD95BB01-C1DC-B084-7249-5E0862A0FF8B}"/>
              </a:ext>
            </a:extLst>
          </p:cNvPr>
          <p:cNvSpPr txBox="1"/>
          <p:nvPr/>
        </p:nvSpPr>
        <p:spPr>
          <a:xfrm>
            <a:off x="1016000" y="635000"/>
            <a:ext cx="10160000" cy="3431709"/>
          </a:xfrm>
          <a:prstGeom prst="rect">
            <a:avLst/>
          </a:prstGeom>
          <a:noFill/>
        </p:spPr>
        <p:txBody>
          <a:bodyPr vert="horz" rtlCol="0">
            <a:spAutoFit/>
          </a:bodyPr>
          <a:lstStyle/>
          <a:p>
            <a:pPr algn="ctr"/>
            <a:r>
              <a:rPr lang="en-US" sz="3100"/>
              <a:t>And the spirit of the snow has forsaken his chambers on account of his strength -There is a special spirit therein, and that which ascends from it is like smoke, and its name is frost. And the spirit of the mist is not united with them in their chambers, but it has a special chamber; for its course is glorious both in light and in darkness, and in winter and in summer, and in its chamber is an angel. (Continued...)</a:t>
            </a:r>
          </a:p>
        </p:txBody>
      </p:sp>
    </p:spTree>
    <p:extLst>
      <p:ext uri="{BB962C8B-B14F-4D97-AF65-F5344CB8AC3E}">
        <p14:creationId xmlns:p14="http://schemas.microsoft.com/office/powerpoint/2010/main" val="151375861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F428F1-BF24-492F-5204-AC2977CA2BAA}"/>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Nature</a:t>
            </a:r>
          </a:p>
        </p:txBody>
      </p:sp>
      <p:sp>
        <p:nvSpPr>
          <p:cNvPr id="3" name="TextBox 2">
            <a:extLst>
              <a:ext uri="{FF2B5EF4-FFF2-40B4-BE49-F238E27FC236}">
                <a16:creationId xmlns:a16="http://schemas.microsoft.com/office/drawing/2014/main" id="{62F6A330-B791-CD91-1F82-4D6FB7016F37}"/>
              </a:ext>
            </a:extLst>
          </p:cNvPr>
          <p:cNvSpPr txBox="1"/>
          <p:nvPr/>
        </p:nvSpPr>
        <p:spPr>
          <a:xfrm>
            <a:off x="1016000" y="635000"/>
            <a:ext cx="10160000" cy="3908762"/>
          </a:xfrm>
          <a:prstGeom prst="rect">
            <a:avLst/>
          </a:prstGeom>
          <a:noFill/>
        </p:spPr>
        <p:txBody>
          <a:bodyPr vert="horz" rtlCol="0">
            <a:spAutoFit/>
          </a:bodyPr>
          <a:lstStyle/>
          <a:p>
            <a:pPr algn="ctr"/>
            <a:r>
              <a:rPr lang="en-US" sz="3100"/>
              <a:t>And the spirit of the dew has its dwelling at the ends of the heaven, and is connected with the chambers of the rain, and its course is in winter and summer: and its clouds and the clouds of the mist are connected, and the one gives to the other. And when the spirit of the rain goes forth from its chamber, the angels come and open the chamber and lead it out, and when it is diffused over the whole earth it unites with the water on the earth. (Continued...)</a:t>
            </a:r>
          </a:p>
        </p:txBody>
      </p:sp>
    </p:spTree>
    <p:extLst>
      <p:ext uri="{BB962C8B-B14F-4D97-AF65-F5344CB8AC3E}">
        <p14:creationId xmlns:p14="http://schemas.microsoft.com/office/powerpoint/2010/main" val="198756924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BA532A-98B7-4F46-5AF2-D3B4741804F5}"/>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Nature</a:t>
            </a:r>
          </a:p>
        </p:txBody>
      </p:sp>
      <p:sp>
        <p:nvSpPr>
          <p:cNvPr id="3" name="TextBox 2">
            <a:extLst>
              <a:ext uri="{FF2B5EF4-FFF2-40B4-BE49-F238E27FC236}">
                <a16:creationId xmlns:a16="http://schemas.microsoft.com/office/drawing/2014/main" id="{AD9E1C25-343D-B9B5-3AA1-FCE1051FBBA7}"/>
              </a:ext>
            </a:extLst>
          </p:cNvPr>
          <p:cNvSpPr txBox="1"/>
          <p:nvPr/>
        </p:nvSpPr>
        <p:spPr>
          <a:xfrm>
            <a:off x="1016000" y="635000"/>
            <a:ext cx="10160000" cy="2954655"/>
          </a:xfrm>
          <a:prstGeom prst="rect">
            <a:avLst/>
          </a:prstGeom>
          <a:noFill/>
        </p:spPr>
        <p:txBody>
          <a:bodyPr vert="horz" rtlCol="0">
            <a:spAutoFit/>
          </a:bodyPr>
          <a:lstStyle/>
          <a:p>
            <a:pPr algn="ctr"/>
            <a:r>
              <a:rPr lang="en-US" sz="3100"/>
              <a:t>And whensoever it unites with the water on the earth . . . For the waters are for those who dwell on the earth; for they are nourishment for the earth from the Most High who is in heaven: therefore there is a measure for the rain, 22, and the angels take it in charge. And these things I saw towards the Garden of the Righteous.</a:t>
            </a:r>
          </a:p>
        </p:txBody>
      </p:sp>
    </p:spTree>
    <p:extLst>
      <p:ext uri="{BB962C8B-B14F-4D97-AF65-F5344CB8AC3E}">
        <p14:creationId xmlns:p14="http://schemas.microsoft.com/office/powerpoint/2010/main" val="225164455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065131-6A18-5D1D-3A51-BD7ECED602F9}"/>
              </a:ext>
            </a:extLst>
          </p:cNvPr>
          <p:cNvSpPr txBox="1"/>
          <p:nvPr/>
        </p:nvSpPr>
        <p:spPr>
          <a:xfrm>
            <a:off x="127000" y="127000"/>
            <a:ext cx="7315200" cy="276999"/>
          </a:xfrm>
          <a:prstGeom prst="rect">
            <a:avLst/>
          </a:prstGeom>
          <a:noFill/>
        </p:spPr>
        <p:txBody>
          <a:bodyPr vert="horz" lIns="0" tIns="0" rIns="0" bIns="0" rtlCol="0">
            <a:spAutoFit/>
          </a:bodyPr>
          <a:lstStyle/>
          <a:p>
            <a:r>
              <a:rPr lang="en-US"/>
              <a:t>Spirit of Nature</a:t>
            </a:r>
          </a:p>
        </p:txBody>
      </p:sp>
      <p:sp>
        <p:nvSpPr>
          <p:cNvPr id="3" name="TextBox 2">
            <a:extLst>
              <a:ext uri="{FF2B5EF4-FFF2-40B4-BE49-F238E27FC236}">
                <a16:creationId xmlns:a16="http://schemas.microsoft.com/office/drawing/2014/main" id="{50B3A304-E936-7113-8998-71B70B43D3AE}"/>
              </a:ext>
            </a:extLst>
          </p:cNvPr>
          <p:cNvSpPr txBox="1"/>
          <p:nvPr/>
        </p:nvSpPr>
        <p:spPr>
          <a:xfrm>
            <a:off x="0" y="762000"/>
            <a:ext cx="12192000" cy="646331"/>
          </a:xfrm>
          <a:prstGeom prst="rect">
            <a:avLst/>
          </a:prstGeom>
          <a:noFill/>
        </p:spPr>
        <p:txBody>
          <a:bodyPr vert="horz" rtlCol="0">
            <a:spAutoFit/>
          </a:bodyPr>
          <a:lstStyle/>
          <a:p>
            <a:pPr algn="ctr"/>
            <a:r>
              <a:rPr lang="en-US" sz="3600"/>
              <a:t>Mark 9:28-29</a:t>
            </a:r>
          </a:p>
        </p:txBody>
      </p:sp>
      <p:sp>
        <p:nvSpPr>
          <p:cNvPr id="4" name="TextBox 3">
            <a:extLst>
              <a:ext uri="{FF2B5EF4-FFF2-40B4-BE49-F238E27FC236}">
                <a16:creationId xmlns:a16="http://schemas.microsoft.com/office/drawing/2014/main" id="{FD3FE110-4C55-645A-BBC9-6ED310FF57D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EE1FEE9-22BD-DB7B-ADC8-73A31628564F}"/>
              </a:ext>
            </a:extLst>
          </p:cNvPr>
          <p:cNvSpPr txBox="1"/>
          <p:nvPr/>
        </p:nvSpPr>
        <p:spPr>
          <a:xfrm>
            <a:off x="1016000" y="1905000"/>
            <a:ext cx="10160000" cy="2000548"/>
          </a:xfrm>
          <a:prstGeom prst="rect">
            <a:avLst/>
          </a:prstGeom>
          <a:noFill/>
        </p:spPr>
        <p:txBody>
          <a:bodyPr vert="horz" rtlCol="0">
            <a:spAutoFit/>
          </a:bodyPr>
          <a:lstStyle/>
          <a:p>
            <a:pPr algn="ctr"/>
            <a:r>
              <a:rPr lang="en-US" sz="3100"/>
              <a:t>And when he was come into the house, his disciples asked him privately, How is it that we could not cast it out? And he said unto them, </a:t>
            </a:r>
            <a:r>
              <a:rPr lang="en-US" sz="3100" b="1">
                <a:solidFill>
                  <a:srgbClr val="FF0000"/>
                </a:solidFill>
              </a:rPr>
              <a:t>This kind can come out by nothing, save by prayer</a:t>
            </a:r>
            <a:r>
              <a:rPr lang="en-US" sz="3100"/>
              <a:t>.</a:t>
            </a:r>
          </a:p>
        </p:txBody>
      </p:sp>
    </p:spTree>
    <p:extLst>
      <p:ext uri="{BB962C8B-B14F-4D97-AF65-F5344CB8AC3E}">
        <p14:creationId xmlns:p14="http://schemas.microsoft.com/office/powerpoint/2010/main" val="389403286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58CC8-3963-E6E9-8308-7C88733518B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People can have "Protection" and this "Protection" can be removed</a:t>
            </a:r>
          </a:p>
        </p:txBody>
      </p:sp>
      <p:sp>
        <p:nvSpPr>
          <p:cNvPr id="3" name="Subtitle 2">
            <a:extLst>
              <a:ext uri="{FF2B5EF4-FFF2-40B4-BE49-F238E27FC236}">
                <a16:creationId xmlns:a16="http://schemas.microsoft.com/office/drawing/2014/main" id="{7A96C7BC-2BD9-BA0A-5CE0-9E19797FA46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8623785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F49543-EA07-2E73-D448-BAC33C2CC83C}"/>
              </a:ext>
            </a:extLst>
          </p:cNvPr>
          <p:cNvSpPr txBox="1"/>
          <p:nvPr/>
        </p:nvSpPr>
        <p:spPr>
          <a:xfrm>
            <a:off x="127000" y="127000"/>
            <a:ext cx="7315200" cy="553998"/>
          </a:xfrm>
          <a:prstGeom prst="rect">
            <a:avLst/>
          </a:prstGeom>
          <a:noFill/>
        </p:spPr>
        <p:txBody>
          <a:bodyPr vert="horz" lIns="0" tIns="0" rIns="0" bIns="0" rtlCol="0">
            <a:spAutoFit/>
          </a:bodyPr>
          <a:lstStyle/>
          <a:p>
            <a:r>
              <a:rPr lang="en-US"/>
              <a:t>PEOPLE CAN HAVE "PROTECTION" AND THIS "PROTECTION" CAN BE REMOVED</a:t>
            </a:r>
          </a:p>
        </p:txBody>
      </p:sp>
      <p:sp>
        <p:nvSpPr>
          <p:cNvPr id="3" name="TextBox 2">
            <a:extLst>
              <a:ext uri="{FF2B5EF4-FFF2-40B4-BE49-F238E27FC236}">
                <a16:creationId xmlns:a16="http://schemas.microsoft.com/office/drawing/2014/main" id="{22CE910E-80B7-575F-CE71-2DC459D6438D}"/>
              </a:ext>
            </a:extLst>
          </p:cNvPr>
          <p:cNvSpPr txBox="1"/>
          <p:nvPr/>
        </p:nvSpPr>
        <p:spPr>
          <a:xfrm>
            <a:off x="0" y="762000"/>
            <a:ext cx="12192000" cy="646331"/>
          </a:xfrm>
          <a:prstGeom prst="rect">
            <a:avLst/>
          </a:prstGeom>
          <a:noFill/>
        </p:spPr>
        <p:txBody>
          <a:bodyPr vert="horz" rtlCol="0">
            <a:spAutoFit/>
          </a:bodyPr>
          <a:lstStyle/>
          <a:p>
            <a:pPr algn="ctr"/>
            <a:r>
              <a:rPr lang="en-US" sz="3600"/>
              <a:t>Deuteronomy 28:15</a:t>
            </a:r>
          </a:p>
        </p:txBody>
      </p:sp>
      <p:sp>
        <p:nvSpPr>
          <p:cNvPr id="4" name="TextBox 3">
            <a:extLst>
              <a:ext uri="{FF2B5EF4-FFF2-40B4-BE49-F238E27FC236}">
                <a16:creationId xmlns:a16="http://schemas.microsoft.com/office/drawing/2014/main" id="{58E56950-3C02-97CC-D041-06D1D3ECAA4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91850CF-550E-426E-36F9-59DC4DB5CF28}"/>
              </a:ext>
            </a:extLst>
          </p:cNvPr>
          <p:cNvSpPr txBox="1"/>
          <p:nvPr/>
        </p:nvSpPr>
        <p:spPr>
          <a:xfrm>
            <a:off x="1016000" y="1905000"/>
            <a:ext cx="10160000" cy="2000548"/>
          </a:xfrm>
          <a:prstGeom prst="rect">
            <a:avLst/>
          </a:prstGeom>
          <a:noFill/>
        </p:spPr>
        <p:txBody>
          <a:bodyPr vert="horz" rtlCol="0">
            <a:spAutoFit/>
          </a:bodyPr>
          <a:lstStyle/>
          <a:p>
            <a:pPr algn="ctr"/>
            <a:r>
              <a:rPr lang="en-US" sz="3100"/>
              <a:t>"But it shall come about, </a:t>
            </a:r>
            <a:r>
              <a:rPr lang="en-US" sz="3100" b="1">
                <a:solidFill>
                  <a:srgbClr val="FF0000"/>
                </a:solidFill>
              </a:rPr>
              <a:t>if you do not obey</a:t>
            </a:r>
            <a:r>
              <a:rPr lang="en-US" sz="3100"/>
              <a:t> the LORD your God, to observe to do all His commandments and His statutes with which I charge you today, that all these curses will come upon you and overtake you:</a:t>
            </a:r>
          </a:p>
        </p:txBody>
      </p:sp>
    </p:spTree>
    <p:extLst>
      <p:ext uri="{BB962C8B-B14F-4D97-AF65-F5344CB8AC3E}">
        <p14:creationId xmlns:p14="http://schemas.microsoft.com/office/powerpoint/2010/main" val="341780706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6C0C4F-FF74-A89C-D23B-C1A4463A4072}"/>
              </a:ext>
            </a:extLst>
          </p:cNvPr>
          <p:cNvSpPr txBox="1"/>
          <p:nvPr/>
        </p:nvSpPr>
        <p:spPr>
          <a:xfrm>
            <a:off x="127000" y="127000"/>
            <a:ext cx="7315200" cy="553998"/>
          </a:xfrm>
          <a:prstGeom prst="rect">
            <a:avLst/>
          </a:prstGeom>
          <a:noFill/>
        </p:spPr>
        <p:txBody>
          <a:bodyPr vert="horz" lIns="0" tIns="0" rIns="0" bIns="0" rtlCol="0">
            <a:spAutoFit/>
          </a:bodyPr>
          <a:lstStyle/>
          <a:p>
            <a:r>
              <a:rPr lang="en-US"/>
              <a:t>PEOPLE CAN HAVE "PROTECTION" AND THIS "PROTECTION" CAN BE REMOVED</a:t>
            </a:r>
          </a:p>
        </p:txBody>
      </p:sp>
      <p:sp>
        <p:nvSpPr>
          <p:cNvPr id="3" name="TextBox 2">
            <a:extLst>
              <a:ext uri="{FF2B5EF4-FFF2-40B4-BE49-F238E27FC236}">
                <a16:creationId xmlns:a16="http://schemas.microsoft.com/office/drawing/2014/main" id="{9F9D17B7-B498-CC9F-62EB-A3DECB9E57F8}"/>
              </a:ext>
            </a:extLst>
          </p:cNvPr>
          <p:cNvSpPr txBox="1"/>
          <p:nvPr/>
        </p:nvSpPr>
        <p:spPr>
          <a:xfrm>
            <a:off x="0" y="762000"/>
            <a:ext cx="12192000" cy="646331"/>
          </a:xfrm>
          <a:prstGeom prst="rect">
            <a:avLst/>
          </a:prstGeom>
          <a:noFill/>
        </p:spPr>
        <p:txBody>
          <a:bodyPr vert="horz" rtlCol="0">
            <a:spAutoFit/>
          </a:bodyPr>
          <a:lstStyle/>
          <a:p>
            <a:pPr algn="ctr"/>
            <a:r>
              <a:rPr lang="en-US" sz="3600"/>
              <a:t>Numbers 14:9</a:t>
            </a:r>
          </a:p>
        </p:txBody>
      </p:sp>
      <p:sp>
        <p:nvSpPr>
          <p:cNvPr id="4" name="TextBox 3">
            <a:extLst>
              <a:ext uri="{FF2B5EF4-FFF2-40B4-BE49-F238E27FC236}">
                <a16:creationId xmlns:a16="http://schemas.microsoft.com/office/drawing/2014/main" id="{9C8FD5A7-B6FE-825F-D07B-1DB15AF0E26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B9E7346-A303-BB25-8B6A-CB521C7691F0}"/>
              </a:ext>
            </a:extLst>
          </p:cNvPr>
          <p:cNvSpPr txBox="1"/>
          <p:nvPr/>
        </p:nvSpPr>
        <p:spPr>
          <a:xfrm>
            <a:off x="1016000" y="1905000"/>
            <a:ext cx="10160000" cy="2000548"/>
          </a:xfrm>
          <a:prstGeom prst="rect">
            <a:avLst/>
          </a:prstGeom>
          <a:noFill/>
        </p:spPr>
        <p:txBody>
          <a:bodyPr vert="horz" rtlCol="0">
            <a:spAutoFit/>
          </a:bodyPr>
          <a:lstStyle/>
          <a:p>
            <a:pPr algn="ctr"/>
            <a:r>
              <a:rPr lang="en-US" sz="3100"/>
              <a:t>"Only do not rebel against the LORD; and do not fear the people of the land, for they will be our prey. </a:t>
            </a:r>
            <a:r>
              <a:rPr lang="en-US" sz="3100" b="1">
                <a:solidFill>
                  <a:srgbClr val="FF0000"/>
                </a:solidFill>
              </a:rPr>
              <a:t>Their protection has been removed from them</a:t>
            </a:r>
            <a:r>
              <a:rPr lang="en-US" sz="3100"/>
              <a:t>, and the LORD is with us; do not fear them."</a:t>
            </a:r>
          </a:p>
        </p:txBody>
      </p:sp>
    </p:spTree>
    <p:extLst>
      <p:ext uri="{BB962C8B-B14F-4D97-AF65-F5344CB8AC3E}">
        <p14:creationId xmlns:p14="http://schemas.microsoft.com/office/powerpoint/2010/main" val="239587753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D9645E-3D7D-87D0-CF4A-0645BBBEC747}"/>
              </a:ext>
            </a:extLst>
          </p:cNvPr>
          <p:cNvSpPr txBox="1"/>
          <p:nvPr/>
        </p:nvSpPr>
        <p:spPr>
          <a:xfrm>
            <a:off x="127000" y="127000"/>
            <a:ext cx="7315200" cy="553998"/>
          </a:xfrm>
          <a:prstGeom prst="rect">
            <a:avLst/>
          </a:prstGeom>
          <a:noFill/>
        </p:spPr>
        <p:txBody>
          <a:bodyPr vert="horz" lIns="0" tIns="0" rIns="0" bIns="0" rtlCol="0">
            <a:spAutoFit/>
          </a:bodyPr>
          <a:lstStyle/>
          <a:p>
            <a:r>
              <a:rPr lang="en-US"/>
              <a:t>PEOPLE CAN HAVE "PROTECTION" AND THIS "PROTECTION" CAN BE REMOVED</a:t>
            </a:r>
          </a:p>
        </p:txBody>
      </p:sp>
      <p:sp>
        <p:nvSpPr>
          <p:cNvPr id="3" name="TextBox 2">
            <a:extLst>
              <a:ext uri="{FF2B5EF4-FFF2-40B4-BE49-F238E27FC236}">
                <a16:creationId xmlns:a16="http://schemas.microsoft.com/office/drawing/2014/main" id="{5538F018-ED79-6C8C-D0FE-B879BE24215A}"/>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3:3</a:t>
            </a:r>
          </a:p>
        </p:txBody>
      </p:sp>
      <p:sp>
        <p:nvSpPr>
          <p:cNvPr id="4" name="TextBox 3">
            <a:extLst>
              <a:ext uri="{FF2B5EF4-FFF2-40B4-BE49-F238E27FC236}">
                <a16:creationId xmlns:a16="http://schemas.microsoft.com/office/drawing/2014/main" id="{CEF2182B-F4A0-98F1-BD93-114B697FB4B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FA49C44-FCA1-CF05-D140-CBC8E40100EE}"/>
              </a:ext>
            </a:extLst>
          </p:cNvPr>
          <p:cNvSpPr txBox="1"/>
          <p:nvPr/>
        </p:nvSpPr>
        <p:spPr>
          <a:xfrm>
            <a:off x="1016000" y="1905000"/>
            <a:ext cx="10160000" cy="1046440"/>
          </a:xfrm>
          <a:prstGeom prst="rect">
            <a:avLst/>
          </a:prstGeom>
          <a:noFill/>
        </p:spPr>
        <p:txBody>
          <a:bodyPr vert="horz" rtlCol="0">
            <a:spAutoFit/>
          </a:bodyPr>
          <a:lstStyle/>
          <a:p>
            <a:pPr algn="ctr"/>
            <a:r>
              <a:rPr lang="en-US" sz="3100"/>
              <a:t>But the Lord is faithful, and He will strengthen and </a:t>
            </a:r>
            <a:r>
              <a:rPr lang="en-US" sz="3100" b="1">
                <a:solidFill>
                  <a:srgbClr val="FF0000"/>
                </a:solidFill>
              </a:rPr>
              <a:t>protect you from the evil one</a:t>
            </a:r>
            <a:r>
              <a:rPr lang="en-US" sz="3100"/>
              <a:t>.</a:t>
            </a:r>
          </a:p>
        </p:txBody>
      </p:sp>
    </p:spTree>
    <p:extLst>
      <p:ext uri="{BB962C8B-B14F-4D97-AF65-F5344CB8AC3E}">
        <p14:creationId xmlns:p14="http://schemas.microsoft.com/office/powerpoint/2010/main" val="147052239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C7F93-1C12-FFBF-367F-2A3359B13A5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Discerning (Testing) Spirits</a:t>
            </a:r>
          </a:p>
        </p:txBody>
      </p:sp>
      <p:sp>
        <p:nvSpPr>
          <p:cNvPr id="3" name="Subtitle 2">
            <a:extLst>
              <a:ext uri="{FF2B5EF4-FFF2-40B4-BE49-F238E27FC236}">
                <a16:creationId xmlns:a16="http://schemas.microsoft.com/office/drawing/2014/main" id="{B9A26F32-1660-DBFB-5695-B3D01C4BEA0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7730907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A2B49-48A8-747C-F106-65C53C7EF9C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Educate Yourself</a:t>
            </a:r>
          </a:p>
        </p:txBody>
      </p:sp>
      <p:sp>
        <p:nvSpPr>
          <p:cNvPr id="3" name="Subtitle 2">
            <a:extLst>
              <a:ext uri="{FF2B5EF4-FFF2-40B4-BE49-F238E27FC236}">
                <a16:creationId xmlns:a16="http://schemas.microsoft.com/office/drawing/2014/main" id="{62941886-078A-0A06-49E9-EA8155F2BB7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2642654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AF9371-CFF6-D096-1D72-68B9B13D4477}"/>
              </a:ext>
            </a:extLst>
          </p:cNvPr>
          <p:cNvSpPr txBox="1"/>
          <p:nvPr/>
        </p:nvSpPr>
        <p:spPr>
          <a:xfrm>
            <a:off x="127000" y="127000"/>
            <a:ext cx="7315200" cy="276999"/>
          </a:xfrm>
          <a:prstGeom prst="rect">
            <a:avLst/>
          </a:prstGeom>
          <a:noFill/>
        </p:spPr>
        <p:txBody>
          <a:bodyPr vert="horz" lIns="0" tIns="0" rIns="0" bIns="0" rtlCol="0">
            <a:spAutoFit/>
          </a:bodyPr>
          <a:lstStyle/>
          <a:p>
            <a:r>
              <a:rPr lang="en-US"/>
              <a:t>Educate Yourself</a:t>
            </a:r>
          </a:p>
        </p:txBody>
      </p:sp>
      <p:sp>
        <p:nvSpPr>
          <p:cNvPr id="3" name="TextBox 2">
            <a:extLst>
              <a:ext uri="{FF2B5EF4-FFF2-40B4-BE49-F238E27FC236}">
                <a16:creationId xmlns:a16="http://schemas.microsoft.com/office/drawing/2014/main" id="{240C0237-F252-E24B-EF90-E60D957B4E7D}"/>
              </a:ext>
            </a:extLst>
          </p:cNvPr>
          <p:cNvSpPr txBox="1"/>
          <p:nvPr/>
        </p:nvSpPr>
        <p:spPr>
          <a:xfrm>
            <a:off x="0" y="762000"/>
            <a:ext cx="12192000" cy="646331"/>
          </a:xfrm>
          <a:prstGeom prst="rect">
            <a:avLst/>
          </a:prstGeom>
          <a:noFill/>
        </p:spPr>
        <p:txBody>
          <a:bodyPr vert="horz" rtlCol="0">
            <a:spAutoFit/>
          </a:bodyPr>
          <a:lstStyle/>
          <a:p>
            <a:pPr algn="ctr"/>
            <a:r>
              <a:rPr lang="en-US" sz="3600"/>
              <a:t>Proverbs 1:5</a:t>
            </a:r>
          </a:p>
        </p:txBody>
      </p:sp>
      <p:sp>
        <p:nvSpPr>
          <p:cNvPr id="4" name="TextBox 3">
            <a:extLst>
              <a:ext uri="{FF2B5EF4-FFF2-40B4-BE49-F238E27FC236}">
                <a16:creationId xmlns:a16="http://schemas.microsoft.com/office/drawing/2014/main" id="{F7F27C8A-6BF2-FDBF-8AF2-C3C193C4891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BFFC374-B9B4-6359-6744-91F8CD198076}"/>
              </a:ext>
            </a:extLst>
          </p:cNvPr>
          <p:cNvSpPr txBox="1"/>
          <p:nvPr/>
        </p:nvSpPr>
        <p:spPr>
          <a:xfrm>
            <a:off x="1016000" y="1905000"/>
            <a:ext cx="10160000" cy="1046440"/>
          </a:xfrm>
          <a:prstGeom prst="rect">
            <a:avLst/>
          </a:prstGeom>
          <a:noFill/>
        </p:spPr>
        <p:txBody>
          <a:bodyPr vert="horz" rtlCol="0">
            <a:spAutoFit/>
          </a:bodyPr>
          <a:lstStyle/>
          <a:p>
            <a:pPr algn="ctr"/>
            <a:r>
              <a:rPr lang="en-US" sz="3100"/>
              <a:t>A wise man will hear and </a:t>
            </a:r>
            <a:r>
              <a:rPr lang="en-US" sz="3100" b="1">
                <a:solidFill>
                  <a:srgbClr val="FF0000"/>
                </a:solidFill>
              </a:rPr>
              <a:t>increase in learning</a:t>
            </a:r>
            <a:r>
              <a:rPr lang="en-US" sz="3100"/>
              <a:t>, And a man of understanding will acquire wise counsel,</a:t>
            </a:r>
          </a:p>
        </p:txBody>
      </p:sp>
    </p:spTree>
    <p:extLst>
      <p:ext uri="{BB962C8B-B14F-4D97-AF65-F5344CB8AC3E}">
        <p14:creationId xmlns:p14="http://schemas.microsoft.com/office/powerpoint/2010/main" val="228995675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71E64-557E-C0CB-8AFC-E49AE569608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Practice Active Listening</a:t>
            </a:r>
          </a:p>
        </p:txBody>
      </p:sp>
      <p:sp>
        <p:nvSpPr>
          <p:cNvPr id="3" name="Subtitle 2">
            <a:extLst>
              <a:ext uri="{FF2B5EF4-FFF2-40B4-BE49-F238E27FC236}">
                <a16:creationId xmlns:a16="http://schemas.microsoft.com/office/drawing/2014/main" id="{691D4FC3-85D4-2210-03C0-CF5CEB22763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1758726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8597A0-C3A8-C760-A830-C63E15C12293}"/>
              </a:ext>
            </a:extLst>
          </p:cNvPr>
          <p:cNvSpPr txBox="1"/>
          <p:nvPr/>
        </p:nvSpPr>
        <p:spPr>
          <a:xfrm>
            <a:off x="127000" y="127000"/>
            <a:ext cx="7315200" cy="276999"/>
          </a:xfrm>
          <a:prstGeom prst="rect">
            <a:avLst/>
          </a:prstGeom>
          <a:noFill/>
        </p:spPr>
        <p:txBody>
          <a:bodyPr vert="horz" lIns="0" tIns="0" rIns="0" bIns="0" rtlCol="0">
            <a:spAutoFit/>
          </a:bodyPr>
          <a:lstStyle/>
          <a:p>
            <a:r>
              <a:rPr lang="en-US"/>
              <a:t>Practice Active Listening</a:t>
            </a:r>
          </a:p>
        </p:txBody>
      </p:sp>
      <p:sp>
        <p:nvSpPr>
          <p:cNvPr id="3" name="TextBox 2">
            <a:extLst>
              <a:ext uri="{FF2B5EF4-FFF2-40B4-BE49-F238E27FC236}">
                <a16:creationId xmlns:a16="http://schemas.microsoft.com/office/drawing/2014/main" id="{F5BF373E-CFC9-4DD8-FB49-739F53BE0F7B}"/>
              </a:ext>
            </a:extLst>
          </p:cNvPr>
          <p:cNvSpPr txBox="1"/>
          <p:nvPr/>
        </p:nvSpPr>
        <p:spPr>
          <a:xfrm>
            <a:off x="0" y="762000"/>
            <a:ext cx="12192000" cy="646331"/>
          </a:xfrm>
          <a:prstGeom prst="rect">
            <a:avLst/>
          </a:prstGeom>
          <a:noFill/>
        </p:spPr>
        <p:txBody>
          <a:bodyPr vert="horz" rtlCol="0">
            <a:spAutoFit/>
          </a:bodyPr>
          <a:lstStyle/>
          <a:p>
            <a:pPr algn="ctr"/>
            <a:r>
              <a:rPr lang="en-US" sz="3600"/>
              <a:t>James 1:19</a:t>
            </a:r>
          </a:p>
        </p:txBody>
      </p:sp>
      <p:sp>
        <p:nvSpPr>
          <p:cNvPr id="4" name="TextBox 3">
            <a:extLst>
              <a:ext uri="{FF2B5EF4-FFF2-40B4-BE49-F238E27FC236}">
                <a16:creationId xmlns:a16="http://schemas.microsoft.com/office/drawing/2014/main" id="{597340FD-67DD-BE89-6F1B-8AD4B2AD156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DB015B1-6511-31DD-AD91-E4AA21872BAE}"/>
              </a:ext>
            </a:extLst>
          </p:cNvPr>
          <p:cNvSpPr txBox="1"/>
          <p:nvPr/>
        </p:nvSpPr>
        <p:spPr>
          <a:xfrm>
            <a:off x="1016000" y="1905000"/>
            <a:ext cx="10160000" cy="1046440"/>
          </a:xfrm>
          <a:prstGeom prst="rect">
            <a:avLst/>
          </a:prstGeom>
          <a:noFill/>
        </p:spPr>
        <p:txBody>
          <a:bodyPr vert="horz" rtlCol="0">
            <a:spAutoFit/>
          </a:bodyPr>
          <a:lstStyle/>
          <a:p>
            <a:pPr algn="ctr"/>
            <a:r>
              <a:rPr lang="en-US" sz="3100"/>
              <a:t>This you know, my beloved brethren. But everyone </a:t>
            </a:r>
            <a:r>
              <a:rPr lang="en-US" sz="3100" b="1">
                <a:solidFill>
                  <a:srgbClr val="FF0000"/>
                </a:solidFill>
              </a:rPr>
              <a:t>must be quick to hear</a:t>
            </a:r>
            <a:r>
              <a:rPr lang="en-US" sz="3100"/>
              <a:t>, slow to speak and slow to anger;</a:t>
            </a:r>
          </a:p>
        </p:txBody>
      </p:sp>
    </p:spTree>
    <p:extLst>
      <p:ext uri="{BB962C8B-B14F-4D97-AF65-F5344CB8AC3E}">
        <p14:creationId xmlns:p14="http://schemas.microsoft.com/office/powerpoint/2010/main" val="428624860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78C97-49C9-E5C7-9115-A89C1881AF7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Ask Open-ended Questions</a:t>
            </a:r>
          </a:p>
        </p:txBody>
      </p:sp>
      <p:sp>
        <p:nvSpPr>
          <p:cNvPr id="3" name="Subtitle 2">
            <a:extLst>
              <a:ext uri="{FF2B5EF4-FFF2-40B4-BE49-F238E27FC236}">
                <a16:creationId xmlns:a16="http://schemas.microsoft.com/office/drawing/2014/main" id="{B34F20A8-08F4-787C-3C06-A8EE337AFE9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6694975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3AF40F-946F-B2EA-A826-1659617C37CC}"/>
              </a:ext>
            </a:extLst>
          </p:cNvPr>
          <p:cNvSpPr txBox="1"/>
          <p:nvPr/>
        </p:nvSpPr>
        <p:spPr>
          <a:xfrm>
            <a:off x="127000" y="127000"/>
            <a:ext cx="7315200" cy="276999"/>
          </a:xfrm>
          <a:prstGeom prst="rect">
            <a:avLst/>
          </a:prstGeom>
          <a:noFill/>
        </p:spPr>
        <p:txBody>
          <a:bodyPr vert="horz" lIns="0" tIns="0" rIns="0" bIns="0" rtlCol="0">
            <a:spAutoFit/>
          </a:bodyPr>
          <a:lstStyle/>
          <a:p>
            <a:r>
              <a:rPr lang="en-US"/>
              <a:t>Ask Open-ended Questions</a:t>
            </a:r>
          </a:p>
        </p:txBody>
      </p:sp>
      <p:sp>
        <p:nvSpPr>
          <p:cNvPr id="3" name="TextBox 2">
            <a:extLst>
              <a:ext uri="{FF2B5EF4-FFF2-40B4-BE49-F238E27FC236}">
                <a16:creationId xmlns:a16="http://schemas.microsoft.com/office/drawing/2014/main" id="{ED2B64EA-CE80-25A1-2748-BBD21BDDDB14}"/>
              </a:ext>
            </a:extLst>
          </p:cNvPr>
          <p:cNvSpPr txBox="1"/>
          <p:nvPr/>
        </p:nvSpPr>
        <p:spPr>
          <a:xfrm>
            <a:off x="0" y="762000"/>
            <a:ext cx="12192000" cy="646331"/>
          </a:xfrm>
          <a:prstGeom prst="rect">
            <a:avLst/>
          </a:prstGeom>
          <a:noFill/>
        </p:spPr>
        <p:txBody>
          <a:bodyPr vert="horz" rtlCol="0">
            <a:spAutoFit/>
          </a:bodyPr>
          <a:lstStyle/>
          <a:p>
            <a:pPr algn="ctr"/>
            <a:r>
              <a:rPr lang="en-US" sz="3600"/>
              <a:t>Proverbs 20:5</a:t>
            </a:r>
          </a:p>
        </p:txBody>
      </p:sp>
      <p:sp>
        <p:nvSpPr>
          <p:cNvPr id="4" name="TextBox 3">
            <a:extLst>
              <a:ext uri="{FF2B5EF4-FFF2-40B4-BE49-F238E27FC236}">
                <a16:creationId xmlns:a16="http://schemas.microsoft.com/office/drawing/2014/main" id="{D07A0840-0DF4-1096-89B9-83C1CE3932A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B65872-B48C-7157-EB9D-A9548F8DB6CC}"/>
              </a:ext>
            </a:extLst>
          </p:cNvPr>
          <p:cNvSpPr txBox="1"/>
          <p:nvPr/>
        </p:nvSpPr>
        <p:spPr>
          <a:xfrm>
            <a:off x="1016000" y="1905000"/>
            <a:ext cx="10160000" cy="1046440"/>
          </a:xfrm>
          <a:prstGeom prst="rect">
            <a:avLst/>
          </a:prstGeom>
          <a:noFill/>
        </p:spPr>
        <p:txBody>
          <a:bodyPr vert="horz" rtlCol="0">
            <a:spAutoFit/>
          </a:bodyPr>
          <a:lstStyle/>
          <a:p>
            <a:pPr algn="ctr"/>
            <a:r>
              <a:rPr lang="en-US" sz="3100"/>
              <a:t>A plan in the heart of a man is like deep water, But </a:t>
            </a:r>
            <a:r>
              <a:rPr lang="en-US" sz="3100" b="1">
                <a:solidFill>
                  <a:srgbClr val="FF0000"/>
                </a:solidFill>
              </a:rPr>
              <a:t>a man of understanding draws it out</a:t>
            </a:r>
            <a:r>
              <a:rPr lang="en-US" sz="3100"/>
              <a:t>.</a:t>
            </a:r>
          </a:p>
        </p:txBody>
      </p:sp>
    </p:spTree>
    <p:extLst>
      <p:ext uri="{BB962C8B-B14F-4D97-AF65-F5344CB8AC3E}">
        <p14:creationId xmlns:p14="http://schemas.microsoft.com/office/powerpoint/2010/main" val="201034449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8DEAC-4454-902F-964C-8C0D536F81B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Develop Empathy</a:t>
            </a:r>
          </a:p>
        </p:txBody>
      </p:sp>
      <p:sp>
        <p:nvSpPr>
          <p:cNvPr id="3" name="Subtitle 2">
            <a:extLst>
              <a:ext uri="{FF2B5EF4-FFF2-40B4-BE49-F238E27FC236}">
                <a16:creationId xmlns:a16="http://schemas.microsoft.com/office/drawing/2014/main" id="{9D0FA336-A20A-9109-B263-62ED26C8795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9444380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5B86EA-B7FF-3A9D-3200-B74BD72E909E}"/>
              </a:ext>
            </a:extLst>
          </p:cNvPr>
          <p:cNvSpPr txBox="1"/>
          <p:nvPr/>
        </p:nvSpPr>
        <p:spPr>
          <a:xfrm>
            <a:off x="127000" y="127000"/>
            <a:ext cx="7315200" cy="276999"/>
          </a:xfrm>
          <a:prstGeom prst="rect">
            <a:avLst/>
          </a:prstGeom>
          <a:noFill/>
        </p:spPr>
        <p:txBody>
          <a:bodyPr vert="horz" lIns="0" tIns="0" rIns="0" bIns="0" rtlCol="0">
            <a:spAutoFit/>
          </a:bodyPr>
          <a:lstStyle/>
          <a:p>
            <a:r>
              <a:rPr lang="en-US"/>
              <a:t>Develop Empathy</a:t>
            </a:r>
          </a:p>
        </p:txBody>
      </p:sp>
      <p:sp>
        <p:nvSpPr>
          <p:cNvPr id="3" name="TextBox 2">
            <a:extLst>
              <a:ext uri="{FF2B5EF4-FFF2-40B4-BE49-F238E27FC236}">
                <a16:creationId xmlns:a16="http://schemas.microsoft.com/office/drawing/2014/main" id="{C28FF41C-81D9-2C9B-91B9-8FFFCF4E0387}"/>
              </a:ext>
            </a:extLst>
          </p:cNvPr>
          <p:cNvSpPr txBox="1"/>
          <p:nvPr/>
        </p:nvSpPr>
        <p:spPr>
          <a:xfrm>
            <a:off x="0" y="762000"/>
            <a:ext cx="12192000" cy="646331"/>
          </a:xfrm>
          <a:prstGeom prst="rect">
            <a:avLst/>
          </a:prstGeom>
          <a:noFill/>
        </p:spPr>
        <p:txBody>
          <a:bodyPr vert="horz" rtlCol="0">
            <a:spAutoFit/>
          </a:bodyPr>
          <a:lstStyle/>
          <a:p>
            <a:pPr algn="ctr"/>
            <a:r>
              <a:rPr lang="en-US" sz="3600"/>
              <a:t>Romans 12:15</a:t>
            </a:r>
          </a:p>
        </p:txBody>
      </p:sp>
      <p:sp>
        <p:nvSpPr>
          <p:cNvPr id="4" name="TextBox 3">
            <a:extLst>
              <a:ext uri="{FF2B5EF4-FFF2-40B4-BE49-F238E27FC236}">
                <a16:creationId xmlns:a16="http://schemas.microsoft.com/office/drawing/2014/main" id="{D69A7876-188B-D53E-29A2-6E7A6AAC1FC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2ADCD6-040D-CFED-A159-71DB4B800B86}"/>
              </a:ext>
            </a:extLst>
          </p:cNvPr>
          <p:cNvSpPr txBox="1"/>
          <p:nvPr/>
        </p:nvSpPr>
        <p:spPr>
          <a:xfrm>
            <a:off x="1016000" y="1905000"/>
            <a:ext cx="10160000" cy="1046440"/>
          </a:xfrm>
          <a:prstGeom prst="rect">
            <a:avLst/>
          </a:prstGeom>
          <a:noFill/>
        </p:spPr>
        <p:txBody>
          <a:bodyPr vert="horz" rtlCol="0">
            <a:spAutoFit/>
          </a:bodyPr>
          <a:lstStyle/>
          <a:p>
            <a:pPr algn="ctr"/>
            <a:r>
              <a:rPr lang="en-US" sz="3100"/>
              <a:t>Rejoice with those who rejoice, </a:t>
            </a:r>
            <a:r>
              <a:rPr lang="en-US" sz="3100" b="1">
                <a:solidFill>
                  <a:srgbClr val="FF0000"/>
                </a:solidFill>
              </a:rPr>
              <a:t>and weep with those who weep</a:t>
            </a:r>
            <a:r>
              <a:rPr lang="en-US" sz="3100"/>
              <a:t>.</a:t>
            </a:r>
          </a:p>
        </p:txBody>
      </p:sp>
    </p:spTree>
    <p:extLst>
      <p:ext uri="{BB962C8B-B14F-4D97-AF65-F5344CB8AC3E}">
        <p14:creationId xmlns:p14="http://schemas.microsoft.com/office/powerpoint/2010/main" val="246298513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ECE22-2748-745C-CB5C-C5D42B1DFA1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Observe Non-verbal Cues</a:t>
            </a:r>
          </a:p>
        </p:txBody>
      </p:sp>
      <p:sp>
        <p:nvSpPr>
          <p:cNvPr id="3" name="Subtitle 2">
            <a:extLst>
              <a:ext uri="{FF2B5EF4-FFF2-40B4-BE49-F238E27FC236}">
                <a16:creationId xmlns:a16="http://schemas.microsoft.com/office/drawing/2014/main" id="{250DE807-32DB-C98F-8038-1DDFAB2C66F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484486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B2FD25-B2B3-0E51-9828-651B18D4B053}"/>
              </a:ext>
            </a:extLst>
          </p:cNvPr>
          <p:cNvSpPr txBox="1"/>
          <p:nvPr/>
        </p:nvSpPr>
        <p:spPr>
          <a:xfrm>
            <a:off x="127000" y="127000"/>
            <a:ext cx="7315200" cy="276999"/>
          </a:xfrm>
          <a:prstGeom prst="rect">
            <a:avLst/>
          </a:prstGeom>
          <a:noFill/>
        </p:spPr>
        <p:txBody>
          <a:bodyPr vert="horz" lIns="0" tIns="0" rIns="0" bIns="0" rtlCol="0">
            <a:spAutoFit/>
          </a:bodyPr>
          <a:lstStyle/>
          <a:p>
            <a:r>
              <a:rPr lang="en-US"/>
              <a:t>Observe Non-verbal Cues</a:t>
            </a:r>
          </a:p>
        </p:txBody>
      </p:sp>
      <p:sp>
        <p:nvSpPr>
          <p:cNvPr id="3" name="TextBox 2">
            <a:extLst>
              <a:ext uri="{FF2B5EF4-FFF2-40B4-BE49-F238E27FC236}">
                <a16:creationId xmlns:a16="http://schemas.microsoft.com/office/drawing/2014/main" id="{A55CE8B1-8ED7-5789-A7DC-B2A4AD3D9A04}"/>
              </a:ext>
            </a:extLst>
          </p:cNvPr>
          <p:cNvSpPr txBox="1"/>
          <p:nvPr/>
        </p:nvSpPr>
        <p:spPr>
          <a:xfrm>
            <a:off x="0" y="762000"/>
            <a:ext cx="12192000" cy="646331"/>
          </a:xfrm>
          <a:prstGeom prst="rect">
            <a:avLst/>
          </a:prstGeom>
          <a:noFill/>
        </p:spPr>
        <p:txBody>
          <a:bodyPr vert="horz" rtlCol="0">
            <a:spAutoFit/>
          </a:bodyPr>
          <a:lstStyle/>
          <a:p>
            <a:pPr algn="ctr"/>
            <a:r>
              <a:rPr lang="en-US" sz="3600"/>
              <a:t>Proverbs 20:12</a:t>
            </a:r>
          </a:p>
        </p:txBody>
      </p:sp>
      <p:sp>
        <p:nvSpPr>
          <p:cNvPr id="4" name="TextBox 3">
            <a:extLst>
              <a:ext uri="{FF2B5EF4-FFF2-40B4-BE49-F238E27FC236}">
                <a16:creationId xmlns:a16="http://schemas.microsoft.com/office/drawing/2014/main" id="{D9938CB2-2892-9B25-7100-45FE4B8F968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43580F5-6DFC-2D1C-F786-490C8DB0DF4B}"/>
              </a:ext>
            </a:extLst>
          </p:cNvPr>
          <p:cNvSpPr txBox="1"/>
          <p:nvPr/>
        </p:nvSpPr>
        <p:spPr>
          <a:xfrm>
            <a:off x="1016000" y="1905000"/>
            <a:ext cx="10160000" cy="1046440"/>
          </a:xfrm>
          <a:prstGeom prst="rect">
            <a:avLst/>
          </a:prstGeom>
          <a:noFill/>
        </p:spPr>
        <p:txBody>
          <a:bodyPr vert="horz" rtlCol="0">
            <a:spAutoFit/>
          </a:bodyPr>
          <a:lstStyle/>
          <a:p>
            <a:pPr algn="ctr"/>
            <a:r>
              <a:rPr lang="en-US" sz="3100"/>
              <a:t>The hearing ear and </a:t>
            </a:r>
            <a:r>
              <a:rPr lang="en-US" sz="3100" b="1">
                <a:solidFill>
                  <a:srgbClr val="FF0000"/>
                </a:solidFill>
              </a:rPr>
              <a:t>the seeing eye</a:t>
            </a:r>
            <a:r>
              <a:rPr lang="en-US" sz="3100"/>
              <a:t>, The LORD has made both of them.</a:t>
            </a:r>
          </a:p>
        </p:txBody>
      </p:sp>
    </p:spTree>
    <p:extLst>
      <p:ext uri="{BB962C8B-B14F-4D97-AF65-F5344CB8AC3E}">
        <p14:creationId xmlns:p14="http://schemas.microsoft.com/office/powerpoint/2010/main" val="62252564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2E60C-BB42-BF81-FEA7-C80F2D82C2C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Trust YHVH's Word</a:t>
            </a:r>
          </a:p>
        </p:txBody>
      </p:sp>
      <p:sp>
        <p:nvSpPr>
          <p:cNvPr id="3" name="Subtitle 2">
            <a:extLst>
              <a:ext uri="{FF2B5EF4-FFF2-40B4-BE49-F238E27FC236}">
                <a16:creationId xmlns:a16="http://schemas.microsoft.com/office/drawing/2014/main" id="{A0EF57C6-38F5-D2D7-8E6F-58ED5DE5F1D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2557554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5EA7C7-AA6E-0686-FAC3-FFF5DD6ACD02}"/>
              </a:ext>
            </a:extLst>
          </p:cNvPr>
          <p:cNvSpPr txBox="1"/>
          <p:nvPr/>
        </p:nvSpPr>
        <p:spPr>
          <a:xfrm>
            <a:off x="127000" y="127000"/>
            <a:ext cx="7315200" cy="276999"/>
          </a:xfrm>
          <a:prstGeom prst="rect">
            <a:avLst/>
          </a:prstGeom>
          <a:noFill/>
        </p:spPr>
        <p:txBody>
          <a:bodyPr vert="horz" lIns="0" tIns="0" rIns="0" bIns="0" rtlCol="0">
            <a:spAutoFit/>
          </a:bodyPr>
          <a:lstStyle/>
          <a:p>
            <a:r>
              <a:rPr lang="en-US"/>
              <a:t>Trust YHVH's Word</a:t>
            </a:r>
          </a:p>
        </p:txBody>
      </p:sp>
      <p:sp>
        <p:nvSpPr>
          <p:cNvPr id="3" name="TextBox 2">
            <a:extLst>
              <a:ext uri="{FF2B5EF4-FFF2-40B4-BE49-F238E27FC236}">
                <a16:creationId xmlns:a16="http://schemas.microsoft.com/office/drawing/2014/main" id="{D1CB7F72-63D3-7453-4EA1-9A1C8911BF67}"/>
              </a:ext>
            </a:extLst>
          </p:cNvPr>
          <p:cNvSpPr txBox="1"/>
          <p:nvPr/>
        </p:nvSpPr>
        <p:spPr>
          <a:xfrm>
            <a:off x="0" y="762000"/>
            <a:ext cx="12192000" cy="646331"/>
          </a:xfrm>
          <a:prstGeom prst="rect">
            <a:avLst/>
          </a:prstGeom>
          <a:noFill/>
        </p:spPr>
        <p:txBody>
          <a:bodyPr vert="horz" rtlCol="0">
            <a:spAutoFit/>
          </a:bodyPr>
          <a:lstStyle/>
          <a:p>
            <a:pPr algn="ctr"/>
            <a:r>
              <a:rPr lang="en-US" sz="3600"/>
              <a:t>Proverbs 3:5-6</a:t>
            </a:r>
          </a:p>
        </p:txBody>
      </p:sp>
      <p:sp>
        <p:nvSpPr>
          <p:cNvPr id="4" name="TextBox 3">
            <a:extLst>
              <a:ext uri="{FF2B5EF4-FFF2-40B4-BE49-F238E27FC236}">
                <a16:creationId xmlns:a16="http://schemas.microsoft.com/office/drawing/2014/main" id="{25722023-F45B-126B-C59F-6DC634A4103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E3D900C-C801-3E0F-607F-32F90F08D948}"/>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Trust in the LORD with all your heart And do not lean on your own understanding.</a:t>
            </a:r>
            <a:r>
              <a:rPr lang="en-US" sz="3100"/>
              <a:t> In all your ways acknowledge Him, And He will make your paths straight.</a:t>
            </a:r>
          </a:p>
        </p:txBody>
      </p:sp>
    </p:spTree>
    <p:extLst>
      <p:ext uri="{BB962C8B-B14F-4D97-AF65-F5344CB8AC3E}">
        <p14:creationId xmlns:p14="http://schemas.microsoft.com/office/powerpoint/2010/main" val="28736798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47D97-60D8-DBAC-1E71-ED592D54FA4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Seek Feedback</a:t>
            </a:r>
          </a:p>
        </p:txBody>
      </p:sp>
      <p:sp>
        <p:nvSpPr>
          <p:cNvPr id="3" name="Subtitle 2">
            <a:extLst>
              <a:ext uri="{FF2B5EF4-FFF2-40B4-BE49-F238E27FC236}">
                <a16:creationId xmlns:a16="http://schemas.microsoft.com/office/drawing/2014/main" id="{D927ED60-42B3-487D-B23A-5A930FFE4EB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7195194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610963-7121-2B4C-2108-6217CFB5CFF9}"/>
              </a:ext>
            </a:extLst>
          </p:cNvPr>
          <p:cNvSpPr txBox="1"/>
          <p:nvPr/>
        </p:nvSpPr>
        <p:spPr>
          <a:xfrm>
            <a:off x="127000" y="127000"/>
            <a:ext cx="7315200" cy="276999"/>
          </a:xfrm>
          <a:prstGeom prst="rect">
            <a:avLst/>
          </a:prstGeom>
          <a:noFill/>
        </p:spPr>
        <p:txBody>
          <a:bodyPr vert="horz" lIns="0" tIns="0" rIns="0" bIns="0" rtlCol="0">
            <a:spAutoFit/>
          </a:bodyPr>
          <a:lstStyle/>
          <a:p>
            <a:r>
              <a:rPr lang="en-US"/>
              <a:t>Seek Feedback</a:t>
            </a:r>
          </a:p>
        </p:txBody>
      </p:sp>
      <p:sp>
        <p:nvSpPr>
          <p:cNvPr id="3" name="TextBox 2">
            <a:extLst>
              <a:ext uri="{FF2B5EF4-FFF2-40B4-BE49-F238E27FC236}">
                <a16:creationId xmlns:a16="http://schemas.microsoft.com/office/drawing/2014/main" id="{18A2AFC4-B14B-8AF2-D395-A8D64B0674CB}"/>
              </a:ext>
            </a:extLst>
          </p:cNvPr>
          <p:cNvSpPr txBox="1"/>
          <p:nvPr/>
        </p:nvSpPr>
        <p:spPr>
          <a:xfrm>
            <a:off x="0" y="762000"/>
            <a:ext cx="12192000" cy="646331"/>
          </a:xfrm>
          <a:prstGeom prst="rect">
            <a:avLst/>
          </a:prstGeom>
          <a:noFill/>
        </p:spPr>
        <p:txBody>
          <a:bodyPr vert="horz" rtlCol="0">
            <a:spAutoFit/>
          </a:bodyPr>
          <a:lstStyle/>
          <a:p>
            <a:pPr algn="ctr"/>
            <a:r>
              <a:rPr lang="en-US" sz="3600"/>
              <a:t>Proverbs 15:22</a:t>
            </a:r>
          </a:p>
        </p:txBody>
      </p:sp>
      <p:sp>
        <p:nvSpPr>
          <p:cNvPr id="4" name="TextBox 3">
            <a:extLst>
              <a:ext uri="{FF2B5EF4-FFF2-40B4-BE49-F238E27FC236}">
                <a16:creationId xmlns:a16="http://schemas.microsoft.com/office/drawing/2014/main" id="{388902E6-5306-F4E7-09B4-1A71717C502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9127A7A-A88B-D465-6E3A-4A633DFD2A51}"/>
              </a:ext>
            </a:extLst>
          </p:cNvPr>
          <p:cNvSpPr txBox="1"/>
          <p:nvPr/>
        </p:nvSpPr>
        <p:spPr>
          <a:xfrm>
            <a:off x="1016000" y="1905000"/>
            <a:ext cx="10160000" cy="1046440"/>
          </a:xfrm>
          <a:prstGeom prst="rect">
            <a:avLst/>
          </a:prstGeom>
          <a:noFill/>
        </p:spPr>
        <p:txBody>
          <a:bodyPr vert="horz" rtlCol="0">
            <a:spAutoFit/>
          </a:bodyPr>
          <a:lstStyle/>
          <a:p>
            <a:pPr algn="ctr"/>
            <a:r>
              <a:rPr lang="en-US" sz="3100"/>
              <a:t>Without consultation, plans are frustrated, </a:t>
            </a:r>
            <a:r>
              <a:rPr lang="en-US" sz="3100" b="1">
                <a:solidFill>
                  <a:srgbClr val="FF0000"/>
                </a:solidFill>
              </a:rPr>
              <a:t>But with many counselors they succeed</a:t>
            </a:r>
            <a:r>
              <a:rPr lang="en-US" sz="3100"/>
              <a:t>.</a:t>
            </a:r>
          </a:p>
        </p:txBody>
      </p:sp>
    </p:spTree>
    <p:extLst>
      <p:ext uri="{BB962C8B-B14F-4D97-AF65-F5344CB8AC3E}">
        <p14:creationId xmlns:p14="http://schemas.microsoft.com/office/powerpoint/2010/main" val="189396693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15216E-7EB4-4111-99E9-95E85619763B}"/>
              </a:ext>
            </a:extLst>
          </p:cNvPr>
          <p:cNvSpPr txBox="1"/>
          <p:nvPr/>
        </p:nvSpPr>
        <p:spPr>
          <a:xfrm>
            <a:off x="127000" y="127000"/>
            <a:ext cx="7315200" cy="276999"/>
          </a:xfrm>
          <a:prstGeom prst="rect">
            <a:avLst/>
          </a:prstGeom>
          <a:noFill/>
        </p:spPr>
        <p:txBody>
          <a:bodyPr vert="horz" lIns="0" tIns="0" rIns="0" bIns="0" rtlCol="0">
            <a:spAutoFit/>
          </a:bodyPr>
          <a:lstStyle/>
          <a:p>
            <a:r>
              <a:rPr lang="en-US"/>
              <a:t>Seek Feedback</a:t>
            </a:r>
          </a:p>
        </p:txBody>
      </p:sp>
      <p:sp>
        <p:nvSpPr>
          <p:cNvPr id="3" name="TextBox 2">
            <a:extLst>
              <a:ext uri="{FF2B5EF4-FFF2-40B4-BE49-F238E27FC236}">
                <a16:creationId xmlns:a16="http://schemas.microsoft.com/office/drawing/2014/main" id="{609CDF52-FA67-9BC1-F26E-46BB4A5F60C3}"/>
              </a:ext>
            </a:extLst>
          </p:cNvPr>
          <p:cNvSpPr txBox="1"/>
          <p:nvPr/>
        </p:nvSpPr>
        <p:spPr>
          <a:xfrm>
            <a:off x="0" y="762000"/>
            <a:ext cx="12192000" cy="646331"/>
          </a:xfrm>
          <a:prstGeom prst="rect">
            <a:avLst/>
          </a:prstGeom>
          <a:noFill/>
        </p:spPr>
        <p:txBody>
          <a:bodyPr vert="horz" rtlCol="0">
            <a:spAutoFit/>
          </a:bodyPr>
          <a:lstStyle/>
          <a:p>
            <a:pPr algn="ctr"/>
            <a:r>
              <a:rPr lang="en-US" sz="3600"/>
              <a:t>Proverbs 19:20</a:t>
            </a:r>
          </a:p>
        </p:txBody>
      </p:sp>
      <p:sp>
        <p:nvSpPr>
          <p:cNvPr id="4" name="TextBox 3">
            <a:extLst>
              <a:ext uri="{FF2B5EF4-FFF2-40B4-BE49-F238E27FC236}">
                <a16:creationId xmlns:a16="http://schemas.microsoft.com/office/drawing/2014/main" id="{0863F8D3-50B6-910A-CC7A-05604D03686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7C52AF2-484D-9C19-16AA-47392342532F}"/>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Listen to counsel and accept discipline,</a:t>
            </a:r>
            <a:r>
              <a:rPr lang="en-US" sz="3100"/>
              <a:t> That you may be wise the rest of your days.</a:t>
            </a:r>
          </a:p>
        </p:txBody>
      </p:sp>
    </p:spTree>
    <p:extLst>
      <p:ext uri="{BB962C8B-B14F-4D97-AF65-F5344CB8AC3E}">
        <p14:creationId xmlns:p14="http://schemas.microsoft.com/office/powerpoint/2010/main" val="146520957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01E56-C654-6788-9953-2BB940D3F69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Reflect</a:t>
            </a:r>
          </a:p>
        </p:txBody>
      </p:sp>
      <p:sp>
        <p:nvSpPr>
          <p:cNvPr id="3" name="Subtitle 2">
            <a:extLst>
              <a:ext uri="{FF2B5EF4-FFF2-40B4-BE49-F238E27FC236}">
                <a16:creationId xmlns:a16="http://schemas.microsoft.com/office/drawing/2014/main" id="{6E267097-2437-B46B-DECA-A380AA3C7A8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5569229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547B3E-C513-E3DD-ABF9-F13FBEDFCDC4}"/>
              </a:ext>
            </a:extLst>
          </p:cNvPr>
          <p:cNvSpPr txBox="1"/>
          <p:nvPr/>
        </p:nvSpPr>
        <p:spPr>
          <a:xfrm>
            <a:off x="127000" y="127000"/>
            <a:ext cx="7315200" cy="276999"/>
          </a:xfrm>
          <a:prstGeom prst="rect">
            <a:avLst/>
          </a:prstGeom>
          <a:noFill/>
        </p:spPr>
        <p:txBody>
          <a:bodyPr vert="horz" lIns="0" tIns="0" rIns="0" bIns="0" rtlCol="0">
            <a:spAutoFit/>
          </a:bodyPr>
          <a:lstStyle/>
          <a:p>
            <a:r>
              <a:rPr lang="en-US"/>
              <a:t>Reflect</a:t>
            </a:r>
          </a:p>
        </p:txBody>
      </p:sp>
      <p:sp>
        <p:nvSpPr>
          <p:cNvPr id="3" name="TextBox 2">
            <a:extLst>
              <a:ext uri="{FF2B5EF4-FFF2-40B4-BE49-F238E27FC236}">
                <a16:creationId xmlns:a16="http://schemas.microsoft.com/office/drawing/2014/main" id="{7046E176-38DF-CC06-D8C8-701326B8DA9C}"/>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13:5</a:t>
            </a:r>
          </a:p>
        </p:txBody>
      </p:sp>
      <p:sp>
        <p:nvSpPr>
          <p:cNvPr id="4" name="TextBox 3">
            <a:extLst>
              <a:ext uri="{FF2B5EF4-FFF2-40B4-BE49-F238E27FC236}">
                <a16:creationId xmlns:a16="http://schemas.microsoft.com/office/drawing/2014/main" id="{09287761-9C17-6670-EC14-6795F8320B8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B34675-8FBC-783A-502E-71AEF4DAA1B4}"/>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Test yourselves to see if you are in the faith; examine yourselves!</a:t>
            </a:r>
            <a:r>
              <a:rPr lang="en-US" sz="3100"/>
              <a:t> Or do you not recognize this about yourselves, that Jesus Christ is in you--unless indeed you fail the test?</a:t>
            </a:r>
          </a:p>
        </p:txBody>
      </p:sp>
    </p:spTree>
    <p:extLst>
      <p:ext uri="{BB962C8B-B14F-4D97-AF65-F5344CB8AC3E}">
        <p14:creationId xmlns:p14="http://schemas.microsoft.com/office/powerpoint/2010/main" val="66570932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E4C22-4BA0-D901-B08F-D9D881ED7D6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Stay Humble</a:t>
            </a:r>
          </a:p>
        </p:txBody>
      </p:sp>
      <p:sp>
        <p:nvSpPr>
          <p:cNvPr id="3" name="Subtitle 2">
            <a:extLst>
              <a:ext uri="{FF2B5EF4-FFF2-40B4-BE49-F238E27FC236}">
                <a16:creationId xmlns:a16="http://schemas.microsoft.com/office/drawing/2014/main" id="{EA14365D-639A-8402-7A30-C491B9AACEB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4384278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42AAE-C5AF-E8A3-3558-E6E1D82C1338}"/>
              </a:ext>
            </a:extLst>
          </p:cNvPr>
          <p:cNvSpPr txBox="1"/>
          <p:nvPr/>
        </p:nvSpPr>
        <p:spPr>
          <a:xfrm>
            <a:off x="127000" y="127000"/>
            <a:ext cx="7315200" cy="276999"/>
          </a:xfrm>
          <a:prstGeom prst="rect">
            <a:avLst/>
          </a:prstGeom>
          <a:noFill/>
        </p:spPr>
        <p:txBody>
          <a:bodyPr vert="horz" lIns="0" tIns="0" rIns="0" bIns="0" rtlCol="0">
            <a:spAutoFit/>
          </a:bodyPr>
          <a:lstStyle/>
          <a:p>
            <a:r>
              <a:rPr lang="en-US"/>
              <a:t>Stay Humble</a:t>
            </a:r>
          </a:p>
        </p:txBody>
      </p:sp>
      <p:sp>
        <p:nvSpPr>
          <p:cNvPr id="3" name="TextBox 2">
            <a:extLst>
              <a:ext uri="{FF2B5EF4-FFF2-40B4-BE49-F238E27FC236}">
                <a16:creationId xmlns:a16="http://schemas.microsoft.com/office/drawing/2014/main" id="{E7F1194F-872F-425B-C397-99A3DC7C526D}"/>
              </a:ext>
            </a:extLst>
          </p:cNvPr>
          <p:cNvSpPr txBox="1"/>
          <p:nvPr/>
        </p:nvSpPr>
        <p:spPr>
          <a:xfrm>
            <a:off x="0" y="762000"/>
            <a:ext cx="12192000" cy="646331"/>
          </a:xfrm>
          <a:prstGeom prst="rect">
            <a:avLst/>
          </a:prstGeom>
          <a:noFill/>
        </p:spPr>
        <p:txBody>
          <a:bodyPr vert="horz" rtlCol="0">
            <a:spAutoFit/>
          </a:bodyPr>
          <a:lstStyle/>
          <a:p>
            <a:pPr algn="ctr"/>
            <a:r>
              <a:rPr lang="en-US" sz="3600"/>
              <a:t>Micah 6:8</a:t>
            </a:r>
          </a:p>
        </p:txBody>
      </p:sp>
      <p:sp>
        <p:nvSpPr>
          <p:cNvPr id="4" name="TextBox 3">
            <a:extLst>
              <a:ext uri="{FF2B5EF4-FFF2-40B4-BE49-F238E27FC236}">
                <a16:creationId xmlns:a16="http://schemas.microsoft.com/office/drawing/2014/main" id="{1D884DC6-99E8-80BA-1505-57B5443F41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50F354-37C0-0377-8839-97AE0DAFFDD0}"/>
              </a:ext>
            </a:extLst>
          </p:cNvPr>
          <p:cNvSpPr txBox="1"/>
          <p:nvPr/>
        </p:nvSpPr>
        <p:spPr>
          <a:xfrm>
            <a:off x="1016000" y="1905000"/>
            <a:ext cx="10160000" cy="1523494"/>
          </a:xfrm>
          <a:prstGeom prst="rect">
            <a:avLst/>
          </a:prstGeom>
          <a:noFill/>
        </p:spPr>
        <p:txBody>
          <a:bodyPr vert="horz" rtlCol="0">
            <a:spAutoFit/>
          </a:bodyPr>
          <a:lstStyle/>
          <a:p>
            <a:pPr algn="ctr"/>
            <a:r>
              <a:rPr lang="en-US" sz="3100"/>
              <a:t>He has told you, O man, what is good; And what does the LORD require of you But to do justice, to love kindness, </a:t>
            </a:r>
            <a:r>
              <a:rPr lang="en-US" sz="3100" b="1">
                <a:solidFill>
                  <a:srgbClr val="FF0000"/>
                </a:solidFill>
              </a:rPr>
              <a:t>And to walk humbly with your God?</a:t>
            </a:r>
          </a:p>
        </p:txBody>
      </p:sp>
    </p:spTree>
    <p:extLst>
      <p:ext uri="{BB962C8B-B14F-4D97-AF65-F5344CB8AC3E}">
        <p14:creationId xmlns:p14="http://schemas.microsoft.com/office/powerpoint/2010/main" val="345707585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B164E2-A1DD-3454-C21B-D2B5B116F22E}"/>
              </a:ext>
            </a:extLst>
          </p:cNvPr>
          <p:cNvSpPr txBox="1"/>
          <p:nvPr/>
        </p:nvSpPr>
        <p:spPr>
          <a:xfrm>
            <a:off x="127000" y="127000"/>
            <a:ext cx="7315200" cy="276999"/>
          </a:xfrm>
          <a:prstGeom prst="rect">
            <a:avLst/>
          </a:prstGeom>
          <a:noFill/>
        </p:spPr>
        <p:txBody>
          <a:bodyPr vert="horz" lIns="0" tIns="0" rIns="0" bIns="0" rtlCol="0">
            <a:spAutoFit/>
          </a:bodyPr>
          <a:lstStyle/>
          <a:p>
            <a:r>
              <a:rPr lang="en-US"/>
              <a:t>Stay Humble</a:t>
            </a:r>
          </a:p>
        </p:txBody>
      </p:sp>
      <p:sp>
        <p:nvSpPr>
          <p:cNvPr id="3" name="TextBox 2">
            <a:extLst>
              <a:ext uri="{FF2B5EF4-FFF2-40B4-BE49-F238E27FC236}">
                <a16:creationId xmlns:a16="http://schemas.microsoft.com/office/drawing/2014/main" id="{CCCA266B-B34C-23D2-D21A-05E6F98CF8BD}"/>
              </a:ext>
            </a:extLst>
          </p:cNvPr>
          <p:cNvSpPr txBox="1"/>
          <p:nvPr/>
        </p:nvSpPr>
        <p:spPr>
          <a:xfrm>
            <a:off x="0" y="762000"/>
            <a:ext cx="12192000" cy="646331"/>
          </a:xfrm>
          <a:prstGeom prst="rect">
            <a:avLst/>
          </a:prstGeom>
          <a:noFill/>
        </p:spPr>
        <p:txBody>
          <a:bodyPr vert="horz" rtlCol="0">
            <a:spAutoFit/>
          </a:bodyPr>
          <a:lstStyle/>
          <a:p>
            <a:pPr algn="ctr"/>
            <a:r>
              <a:rPr lang="en-US" sz="3600"/>
              <a:t>Proverbs 11:2</a:t>
            </a:r>
          </a:p>
        </p:txBody>
      </p:sp>
      <p:sp>
        <p:nvSpPr>
          <p:cNvPr id="4" name="TextBox 3">
            <a:extLst>
              <a:ext uri="{FF2B5EF4-FFF2-40B4-BE49-F238E27FC236}">
                <a16:creationId xmlns:a16="http://schemas.microsoft.com/office/drawing/2014/main" id="{02598D9E-D90F-6F86-9682-74B3144AD4C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05ABFCD-CF8F-72BC-D83D-98B835699E6E}"/>
              </a:ext>
            </a:extLst>
          </p:cNvPr>
          <p:cNvSpPr txBox="1"/>
          <p:nvPr/>
        </p:nvSpPr>
        <p:spPr>
          <a:xfrm>
            <a:off x="1016000" y="1905000"/>
            <a:ext cx="10160000" cy="1046440"/>
          </a:xfrm>
          <a:prstGeom prst="rect">
            <a:avLst/>
          </a:prstGeom>
          <a:noFill/>
        </p:spPr>
        <p:txBody>
          <a:bodyPr vert="horz" rtlCol="0">
            <a:spAutoFit/>
          </a:bodyPr>
          <a:lstStyle/>
          <a:p>
            <a:pPr algn="ctr"/>
            <a:r>
              <a:rPr lang="en-US" sz="3100"/>
              <a:t>When pride comes, then comes dishonor, </a:t>
            </a:r>
            <a:r>
              <a:rPr lang="en-US" sz="3100" b="1">
                <a:solidFill>
                  <a:srgbClr val="FF0000"/>
                </a:solidFill>
              </a:rPr>
              <a:t>But with the humble is wisdom.</a:t>
            </a:r>
          </a:p>
        </p:txBody>
      </p:sp>
    </p:spTree>
    <p:extLst>
      <p:ext uri="{BB962C8B-B14F-4D97-AF65-F5344CB8AC3E}">
        <p14:creationId xmlns:p14="http://schemas.microsoft.com/office/powerpoint/2010/main" val="16884445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30A4D-72C3-92E8-2AB2-8C322FED3BF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Merciful</a:t>
            </a:r>
          </a:p>
        </p:txBody>
      </p:sp>
      <p:sp>
        <p:nvSpPr>
          <p:cNvPr id="3" name="Subtitle 2">
            <a:extLst>
              <a:ext uri="{FF2B5EF4-FFF2-40B4-BE49-F238E27FC236}">
                <a16:creationId xmlns:a16="http://schemas.microsoft.com/office/drawing/2014/main" id="{82B460C5-D576-F283-043B-27F6EF81CCE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8524340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0E9F31-B51E-1E34-B6CE-E3F7A13F2E63}"/>
              </a:ext>
            </a:extLst>
          </p:cNvPr>
          <p:cNvSpPr txBox="1"/>
          <p:nvPr/>
        </p:nvSpPr>
        <p:spPr>
          <a:xfrm>
            <a:off x="127000" y="127000"/>
            <a:ext cx="7315200" cy="276999"/>
          </a:xfrm>
          <a:prstGeom prst="rect">
            <a:avLst/>
          </a:prstGeom>
          <a:noFill/>
        </p:spPr>
        <p:txBody>
          <a:bodyPr vert="horz" lIns="0" tIns="0" rIns="0" bIns="0" rtlCol="0">
            <a:spAutoFit/>
          </a:bodyPr>
          <a:lstStyle/>
          <a:p>
            <a:r>
              <a:rPr lang="en-US"/>
              <a:t>Merciful</a:t>
            </a:r>
          </a:p>
        </p:txBody>
      </p:sp>
      <p:sp>
        <p:nvSpPr>
          <p:cNvPr id="3" name="TextBox 2">
            <a:extLst>
              <a:ext uri="{FF2B5EF4-FFF2-40B4-BE49-F238E27FC236}">
                <a16:creationId xmlns:a16="http://schemas.microsoft.com/office/drawing/2014/main" id="{1C84C0F0-82CD-43C6-823A-420DDF4D3C69}"/>
              </a:ext>
            </a:extLst>
          </p:cNvPr>
          <p:cNvSpPr txBox="1"/>
          <p:nvPr/>
        </p:nvSpPr>
        <p:spPr>
          <a:xfrm>
            <a:off x="0" y="762000"/>
            <a:ext cx="12192000" cy="646331"/>
          </a:xfrm>
          <a:prstGeom prst="rect">
            <a:avLst/>
          </a:prstGeom>
          <a:noFill/>
        </p:spPr>
        <p:txBody>
          <a:bodyPr vert="horz" rtlCol="0">
            <a:spAutoFit/>
          </a:bodyPr>
          <a:lstStyle/>
          <a:p>
            <a:pPr algn="ctr"/>
            <a:r>
              <a:rPr lang="en-US" sz="3600"/>
              <a:t>Testament of Benjamin 4:1</a:t>
            </a:r>
          </a:p>
        </p:txBody>
      </p:sp>
      <p:sp>
        <p:nvSpPr>
          <p:cNvPr id="4" name="TextBox 3">
            <a:extLst>
              <a:ext uri="{FF2B5EF4-FFF2-40B4-BE49-F238E27FC236}">
                <a16:creationId xmlns:a16="http://schemas.microsoft.com/office/drawing/2014/main" id="{248AA713-AC82-E3D4-AD5A-110F178B89FC}"/>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5D97F3E8-384A-AC95-C7AB-1AFF815BD39E}"/>
              </a:ext>
            </a:extLst>
          </p:cNvPr>
          <p:cNvSpPr txBox="1"/>
          <p:nvPr/>
        </p:nvSpPr>
        <p:spPr>
          <a:xfrm>
            <a:off x="1016000" y="1905000"/>
            <a:ext cx="10160000" cy="3431709"/>
          </a:xfrm>
          <a:prstGeom prst="rect">
            <a:avLst/>
          </a:prstGeom>
          <a:noFill/>
        </p:spPr>
        <p:txBody>
          <a:bodyPr vert="horz" rtlCol="0">
            <a:spAutoFit/>
          </a:bodyPr>
          <a:lstStyle/>
          <a:p>
            <a:pPr algn="ctr"/>
            <a:r>
              <a:rPr lang="en-US" sz="3100"/>
              <a:t>My children you know what happens to a godly man. Follow his compassion with a good mind, that you also may wear crowns of glory. The good man does not have a dark eye. </a:t>
            </a:r>
            <a:r>
              <a:rPr lang="en-US" sz="3100" b="1">
                <a:solidFill>
                  <a:srgbClr val="FF0000"/>
                </a:solidFill>
              </a:rPr>
              <a:t>He shows mercy to all men</a:t>
            </a:r>
            <a:r>
              <a:rPr lang="en-US" sz="3100"/>
              <a:t>, even though they are sinners, even though the devise evil against him. So, he who does good overcomes the evil, being shielded by Him who is good.</a:t>
            </a:r>
          </a:p>
        </p:txBody>
      </p:sp>
    </p:spTree>
    <p:extLst>
      <p:ext uri="{BB962C8B-B14F-4D97-AF65-F5344CB8AC3E}">
        <p14:creationId xmlns:p14="http://schemas.microsoft.com/office/powerpoint/2010/main" val="308872889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28228A-BD5A-89CC-30DE-6D970E3DBE3C}"/>
              </a:ext>
            </a:extLst>
          </p:cNvPr>
          <p:cNvSpPr txBox="1"/>
          <p:nvPr/>
        </p:nvSpPr>
        <p:spPr>
          <a:xfrm>
            <a:off x="127000" y="127000"/>
            <a:ext cx="7315200" cy="276999"/>
          </a:xfrm>
          <a:prstGeom prst="rect">
            <a:avLst/>
          </a:prstGeom>
          <a:noFill/>
        </p:spPr>
        <p:txBody>
          <a:bodyPr vert="horz" lIns="0" tIns="0" rIns="0" bIns="0" rtlCol="0">
            <a:spAutoFit/>
          </a:bodyPr>
          <a:lstStyle/>
          <a:p>
            <a:r>
              <a:rPr lang="en-US"/>
              <a:t>Merciful</a:t>
            </a:r>
          </a:p>
        </p:txBody>
      </p:sp>
      <p:sp>
        <p:nvSpPr>
          <p:cNvPr id="3" name="TextBox 2">
            <a:extLst>
              <a:ext uri="{FF2B5EF4-FFF2-40B4-BE49-F238E27FC236}">
                <a16:creationId xmlns:a16="http://schemas.microsoft.com/office/drawing/2014/main" id="{5F95FA15-C166-F8E9-BF02-424ED4516DDC}"/>
              </a:ext>
            </a:extLst>
          </p:cNvPr>
          <p:cNvSpPr txBox="1"/>
          <p:nvPr/>
        </p:nvSpPr>
        <p:spPr>
          <a:xfrm>
            <a:off x="0" y="762000"/>
            <a:ext cx="12192000" cy="646331"/>
          </a:xfrm>
          <a:prstGeom prst="rect">
            <a:avLst/>
          </a:prstGeom>
          <a:noFill/>
        </p:spPr>
        <p:txBody>
          <a:bodyPr vert="horz" rtlCol="0">
            <a:spAutoFit/>
          </a:bodyPr>
          <a:lstStyle/>
          <a:p>
            <a:pPr algn="ctr"/>
            <a:r>
              <a:rPr lang="en-US" sz="3600"/>
              <a:t>First John 4:2-3</a:t>
            </a:r>
          </a:p>
        </p:txBody>
      </p:sp>
      <p:sp>
        <p:nvSpPr>
          <p:cNvPr id="4" name="TextBox 3">
            <a:extLst>
              <a:ext uri="{FF2B5EF4-FFF2-40B4-BE49-F238E27FC236}">
                <a16:creationId xmlns:a16="http://schemas.microsoft.com/office/drawing/2014/main" id="{06643776-3253-835C-4990-985AEFEC5F5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CEE50D3-CC69-CED6-5470-93417AFD4441}"/>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By this you know the Spirit of God</a:t>
            </a:r>
            <a:r>
              <a:rPr lang="en-US" sz="3100"/>
              <a:t>: every spirit that confesses that Jesus Christ has come in the flesh is from God; and every spirit that does not confess Jesus is not from God; this is the spirit of the antichrist, of which you have heard that it is coming, and now it is already in the world.</a:t>
            </a:r>
          </a:p>
        </p:txBody>
      </p:sp>
    </p:spTree>
    <p:extLst>
      <p:ext uri="{BB962C8B-B14F-4D97-AF65-F5344CB8AC3E}">
        <p14:creationId xmlns:p14="http://schemas.microsoft.com/office/powerpoint/2010/main" val="332499871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6C5472-4CE0-5A7E-B4B3-B227895F7D52}"/>
              </a:ext>
            </a:extLst>
          </p:cNvPr>
          <p:cNvSpPr txBox="1"/>
          <p:nvPr/>
        </p:nvSpPr>
        <p:spPr>
          <a:xfrm>
            <a:off x="127000" y="127000"/>
            <a:ext cx="7315200" cy="276999"/>
          </a:xfrm>
          <a:prstGeom prst="rect">
            <a:avLst/>
          </a:prstGeom>
          <a:noFill/>
        </p:spPr>
        <p:txBody>
          <a:bodyPr vert="horz" lIns="0" tIns="0" rIns="0" bIns="0" rtlCol="0">
            <a:spAutoFit/>
          </a:bodyPr>
          <a:lstStyle/>
          <a:p>
            <a:r>
              <a:rPr lang="en-US"/>
              <a:t>Merciful</a:t>
            </a:r>
          </a:p>
        </p:txBody>
      </p:sp>
      <p:sp>
        <p:nvSpPr>
          <p:cNvPr id="3" name="TextBox 2">
            <a:extLst>
              <a:ext uri="{FF2B5EF4-FFF2-40B4-BE49-F238E27FC236}">
                <a16:creationId xmlns:a16="http://schemas.microsoft.com/office/drawing/2014/main" id="{2795575F-0526-CBAC-6AA4-832DA5C4D31D}"/>
              </a:ext>
            </a:extLst>
          </p:cNvPr>
          <p:cNvSpPr txBox="1"/>
          <p:nvPr/>
        </p:nvSpPr>
        <p:spPr>
          <a:xfrm>
            <a:off x="0" y="762000"/>
            <a:ext cx="12192000" cy="646331"/>
          </a:xfrm>
          <a:prstGeom prst="rect">
            <a:avLst/>
          </a:prstGeom>
          <a:noFill/>
        </p:spPr>
        <p:txBody>
          <a:bodyPr vert="horz" rtlCol="0">
            <a:spAutoFit/>
          </a:bodyPr>
          <a:lstStyle/>
          <a:p>
            <a:pPr algn="ctr"/>
            <a:r>
              <a:rPr lang="en-US" sz="3600"/>
              <a:t>First Kings 3:9</a:t>
            </a:r>
          </a:p>
        </p:txBody>
      </p:sp>
      <p:sp>
        <p:nvSpPr>
          <p:cNvPr id="4" name="TextBox 3">
            <a:extLst>
              <a:ext uri="{FF2B5EF4-FFF2-40B4-BE49-F238E27FC236}">
                <a16:creationId xmlns:a16="http://schemas.microsoft.com/office/drawing/2014/main" id="{BC9EF39B-0C10-7E76-BFF6-D675592D999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0EF33FA-9C0C-7AAD-500D-C59E11A9058B}"/>
              </a:ext>
            </a:extLst>
          </p:cNvPr>
          <p:cNvSpPr txBox="1"/>
          <p:nvPr/>
        </p:nvSpPr>
        <p:spPr>
          <a:xfrm>
            <a:off x="1016000" y="1905000"/>
            <a:ext cx="10160000" cy="1523494"/>
          </a:xfrm>
          <a:prstGeom prst="rect">
            <a:avLst/>
          </a:prstGeom>
          <a:noFill/>
        </p:spPr>
        <p:txBody>
          <a:bodyPr vert="horz" rtlCol="0">
            <a:spAutoFit/>
          </a:bodyPr>
          <a:lstStyle/>
          <a:p>
            <a:pPr algn="ctr"/>
            <a:r>
              <a:rPr lang="en-US" sz="3100"/>
              <a:t>"So give Your servant an </a:t>
            </a:r>
            <a:r>
              <a:rPr lang="en-US" sz="3100" b="1">
                <a:solidFill>
                  <a:srgbClr val="FF0000"/>
                </a:solidFill>
              </a:rPr>
              <a:t>understanding heart to judge</a:t>
            </a:r>
            <a:r>
              <a:rPr lang="en-US" sz="3100"/>
              <a:t> Your people </a:t>
            </a:r>
            <a:r>
              <a:rPr lang="en-US" sz="3100" b="1">
                <a:solidFill>
                  <a:srgbClr val="FF0000"/>
                </a:solidFill>
              </a:rPr>
              <a:t>to discern</a:t>
            </a:r>
            <a:r>
              <a:rPr lang="en-US" sz="3100"/>
              <a:t> between good and evil. For who is able to judge this great people of Yours?"</a:t>
            </a:r>
          </a:p>
        </p:txBody>
      </p:sp>
    </p:spTree>
    <p:extLst>
      <p:ext uri="{BB962C8B-B14F-4D97-AF65-F5344CB8AC3E}">
        <p14:creationId xmlns:p14="http://schemas.microsoft.com/office/powerpoint/2010/main" val="45697306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CB3474-6C8F-129D-252B-8D459964F8A7}"/>
              </a:ext>
            </a:extLst>
          </p:cNvPr>
          <p:cNvSpPr txBox="1"/>
          <p:nvPr/>
        </p:nvSpPr>
        <p:spPr>
          <a:xfrm>
            <a:off x="127000" y="127000"/>
            <a:ext cx="7315200" cy="276999"/>
          </a:xfrm>
          <a:prstGeom prst="rect">
            <a:avLst/>
          </a:prstGeom>
          <a:noFill/>
        </p:spPr>
        <p:txBody>
          <a:bodyPr vert="horz" lIns="0" tIns="0" rIns="0" bIns="0" rtlCol="0">
            <a:spAutoFit/>
          </a:bodyPr>
          <a:lstStyle/>
          <a:p>
            <a:r>
              <a:rPr lang="en-US"/>
              <a:t>Merciful</a:t>
            </a:r>
          </a:p>
        </p:txBody>
      </p:sp>
      <p:sp>
        <p:nvSpPr>
          <p:cNvPr id="3" name="TextBox 2">
            <a:extLst>
              <a:ext uri="{FF2B5EF4-FFF2-40B4-BE49-F238E27FC236}">
                <a16:creationId xmlns:a16="http://schemas.microsoft.com/office/drawing/2014/main" id="{7426A34B-2DE1-0DEE-636F-48D519F87DEF}"/>
              </a:ext>
            </a:extLst>
          </p:cNvPr>
          <p:cNvSpPr txBox="1"/>
          <p:nvPr/>
        </p:nvSpPr>
        <p:spPr>
          <a:xfrm>
            <a:off x="0" y="762000"/>
            <a:ext cx="12192000" cy="646331"/>
          </a:xfrm>
          <a:prstGeom prst="rect">
            <a:avLst/>
          </a:prstGeom>
          <a:noFill/>
        </p:spPr>
        <p:txBody>
          <a:bodyPr vert="horz" rtlCol="0">
            <a:spAutoFit/>
          </a:bodyPr>
          <a:lstStyle/>
          <a:p>
            <a:pPr algn="ctr"/>
            <a:r>
              <a:rPr lang="en-US" sz="3600"/>
              <a:t>Colossians 3:15</a:t>
            </a:r>
          </a:p>
        </p:txBody>
      </p:sp>
      <p:sp>
        <p:nvSpPr>
          <p:cNvPr id="4" name="TextBox 3">
            <a:extLst>
              <a:ext uri="{FF2B5EF4-FFF2-40B4-BE49-F238E27FC236}">
                <a16:creationId xmlns:a16="http://schemas.microsoft.com/office/drawing/2014/main" id="{FEF004F9-79A5-B7EA-7CA5-C939C27E705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9C82CC6-1764-6F5A-C88F-EE4D1F2761AC}"/>
              </a:ext>
            </a:extLst>
          </p:cNvPr>
          <p:cNvSpPr txBox="1"/>
          <p:nvPr/>
        </p:nvSpPr>
        <p:spPr>
          <a:xfrm>
            <a:off x="1016000" y="1905000"/>
            <a:ext cx="10160000" cy="1046440"/>
          </a:xfrm>
          <a:prstGeom prst="rect">
            <a:avLst/>
          </a:prstGeom>
          <a:noFill/>
        </p:spPr>
        <p:txBody>
          <a:bodyPr vert="horz" rtlCol="0">
            <a:spAutoFit/>
          </a:bodyPr>
          <a:lstStyle/>
          <a:p>
            <a:pPr algn="ctr"/>
            <a:r>
              <a:rPr lang="en-US" sz="3100"/>
              <a:t>Let the </a:t>
            </a:r>
            <a:r>
              <a:rPr lang="en-US" sz="3100" b="1">
                <a:solidFill>
                  <a:srgbClr val="FF0000"/>
                </a:solidFill>
              </a:rPr>
              <a:t>peace of Christ rule in your hearts,</a:t>
            </a:r>
            <a:r>
              <a:rPr lang="en-US" sz="3100"/>
              <a:t> to which indeed you were called in one body; and be thankful.</a:t>
            </a:r>
          </a:p>
        </p:txBody>
      </p:sp>
    </p:spTree>
    <p:extLst>
      <p:ext uri="{BB962C8B-B14F-4D97-AF65-F5344CB8AC3E}">
        <p14:creationId xmlns:p14="http://schemas.microsoft.com/office/powerpoint/2010/main" val="333963500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843CF0-DC9C-FD38-B4BE-2594EA5FC0DF}"/>
              </a:ext>
            </a:extLst>
          </p:cNvPr>
          <p:cNvSpPr txBox="1"/>
          <p:nvPr/>
        </p:nvSpPr>
        <p:spPr>
          <a:xfrm>
            <a:off x="127000" y="127000"/>
            <a:ext cx="7315200" cy="276999"/>
          </a:xfrm>
          <a:prstGeom prst="rect">
            <a:avLst/>
          </a:prstGeom>
          <a:noFill/>
        </p:spPr>
        <p:txBody>
          <a:bodyPr vert="horz" lIns="0" tIns="0" rIns="0" bIns="0" rtlCol="0">
            <a:spAutoFit/>
          </a:bodyPr>
          <a:lstStyle/>
          <a:p>
            <a:r>
              <a:rPr lang="en-US"/>
              <a:t>Merciful</a:t>
            </a:r>
          </a:p>
        </p:txBody>
      </p:sp>
      <p:sp>
        <p:nvSpPr>
          <p:cNvPr id="3" name="TextBox 2">
            <a:extLst>
              <a:ext uri="{FF2B5EF4-FFF2-40B4-BE49-F238E27FC236}">
                <a16:creationId xmlns:a16="http://schemas.microsoft.com/office/drawing/2014/main" id="{629E0F2C-B85A-BD85-5D60-30793C013EA8}"/>
              </a:ext>
            </a:extLst>
          </p:cNvPr>
          <p:cNvSpPr txBox="1"/>
          <p:nvPr/>
        </p:nvSpPr>
        <p:spPr>
          <a:xfrm>
            <a:off x="0" y="762000"/>
            <a:ext cx="12192000" cy="646331"/>
          </a:xfrm>
          <a:prstGeom prst="rect">
            <a:avLst/>
          </a:prstGeom>
          <a:noFill/>
        </p:spPr>
        <p:txBody>
          <a:bodyPr vert="horz" rtlCol="0">
            <a:spAutoFit/>
          </a:bodyPr>
          <a:lstStyle/>
          <a:p>
            <a:pPr algn="ctr"/>
            <a:r>
              <a:rPr lang="en-US" sz="3600"/>
              <a:t>Isaiah 8:20</a:t>
            </a:r>
          </a:p>
        </p:txBody>
      </p:sp>
      <p:sp>
        <p:nvSpPr>
          <p:cNvPr id="4" name="TextBox 3">
            <a:extLst>
              <a:ext uri="{FF2B5EF4-FFF2-40B4-BE49-F238E27FC236}">
                <a16:creationId xmlns:a16="http://schemas.microsoft.com/office/drawing/2014/main" id="{D1C5DD1D-204F-953F-BA41-B76EF524593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374FAD-5A1A-4A69-59D1-EDEF17EC7DEB}"/>
              </a:ext>
            </a:extLst>
          </p:cNvPr>
          <p:cNvSpPr txBox="1"/>
          <p:nvPr/>
        </p:nvSpPr>
        <p:spPr>
          <a:xfrm>
            <a:off x="1016000" y="1905000"/>
            <a:ext cx="10160000" cy="1046440"/>
          </a:xfrm>
          <a:prstGeom prst="rect">
            <a:avLst/>
          </a:prstGeom>
          <a:noFill/>
        </p:spPr>
        <p:txBody>
          <a:bodyPr vert="horz" rtlCol="0">
            <a:spAutoFit/>
          </a:bodyPr>
          <a:lstStyle/>
          <a:p>
            <a:pPr algn="ctr"/>
            <a:r>
              <a:rPr lang="en-US" sz="3100"/>
              <a:t>To the law and to the testimony! </a:t>
            </a:r>
            <a:r>
              <a:rPr lang="en-US" sz="3100" b="1">
                <a:solidFill>
                  <a:srgbClr val="FF0000"/>
                </a:solidFill>
              </a:rPr>
              <a:t>If they do not speak according to this word,</a:t>
            </a:r>
            <a:r>
              <a:rPr lang="en-US" sz="3100"/>
              <a:t> it is because they have no dawn.</a:t>
            </a:r>
          </a:p>
        </p:txBody>
      </p:sp>
    </p:spTree>
    <p:extLst>
      <p:ext uri="{BB962C8B-B14F-4D97-AF65-F5344CB8AC3E}">
        <p14:creationId xmlns:p14="http://schemas.microsoft.com/office/powerpoint/2010/main" val="421526468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FAC697-728B-C472-3862-2C40AB6E0D2A}"/>
              </a:ext>
            </a:extLst>
          </p:cNvPr>
          <p:cNvSpPr txBox="1"/>
          <p:nvPr/>
        </p:nvSpPr>
        <p:spPr>
          <a:xfrm>
            <a:off x="127000" y="127000"/>
            <a:ext cx="7315200" cy="276999"/>
          </a:xfrm>
          <a:prstGeom prst="rect">
            <a:avLst/>
          </a:prstGeom>
          <a:noFill/>
        </p:spPr>
        <p:txBody>
          <a:bodyPr vert="horz" lIns="0" tIns="0" rIns="0" bIns="0" rtlCol="0">
            <a:spAutoFit/>
          </a:bodyPr>
          <a:lstStyle/>
          <a:p>
            <a:r>
              <a:rPr lang="en-US"/>
              <a:t>Merciful</a:t>
            </a:r>
          </a:p>
        </p:txBody>
      </p:sp>
      <p:sp>
        <p:nvSpPr>
          <p:cNvPr id="3" name="TextBox 2">
            <a:extLst>
              <a:ext uri="{FF2B5EF4-FFF2-40B4-BE49-F238E27FC236}">
                <a16:creationId xmlns:a16="http://schemas.microsoft.com/office/drawing/2014/main" id="{F23941A3-1D1E-8B2D-355A-432747C60034}"/>
              </a:ext>
            </a:extLst>
          </p:cNvPr>
          <p:cNvSpPr txBox="1"/>
          <p:nvPr/>
        </p:nvSpPr>
        <p:spPr>
          <a:xfrm>
            <a:off x="0" y="762000"/>
            <a:ext cx="12192000" cy="646331"/>
          </a:xfrm>
          <a:prstGeom prst="rect">
            <a:avLst/>
          </a:prstGeom>
          <a:noFill/>
        </p:spPr>
        <p:txBody>
          <a:bodyPr vert="horz" rtlCol="0">
            <a:spAutoFit/>
          </a:bodyPr>
          <a:lstStyle/>
          <a:p>
            <a:pPr algn="ctr"/>
            <a:r>
              <a:rPr lang="en-US" sz="3600"/>
              <a:t>Matthew 7:16</a:t>
            </a:r>
          </a:p>
        </p:txBody>
      </p:sp>
      <p:sp>
        <p:nvSpPr>
          <p:cNvPr id="4" name="TextBox 3">
            <a:extLst>
              <a:ext uri="{FF2B5EF4-FFF2-40B4-BE49-F238E27FC236}">
                <a16:creationId xmlns:a16="http://schemas.microsoft.com/office/drawing/2014/main" id="{293D6489-B06C-E744-2BAD-849178D2278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B49B040-20E7-4189-B078-2E02DD5B1ED0}"/>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You will know them by their fruits.</a:t>
            </a:r>
            <a:r>
              <a:rPr lang="en-US" sz="3100"/>
              <a:t> Grapes are not gathered from thorn bushes nor figs from thistles, are they?</a:t>
            </a:r>
          </a:p>
        </p:txBody>
      </p:sp>
    </p:spTree>
    <p:extLst>
      <p:ext uri="{BB962C8B-B14F-4D97-AF65-F5344CB8AC3E}">
        <p14:creationId xmlns:p14="http://schemas.microsoft.com/office/powerpoint/2010/main" val="330870349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BEE4CB-D3BD-4E01-8280-4C6B907381F4}"/>
              </a:ext>
            </a:extLst>
          </p:cNvPr>
          <p:cNvSpPr txBox="1"/>
          <p:nvPr/>
        </p:nvSpPr>
        <p:spPr>
          <a:xfrm>
            <a:off x="127000" y="127000"/>
            <a:ext cx="7315200" cy="276999"/>
          </a:xfrm>
          <a:prstGeom prst="rect">
            <a:avLst/>
          </a:prstGeom>
          <a:noFill/>
        </p:spPr>
        <p:txBody>
          <a:bodyPr vert="horz" lIns="0" tIns="0" rIns="0" bIns="0" rtlCol="0">
            <a:spAutoFit/>
          </a:bodyPr>
          <a:lstStyle/>
          <a:p>
            <a:r>
              <a:rPr lang="en-US"/>
              <a:t>Merciful</a:t>
            </a:r>
          </a:p>
        </p:txBody>
      </p:sp>
      <p:sp>
        <p:nvSpPr>
          <p:cNvPr id="3" name="TextBox 2">
            <a:extLst>
              <a:ext uri="{FF2B5EF4-FFF2-40B4-BE49-F238E27FC236}">
                <a16:creationId xmlns:a16="http://schemas.microsoft.com/office/drawing/2014/main" id="{54E69237-EF05-5F36-0E41-34A7AD3020A6}"/>
              </a:ext>
            </a:extLst>
          </p:cNvPr>
          <p:cNvSpPr txBox="1"/>
          <p:nvPr/>
        </p:nvSpPr>
        <p:spPr>
          <a:xfrm>
            <a:off x="0" y="762000"/>
            <a:ext cx="12192000" cy="646331"/>
          </a:xfrm>
          <a:prstGeom prst="rect">
            <a:avLst/>
          </a:prstGeom>
          <a:noFill/>
        </p:spPr>
        <p:txBody>
          <a:bodyPr vert="horz" rtlCol="0">
            <a:spAutoFit/>
          </a:bodyPr>
          <a:lstStyle/>
          <a:p>
            <a:pPr algn="ctr"/>
            <a:r>
              <a:rPr lang="en-US" sz="3600"/>
              <a:t>Philippians 1:9-10</a:t>
            </a:r>
          </a:p>
        </p:txBody>
      </p:sp>
      <p:sp>
        <p:nvSpPr>
          <p:cNvPr id="4" name="TextBox 3">
            <a:extLst>
              <a:ext uri="{FF2B5EF4-FFF2-40B4-BE49-F238E27FC236}">
                <a16:creationId xmlns:a16="http://schemas.microsoft.com/office/drawing/2014/main" id="{A17D6244-6CCC-4C51-AF27-C137133BADF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15BAEE7-EB6C-5D0C-1687-C67D1ECF7786}"/>
              </a:ext>
            </a:extLst>
          </p:cNvPr>
          <p:cNvSpPr txBox="1"/>
          <p:nvPr/>
        </p:nvSpPr>
        <p:spPr>
          <a:xfrm>
            <a:off x="1016000" y="1905000"/>
            <a:ext cx="10160000" cy="2000548"/>
          </a:xfrm>
          <a:prstGeom prst="rect">
            <a:avLst/>
          </a:prstGeom>
          <a:noFill/>
        </p:spPr>
        <p:txBody>
          <a:bodyPr vert="horz" rtlCol="0">
            <a:spAutoFit/>
          </a:bodyPr>
          <a:lstStyle/>
          <a:p>
            <a:pPr algn="ctr"/>
            <a:r>
              <a:rPr lang="en-US" sz="3100"/>
              <a:t>And this I pray, that your love may abound still more and more in real knowledge and </a:t>
            </a:r>
            <a:r>
              <a:rPr lang="en-US" sz="3100" b="1">
                <a:solidFill>
                  <a:srgbClr val="FF0000"/>
                </a:solidFill>
              </a:rPr>
              <a:t>all discernment</a:t>
            </a:r>
            <a:r>
              <a:rPr lang="en-US" sz="3100"/>
              <a:t>, so that you may approve the things that are excellent, in order to be sincere and blameless until the day of Christ;</a:t>
            </a:r>
          </a:p>
        </p:txBody>
      </p:sp>
    </p:spTree>
    <p:extLst>
      <p:ext uri="{BB962C8B-B14F-4D97-AF65-F5344CB8AC3E}">
        <p14:creationId xmlns:p14="http://schemas.microsoft.com/office/powerpoint/2010/main" val="277389624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2AAD7B-C1BE-6F67-BB97-0DABA87F0318}"/>
              </a:ext>
            </a:extLst>
          </p:cNvPr>
          <p:cNvSpPr txBox="1"/>
          <p:nvPr/>
        </p:nvSpPr>
        <p:spPr>
          <a:xfrm>
            <a:off x="127000" y="127000"/>
            <a:ext cx="7315200" cy="276999"/>
          </a:xfrm>
          <a:prstGeom prst="rect">
            <a:avLst/>
          </a:prstGeom>
          <a:noFill/>
        </p:spPr>
        <p:txBody>
          <a:bodyPr vert="horz" lIns="0" tIns="0" rIns="0" bIns="0" rtlCol="0">
            <a:spAutoFit/>
          </a:bodyPr>
          <a:lstStyle/>
          <a:p>
            <a:r>
              <a:rPr lang="en-US"/>
              <a:t>Merciful</a:t>
            </a:r>
          </a:p>
        </p:txBody>
      </p:sp>
      <p:sp>
        <p:nvSpPr>
          <p:cNvPr id="3" name="TextBox 2">
            <a:extLst>
              <a:ext uri="{FF2B5EF4-FFF2-40B4-BE49-F238E27FC236}">
                <a16:creationId xmlns:a16="http://schemas.microsoft.com/office/drawing/2014/main" id="{3AE429CD-53BB-1DEA-279F-0A83AD8F9652}"/>
              </a:ext>
            </a:extLst>
          </p:cNvPr>
          <p:cNvSpPr txBox="1"/>
          <p:nvPr/>
        </p:nvSpPr>
        <p:spPr>
          <a:xfrm>
            <a:off x="0" y="762000"/>
            <a:ext cx="12192000" cy="646331"/>
          </a:xfrm>
          <a:prstGeom prst="rect">
            <a:avLst/>
          </a:prstGeom>
          <a:noFill/>
        </p:spPr>
        <p:txBody>
          <a:bodyPr vert="horz" rtlCol="0">
            <a:spAutoFit/>
          </a:bodyPr>
          <a:lstStyle/>
          <a:p>
            <a:pPr algn="ctr"/>
            <a:r>
              <a:rPr lang="en-US" sz="3600"/>
              <a:t>Proverbs 17:24</a:t>
            </a:r>
          </a:p>
        </p:txBody>
      </p:sp>
      <p:sp>
        <p:nvSpPr>
          <p:cNvPr id="4" name="TextBox 3">
            <a:extLst>
              <a:ext uri="{FF2B5EF4-FFF2-40B4-BE49-F238E27FC236}">
                <a16:creationId xmlns:a16="http://schemas.microsoft.com/office/drawing/2014/main" id="{2A0AD657-04AA-3202-F017-0FF83C7B42E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F6E4504-1925-EDAE-96EC-FD5218AECBBC}"/>
              </a:ext>
            </a:extLst>
          </p:cNvPr>
          <p:cNvSpPr txBox="1"/>
          <p:nvPr/>
        </p:nvSpPr>
        <p:spPr>
          <a:xfrm>
            <a:off x="1016000" y="1905000"/>
            <a:ext cx="10160000" cy="1523494"/>
          </a:xfrm>
          <a:prstGeom prst="rect">
            <a:avLst/>
          </a:prstGeom>
          <a:noFill/>
        </p:spPr>
        <p:txBody>
          <a:bodyPr vert="horz" rtlCol="0">
            <a:spAutoFit/>
          </a:bodyPr>
          <a:lstStyle/>
          <a:p>
            <a:pPr algn="ctr"/>
            <a:r>
              <a:rPr lang="en-US" sz="3100"/>
              <a:t>Wisdom is in the presence of the one </a:t>
            </a:r>
            <a:r>
              <a:rPr lang="en-US" sz="3100" b="1">
                <a:solidFill>
                  <a:srgbClr val="FF0000"/>
                </a:solidFill>
              </a:rPr>
              <a:t>who has understanding</a:t>
            </a:r>
            <a:r>
              <a:rPr lang="en-US" sz="3100"/>
              <a:t>, But the eyes of a fool are on the ends of the earth.</a:t>
            </a:r>
          </a:p>
        </p:txBody>
      </p:sp>
    </p:spTree>
    <p:extLst>
      <p:ext uri="{BB962C8B-B14F-4D97-AF65-F5344CB8AC3E}">
        <p14:creationId xmlns:p14="http://schemas.microsoft.com/office/powerpoint/2010/main" val="345828677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E8DF2-DDC2-C469-F577-F040A288267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Can a person have more of one spirit and less of another?</a:t>
            </a:r>
          </a:p>
        </p:txBody>
      </p:sp>
      <p:sp>
        <p:nvSpPr>
          <p:cNvPr id="3" name="Subtitle 2">
            <a:extLst>
              <a:ext uri="{FF2B5EF4-FFF2-40B4-BE49-F238E27FC236}">
                <a16:creationId xmlns:a16="http://schemas.microsoft.com/office/drawing/2014/main" id="{99A1BCEA-717A-37C6-27F8-E10223FB07E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0559049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985106-FACB-905D-F0C1-B1E1360A26AD}"/>
              </a:ext>
            </a:extLst>
          </p:cNvPr>
          <p:cNvSpPr txBox="1"/>
          <p:nvPr/>
        </p:nvSpPr>
        <p:spPr>
          <a:xfrm>
            <a:off x="127000" y="127000"/>
            <a:ext cx="7315200" cy="276999"/>
          </a:xfrm>
          <a:prstGeom prst="rect">
            <a:avLst/>
          </a:prstGeom>
          <a:noFill/>
        </p:spPr>
        <p:txBody>
          <a:bodyPr vert="horz" lIns="0" tIns="0" rIns="0" bIns="0" rtlCol="0">
            <a:spAutoFit/>
          </a:bodyPr>
          <a:lstStyle/>
          <a:p>
            <a:r>
              <a:rPr lang="en-US"/>
              <a:t>CAN A PERSON HAVE MORE OF ONE SPIRIT AND LESS OF ANOTHER?</a:t>
            </a:r>
          </a:p>
        </p:txBody>
      </p:sp>
      <p:sp>
        <p:nvSpPr>
          <p:cNvPr id="3" name="TextBox 2">
            <a:extLst>
              <a:ext uri="{FF2B5EF4-FFF2-40B4-BE49-F238E27FC236}">
                <a16:creationId xmlns:a16="http://schemas.microsoft.com/office/drawing/2014/main" id="{35E2825B-7F15-5C79-52DF-5719C337FAC3}"/>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12:8-11</a:t>
            </a:r>
          </a:p>
        </p:txBody>
      </p:sp>
      <p:sp>
        <p:nvSpPr>
          <p:cNvPr id="4" name="TextBox 3">
            <a:extLst>
              <a:ext uri="{FF2B5EF4-FFF2-40B4-BE49-F238E27FC236}">
                <a16:creationId xmlns:a16="http://schemas.microsoft.com/office/drawing/2014/main" id="{F76DA84C-1BF7-8D12-CE0B-78981CAA3BF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05DAFF0-8CA8-5FDF-DC4E-CA0523DEE6F1}"/>
              </a:ext>
            </a:extLst>
          </p:cNvPr>
          <p:cNvSpPr txBox="1"/>
          <p:nvPr/>
        </p:nvSpPr>
        <p:spPr>
          <a:xfrm>
            <a:off x="1016000" y="1905000"/>
            <a:ext cx="10160000" cy="3908762"/>
          </a:xfrm>
          <a:prstGeom prst="rect">
            <a:avLst/>
          </a:prstGeom>
          <a:noFill/>
        </p:spPr>
        <p:txBody>
          <a:bodyPr vert="horz" rtlCol="0">
            <a:spAutoFit/>
          </a:bodyPr>
          <a:lstStyle/>
          <a:p>
            <a:pPr algn="ctr"/>
            <a:r>
              <a:rPr lang="en-US" sz="3100"/>
              <a:t>For to one is given the word of wisdom through the Spirit, and to another the word of knowledge according to the same Spirit; to another faith by the same Spirit, and to another gifts of healing by the one Spirit, and to another the effecting of miracles, and to another prophecy, and to another the distinguishing of spirits, to another various kinds of tongues, and to another the interpretation of tongues. (Continued...)</a:t>
            </a:r>
          </a:p>
        </p:txBody>
      </p:sp>
    </p:spTree>
    <p:extLst>
      <p:ext uri="{BB962C8B-B14F-4D97-AF65-F5344CB8AC3E}">
        <p14:creationId xmlns:p14="http://schemas.microsoft.com/office/powerpoint/2010/main" val="378054286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77FEDB-6768-D446-33A8-8446271DF475}"/>
              </a:ext>
            </a:extLst>
          </p:cNvPr>
          <p:cNvSpPr txBox="1"/>
          <p:nvPr/>
        </p:nvSpPr>
        <p:spPr>
          <a:xfrm>
            <a:off x="127000" y="127000"/>
            <a:ext cx="7315200" cy="276999"/>
          </a:xfrm>
          <a:prstGeom prst="rect">
            <a:avLst/>
          </a:prstGeom>
          <a:noFill/>
        </p:spPr>
        <p:txBody>
          <a:bodyPr vert="horz" lIns="0" tIns="0" rIns="0" bIns="0" rtlCol="0">
            <a:spAutoFit/>
          </a:bodyPr>
          <a:lstStyle/>
          <a:p>
            <a:r>
              <a:rPr lang="en-US"/>
              <a:t>CAN A PERSON HAVE MORE OF ONE SPIRIT AND LESS OF ANOTHER?</a:t>
            </a:r>
          </a:p>
        </p:txBody>
      </p:sp>
      <p:sp>
        <p:nvSpPr>
          <p:cNvPr id="3" name="TextBox 2">
            <a:extLst>
              <a:ext uri="{FF2B5EF4-FFF2-40B4-BE49-F238E27FC236}">
                <a16:creationId xmlns:a16="http://schemas.microsoft.com/office/drawing/2014/main" id="{A9B446FC-B905-95DE-8A65-0F157B8C63E8}"/>
              </a:ext>
            </a:extLst>
          </p:cNvPr>
          <p:cNvSpPr txBox="1"/>
          <p:nvPr/>
        </p:nvSpPr>
        <p:spPr>
          <a:xfrm>
            <a:off x="1016000" y="635000"/>
            <a:ext cx="10160000" cy="1046440"/>
          </a:xfrm>
          <a:prstGeom prst="rect">
            <a:avLst/>
          </a:prstGeom>
          <a:noFill/>
        </p:spPr>
        <p:txBody>
          <a:bodyPr vert="horz" rtlCol="0">
            <a:spAutoFit/>
          </a:bodyPr>
          <a:lstStyle/>
          <a:p>
            <a:pPr algn="ctr"/>
            <a:r>
              <a:rPr lang="en-US" sz="3100"/>
              <a:t>But one and the same Spirit works all these things, </a:t>
            </a:r>
            <a:r>
              <a:rPr lang="en-US" sz="3100" b="1">
                <a:solidFill>
                  <a:srgbClr val="FF0000"/>
                </a:solidFill>
              </a:rPr>
              <a:t>distributing to each one individually just as He wills</a:t>
            </a:r>
            <a:r>
              <a:rPr lang="en-US" sz="3100"/>
              <a:t>.</a:t>
            </a:r>
          </a:p>
        </p:txBody>
      </p:sp>
    </p:spTree>
    <p:extLst>
      <p:ext uri="{BB962C8B-B14F-4D97-AF65-F5344CB8AC3E}">
        <p14:creationId xmlns:p14="http://schemas.microsoft.com/office/powerpoint/2010/main" val="70361473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E90207-AAE4-97B6-D290-6658B0A78E3B}"/>
              </a:ext>
            </a:extLst>
          </p:cNvPr>
          <p:cNvSpPr txBox="1"/>
          <p:nvPr/>
        </p:nvSpPr>
        <p:spPr>
          <a:xfrm>
            <a:off x="127000" y="127000"/>
            <a:ext cx="7315200" cy="276999"/>
          </a:xfrm>
          <a:prstGeom prst="rect">
            <a:avLst/>
          </a:prstGeom>
          <a:noFill/>
        </p:spPr>
        <p:txBody>
          <a:bodyPr vert="horz" lIns="0" tIns="0" rIns="0" bIns="0" rtlCol="0">
            <a:spAutoFit/>
          </a:bodyPr>
          <a:lstStyle/>
          <a:p>
            <a:r>
              <a:rPr lang="en-US"/>
              <a:t>CAN A PERSON HAVE MORE OF ONE SPIRIT AND LESS OF ANOTHER?</a:t>
            </a:r>
          </a:p>
        </p:txBody>
      </p:sp>
      <p:sp>
        <p:nvSpPr>
          <p:cNvPr id="3" name="TextBox 2">
            <a:extLst>
              <a:ext uri="{FF2B5EF4-FFF2-40B4-BE49-F238E27FC236}">
                <a16:creationId xmlns:a16="http://schemas.microsoft.com/office/drawing/2014/main" id="{A62B1D04-3B4E-3370-5196-E35CDDE7C943}"/>
              </a:ext>
            </a:extLst>
          </p:cNvPr>
          <p:cNvSpPr txBox="1"/>
          <p:nvPr/>
        </p:nvSpPr>
        <p:spPr>
          <a:xfrm>
            <a:off x="0" y="762000"/>
            <a:ext cx="12192000" cy="646331"/>
          </a:xfrm>
          <a:prstGeom prst="rect">
            <a:avLst/>
          </a:prstGeom>
          <a:noFill/>
        </p:spPr>
        <p:txBody>
          <a:bodyPr vert="horz" rtlCol="0">
            <a:spAutoFit/>
          </a:bodyPr>
          <a:lstStyle/>
          <a:p>
            <a:pPr algn="ctr"/>
            <a:r>
              <a:rPr lang="en-US" sz="3600"/>
              <a:t>Romans 12:6-8</a:t>
            </a:r>
          </a:p>
        </p:txBody>
      </p:sp>
      <p:sp>
        <p:nvSpPr>
          <p:cNvPr id="4" name="TextBox 3">
            <a:extLst>
              <a:ext uri="{FF2B5EF4-FFF2-40B4-BE49-F238E27FC236}">
                <a16:creationId xmlns:a16="http://schemas.microsoft.com/office/drawing/2014/main" id="{A361CE96-E61F-B69A-9BD4-806D1AE1CE7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0F2118-3869-F2A4-1F1A-5C05676227D3}"/>
              </a:ext>
            </a:extLst>
          </p:cNvPr>
          <p:cNvSpPr txBox="1"/>
          <p:nvPr/>
        </p:nvSpPr>
        <p:spPr>
          <a:xfrm>
            <a:off x="1016000" y="1905000"/>
            <a:ext cx="10160000" cy="3431709"/>
          </a:xfrm>
          <a:prstGeom prst="rect">
            <a:avLst/>
          </a:prstGeom>
          <a:noFill/>
        </p:spPr>
        <p:txBody>
          <a:bodyPr vert="horz" rtlCol="0">
            <a:spAutoFit/>
          </a:bodyPr>
          <a:lstStyle/>
          <a:p>
            <a:pPr algn="ctr"/>
            <a:r>
              <a:rPr lang="en-US" sz="3100"/>
              <a:t>Since </a:t>
            </a:r>
            <a:r>
              <a:rPr lang="en-US" sz="3100" b="1">
                <a:solidFill>
                  <a:srgbClr val="FF0000"/>
                </a:solidFill>
              </a:rPr>
              <a:t>we have gifts that differ according to the grace given to us</a:t>
            </a:r>
            <a:r>
              <a:rPr lang="en-US" sz="3100"/>
              <a:t>, each of us is to exercise them accordingly: if prophecy, according to the proportion of his faith; if service, in his serving; or he who teaches, in his teaching; or he who exhorts, in his exhortation; he who gives, with liberality; he who leads, with diligence; he who shows mercy, with cheerfulness.</a:t>
            </a:r>
          </a:p>
        </p:txBody>
      </p:sp>
    </p:spTree>
    <p:extLst>
      <p:ext uri="{BB962C8B-B14F-4D97-AF65-F5344CB8AC3E}">
        <p14:creationId xmlns:p14="http://schemas.microsoft.com/office/powerpoint/2010/main" val="2814212196"/>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A42D1-7AE1-8E48-B51F-6114C2FE464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Can a person "get more" of a particular spirit that they want?</a:t>
            </a:r>
          </a:p>
        </p:txBody>
      </p:sp>
      <p:sp>
        <p:nvSpPr>
          <p:cNvPr id="3" name="Subtitle 2">
            <a:extLst>
              <a:ext uri="{FF2B5EF4-FFF2-40B4-BE49-F238E27FC236}">
                <a16:creationId xmlns:a16="http://schemas.microsoft.com/office/drawing/2014/main" id="{AB57F0E5-10BE-439C-8664-C74AB4D5688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3085773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3F3F59-1CE3-DA0F-176B-3A55234A690B}"/>
              </a:ext>
            </a:extLst>
          </p:cNvPr>
          <p:cNvSpPr txBox="1"/>
          <p:nvPr/>
        </p:nvSpPr>
        <p:spPr>
          <a:xfrm>
            <a:off x="127000" y="127000"/>
            <a:ext cx="7315200" cy="276999"/>
          </a:xfrm>
          <a:prstGeom prst="rect">
            <a:avLst/>
          </a:prstGeom>
          <a:noFill/>
        </p:spPr>
        <p:txBody>
          <a:bodyPr vert="horz" lIns="0" tIns="0" rIns="0" bIns="0" rtlCol="0">
            <a:spAutoFit/>
          </a:bodyPr>
          <a:lstStyle/>
          <a:p>
            <a:r>
              <a:rPr lang="en-US"/>
              <a:t>CAN A PERSON "GET MORE" OF A PARTICULAR SPIRIT THAT THEY WANT?</a:t>
            </a:r>
          </a:p>
        </p:txBody>
      </p:sp>
      <p:sp>
        <p:nvSpPr>
          <p:cNvPr id="3" name="TextBox 2">
            <a:extLst>
              <a:ext uri="{FF2B5EF4-FFF2-40B4-BE49-F238E27FC236}">
                <a16:creationId xmlns:a16="http://schemas.microsoft.com/office/drawing/2014/main" id="{52118F49-03FB-1B87-E980-469AF4B62802}"/>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12:31</a:t>
            </a:r>
          </a:p>
        </p:txBody>
      </p:sp>
      <p:sp>
        <p:nvSpPr>
          <p:cNvPr id="4" name="TextBox 3">
            <a:extLst>
              <a:ext uri="{FF2B5EF4-FFF2-40B4-BE49-F238E27FC236}">
                <a16:creationId xmlns:a16="http://schemas.microsoft.com/office/drawing/2014/main" id="{7BFF15B2-28E9-393F-55BD-74B6A7E48D0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E529709-6203-1349-780A-4392BA91ACE6}"/>
              </a:ext>
            </a:extLst>
          </p:cNvPr>
          <p:cNvSpPr txBox="1"/>
          <p:nvPr/>
        </p:nvSpPr>
        <p:spPr>
          <a:xfrm>
            <a:off x="1016000" y="1905000"/>
            <a:ext cx="10160000" cy="1046440"/>
          </a:xfrm>
          <a:prstGeom prst="rect">
            <a:avLst/>
          </a:prstGeom>
          <a:noFill/>
        </p:spPr>
        <p:txBody>
          <a:bodyPr vert="horz" rtlCol="0">
            <a:spAutoFit/>
          </a:bodyPr>
          <a:lstStyle/>
          <a:p>
            <a:pPr algn="ctr"/>
            <a:r>
              <a:rPr lang="en-US" sz="3100"/>
              <a:t>But </a:t>
            </a:r>
            <a:r>
              <a:rPr lang="en-US" sz="3100" b="1">
                <a:solidFill>
                  <a:srgbClr val="FF0000"/>
                </a:solidFill>
              </a:rPr>
              <a:t>earnestly desire</a:t>
            </a:r>
            <a:r>
              <a:rPr lang="en-US" sz="3100"/>
              <a:t> the greater gifts. And I show you a still more excellent way.</a:t>
            </a:r>
          </a:p>
        </p:txBody>
      </p:sp>
    </p:spTree>
    <p:extLst>
      <p:ext uri="{BB962C8B-B14F-4D97-AF65-F5344CB8AC3E}">
        <p14:creationId xmlns:p14="http://schemas.microsoft.com/office/powerpoint/2010/main" val="82751668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DB631E-CFE9-9539-E81C-524BB972B654}"/>
              </a:ext>
            </a:extLst>
          </p:cNvPr>
          <p:cNvSpPr txBox="1"/>
          <p:nvPr/>
        </p:nvSpPr>
        <p:spPr>
          <a:xfrm>
            <a:off x="127000" y="127000"/>
            <a:ext cx="7315200" cy="276999"/>
          </a:xfrm>
          <a:prstGeom prst="rect">
            <a:avLst/>
          </a:prstGeom>
          <a:noFill/>
        </p:spPr>
        <p:txBody>
          <a:bodyPr vert="horz" lIns="0" tIns="0" rIns="0" bIns="0" rtlCol="0">
            <a:spAutoFit/>
          </a:bodyPr>
          <a:lstStyle/>
          <a:p>
            <a:r>
              <a:rPr lang="en-US"/>
              <a:t>CAN A PERSON "GET MORE" OF A PARTICULAR SPIRIT THAT THEY WANT?</a:t>
            </a:r>
          </a:p>
        </p:txBody>
      </p:sp>
      <p:sp>
        <p:nvSpPr>
          <p:cNvPr id="3" name="TextBox 2">
            <a:extLst>
              <a:ext uri="{FF2B5EF4-FFF2-40B4-BE49-F238E27FC236}">
                <a16:creationId xmlns:a16="http://schemas.microsoft.com/office/drawing/2014/main" id="{09DE4AEE-F84A-BA21-9B52-13A764AABBE0}"/>
              </a:ext>
            </a:extLst>
          </p:cNvPr>
          <p:cNvSpPr txBox="1"/>
          <p:nvPr/>
        </p:nvSpPr>
        <p:spPr>
          <a:xfrm>
            <a:off x="0" y="762000"/>
            <a:ext cx="12192000" cy="646331"/>
          </a:xfrm>
          <a:prstGeom prst="rect">
            <a:avLst/>
          </a:prstGeom>
          <a:noFill/>
        </p:spPr>
        <p:txBody>
          <a:bodyPr vert="horz" rtlCol="0">
            <a:spAutoFit/>
          </a:bodyPr>
          <a:lstStyle/>
          <a:p>
            <a:pPr algn="ctr"/>
            <a:r>
              <a:rPr lang="en-US" sz="3600"/>
              <a:t>Hebrews 5:14</a:t>
            </a:r>
          </a:p>
        </p:txBody>
      </p:sp>
      <p:sp>
        <p:nvSpPr>
          <p:cNvPr id="4" name="TextBox 3">
            <a:extLst>
              <a:ext uri="{FF2B5EF4-FFF2-40B4-BE49-F238E27FC236}">
                <a16:creationId xmlns:a16="http://schemas.microsoft.com/office/drawing/2014/main" id="{54FC98A1-8E7E-28E3-896E-FFD6FFF304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5D4F31E-3A66-7028-270C-937195428243}"/>
              </a:ext>
            </a:extLst>
          </p:cNvPr>
          <p:cNvSpPr txBox="1"/>
          <p:nvPr/>
        </p:nvSpPr>
        <p:spPr>
          <a:xfrm>
            <a:off x="1016000" y="1905000"/>
            <a:ext cx="10160000" cy="1046440"/>
          </a:xfrm>
          <a:prstGeom prst="rect">
            <a:avLst/>
          </a:prstGeom>
          <a:noFill/>
        </p:spPr>
        <p:txBody>
          <a:bodyPr vert="horz" rtlCol="0">
            <a:spAutoFit/>
          </a:bodyPr>
          <a:lstStyle/>
          <a:p>
            <a:pPr algn="ctr"/>
            <a:r>
              <a:rPr lang="en-US" sz="3100"/>
              <a:t>But solid food is for the mature, who </a:t>
            </a:r>
            <a:r>
              <a:rPr lang="en-US" sz="3100" b="1">
                <a:solidFill>
                  <a:srgbClr val="FF0000"/>
                </a:solidFill>
              </a:rPr>
              <a:t>because of practice</a:t>
            </a:r>
            <a:r>
              <a:rPr lang="en-US" sz="3100"/>
              <a:t> have their senses trained to discern good and evil.</a:t>
            </a:r>
          </a:p>
        </p:txBody>
      </p:sp>
    </p:spTree>
    <p:extLst>
      <p:ext uri="{BB962C8B-B14F-4D97-AF65-F5344CB8AC3E}">
        <p14:creationId xmlns:p14="http://schemas.microsoft.com/office/powerpoint/2010/main" val="3921310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A79029-6E68-596A-2F0D-A39AF51D81AA}"/>
              </a:ext>
            </a:extLst>
          </p:cNvPr>
          <p:cNvSpPr txBox="1"/>
          <p:nvPr/>
        </p:nvSpPr>
        <p:spPr>
          <a:xfrm>
            <a:off x="127000" y="127000"/>
            <a:ext cx="7315200" cy="276999"/>
          </a:xfrm>
          <a:prstGeom prst="rect">
            <a:avLst/>
          </a:prstGeom>
          <a:noFill/>
        </p:spPr>
        <p:txBody>
          <a:bodyPr vert="horz" lIns="0" tIns="0" rIns="0" bIns="0" rtlCol="0">
            <a:spAutoFit/>
          </a:bodyPr>
          <a:lstStyle/>
          <a:p>
            <a:r>
              <a:rPr lang="en-US"/>
              <a:t>CAN A PERSON "GET MORE" OF A PARTICULAR SPIRIT THAT THEY WANT?</a:t>
            </a:r>
          </a:p>
        </p:txBody>
      </p:sp>
      <p:sp>
        <p:nvSpPr>
          <p:cNvPr id="3" name="TextBox 2">
            <a:extLst>
              <a:ext uri="{FF2B5EF4-FFF2-40B4-BE49-F238E27FC236}">
                <a16:creationId xmlns:a16="http://schemas.microsoft.com/office/drawing/2014/main" id="{72EB0D85-3764-88C2-E830-268C1EAD77FB}"/>
              </a:ext>
            </a:extLst>
          </p:cNvPr>
          <p:cNvSpPr txBox="1"/>
          <p:nvPr/>
        </p:nvSpPr>
        <p:spPr>
          <a:xfrm>
            <a:off x="0" y="762000"/>
            <a:ext cx="12192000" cy="646331"/>
          </a:xfrm>
          <a:prstGeom prst="rect">
            <a:avLst/>
          </a:prstGeom>
          <a:noFill/>
        </p:spPr>
        <p:txBody>
          <a:bodyPr vert="horz" rtlCol="0">
            <a:spAutoFit/>
          </a:bodyPr>
          <a:lstStyle/>
          <a:p>
            <a:pPr algn="ctr"/>
            <a:r>
              <a:rPr lang="en-US" sz="3600"/>
              <a:t>James 1:5</a:t>
            </a:r>
          </a:p>
        </p:txBody>
      </p:sp>
      <p:sp>
        <p:nvSpPr>
          <p:cNvPr id="4" name="TextBox 3">
            <a:extLst>
              <a:ext uri="{FF2B5EF4-FFF2-40B4-BE49-F238E27FC236}">
                <a16:creationId xmlns:a16="http://schemas.microsoft.com/office/drawing/2014/main" id="{2A1F1A81-07CE-E421-0F76-BB9128C108D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01203DF-709F-9D6E-65FC-160DE54248FF}"/>
              </a:ext>
            </a:extLst>
          </p:cNvPr>
          <p:cNvSpPr txBox="1"/>
          <p:nvPr/>
        </p:nvSpPr>
        <p:spPr>
          <a:xfrm>
            <a:off x="1016000" y="1905000"/>
            <a:ext cx="10160000" cy="1523494"/>
          </a:xfrm>
          <a:prstGeom prst="rect">
            <a:avLst/>
          </a:prstGeom>
          <a:noFill/>
        </p:spPr>
        <p:txBody>
          <a:bodyPr vert="horz" rtlCol="0">
            <a:spAutoFit/>
          </a:bodyPr>
          <a:lstStyle/>
          <a:p>
            <a:pPr algn="ctr"/>
            <a:r>
              <a:rPr lang="en-US" sz="3100"/>
              <a:t>But if any of you lacks wisdom, </a:t>
            </a:r>
            <a:r>
              <a:rPr lang="en-US" sz="3100" b="1">
                <a:solidFill>
                  <a:srgbClr val="FF0000"/>
                </a:solidFill>
              </a:rPr>
              <a:t>let him ask of God, who gives to all generously</a:t>
            </a:r>
            <a:r>
              <a:rPr lang="en-US" sz="3100"/>
              <a:t> and without reproach, and it will be given to him.</a:t>
            </a:r>
          </a:p>
        </p:txBody>
      </p:sp>
    </p:spTree>
    <p:extLst>
      <p:ext uri="{BB962C8B-B14F-4D97-AF65-F5344CB8AC3E}">
        <p14:creationId xmlns:p14="http://schemas.microsoft.com/office/powerpoint/2010/main" val="309490926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D3B955-726F-94BB-9A73-3058513FDDFB}"/>
              </a:ext>
            </a:extLst>
          </p:cNvPr>
          <p:cNvSpPr txBox="1"/>
          <p:nvPr/>
        </p:nvSpPr>
        <p:spPr>
          <a:xfrm>
            <a:off x="127000" y="127000"/>
            <a:ext cx="7315200" cy="276999"/>
          </a:xfrm>
          <a:prstGeom prst="rect">
            <a:avLst/>
          </a:prstGeom>
          <a:noFill/>
        </p:spPr>
        <p:txBody>
          <a:bodyPr vert="horz" lIns="0" tIns="0" rIns="0" bIns="0" rtlCol="0">
            <a:spAutoFit/>
          </a:bodyPr>
          <a:lstStyle/>
          <a:p>
            <a:r>
              <a:rPr lang="en-US"/>
              <a:t>CAN A PERSON "GET MORE" OF A PARTICULAR SPIRIT THAT THEY WANT?</a:t>
            </a:r>
          </a:p>
        </p:txBody>
      </p:sp>
      <p:sp>
        <p:nvSpPr>
          <p:cNvPr id="3" name="TextBox 2">
            <a:extLst>
              <a:ext uri="{FF2B5EF4-FFF2-40B4-BE49-F238E27FC236}">
                <a16:creationId xmlns:a16="http://schemas.microsoft.com/office/drawing/2014/main" id="{71A712AF-5DD4-5263-84ED-909364428733}"/>
              </a:ext>
            </a:extLst>
          </p:cNvPr>
          <p:cNvSpPr txBox="1"/>
          <p:nvPr/>
        </p:nvSpPr>
        <p:spPr>
          <a:xfrm>
            <a:off x="0" y="762000"/>
            <a:ext cx="12192000" cy="646331"/>
          </a:xfrm>
          <a:prstGeom prst="rect">
            <a:avLst/>
          </a:prstGeom>
          <a:noFill/>
        </p:spPr>
        <p:txBody>
          <a:bodyPr vert="horz" rtlCol="0">
            <a:spAutoFit/>
          </a:bodyPr>
          <a:lstStyle/>
          <a:p>
            <a:pPr algn="ctr"/>
            <a:r>
              <a:rPr lang="en-US" sz="3600"/>
              <a:t>Proverbs 15:14</a:t>
            </a:r>
          </a:p>
        </p:txBody>
      </p:sp>
      <p:sp>
        <p:nvSpPr>
          <p:cNvPr id="4" name="TextBox 3">
            <a:extLst>
              <a:ext uri="{FF2B5EF4-FFF2-40B4-BE49-F238E27FC236}">
                <a16:creationId xmlns:a16="http://schemas.microsoft.com/office/drawing/2014/main" id="{FF6E58F9-D212-89FC-A227-4AF0179CE40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97CF6EF-6C62-6C5E-DCF0-7AD9D2F1CD08}"/>
              </a:ext>
            </a:extLst>
          </p:cNvPr>
          <p:cNvSpPr txBox="1"/>
          <p:nvPr/>
        </p:nvSpPr>
        <p:spPr>
          <a:xfrm>
            <a:off x="1016000" y="1905000"/>
            <a:ext cx="10160000" cy="1046440"/>
          </a:xfrm>
          <a:prstGeom prst="rect">
            <a:avLst/>
          </a:prstGeom>
          <a:noFill/>
        </p:spPr>
        <p:txBody>
          <a:bodyPr vert="horz" rtlCol="0">
            <a:spAutoFit/>
          </a:bodyPr>
          <a:lstStyle/>
          <a:p>
            <a:pPr algn="ctr"/>
            <a:r>
              <a:rPr lang="en-US" sz="3100"/>
              <a:t>The mind of the intelligent </a:t>
            </a:r>
            <a:r>
              <a:rPr lang="en-US" sz="3100" b="1">
                <a:solidFill>
                  <a:srgbClr val="FF0000"/>
                </a:solidFill>
              </a:rPr>
              <a:t>seeks</a:t>
            </a:r>
            <a:r>
              <a:rPr lang="en-US" sz="3100"/>
              <a:t> knowledge, But the mouth of fools feeds on folly.</a:t>
            </a:r>
          </a:p>
        </p:txBody>
      </p:sp>
    </p:spTree>
    <p:extLst>
      <p:ext uri="{BB962C8B-B14F-4D97-AF65-F5344CB8AC3E}">
        <p14:creationId xmlns:p14="http://schemas.microsoft.com/office/powerpoint/2010/main" val="838612926"/>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A6CB7D-5C16-AE7D-9210-667E35F2977E}"/>
              </a:ext>
            </a:extLst>
          </p:cNvPr>
          <p:cNvSpPr txBox="1"/>
          <p:nvPr/>
        </p:nvSpPr>
        <p:spPr>
          <a:xfrm>
            <a:off x="127000" y="127000"/>
            <a:ext cx="7315200" cy="276999"/>
          </a:xfrm>
          <a:prstGeom prst="rect">
            <a:avLst/>
          </a:prstGeom>
          <a:noFill/>
        </p:spPr>
        <p:txBody>
          <a:bodyPr vert="horz" lIns="0" tIns="0" rIns="0" bIns="0" rtlCol="0">
            <a:spAutoFit/>
          </a:bodyPr>
          <a:lstStyle/>
          <a:p>
            <a:r>
              <a:rPr lang="en-US"/>
              <a:t>CAN A PERSON "GET MORE" OF A PARTICULAR SPIRIT THAT THEY WANT?</a:t>
            </a:r>
          </a:p>
        </p:txBody>
      </p:sp>
      <p:sp>
        <p:nvSpPr>
          <p:cNvPr id="3" name="TextBox 2">
            <a:extLst>
              <a:ext uri="{FF2B5EF4-FFF2-40B4-BE49-F238E27FC236}">
                <a16:creationId xmlns:a16="http://schemas.microsoft.com/office/drawing/2014/main" id="{A3153274-2663-DCE0-A576-DB0FE4470A23}"/>
              </a:ext>
            </a:extLst>
          </p:cNvPr>
          <p:cNvSpPr txBox="1"/>
          <p:nvPr/>
        </p:nvSpPr>
        <p:spPr>
          <a:xfrm>
            <a:off x="0" y="762000"/>
            <a:ext cx="12192000" cy="646331"/>
          </a:xfrm>
          <a:prstGeom prst="rect">
            <a:avLst/>
          </a:prstGeom>
          <a:noFill/>
        </p:spPr>
        <p:txBody>
          <a:bodyPr vert="horz" rtlCol="0">
            <a:spAutoFit/>
          </a:bodyPr>
          <a:lstStyle/>
          <a:p>
            <a:pPr algn="ctr"/>
            <a:r>
              <a:rPr lang="en-US" sz="3600"/>
              <a:t>Proverbs 2:3-5</a:t>
            </a:r>
          </a:p>
        </p:txBody>
      </p:sp>
      <p:sp>
        <p:nvSpPr>
          <p:cNvPr id="4" name="TextBox 3">
            <a:extLst>
              <a:ext uri="{FF2B5EF4-FFF2-40B4-BE49-F238E27FC236}">
                <a16:creationId xmlns:a16="http://schemas.microsoft.com/office/drawing/2014/main" id="{F77F47B1-C2D7-46F2-8EF6-F4158E45FED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CACE1D7-9440-42CF-78A8-028BF3C4AF19}"/>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For if you cry for discernment,</a:t>
            </a:r>
            <a:r>
              <a:rPr lang="en-US" sz="3100"/>
              <a:t> Lift your voice for understanding; If you seek her as silver And search for her as for hidden treasures; Then you will discern the fear of the LORD And discover the knowledge of God.</a:t>
            </a:r>
          </a:p>
        </p:txBody>
      </p:sp>
    </p:spTree>
    <p:extLst>
      <p:ext uri="{BB962C8B-B14F-4D97-AF65-F5344CB8AC3E}">
        <p14:creationId xmlns:p14="http://schemas.microsoft.com/office/powerpoint/2010/main" val="2416737483"/>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206B3-F0D2-F3C4-DE68-D1F478224F6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Spirits brought on by outside substances</a:t>
            </a:r>
          </a:p>
        </p:txBody>
      </p:sp>
      <p:sp>
        <p:nvSpPr>
          <p:cNvPr id="3" name="Subtitle 2">
            <a:extLst>
              <a:ext uri="{FF2B5EF4-FFF2-40B4-BE49-F238E27FC236}">
                <a16:creationId xmlns:a16="http://schemas.microsoft.com/office/drawing/2014/main" id="{7BA51D03-ABFF-F354-55C6-286305DB5C9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8451000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7FD8D-1C7E-A175-1872-9DE673B7550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Addiction</a:t>
            </a:r>
          </a:p>
        </p:txBody>
      </p:sp>
      <p:sp>
        <p:nvSpPr>
          <p:cNvPr id="3" name="Subtitle 2">
            <a:extLst>
              <a:ext uri="{FF2B5EF4-FFF2-40B4-BE49-F238E27FC236}">
                <a16:creationId xmlns:a16="http://schemas.microsoft.com/office/drawing/2014/main" id="{1A3900D0-8943-2ADE-638A-4BBF1A67BBC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2478306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ECE7F6-3766-99F0-0D7F-12F96D9EAA05}"/>
              </a:ext>
            </a:extLst>
          </p:cNvPr>
          <p:cNvSpPr txBox="1"/>
          <p:nvPr/>
        </p:nvSpPr>
        <p:spPr>
          <a:xfrm>
            <a:off x="127000" y="127000"/>
            <a:ext cx="7315200" cy="276999"/>
          </a:xfrm>
          <a:prstGeom prst="rect">
            <a:avLst/>
          </a:prstGeom>
          <a:noFill/>
        </p:spPr>
        <p:txBody>
          <a:bodyPr vert="horz" lIns="0" tIns="0" rIns="0" bIns="0" rtlCol="0">
            <a:spAutoFit/>
          </a:bodyPr>
          <a:lstStyle/>
          <a:p>
            <a:r>
              <a:rPr lang="en-US"/>
              <a:t>Addiction</a:t>
            </a:r>
          </a:p>
        </p:txBody>
      </p:sp>
      <p:sp>
        <p:nvSpPr>
          <p:cNvPr id="3" name="TextBox 2">
            <a:extLst>
              <a:ext uri="{FF2B5EF4-FFF2-40B4-BE49-F238E27FC236}">
                <a16:creationId xmlns:a16="http://schemas.microsoft.com/office/drawing/2014/main" id="{17FD39AB-41FB-545F-5279-776917796B2F}"/>
              </a:ext>
            </a:extLst>
          </p:cNvPr>
          <p:cNvSpPr txBox="1"/>
          <p:nvPr/>
        </p:nvSpPr>
        <p:spPr>
          <a:xfrm>
            <a:off x="0" y="762000"/>
            <a:ext cx="12192000" cy="646331"/>
          </a:xfrm>
          <a:prstGeom prst="rect">
            <a:avLst/>
          </a:prstGeom>
          <a:noFill/>
        </p:spPr>
        <p:txBody>
          <a:bodyPr vert="horz" rtlCol="0">
            <a:spAutoFit/>
          </a:bodyPr>
          <a:lstStyle/>
          <a:p>
            <a:pPr algn="ctr"/>
            <a:r>
              <a:rPr lang="en-US" sz="3600"/>
              <a:t>Ephesians 2:3</a:t>
            </a:r>
          </a:p>
        </p:txBody>
      </p:sp>
      <p:sp>
        <p:nvSpPr>
          <p:cNvPr id="4" name="TextBox 3">
            <a:extLst>
              <a:ext uri="{FF2B5EF4-FFF2-40B4-BE49-F238E27FC236}">
                <a16:creationId xmlns:a16="http://schemas.microsoft.com/office/drawing/2014/main" id="{1DC3E7F4-2870-0252-93B3-AAC07A88616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FC5628-1D95-23DE-2444-412A9EA3D653}"/>
              </a:ext>
            </a:extLst>
          </p:cNvPr>
          <p:cNvSpPr txBox="1"/>
          <p:nvPr/>
        </p:nvSpPr>
        <p:spPr>
          <a:xfrm>
            <a:off x="1016000" y="1905000"/>
            <a:ext cx="10160000" cy="1523494"/>
          </a:xfrm>
          <a:prstGeom prst="rect">
            <a:avLst/>
          </a:prstGeom>
          <a:noFill/>
        </p:spPr>
        <p:txBody>
          <a:bodyPr vert="horz" rtlCol="0">
            <a:spAutoFit/>
          </a:bodyPr>
          <a:lstStyle/>
          <a:p>
            <a:pPr algn="ctr"/>
            <a:r>
              <a:rPr lang="en-US" sz="3100"/>
              <a:t>Among them we too all formerly lived in the lusts of our flesh, </a:t>
            </a:r>
            <a:r>
              <a:rPr lang="en-US" sz="3100" b="1">
                <a:solidFill>
                  <a:srgbClr val="FF0000"/>
                </a:solidFill>
              </a:rPr>
              <a:t>indulging the desires of the flesh and of the mind</a:t>
            </a:r>
            <a:r>
              <a:rPr lang="en-US" sz="3100"/>
              <a:t>, and were by nature children of wrath, even as the rest.</a:t>
            </a:r>
          </a:p>
        </p:txBody>
      </p:sp>
    </p:spTree>
    <p:extLst>
      <p:ext uri="{BB962C8B-B14F-4D97-AF65-F5344CB8AC3E}">
        <p14:creationId xmlns:p14="http://schemas.microsoft.com/office/powerpoint/2010/main" val="350646351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653A35-C2D2-E4F9-6273-0D9CDCA660F5}"/>
              </a:ext>
            </a:extLst>
          </p:cNvPr>
          <p:cNvSpPr txBox="1"/>
          <p:nvPr/>
        </p:nvSpPr>
        <p:spPr>
          <a:xfrm>
            <a:off x="127000" y="127000"/>
            <a:ext cx="7315200" cy="276999"/>
          </a:xfrm>
          <a:prstGeom prst="rect">
            <a:avLst/>
          </a:prstGeom>
          <a:noFill/>
        </p:spPr>
        <p:txBody>
          <a:bodyPr vert="horz" lIns="0" tIns="0" rIns="0" bIns="0" rtlCol="0">
            <a:spAutoFit/>
          </a:bodyPr>
          <a:lstStyle/>
          <a:p>
            <a:r>
              <a:rPr lang="en-US"/>
              <a:t>Addiction</a:t>
            </a:r>
          </a:p>
        </p:txBody>
      </p:sp>
      <p:sp>
        <p:nvSpPr>
          <p:cNvPr id="3" name="TextBox 2">
            <a:extLst>
              <a:ext uri="{FF2B5EF4-FFF2-40B4-BE49-F238E27FC236}">
                <a16:creationId xmlns:a16="http://schemas.microsoft.com/office/drawing/2014/main" id="{3A42FE17-09ED-BAF2-327A-19E3A92BCE14}"/>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5:7-11</a:t>
            </a:r>
          </a:p>
        </p:txBody>
      </p:sp>
      <p:sp>
        <p:nvSpPr>
          <p:cNvPr id="4" name="TextBox 3">
            <a:extLst>
              <a:ext uri="{FF2B5EF4-FFF2-40B4-BE49-F238E27FC236}">
                <a16:creationId xmlns:a16="http://schemas.microsoft.com/office/drawing/2014/main" id="{F4265053-DE57-4929-3601-DCBEDB15195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7CC097B-6ADC-4D61-C977-325C99CF7E14}"/>
              </a:ext>
            </a:extLst>
          </p:cNvPr>
          <p:cNvSpPr txBox="1"/>
          <p:nvPr/>
        </p:nvSpPr>
        <p:spPr>
          <a:xfrm>
            <a:off x="1016000" y="1905000"/>
            <a:ext cx="10160000" cy="3908762"/>
          </a:xfrm>
          <a:prstGeom prst="rect">
            <a:avLst/>
          </a:prstGeom>
          <a:noFill/>
        </p:spPr>
        <p:txBody>
          <a:bodyPr vert="horz" rtlCol="0">
            <a:spAutoFit/>
          </a:bodyPr>
          <a:lstStyle/>
          <a:p>
            <a:pPr algn="ctr"/>
            <a:r>
              <a:rPr lang="en-US" sz="3100"/>
              <a:t>For those who sleep do their sleeping at night, and </a:t>
            </a:r>
            <a:r>
              <a:rPr lang="en-US" sz="3100" b="1">
                <a:solidFill>
                  <a:srgbClr val="FF0000"/>
                </a:solidFill>
              </a:rPr>
              <a:t>those who get drunk get drunk at night. But since we are of the day, let us be sober</a:t>
            </a:r>
            <a:r>
              <a:rPr lang="en-US" sz="3100"/>
              <a:t>, having put on the breastplate of faith and love, and as a helmet, the hope of salvation. For God has not destined us for wrath, but for obtaining salvation through our Lord Jesus Christ, who died for us, so that whether we are awake or asleep, we will live together with Him. (Continued...)</a:t>
            </a:r>
          </a:p>
        </p:txBody>
      </p:sp>
    </p:spTree>
    <p:extLst>
      <p:ext uri="{BB962C8B-B14F-4D97-AF65-F5344CB8AC3E}">
        <p14:creationId xmlns:p14="http://schemas.microsoft.com/office/powerpoint/2010/main" val="305228182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B60FC4-9158-D8C6-A05A-4EE9E528509F}"/>
              </a:ext>
            </a:extLst>
          </p:cNvPr>
          <p:cNvSpPr txBox="1"/>
          <p:nvPr/>
        </p:nvSpPr>
        <p:spPr>
          <a:xfrm>
            <a:off x="127000" y="127000"/>
            <a:ext cx="7315200" cy="276999"/>
          </a:xfrm>
          <a:prstGeom prst="rect">
            <a:avLst/>
          </a:prstGeom>
          <a:noFill/>
        </p:spPr>
        <p:txBody>
          <a:bodyPr vert="horz" lIns="0" tIns="0" rIns="0" bIns="0" rtlCol="0">
            <a:spAutoFit/>
          </a:bodyPr>
          <a:lstStyle/>
          <a:p>
            <a:r>
              <a:rPr lang="en-US"/>
              <a:t>Addiction</a:t>
            </a:r>
          </a:p>
        </p:txBody>
      </p:sp>
      <p:sp>
        <p:nvSpPr>
          <p:cNvPr id="3" name="TextBox 2">
            <a:extLst>
              <a:ext uri="{FF2B5EF4-FFF2-40B4-BE49-F238E27FC236}">
                <a16:creationId xmlns:a16="http://schemas.microsoft.com/office/drawing/2014/main" id="{5421162B-121A-A247-6FC7-AECEB6107B1C}"/>
              </a:ext>
            </a:extLst>
          </p:cNvPr>
          <p:cNvSpPr txBox="1"/>
          <p:nvPr/>
        </p:nvSpPr>
        <p:spPr>
          <a:xfrm>
            <a:off x="1016000" y="635000"/>
            <a:ext cx="10160000" cy="1046440"/>
          </a:xfrm>
          <a:prstGeom prst="rect">
            <a:avLst/>
          </a:prstGeom>
          <a:noFill/>
        </p:spPr>
        <p:txBody>
          <a:bodyPr vert="horz" rtlCol="0">
            <a:spAutoFit/>
          </a:bodyPr>
          <a:lstStyle/>
          <a:p>
            <a:pPr algn="ctr"/>
            <a:r>
              <a:rPr lang="en-US" sz="3100"/>
              <a:t>Therefore encourage one another and build up one another, just as you also are doing.</a:t>
            </a:r>
          </a:p>
        </p:txBody>
      </p:sp>
    </p:spTree>
    <p:extLst>
      <p:ext uri="{BB962C8B-B14F-4D97-AF65-F5344CB8AC3E}">
        <p14:creationId xmlns:p14="http://schemas.microsoft.com/office/powerpoint/2010/main" val="188577077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BFFC12-C2A7-14DA-6D0B-A0D988B16436}"/>
              </a:ext>
            </a:extLst>
          </p:cNvPr>
          <p:cNvSpPr txBox="1"/>
          <p:nvPr/>
        </p:nvSpPr>
        <p:spPr>
          <a:xfrm>
            <a:off x="127000" y="127000"/>
            <a:ext cx="7315200" cy="276999"/>
          </a:xfrm>
          <a:prstGeom prst="rect">
            <a:avLst/>
          </a:prstGeom>
          <a:noFill/>
        </p:spPr>
        <p:txBody>
          <a:bodyPr vert="horz" lIns="0" tIns="0" rIns="0" bIns="0" rtlCol="0">
            <a:spAutoFit/>
          </a:bodyPr>
          <a:lstStyle/>
          <a:p>
            <a:r>
              <a:rPr lang="en-US"/>
              <a:t>Addiction</a:t>
            </a:r>
          </a:p>
        </p:txBody>
      </p:sp>
      <p:sp>
        <p:nvSpPr>
          <p:cNvPr id="3" name="TextBox 2">
            <a:extLst>
              <a:ext uri="{FF2B5EF4-FFF2-40B4-BE49-F238E27FC236}">
                <a16:creationId xmlns:a16="http://schemas.microsoft.com/office/drawing/2014/main" id="{84EC4875-82A9-A264-3A3D-B81DBA164E4B}"/>
              </a:ext>
            </a:extLst>
          </p:cNvPr>
          <p:cNvSpPr txBox="1"/>
          <p:nvPr/>
        </p:nvSpPr>
        <p:spPr>
          <a:xfrm>
            <a:off x="0" y="762000"/>
            <a:ext cx="12192000" cy="646331"/>
          </a:xfrm>
          <a:prstGeom prst="rect">
            <a:avLst/>
          </a:prstGeom>
          <a:noFill/>
        </p:spPr>
        <p:txBody>
          <a:bodyPr vert="horz" rtlCol="0">
            <a:spAutoFit/>
          </a:bodyPr>
          <a:lstStyle/>
          <a:p>
            <a:pPr algn="ctr"/>
            <a:r>
              <a:rPr lang="en-US" sz="3600"/>
              <a:t>Galatians 5:16-17</a:t>
            </a:r>
          </a:p>
        </p:txBody>
      </p:sp>
      <p:sp>
        <p:nvSpPr>
          <p:cNvPr id="4" name="TextBox 3">
            <a:extLst>
              <a:ext uri="{FF2B5EF4-FFF2-40B4-BE49-F238E27FC236}">
                <a16:creationId xmlns:a16="http://schemas.microsoft.com/office/drawing/2014/main" id="{9D228CF0-0869-8CB3-09DF-2899C567521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1A15228-0FEA-8AE3-15C8-58C8D42D2CAF}"/>
              </a:ext>
            </a:extLst>
          </p:cNvPr>
          <p:cNvSpPr txBox="1"/>
          <p:nvPr/>
        </p:nvSpPr>
        <p:spPr>
          <a:xfrm>
            <a:off x="1016000" y="1905000"/>
            <a:ext cx="10160000" cy="2477601"/>
          </a:xfrm>
          <a:prstGeom prst="rect">
            <a:avLst/>
          </a:prstGeom>
          <a:noFill/>
        </p:spPr>
        <p:txBody>
          <a:bodyPr vert="horz" rtlCol="0">
            <a:spAutoFit/>
          </a:bodyPr>
          <a:lstStyle/>
          <a:p>
            <a:pPr algn="ctr"/>
            <a:r>
              <a:rPr lang="en-US" sz="3100"/>
              <a:t>But I say, walk by the Spirit, and you will not carry out the desire of the flesh. For </a:t>
            </a:r>
            <a:r>
              <a:rPr lang="en-US" sz="3100" b="1">
                <a:solidFill>
                  <a:srgbClr val="FF0000"/>
                </a:solidFill>
              </a:rPr>
              <a:t>the flesh sets its desire against the Spirit</a:t>
            </a:r>
            <a:r>
              <a:rPr lang="en-US" sz="3100"/>
              <a:t>, and the Spirit against the flesh; for these are in opposition to one another, so that you may not do the things that you please.</a:t>
            </a:r>
          </a:p>
        </p:txBody>
      </p:sp>
    </p:spTree>
    <p:extLst>
      <p:ext uri="{BB962C8B-B14F-4D97-AF65-F5344CB8AC3E}">
        <p14:creationId xmlns:p14="http://schemas.microsoft.com/office/powerpoint/2010/main" val="3288422046"/>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EC9328-063D-D103-E2BA-B57B99CBE710}"/>
              </a:ext>
            </a:extLst>
          </p:cNvPr>
          <p:cNvSpPr txBox="1"/>
          <p:nvPr/>
        </p:nvSpPr>
        <p:spPr>
          <a:xfrm>
            <a:off x="127000" y="127000"/>
            <a:ext cx="7315200" cy="276999"/>
          </a:xfrm>
          <a:prstGeom prst="rect">
            <a:avLst/>
          </a:prstGeom>
          <a:noFill/>
        </p:spPr>
        <p:txBody>
          <a:bodyPr vert="horz" lIns="0" tIns="0" rIns="0" bIns="0" rtlCol="0">
            <a:spAutoFit/>
          </a:bodyPr>
          <a:lstStyle/>
          <a:p>
            <a:r>
              <a:rPr lang="en-US"/>
              <a:t>Addiction</a:t>
            </a:r>
          </a:p>
        </p:txBody>
      </p:sp>
      <p:sp>
        <p:nvSpPr>
          <p:cNvPr id="3" name="TextBox 2">
            <a:extLst>
              <a:ext uri="{FF2B5EF4-FFF2-40B4-BE49-F238E27FC236}">
                <a16:creationId xmlns:a16="http://schemas.microsoft.com/office/drawing/2014/main" id="{A541046B-FF81-36A8-D843-F98BE7A19328}"/>
              </a:ext>
            </a:extLst>
          </p:cNvPr>
          <p:cNvSpPr txBox="1"/>
          <p:nvPr/>
        </p:nvSpPr>
        <p:spPr>
          <a:xfrm>
            <a:off x="0" y="762000"/>
            <a:ext cx="12192000" cy="646331"/>
          </a:xfrm>
          <a:prstGeom prst="rect">
            <a:avLst/>
          </a:prstGeom>
          <a:noFill/>
        </p:spPr>
        <p:txBody>
          <a:bodyPr vert="horz" rtlCol="0">
            <a:spAutoFit/>
          </a:bodyPr>
          <a:lstStyle/>
          <a:p>
            <a:pPr algn="ctr"/>
            <a:r>
              <a:rPr lang="en-US" sz="3600"/>
              <a:t>Ephesians 5:18</a:t>
            </a:r>
          </a:p>
        </p:txBody>
      </p:sp>
      <p:sp>
        <p:nvSpPr>
          <p:cNvPr id="4" name="TextBox 3">
            <a:extLst>
              <a:ext uri="{FF2B5EF4-FFF2-40B4-BE49-F238E27FC236}">
                <a16:creationId xmlns:a16="http://schemas.microsoft.com/office/drawing/2014/main" id="{84F0BF56-4CC0-0D61-5FB0-E5A3F88B6A87}"/>
              </a:ext>
            </a:extLst>
          </p:cNvPr>
          <p:cNvSpPr txBox="1"/>
          <p:nvPr/>
        </p:nvSpPr>
        <p:spPr>
          <a:xfrm>
            <a:off x="0" y="1270000"/>
            <a:ext cx="12192000" cy="400110"/>
          </a:xfrm>
          <a:prstGeom prst="rect">
            <a:avLst/>
          </a:prstGeom>
          <a:noFill/>
        </p:spPr>
        <p:txBody>
          <a:bodyPr vert="horz" rtlCol="0">
            <a:spAutoFit/>
          </a:bodyPr>
          <a:lstStyle/>
          <a:p>
            <a:pPr algn="ctr"/>
            <a:r>
              <a:rPr lang="en-US" sz="2000"/>
              <a:t>(NIV, New International Version)</a:t>
            </a:r>
          </a:p>
        </p:txBody>
      </p:sp>
      <p:sp>
        <p:nvSpPr>
          <p:cNvPr id="5" name="TextBox 4">
            <a:extLst>
              <a:ext uri="{FF2B5EF4-FFF2-40B4-BE49-F238E27FC236}">
                <a16:creationId xmlns:a16="http://schemas.microsoft.com/office/drawing/2014/main" id="{7C42AEB1-19D4-381F-2BBB-55A8A0D3A46D}"/>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Do not get drunk on wine,</a:t>
            </a:r>
            <a:r>
              <a:rPr lang="en-US" sz="3100"/>
              <a:t> which leads to debauchery. Instead, be filled with the Spirit,</a:t>
            </a:r>
          </a:p>
        </p:txBody>
      </p:sp>
    </p:spTree>
    <p:extLst>
      <p:ext uri="{BB962C8B-B14F-4D97-AF65-F5344CB8AC3E}">
        <p14:creationId xmlns:p14="http://schemas.microsoft.com/office/powerpoint/2010/main" val="194142806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D7DCB4-14D8-B23C-AE6B-D21BEEE7AADB}"/>
              </a:ext>
            </a:extLst>
          </p:cNvPr>
          <p:cNvSpPr txBox="1"/>
          <p:nvPr/>
        </p:nvSpPr>
        <p:spPr>
          <a:xfrm>
            <a:off x="127000" y="127000"/>
            <a:ext cx="7315200" cy="276999"/>
          </a:xfrm>
          <a:prstGeom prst="rect">
            <a:avLst/>
          </a:prstGeom>
          <a:noFill/>
        </p:spPr>
        <p:txBody>
          <a:bodyPr vert="horz" lIns="0" tIns="0" rIns="0" bIns="0" rtlCol="0">
            <a:spAutoFit/>
          </a:bodyPr>
          <a:lstStyle/>
          <a:p>
            <a:r>
              <a:rPr lang="en-US"/>
              <a:t>Addiction</a:t>
            </a:r>
          </a:p>
        </p:txBody>
      </p:sp>
      <p:sp>
        <p:nvSpPr>
          <p:cNvPr id="3" name="TextBox 2">
            <a:extLst>
              <a:ext uri="{FF2B5EF4-FFF2-40B4-BE49-F238E27FC236}">
                <a16:creationId xmlns:a16="http://schemas.microsoft.com/office/drawing/2014/main" id="{CBC6CD18-BD8C-CF30-8DDC-50AFB17D78C7}"/>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6:10</a:t>
            </a:r>
          </a:p>
        </p:txBody>
      </p:sp>
      <p:sp>
        <p:nvSpPr>
          <p:cNvPr id="4" name="TextBox 3">
            <a:extLst>
              <a:ext uri="{FF2B5EF4-FFF2-40B4-BE49-F238E27FC236}">
                <a16:creationId xmlns:a16="http://schemas.microsoft.com/office/drawing/2014/main" id="{5EDFAD12-0A46-43B8-D0BA-F77EA2B51339}"/>
              </a:ext>
            </a:extLst>
          </p:cNvPr>
          <p:cNvSpPr txBox="1"/>
          <p:nvPr/>
        </p:nvSpPr>
        <p:spPr>
          <a:xfrm>
            <a:off x="0" y="1270000"/>
            <a:ext cx="12192000" cy="400110"/>
          </a:xfrm>
          <a:prstGeom prst="rect">
            <a:avLst/>
          </a:prstGeom>
          <a:noFill/>
        </p:spPr>
        <p:txBody>
          <a:bodyPr vert="horz" rtlCol="0">
            <a:spAutoFit/>
          </a:bodyPr>
          <a:lstStyle/>
          <a:p>
            <a:pPr algn="ctr"/>
            <a:r>
              <a:rPr lang="en-US" sz="2000"/>
              <a:t>(NIV, New International Version)</a:t>
            </a:r>
          </a:p>
        </p:txBody>
      </p:sp>
      <p:sp>
        <p:nvSpPr>
          <p:cNvPr id="5" name="TextBox 4">
            <a:extLst>
              <a:ext uri="{FF2B5EF4-FFF2-40B4-BE49-F238E27FC236}">
                <a16:creationId xmlns:a16="http://schemas.microsoft.com/office/drawing/2014/main" id="{08620E0B-4CA3-2C96-7C14-C395E5237C43}"/>
              </a:ext>
            </a:extLst>
          </p:cNvPr>
          <p:cNvSpPr txBox="1"/>
          <p:nvPr/>
        </p:nvSpPr>
        <p:spPr>
          <a:xfrm>
            <a:off x="1016000" y="1905000"/>
            <a:ext cx="10160000" cy="1046440"/>
          </a:xfrm>
          <a:prstGeom prst="rect">
            <a:avLst/>
          </a:prstGeom>
          <a:noFill/>
        </p:spPr>
        <p:txBody>
          <a:bodyPr vert="horz" rtlCol="0">
            <a:spAutoFit/>
          </a:bodyPr>
          <a:lstStyle/>
          <a:p>
            <a:pPr algn="ctr"/>
            <a:r>
              <a:rPr lang="en-US" sz="3100"/>
              <a:t>nor thieves nor the greedy </a:t>
            </a:r>
            <a:r>
              <a:rPr lang="en-US" sz="3100" b="1">
                <a:solidFill>
                  <a:srgbClr val="FF0000"/>
                </a:solidFill>
              </a:rPr>
              <a:t>nor drunkards</a:t>
            </a:r>
            <a:r>
              <a:rPr lang="en-US" sz="3100"/>
              <a:t> nor slanderers nor swindlers will inherit the kingdom of God.</a:t>
            </a:r>
          </a:p>
        </p:txBody>
      </p:sp>
    </p:spTree>
    <p:extLst>
      <p:ext uri="{BB962C8B-B14F-4D97-AF65-F5344CB8AC3E}">
        <p14:creationId xmlns:p14="http://schemas.microsoft.com/office/powerpoint/2010/main" val="3283469531"/>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0F697F-E72C-3428-1450-8286F373D0D9}"/>
              </a:ext>
            </a:extLst>
          </p:cNvPr>
          <p:cNvSpPr txBox="1"/>
          <p:nvPr/>
        </p:nvSpPr>
        <p:spPr>
          <a:xfrm>
            <a:off x="127000" y="127000"/>
            <a:ext cx="7315200" cy="276999"/>
          </a:xfrm>
          <a:prstGeom prst="rect">
            <a:avLst/>
          </a:prstGeom>
          <a:noFill/>
        </p:spPr>
        <p:txBody>
          <a:bodyPr vert="horz" lIns="0" tIns="0" rIns="0" bIns="0" rtlCol="0">
            <a:spAutoFit/>
          </a:bodyPr>
          <a:lstStyle/>
          <a:p>
            <a:r>
              <a:rPr lang="en-US"/>
              <a:t>Addiction</a:t>
            </a:r>
          </a:p>
        </p:txBody>
      </p:sp>
      <p:sp>
        <p:nvSpPr>
          <p:cNvPr id="3" name="TextBox 2">
            <a:extLst>
              <a:ext uri="{FF2B5EF4-FFF2-40B4-BE49-F238E27FC236}">
                <a16:creationId xmlns:a16="http://schemas.microsoft.com/office/drawing/2014/main" id="{9A320012-EAAE-7EAF-AE25-E0C3B2D5181A}"/>
              </a:ext>
            </a:extLst>
          </p:cNvPr>
          <p:cNvSpPr txBox="1"/>
          <p:nvPr/>
        </p:nvSpPr>
        <p:spPr>
          <a:xfrm>
            <a:off x="0" y="762000"/>
            <a:ext cx="12192000" cy="646331"/>
          </a:xfrm>
          <a:prstGeom prst="rect">
            <a:avLst/>
          </a:prstGeom>
          <a:noFill/>
        </p:spPr>
        <p:txBody>
          <a:bodyPr vert="horz" rtlCol="0">
            <a:spAutoFit/>
          </a:bodyPr>
          <a:lstStyle/>
          <a:p>
            <a:pPr algn="ctr"/>
            <a:r>
              <a:rPr lang="en-US" sz="3600"/>
              <a:t>Galatians 5:19-21</a:t>
            </a:r>
          </a:p>
        </p:txBody>
      </p:sp>
      <p:sp>
        <p:nvSpPr>
          <p:cNvPr id="4" name="TextBox 3">
            <a:extLst>
              <a:ext uri="{FF2B5EF4-FFF2-40B4-BE49-F238E27FC236}">
                <a16:creationId xmlns:a16="http://schemas.microsoft.com/office/drawing/2014/main" id="{5F1D3362-0B6C-5EC6-6F4E-57FC52F44743}"/>
              </a:ext>
            </a:extLst>
          </p:cNvPr>
          <p:cNvSpPr txBox="1"/>
          <p:nvPr/>
        </p:nvSpPr>
        <p:spPr>
          <a:xfrm>
            <a:off x="0" y="1270000"/>
            <a:ext cx="12192000" cy="400110"/>
          </a:xfrm>
          <a:prstGeom prst="rect">
            <a:avLst/>
          </a:prstGeom>
          <a:noFill/>
        </p:spPr>
        <p:txBody>
          <a:bodyPr vert="horz" rtlCol="0">
            <a:spAutoFit/>
          </a:bodyPr>
          <a:lstStyle/>
          <a:p>
            <a:pPr algn="ctr"/>
            <a:r>
              <a:rPr lang="en-US" sz="2000"/>
              <a:t>(NIV, New International Version)</a:t>
            </a:r>
          </a:p>
        </p:txBody>
      </p:sp>
      <p:sp>
        <p:nvSpPr>
          <p:cNvPr id="5" name="TextBox 4">
            <a:extLst>
              <a:ext uri="{FF2B5EF4-FFF2-40B4-BE49-F238E27FC236}">
                <a16:creationId xmlns:a16="http://schemas.microsoft.com/office/drawing/2014/main" id="{EEC81282-02B3-5267-DE9A-17A58E529BF2}"/>
              </a:ext>
            </a:extLst>
          </p:cNvPr>
          <p:cNvSpPr txBox="1"/>
          <p:nvPr/>
        </p:nvSpPr>
        <p:spPr>
          <a:xfrm>
            <a:off x="1016000" y="1905000"/>
            <a:ext cx="10160000" cy="2954655"/>
          </a:xfrm>
          <a:prstGeom prst="rect">
            <a:avLst/>
          </a:prstGeom>
          <a:noFill/>
        </p:spPr>
        <p:txBody>
          <a:bodyPr vert="horz" rtlCol="0">
            <a:spAutoFit/>
          </a:bodyPr>
          <a:lstStyle/>
          <a:p>
            <a:pPr algn="ctr"/>
            <a:r>
              <a:rPr lang="en-US" sz="3100"/>
              <a:t>The acts of the flesh are obvious: sexual immorality, impurity and debauchery; idolatry and witchcraft; hatred, discord, jealousy, fits of rage, selfish ambition, dissensions, factions and envy; </a:t>
            </a:r>
            <a:r>
              <a:rPr lang="en-US" sz="3100" b="1">
                <a:solidFill>
                  <a:srgbClr val="FF0000"/>
                </a:solidFill>
              </a:rPr>
              <a:t>drunkenness,</a:t>
            </a:r>
            <a:r>
              <a:rPr lang="en-US" sz="3100"/>
              <a:t> orgies, and the like. I warn you, as I did before, that those who live like this will not inherit the kingdom of God.</a:t>
            </a:r>
          </a:p>
        </p:txBody>
      </p:sp>
    </p:spTree>
    <p:extLst>
      <p:ext uri="{BB962C8B-B14F-4D97-AF65-F5344CB8AC3E}">
        <p14:creationId xmlns:p14="http://schemas.microsoft.com/office/powerpoint/2010/main" val="819416112"/>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B72CBA-D707-6F2F-B190-12A534FA7723}"/>
              </a:ext>
            </a:extLst>
          </p:cNvPr>
          <p:cNvSpPr txBox="1"/>
          <p:nvPr/>
        </p:nvSpPr>
        <p:spPr>
          <a:xfrm>
            <a:off x="127000" y="127000"/>
            <a:ext cx="7315200" cy="276999"/>
          </a:xfrm>
          <a:prstGeom prst="rect">
            <a:avLst/>
          </a:prstGeom>
          <a:noFill/>
        </p:spPr>
        <p:txBody>
          <a:bodyPr vert="horz" lIns="0" tIns="0" rIns="0" bIns="0" rtlCol="0">
            <a:spAutoFit/>
          </a:bodyPr>
          <a:lstStyle/>
          <a:p>
            <a:r>
              <a:rPr lang="en-US"/>
              <a:t>Addiction</a:t>
            </a:r>
          </a:p>
        </p:txBody>
      </p:sp>
      <p:sp>
        <p:nvSpPr>
          <p:cNvPr id="3" name="TextBox 2">
            <a:extLst>
              <a:ext uri="{FF2B5EF4-FFF2-40B4-BE49-F238E27FC236}">
                <a16:creationId xmlns:a16="http://schemas.microsoft.com/office/drawing/2014/main" id="{D7BE50BD-6E3A-3F53-0D6B-B8B449934C23}"/>
              </a:ext>
            </a:extLst>
          </p:cNvPr>
          <p:cNvSpPr txBox="1"/>
          <p:nvPr/>
        </p:nvSpPr>
        <p:spPr>
          <a:xfrm>
            <a:off x="0" y="762000"/>
            <a:ext cx="12192000" cy="646331"/>
          </a:xfrm>
          <a:prstGeom prst="rect">
            <a:avLst/>
          </a:prstGeom>
          <a:noFill/>
        </p:spPr>
        <p:txBody>
          <a:bodyPr vert="horz" rtlCol="0">
            <a:spAutoFit/>
          </a:bodyPr>
          <a:lstStyle/>
          <a:p>
            <a:pPr algn="ctr"/>
            <a:r>
              <a:rPr lang="en-US" sz="3600"/>
              <a:t>Proverbs 20:1</a:t>
            </a:r>
          </a:p>
        </p:txBody>
      </p:sp>
      <p:sp>
        <p:nvSpPr>
          <p:cNvPr id="4" name="TextBox 3">
            <a:extLst>
              <a:ext uri="{FF2B5EF4-FFF2-40B4-BE49-F238E27FC236}">
                <a16:creationId xmlns:a16="http://schemas.microsoft.com/office/drawing/2014/main" id="{83CF97C8-EA9E-1CA8-034A-C463AD7CFBD8}"/>
              </a:ext>
            </a:extLst>
          </p:cNvPr>
          <p:cNvSpPr txBox="1"/>
          <p:nvPr/>
        </p:nvSpPr>
        <p:spPr>
          <a:xfrm>
            <a:off x="0" y="1270000"/>
            <a:ext cx="12192000" cy="400110"/>
          </a:xfrm>
          <a:prstGeom prst="rect">
            <a:avLst/>
          </a:prstGeom>
          <a:noFill/>
        </p:spPr>
        <p:txBody>
          <a:bodyPr vert="horz" rtlCol="0">
            <a:spAutoFit/>
          </a:bodyPr>
          <a:lstStyle/>
          <a:p>
            <a:pPr algn="ctr"/>
            <a:r>
              <a:rPr lang="en-US" sz="2000"/>
              <a:t>(NIV, New International Version)</a:t>
            </a:r>
          </a:p>
        </p:txBody>
      </p:sp>
      <p:sp>
        <p:nvSpPr>
          <p:cNvPr id="5" name="TextBox 4">
            <a:extLst>
              <a:ext uri="{FF2B5EF4-FFF2-40B4-BE49-F238E27FC236}">
                <a16:creationId xmlns:a16="http://schemas.microsoft.com/office/drawing/2014/main" id="{C5FDACCF-B83A-EDBC-7CD7-92EC2A989C69}"/>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Wine is a mocker and beer a brawler;</a:t>
            </a:r>
            <a:r>
              <a:rPr lang="en-US" sz="3100"/>
              <a:t> whoever is led astray by them is not wise.</a:t>
            </a:r>
          </a:p>
        </p:txBody>
      </p:sp>
    </p:spTree>
    <p:extLst>
      <p:ext uri="{BB962C8B-B14F-4D97-AF65-F5344CB8AC3E}">
        <p14:creationId xmlns:p14="http://schemas.microsoft.com/office/powerpoint/2010/main" val="4169513149"/>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4CAFBC-2F86-A481-5AF8-3FA5715472BC}"/>
              </a:ext>
            </a:extLst>
          </p:cNvPr>
          <p:cNvSpPr txBox="1"/>
          <p:nvPr/>
        </p:nvSpPr>
        <p:spPr>
          <a:xfrm>
            <a:off x="127000" y="127000"/>
            <a:ext cx="7315200" cy="276999"/>
          </a:xfrm>
          <a:prstGeom prst="rect">
            <a:avLst/>
          </a:prstGeom>
          <a:noFill/>
        </p:spPr>
        <p:txBody>
          <a:bodyPr vert="horz" lIns="0" tIns="0" rIns="0" bIns="0" rtlCol="0">
            <a:spAutoFit/>
          </a:bodyPr>
          <a:lstStyle/>
          <a:p>
            <a:r>
              <a:rPr lang="en-US"/>
              <a:t>Addiction</a:t>
            </a:r>
          </a:p>
        </p:txBody>
      </p:sp>
      <p:sp>
        <p:nvSpPr>
          <p:cNvPr id="3" name="TextBox 2">
            <a:extLst>
              <a:ext uri="{FF2B5EF4-FFF2-40B4-BE49-F238E27FC236}">
                <a16:creationId xmlns:a16="http://schemas.microsoft.com/office/drawing/2014/main" id="{42071DB7-03D6-3C25-89B4-FF42553D2980}"/>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16:1</a:t>
            </a:r>
          </a:p>
        </p:txBody>
      </p:sp>
      <p:sp>
        <p:nvSpPr>
          <p:cNvPr id="4" name="TextBox 3">
            <a:extLst>
              <a:ext uri="{FF2B5EF4-FFF2-40B4-BE49-F238E27FC236}">
                <a16:creationId xmlns:a16="http://schemas.microsoft.com/office/drawing/2014/main" id="{9F6F9561-5D8A-6EC1-3A79-00A43B958BF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161D2DD0-46A9-CF1E-0AEA-03DE149141E1}"/>
              </a:ext>
            </a:extLst>
          </p:cNvPr>
          <p:cNvSpPr txBox="1"/>
          <p:nvPr/>
        </p:nvSpPr>
        <p:spPr>
          <a:xfrm>
            <a:off x="1016000" y="1905000"/>
            <a:ext cx="10160000" cy="1046440"/>
          </a:xfrm>
          <a:prstGeom prst="rect">
            <a:avLst/>
          </a:prstGeom>
          <a:noFill/>
        </p:spPr>
        <p:txBody>
          <a:bodyPr vert="horz" rtlCol="0">
            <a:spAutoFit/>
          </a:bodyPr>
          <a:lstStyle/>
          <a:p>
            <a:pPr algn="ctr"/>
            <a:r>
              <a:rPr lang="en-US" sz="3100"/>
              <a:t>Therefore my children, </a:t>
            </a:r>
            <a:r>
              <a:rPr lang="en-US" sz="3100" b="1">
                <a:solidFill>
                  <a:srgbClr val="FF0000"/>
                </a:solidFill>
              </a:rPr>
              <a:t>observe moderation in wine, for it brings out four evils:</a:t>
            </a:r>
            <a:r>
              <a:rPr lang="en-US" sz="3100"/>
              <a:t> lust, wrath, rioting, and greed.</a:t>
            </a:r>
          </a:p>
        </p:txBody>
      </p:sp>
    </p:spTree>
    <p:extLst>
      <p:ext uri="{BB962C8B-B14F-4D97-AF65-F5344CB8AC3E}">
        <p14:creationId xmlns:p14="http://schemas.microsoft.com/office/powerpoint/2010/main" val="341511116"/>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D31A7-8E06-2C02-4D54-FA60DA3FC71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Majic &amp; Sorcery</a:t>
            </a:r>
          </a:p>
        </p:txBody>
      </p:sp>
      <p:sp>
        <p:nvSpPr>
          <p:cNvPr id="3" name="Subtitle 2">
            <a:extLst>
              <a:ext uri="{FF2B5EF4-FFF2-40B4-BE49-F238E27FC236}">
                <a16:creationId xmlns:a16="http://schemas.microsoft.com/office/drawing/2014/main" id="{23033040-DFDB-0D00-6B96-5648BE0F5F5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3769330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16B6F-5C91-527E-1FE8-BF39D20F434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Divination &amp; Soothsaying</a:t>
            </a:r>
          </a:p>
        </p:txBody>
      </p:sp>
      <p:sp>
        <p:nvSpPr>
          <p:cNvPr id="3" name="Subtitle 2">
            <a:extLst>
              <a:ext uri="{FF2B5EF4-FFF2-40B4-BE49-F238E27FC236}">
                <a16:creationId xmlns:a16="http://schemas.microsoft.com/office/drawing/2014/main" id="{AF9B6660-D265-EA07-DA1D-E98A59ACE40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42049349"/>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174860-F122-2F98-DD82-EF13AA9D9023}"/>
              </a:ext>
            </a:extLst>
          </p:cNvPr>
          <p:cNvSpPr txBox="1"/>
          <p:nvPr/>
        </p:nvSpPr>
        <p:spPr>
          <a:xfrm>
            <a:off x="127000" y="127000"/>
            <a:ext cx="7315200" cy="276999"/>
          </a:xfrm>
          <a:prstGeom prst="rect">
            <a:avLst/>
          </a:prstGeom>
          <a:noFill/>
        </p:spPr>
        <p:txBody>
          <a:bodyPr vert="horz" lIns="0" tIns="0" rIns="0" bIns="0" rtlCol="0">
            <a:spAutoFit/>
          </a:bodyPr>
          <a:lstStyle/>
          <a:p>
            <a:r>
              <a:rPr lang="en-US"/>
              <a:t>Divination &amp; Soothsaying</a:t>
            </a:r>
          </a:p>
        </p:txBody>
      </p:sp>
      <p:sp>
        <p:nvSpPr>
          <p:cNvPr id="3" name="TextBox 2">
            <a:extLst>
              <a:ext uri="{FF2B5EF4-FFF2-40B4-BE49-F238E27FC236}">
                <a16:creationId xmlns:a16="http://schemas.microsoft.com/office/drawing/2014/main" id="{DF54EC17-802D-6154-7299-AEB787BB2463}"/>
              </a:ext>
            </a:extLst>
          </p:cNvPr>
          <p:cNvSpPr txBox="1"/>
          <p:nvPr/>
        </p:nvSpPr>
        <p:spPr>
          <a:xfrm>
            <a:off x="0" y="762000"/>
            <a:ext cx="12192000" cy="646331"/>
          </a:xfrm>
          <a:prstGeom prst="rect">
            <a:avLst/>
          </a:prstGeom>
          <a:noFill/>
        </p:spPr>
        <p:txBody>
          <a:bodyPr vert="horz" rtlCol="0">
            <a:spAutoFit/>
          </a:bodyPr>
          <a:lstStyle/>
          <a:p>
            <a:pPr algn="ctr"/>
            <a:r>
              <a:rPr lang="en-US" sz="3600"/>
              <a:t>Deuteronomy 18:10-12</a:t>
            </a:r>
          </a:p>
        </p:txBody>
      </p:sp>
      <p:sp>
        <p:nvSpPr>
          <p:cNvPr id="4" name="TextBox 3">
            <a:extLst>
              <a:ext uri="{FF2B5EF4-FFF2-40B4-BE49-F238E27FC236}">
                <a16:creationId xmlns:a16="http://schemas.microsoft.com/office/drawing/2014/main" id="{74D93DAC-9E3D-EC45-149F-AE933DEE6F5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C35EE7B-9E61-D694-FA5F-11948FEF0CE3}"/>
              </a:ext>
            </a:extLst>
          </p:cNvPr>
          <p:cNvSpPr txBox="1"/>
          <p:nvPr/>
        </p:nvSpPr>
        <p:spPr>
          <a:xfrm>
            <a:off x="1016000" y="1905000"/>
            <a:ext cx="10160000" cy="3908762"/>
          </a:xfrm>
          <a:prstGeom prst="rect">
            <a:avLst/>
          </a:prstGeom>
          <a:noFill/>
        </p:spPr>
        <p:txBody>
          <a:bodyPr vert="horz" rtlCol="0">
            <a:spAutoFit/>
          </a:bodyPr>
          <a:lstStyle/>
          <a:p>
            <a:pPr algn="ctr"/>
            <a:r>
              <a:rPr lang="en-US" sz="3100"/>
              <a:t>"There shall not be found among you anyone who makes his son or his daughter pass through the fire, </a:t>
            </a:r>
            <a:r>
              <a:rPr lang="en-US" sz="3100" b="1">
                <a:solidFill>
                  <a:srgbClr val="FF0000"/>
                </a:solidFill>
              </a:rPr>
              <a:t>one who uses divination, one who practices witchcraft, or one who interprets omens, or a sorcerer, or one who casts a spell, or a medium, or a spiritist, or one who calls up the dead</a:t>
            </a:r>
            <a:r>
              <a:rPr lang="en-US" sz="3100"/>
              <a:t>. "For whoever does these things is detestable to the LORD; and because of these detestable things the LORD your God will drive them out before you.</a:t>
            </a:r>
          </a:p>
        </p:txBody>
      </p:sp>
    </p:spTree>
    <p:extLst>
      <p:ext uri="{BB962C8B-B14F-4D97-AF65-F5344CB8AC3E}">
        <p14:creationId xmlns:p14="http://schemas.microsoft.com/office/powerpoint/2010/main" val="3441960160"/>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670E3B-D3D2-5A35-87E0-1A104D420252}"/>
              </a:ext>
            </a:extLst>
          </p:cNvPr>
          <p:cNvSpPr txBox="1"/>
          <p:nvPr/>
        </p:nvSpPr>
        <p:spPr>
          <a:xfrm>
            <a:off x="127000" y="127000"/>
            <a:ext cx="7315200" cy="276999"/>
          </a:xfrm>
          <a:prstGeom prst="rect">
            <a:avLst/>
          </a:prstGeom>
          <a:noFill/>
        </p:spPr>
        <p:txBody>
          <a:bodyPr vert="horz" lIns="0" tIns="0" rIns="0" bIns="0" rtlCol="0">
            <a:spAutoFit/>
          </a:bodyPr>
          <a:lstStyle/>
          <a:p>
            <a:r>
              <a:rPr lang="en-US"/>
              <a:t>Divination &amp; Soothsaying</a:t>
            </a:r>
          </a:p>
        </p:txBody>
      </p:sp>
      <p:sp>
        <p:nvSpPr>
          <p:cNvPr id="3" name="TextBox 2">
            <a:extLst>
              <a:ext uri="{FF2B5EF4-FFF2-40B4-BE49-F238E27FC236}">
                <a16:creationId xmlns:a16="http://schemas.microsoft.com/office/drawing/2014/main" id="{2BD18E85-2BD2-E0E4-5DE6-BD794E9B9A7D}"/>
              </a:ext>
            </a:extLst>
          </p:cNvPr>
          <p:cNvSpPr txBox="1"/>
          <p:nvPr/>
        </p:nvSpPr>
        <p:spPr>
          <a:xfrm>
            <a:off x="0" y="762000"/>
            <a:ext cx="12192000" cy="646331"/>
          </a:xfrm>
          <a:prstGeom prst="rect">
            <a:avLst/>
          </a:prstGeom>
          <a:noFill/>
        </p:spPr>
        <p:txBody>
          <a:bodyPr vert="horz" rtlCol="0">
            <a:spAutoFit/>
          </a:bodyPr>
          <a:lstStyle/>
          <a:p>
            <a:pPr algn="ctr"/>
            <a:r>
              <a:rPr lang="en-US" sz="3600"/>
              <a:t>Leviticus 19:26</a:t>
            </a:r>
          </a:p>
        </p:txBody>
      </p:sp>
      <p:sp>
        <p:nvSpPr>
          <p:cNvPr id="4" name="TextBox 3">
            <a:extLst>
              <a:ext uri="{FF2B5EF4-FFF2-40B4-BE49-F238E27FC236}">
                <a16:creationId xmlns:a16="http://schemas.microsoft.com/office/drawing/2014/main" id="{6D114EE0-58A4-C539-B69E-74D8553C30C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9C10AA7-80F1-2789-A0DA-605098EF0324}"/>
              </a:ext>
            </a:extLst>
          </p:cNvPr>
          <p:cNvSpPr txBox="1"/>
          <p:nvPr/>
        </p:nvSpPr>
        <p:spPr>
          <a:xfrm>
            <a:off x="1016000" y="1905000"/>
            <a:ext cx="10160000" cy="1046440"/>
          </a:xfrm>
          <a:prstGeom prst="rect">
            <a:avLst/>
          </a:prstGeom>
          <a:noFill/>
        </p:spPr>
        <p:txBody>
          <a:bodyPr vert="horz" rtlCol="0">
            <a:spAutoFit/>
          </a:bodyPr>
          <a:lstStyle/>
          <a:p>
            <a:pPr algn="ctr"/>
            <a:r>
              <a:rPr lang="en-US" sz="3100"/>
              <a:t>You shall not eat anything with the blood, n</a:t>
            </a:r>
            <a:r>
              <a:rPr lang="en-US" sz="3100" b="1">
                <a:solidFill>
                  <a:srgbClr val="FF0000"/>
                </a:solidFill>
              </a:rPr>
              <a:t>or practice divination or soothsaying</a:t>
            </a:r>
            <a:r>
              <a:rPr lang="en-US" sz="3100"/>
              <a:t>.</a:t>
            </a:r>
          </a:p>
        </p:txBody>
      </p:sp>
    </p:spTree>
    <p:extLst>
      <p:ext uri="{BB962C8B-B14F-4D97-AF65-F5344CB8AC3E}">
        <p14:creationId xmlns:p14="http://schemas.microsoft.com/office/powerpoint/2010/main" val="3921597925"/>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708048-6B74-E7CB-FA83-E400BC7C9907}"/>
              </a:ext>
            </a:extLst>
          </p:cNvPr>
          <p:cNvSpPr txBox="1"/>
          <p:nvPr/>
        </p:nvSpPr>
        <p:spPr>
          <a:xfrm>
            <a:off x="127000" y="127000"/>
            <a:ext cx="7315200" cy="276999"/>
          </a:xfrm>
          <a:prstGeom prst="rect">
            <a:avLst/>
          </a:prstGeom>
          <a:noFill/>
        </p:spPr>
        <p:txBody>
          <a:bodyPr vert="horz" lIns="0" tIns="0" rIns="0" bIns="0" rtlCol="0">
            <a:spAutoFit/>
          </a:bodyPr>
          <a:lstStyle/>
          <a:p>
            <a:r>
              <a:rPr lang="en-US"/>
              <a:t>Divination &amp; Soothsaying</a:t>
            </a:r>
          </a:p>
        </p:txBody>
      </p:sp>
      <p:sp>
        <p:nvSpPr>
          <p:cNvPr id="3" name="TextBox 2">
            <a:extLst>
              <a:ext uri="{FF2B5EF4-FFF2-40B4-BE49-F238E27FC236}">
                <a16:creationId xmlns:a16="http://schemas.microsoft.com/office/drawing/2014/main" id="{C6244F8F-4FD7-2117-249D-3F7BABB34DC3}"/>
              </a:ext>
            </a:extLst>
          </p:cNvPr>
          <p:cNvSpPr txBox="1"/>
          <p:nvPr/>
        </p:nvSpPr>
        <p:spPr>
          <a:xfrm>
            <a:off x="0" y="762000"/>
            <a:ext cx="12192000" cy="646331"/>
          </a:xfrm>
          <a:prstGeom prst="rect">
            <a:avLst/>
          </a:prstGeom>
          <a:noFill/>
        </p:spPr>
        <p:txBody>
          <a:bodyPr vert="horz" rtlCol="0">
            <a:spAutoFit/>
          </a:bodyPr>
          <a:lstStyle/>
          <a:p>
            <a:pPr algn="ctr"/>
            <a:r>
              <a:rPr lang="en-US" sz="3600"/>
              <a:t>Testament of Joseph 6:2</a:t>
            </a:r>
          </a:p>
        </p:txBody>
      </p:sp>
      <p:sp>
        <p:nvSpPr>
          <p:cNvPr id="4" name="TextBox 3">
            <a:extLst>
              <a:ext uri="{FF2B5EF4-FFF2-40B4-BE49-F238E27FC236}">
                <a16:creationId xmlns:a16="http://schemas.microsoft.com/office/drawing/2014/main" id="{824E4ED0-9EAE-9AC2-F747-D00141E72B3B}"/>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574EDB67-AB00-8328-AA4C-FC1F8BC01417}"/>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She sent me food sprinkled with enchantments.</a:t>
            </a:r>
            <a:r>
              <a:rPr lang="en-US" sz="3100"/>
              <a:t> When the eunuch who brought it came, I looked up and beheld a terrible man, giving me with the dish a sword, and I perceived that her scheme was for the deception of my soul. When he had gone out, I wept. Nor did I eat any of her food. After one day she came to me and observed the food and said to me, 'What is this? Why have you not eaten the food?' I said to her, </a:t>
            </a:r>
            <a:r>
              <a:rPr lang="en-US" sz="3100" b="1">
                <a:solidFill>
                  <a:srgbClr val="FF0000"/>
                </a:solidFill>
              </a:rPr>
              <a:t>'It is because you have filled it with death.'</a:t>
            </a:r>
          </a:p>
        </p:txBody>
      </p:sp>
    </p:spTree>
    <p:extLst>
      <p:ext uri="{BB962C8B-B14F-4D97-AF65-F5344CB8AC3E}">
        <p14:creationId xmlns:p14="http://schemas.microsoft.com/office/powerpoint/2010/main" val="3183541239"/>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A57E89-87F4-36A6-9E2E-4899CA1BA55D}"/>
              </a:ext>
            </a:extLst>
          </p:cNvPr>
          <p:cNvSpPr txBox="1"/>
          <p:nvPr/>
        </p:nvSpPr>
        <p:spPr>
          <a:xfrm>
            <a:off x="127000" y="127000"/>
            <a:ext cx="7315200" cy="276999"/>
          </a:xfrm>
          <a:prstGeom prst="rect">
            <a:avLst/>
          </a:prstGeom>
          <a:noFill/>
        </p:spPr>
        <p:txBody>
          <a:bodyPr vert="horz" lIns="0" tIns="0" rIns="0" bIns="0" rtlCol="0">
            <a:spAutoFit/>
          </a:bodyPr>
          <a:lstStyle/>
          <a:p>
            <a:r>
              <a:rPr lang="en-US"/>
              <a:t>Divination &amp; Soothsaying</a:t>
            </a:r>
          </a:p>
        </p:txBody>
      </p:sp>
      <p:sp>
        <p:nvSpPr>
          <p:cNvPr id="3" name="TextBox 2">
            <a:extLst>
              <a:ext uri="{FF2B5EF4-FFF2-40B4-BE49-F238E27FC236}">
                <a16:creationId xmlns:a16="http://schemas.microsoft.com/office/drawing/2014/main" id="{0A9A1E53-7EC0-EF5F-7437-4A7CDC1FBE63}"/>
              </a:ext>
            </a:extLst>
          </p:cNvPr>
          <p:cNvSpPr txBox="1"/>
          <p:nvPr/>
        </p:nvSpPr>
        <p:spPr>
          <a:xfrm>
            <a:off x="0" y="762000"/>
            <a:ext cx="12192000" cy="646331"/>
          </a:xfrm>
          <a:prstGeom prst="rect">
            <a:avLst/>
          </a:prstGeom>
          <a:noFill/>
        </p:spPr>
        <p:txBody>
          <a:bodyPr vert="horz" rtlCol="0">
            <a:spAutoFit/>
          </a:bodyPr>
          <a:lstStyle/>
          <a:p>
            <a:pPr algn="ctr"/>
            <a:r>
              <a:rPr lang="en-US" sz="3600"/>
              <a:t>The Didache 3:4</a:t>
            </a:r>
          </a:p>
        </p:txBody>
      </p:sp>
      <p:sp>
        <p:nvSpPr>
          <p:cNvPr id="4" name="TextBox 3">
            <a:extLst>
              <a:ext uri="{FF2B5EF4-FFF2-40B4-BE49-F238E27FC236}">
                <a16:creationId xmlns:a16="http://schemas.microsoft.com/office/drawing/2014/main" id="{22C65CD7-D5FF-A4C7-C893-E8C14135BA91}"/>
              </a:ext>
            </a:extLst>
          </p:cNvPr>
          <p:cNvSpPr txBox="1"/>
          <p:nvPr/>
        </p:nvSpPr>
        <p:spPr>
          <a:xfrm>
            <a:off x="0" y="1270000"/>
            <a:ext cx="12192000" cy="400110"/>
          </a:xfrm>
          <a:prstGeom prst="rect">
            <a:avLst/>
          </a:prstGeom>
          <a:noFill/>
        </p:spPr>
        <p:txBody>
          <a:bodyPr vert="horz" rtlCol="0">
            <a:spAutoFit/>
          </a:bodyPr>
          <a:lstStyle/>
          <a:p>
            <a:pPr algn="ctr"/>
            <a:r>
              <a:rPr lang="en-US" sz="2000"/>
              <a:t>(G.C. Allen Translation)</a:t>
            </a:r>
          </a:p>
        </p:txBody>
      </p:sp>
      <p:sp>
        <p:nvSpPr>
          <p:cNvPr id="5" name="TextBox 4">
            <a:extLst>
              <a:ext uri="{FF2B5EF4-FFF2-40B4-BE49-F238E27FC236}">
                <a16:creationId xmlns:a16="http://schemas.microsoft.com/office/drawing/2014/main" id="{F63052EC-939A-1F2A-7C9D-7190926B7DCA}"/>
              </a:ext>
            </a:extLst>
          </p:cNvPr>
          <p:cNvSpPr txBox="1"/>
          <p:nvPr/>
        </p:nvSpPr>
        <p:spPr>
          <a:xfrm>
            <a:off x="1016000" y="1905000"/>
            <a:ext cx="10160000" cy="2477601"/>
          </a:xfrm>
          <a:prstGeom prst="rect">
            <a:avLst/>
          </a:prstGeom>
          <a:noFill/>
        </p:spPr>
        <p:txBody>
          <a:bodyPr vert="horz" rtlCol="0">
            <a:spAutoFit/>
          </a:bodyPr>
          <a:lstStyle/>
          <a:p>
            <a:pPr algn="ctr"/>
            <a:r>
              <a:rPr lang="en-US" sz="3100"/>
              <a:t>My child, be not an observer of birds [</a:t>
            </a:r>
            <a:r>
              <a:rPr lang="en-US" sz="3100" b="1">
                <a:solidFill>
                  <a:srgbClr val="FF0000"/>
                </a:solidFill>
              </a:rPr>
              <a:t>for divination</a:t>
            </a:r>
            <a:r>
              <a:rPr lang="en-US" sz="3100"/>
              <a:t>] for it leads to idolatry; nor a charmer [</a:t>
            </a:r>
            <a:r>
              <a:rPr lang="en-US" sz="3100" b="1">
                <a:solidFill>
                  <a:srgbClr val="FF0000"/>
                </a:solidFill>
              </a:rPr>
              <a:t>enchanter</a:t>
            </a:r>
            <a:r>
              <a:rPr lang="en-US" sz="3100"/>
              <a:t>], nor an astrologer, nor a purifier [</a:t>
            </a:r>
            <a:r>
              <a:rPr lang="en-US" sz="3100" b="1">
                <a:solidFill>
                  <a:srgbClr val="FF0000"/>
                </a:solidFill>
              </a:rPr>
              <a:t>a user of purifications or sin rituals</a:t>
            </a:r>
            <a:r>
              <a:rPr lang="en-US" sz="3100"/>
              <a:t>], nor be thou willing to look on those things; for from all these is generated idolatry.</a:t>
            </a:r>
          </a:p>
        </p:txBody>
      </p:sp>
    </p:spTree>
    <p:extLst>
      <p:ext uri="{BB962C8B-B14F-4D97-AF65-F5344CB8AC3E}">
        <p14:creationId xmlns:p14="http://schemas.microsoft.com/office/powerpoint/2010/main" val="823371518"/>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CB7F2-D884-FF9F-410F-A1DFCF34320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Darkness</a:t>
            </a:r>
          </a:p>
        </p:txBody>
      </p:sp>
      <p:sp>
        <p:nvSpPr>
          <p:cNvPr id="3" name="Subtitle 2">
            <a:extLst>
              <a:ext uri="{FF2B5EF4-FFF2-40B4-BE49-F238E27FC236}">
                <a16:creationId xmlns:a16="http://schemas.microsoft.com/office/drawing/2014/main" id="{3A20D5AB-253A-1754-A703-AD985D8B262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99306615"/>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2C0A66-F222-D1E9-01A7-F22BA0CD3642}"/>
              </a:ext>
            </a:extLst>
          </p:cNvPr>
          <p:cNvSpPr txBox="1"/>
          <p:nvPr/>
        </p:nvSpPr>
        <p:spPr>
          <a:xfrm>
            <a:off x="127000" y="127000"/>
            <a:ext cx="7315200" cy="276999"/>
          </a:xfrm>
          <a:prstGeom prst="rect">
            <a:avLst/>
          </a:prstGeom>
          <a:noFill/>
        </p:spPr>
        <p:txBody>
          <a:bodyPr vert="horz" lIns="0" tIns="0" rIns="0" bIns="0" rtlCol="0">
            <a:spAutoFit/>
          </a:bodyPr>
          <a:lstStyle/>
          <a:p>
            <a:r>
              <a:rPr lang="en-US"/>
              <a:t>DARKNESS</a:t>
            </a:r>
          </a:p>
        </p:txBody>
      </p:sp>
      <p:sp>
        <p:nvSpPr>
          <p:cNvPr id="3" name="TextBox 2">
            <a:extLst>
              <a:ext uri="{FF2B5EF4-FFF2-40B4-BE49-F238E27FC236}">
                <a16:creationId xmlns:a16="http://schemas.microsoft.com/office/drawing/2014/main" id="{8441EF8D-962F-F55B-6F7D-612539B6E845}"/>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5:4-5</a:t>
            </a:r>
          </a:p>
        </p:txBody>
      </p:sp>
      <p:sp>
        <p:nvSpPr>
          <p:cNvPr id="4" name="TextBox 3">
            <a:extLst>
              <a:ext uri="{FF2B5EF4-FFF2-40B4-BE49-F238E27FC236}">
                <a16:creationId xmlns:a16="http://schemas.microsoft.com/office/drawing/2014/main" id="{8D399A12-3DFE-6209-9054-2955E4FFBC2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B0B727-658B-6E87-E8E2-A9F57038D318}"/>
              </a:ext>
            </a:extLst>
          </p:cNvPr>
          <p:cNvSpPr txBox="1"/>
          <p:nvPr/>
        </p:nvSpPr>
        <p:spPr>
          <a:xfrm>
            <a:off x="1016000" y="1905000"/>
            <a:ext cx="10160000" cy="1523494"/>
          </a:xfrm>
          <a:prstGeom prst="rect">
            <a:avLst/>
          </a:prstGeom>
          <a:noFill/>
        </p:spPr>
        <p:txBody>
          <a:bodyPr vert="horz" rtlCol="0">
            <a:spAutoFit/>
          </a:bodyPr>
          <a:lstStyle/>
          <a:p>
            <a:pPr algn="ctr"/>
            <a:r>
              <a:rPr lang="en-US" sz="3100"/>
              <a:t>But you, brethren, are not in darkness, that the day would overtake you like a thief; for you are all sons of light and sons of day. </a:t>
            </a:r>
            <a:r>
              <a:rPr lang="en-US" sz="3100" b="1">
                <a:solidFill>
                  <a:srgbClr val="FF0000"/>
                </a:solidFill>
              </a:rPr>
              <a:t>We are not of night nor of darkness;</a:t>
            </a:r>
          </a:p>
        </p:txBody>
      </p:sp>
    </p:spTree>
    <p:extLst>
      <p:ext uri="{BB962C8B-B14F-4D97-AF65-F5344CB8AC3E}">
        <p14:creationId xmlns:p14="http://schemas.microsoft.com/office/powerpoint/2010/main" val="2613987719"/>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CF87C3-4713-7727-8B58-81FF27FFAF73}"/>
              </a:ext>
            </a:extLst>
          </p:cNvPr>
          <p:cNvSpPr txBox="1"/>
          <p:nvPr/>
        </p:nvSpPr>
        <p:spPr>
          <a:xfrm>
            <a:off x="127000" y="127000"/>
            <a:ext cx="7315200" cy="276999"/>
          </a:xfrm>
          <a:prstGeom prst="rect">
            <a:avLst/>
          </a:prstGeom>
          <a:noFill/>
        </p:spPr>
        <p:txBody>
          <a:bodyPr vert="horz" lIns="0" tIns="0" rIns="0" bIns="0" rtlCol="0">
            <a:spAutoFit/>
          </a:bodyPr>
          <a:lstStyle/>
          <a:p>
            <a:r>
              <a:rPr lang="en-US"/>
              <a:t>DARKNESS</a:t>
            </a:r>
          </a:p>
        </p:txBody>
      </p:sp>
      <p:sp>
        <p:nvSpPr>
          <p:cNvPr id="3" name="TextBox 2">
            <a:extLst>
              <a:ext uri="{FF2B5EF4-FFF2-40B4-BE49-F238E27FC236}">
                <a16:creationId xmlns:a16="http://schemas.microsoft.com/office/drawing/2014/main" id="{0B728C54-33C8-1E9F-3556-3CBA921CF324}"/>
              </a:ext>
            </a:extLst>
          </p:cNvPr>
          <p:cNvSpPr txBox="1"/>
          <p:nvPr/>
        </p:nvSpPr>
        <p:spPr>
          <a:xfrm>
            <a:off x="0" y="762000"/>
            <a:ext cx="12192000" cy="646331"/>
          </a:xfrm>
          <a:prstGeom prst="rect">
            <a:avLst/>
          </a:prstGeom>
          <a:noFill/>
        </p:spPr>
        <p:txBody>
          <a:bodyPr vert="horz" rtlCol="0">
            <a:spAutoFit/>
          </a:bodyPr>
          <a:lstStyle/>
          <a:p>
            <a:pPr algn="ctr"/>
            <a:r>
              <a:rPr lang="en-US" sz="3600"/>
              <a:t>Mark 6:5</a:t>
            </a:r>
          </a:p>
        </p:txBody>
      </p:sp>
      <p:sp>
        <p:nvSpPr>
          <p:cNvPr id="4" name="TextBox 3">
            <a:extLst>
              <a:ext uri="{FF2B5EF4-FFF2-40B4-BE49-F238E27FC236}">
                <a16:creationId xmlns:a16="http://schemas.microsoft.com/office/drawing/2014/main" id="{8874E17F-2EAC-C37B-05EF-104B746A42A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E3EE8DD-5243-1FC4-3381-0B80814B7AB6}"/>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He could do no miracle there</a:t>
            </a:r>
            <a:r>
              <a:rPr lang="en-US" sz="3100"/>
              <a:t> except that He laid His hands on </a:t>
            </a:r>
            <a:r>
              <a:rPr lang="en-US" sz="3100" b="1">
                <a:solidFill>
                  <a:srgbClr val="FF0000"/>
                </a:solidFill>
              </a:rPr>
              <a:t>a few</a:t>
            </a:r>
            <a:r>
              <a:rPr lang="en-US" sz="3100"/>
              <a:t> sick people and healed them.</a:t>
            </a:r>
          </a:p>
        </p:txBody>
      </p:sp>
    </p:spTree>
    <p:extLst>
      <p:ext uri="{BB962C8B-B14F-4D97-AF65-F5344CB8AC3E}">
        <p14:creationId xmlns:p14="http://schemas.microsoft.com/office/powerpoint/2010/main" val="624459014"/>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2D996B-F3B0-5B44-5844-0DFB4F8650A6}"/>
              </a:ext>
            </a:extLst>
          </p:cNvPr>
          <p:cNvSpPr txBox="1"/>
          <p:nvPr/>
        </p:nvSpPr>
        <p:spPr>
          <a:xfrm>
            <a:off x="127000" y="127000"/>
            <a:ext cx="7315200" cy="276999"/>
          </a:xfrm>
          <a:prstGeom prst="rect">
            <a:avLst/>
          </a:prstGeom>
          <a:noFill/>
        </p:spPr>
        <p:txBody>
          <a:bodyPr vert="horz" lIns="0" tIns="0" rIns="0" bIns="0" rtlCol="0">
            <a:spAutoFit/>
          </a:bodyPr>
          <a:lstStyle/>
          <a:p>
            <a:r>
              <a:rPr lang="en-US"/>
              <a:t>DARKNESS</a:t>
            </a:r>
          </a:p>
        </p:txBody>
      </p:sp>
      <p:sp>
        <p:nvSpPr>
          <p:cNvPr id="3" name="TextBox 2">
            <a:extLst>
              <a:ext uri="{FF2B5EF4-FFF2-40B4-BE49-F238E27FC236}">
                <a16:creationId xmlns:a16="http://schemas.microsoft.com/office/drawing/2014/main" id="{630A34EC-DC46-376E-DC54-B3D31FE18420}"/>
              </a:ext>
            </a:extLst>
          </p:cNvPr>
          <p:cNvSpPr txBox="1"/>
          <p:nvPr/>
        </p:nvSpPr>
        <p:spPr>
          <a:xfrm>
            <a:off x="0" y="762000"/>
            <a:ext cx="12192000" cy="646331"/>
          </a:xfrm>
          <a:prstGeom prst="rect">
            <a:avLst/>
          </a:prstGeom>
          <a:noFill/>
        </p:spPr>
        <p:txBody>
          <a:bodyPr vert="horz" rtlCol="0">
            <a:spAutoFit/>
          </a:bodyPr>
          <a:lstStyle/>
          <a:p>
            <a:pPr algn="ctr"/>
            <a:r>
              <a:rPr lang="en-US" sz="3600"/>
              <a:t>Matthew 13:58</a:t>
            </a:r>
          </a:p>
        </p:txBody>
      </p:sp>
      <p:sp>
        <p:nvSpPr>
          <p:cNvPr id="4" name="TextBox 3">
            <a:extLst>
              <a:ext uri="{FF2B5EF4-FFF2-40B4-BE49-F238E27FC236}">
                <a16:creationId xmlns:a16="http://schemas.microsoft.com/office/drawing/2014/main" id="{BA646927-3937-6AC4-7861-106CAEE01E6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E2B0DD7-7FD8-5B4B-F3AC-B96346E920D0}"/>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He did not do many miracles there</a:t>
            </a:r>
            <a:r>
              <a:rPr lang="en-US" sz="3100"/>
              <a:t> because of their unbelief.</a:t>
            </a:r>
          </a:p>
        </p:txBody>
      </p:sp>
    </p:spTree>
    <p:extLst>
      <p:ext uri="{BB962C8B-B14F-4D97-AF65-F5344CB8AC3E}">
        <p14:creationId xmlns:p14="http://schemas.microsoft.com/office/powerpoint/2010/main" val="2555439810"/>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344D0B-3EDF-1AF4-798E-35C4433E80D2}"/>
              </a:ext>
            </a:extLst>
          </p:cNvPr>
          <p:cNvSpPr txBox="1"/>
          <p:nvPr/>
        </p:nvSpPr>
        <p:spPr>
          <a:xfrm>
            <a:off x="127000" y="127000"/>
            <a:ext cx="7315200" cy="276999"/>
          </a:xfrm>
          <a:prstGeom prst="rect">
            <a:avLst/>
          </a:prstGeom>
          <a:noFill/>
        </p:spPr>
        <p:txBody>
          <a:bodyPr vert="horz" lIns="0" tIns="0" rIns="0" bIns="0" rtlCol="0">
            <a:spAutoFit/>
          </a:bodyPr>
          <a:lstStyle/>
          <a:p>
            <a:r>
              <a:rPr lang="en-US"/>
              <a:t>DARKNESS</a:t>
            </a:r>
          </a:p>
        </p:txBody>
      </p:sp>
      <p:sp>
        <p:nvSpPr>
          <p:cNvPr id="3" name="TextBox 2">
            <a:extLst>
              <a:ext uri="{FF2B5EF4-FFF2-40B4-BE49-F238E27FC236}">
                <a16:creationId xmlns:a16="http://schemas.microsoft.com/office/drawing/2014/main" id="{275762C6-C336-8598-F2EE-1618D594F549}"/>
              </a:ext>
            </a:extLst>
          </p:cNvPr>
          <p:cNvSpPr txBox="1"/>
          <p:nvPr/>
        </p:nvSpPr>
        <p:spPr>
          <a:xfrm>
            <a:off x="0" y="762000"/>
            <a:ext cx="12192000" cy="646331"/>
          </a:xfrm>
          <a:prstGeom prst="rect">
            <a:avLst/>
          </a:prstGeom>
          <a:noFill/>
        </p:spPr>
        <p:txBody>
          <a:bodyPr vert="horz" rtlCol="0">
            <a:spAutoFit/>
          </a:bodyPr>
          <a:lstStyle/>
          <a:p>
            <a:pPr algn="ctr"/>
            <a:r>
              <a:rPr lang="en-US" sz="3600"/>
              <a:t>Testament of Simeon 8:1</a:t>
            </a:r>
          </a:p>
        </p:txBody>
      </p:sp>
      <p:sp>
        <p:nvSpPr>
          <p:cNvPr id="4" name="TextBox 3">
            <a:extLst>
              <a:ext uri="{FF2B5EF4-FFF2-40B4-BE49-F238E27FC236}">
                <a16:creationId xmlns:a16="http://schemas.microsoft.com/office/drawing/2014/main" id="{D1C26331-FC3F-D84B-BF02-256E1D7789F3}"/>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7F026C2F-1DC4-9F74-8763-7719D9491ABF}"/>
              </a:ext>
            </a:extLst>
          </p:cNvPr>
          <p:cNvSpPr txBox="1"/>
          <p:nvPr/>
        </p:nvSpPr>
        <p:spPr>
          <a:xfrm>
            <a:off x="1016000" y="1905000"/>
            <a:ext cx="10160000" cy="2000548"/>
          </a:xfrm>
          <a:prstGeom prst="rect">
            <a:avLst/>
          </a:prstGeom>
          <a:noFill/>
        </p:spPr>
        <p:txBody>
          <a:bodyPr vert="horz" rtlCol="0">
            <a:spAutoFit/>
          </a:bodyPr>
          <a:lstStyle/>
          <a:p>
            <a:pPr algn="ctr"/>
            <a:r>
              <a:rPr lang="en-US" sz="3100"/>
              <a:t>Simeon finished speaking and died, being one hundred and twenty years old. They laid him in a wooden coffin and took his remains to be buried in Hebron about the time of the Egyptian war with the Philistines. (Continued...)</a:t>
            </a:r>
          </a:p>
        </p:txBody>
      </p:sp>
    </p:spTree>
    <p:extLst>
      <p:ext uri="{BB962C8B-B14F-4D97-AF65-F5344CB8AC3E}">
        <p14:creationId xmlns:p14="http://schemas.microsoft.com/office/powerpoint/2010/main" val="1652479500"/>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BCCBD2-862E-911F-7287-B606EAB73AFF}"/>
              </a:ext>
            </a:extLst>
          </p:cNvPr>
          <p:cNvSpPr txBox="1"/>
          <p:nvPr/>
        </p:nvSpPr>
        <p:spPr>
          <a:xfrm>
            <a:off x="127000" y="127000"/>
            <a:ext cx="7315200" cy="276999"/>
          </a:xfrm>
          <a:prstGeom prst="rect">
            <a:avLst/>
          </a:prstGeom>
          <a:noFill/>
        </p:spPr>
        <p:txBody>
          <a:bodyPr vert="horz" lIns="0" tIns="0" rIns="0" bIns="0" rtlCol="0">
            <a:spAutoFit/>
          </a:bodyPr>
          <a:lstStyle/>
          <a:p>
            <a:r>
              <a:rPr lang="en-US"/>
              <a:t>DARKNESS</a:t>
            </a:r>
          </a:p>
        </p:txBody>
      </p:sp>
      <p:sp>
        <p:nvSpPr>
          <p:cNvPr id="3" name="TextBox 2">
            <a:extLst>
              <a:ext uri="{FF2B5EF4-FFF2-40B4-BE49-F238E27FC236}">
                <a16:creationId xmlns:a16="http://schemas.microsoft.com/office/drawing/2014/main" id="{687843CC-5F1C-C285-F200-7B925AC8CDBF}"/>
              </a:ext>
            </a:extLst>
          </p:cNvPr>
          <p:cNvSpPr txBox="1"/>
          <p:nvPr/>
        </p:nvSpPr>
        <p:spPr>
          <a:xfrm>
            <a:off x="1016000" y="635000"/>
            <a:ext cx="10160000" cy="2954655"/>
          </a:xfrm>
          <a:prstGeom prst="rect">
            <a:avLst/>
          </a:prstGeom>
          <a:noFill/>
        </p:spPr>
        <p:txBody>
          <a:bodyPr vert="horz" rtlCol="0">
            <a:spAutoFit/>
          </a:bodyPr>
          <a:lstStyle/>
          <a:p>
            <a:pPr algn="ctr"/>
            <a:r>
              <a:rPr lang="en-US" sz="3100"/>
              <a:t>They did this secretly because the bones of Joseph and his brothers were guarded in the treasure House of Egypt, for the sorcerer's told them that when the bones just the Egypt, they would be such </a:t>
            </a:r>
            <a:r>
              <a:rPr lang="en-US" sz="3100" b="1">
                <a:solidFill>
                  <a:srgbClr val="FF0000"/>
                </a:solidFill>
              </a:rPr>
              <a:t>a great darkness</a:t>
            </a:r>
            <a:r>
              <a:rPr lang="en-US" sz="3100"/>
              <a:t> throughout the all land that a man will not be able </a:t>
            </a:r>
            <a:r>
              <a:rPr lang="en-US" sz="3100" b="1">
                <a:solidFill>
                  <a:srgbClr val="FF0000"/>
                </a:solidFill>
              </a:rPr>
              <a:t>to see his brother even with a lamp</a:t>
            </a:r>
            <a:r>
              <a:rPr lang="en-US" sz="3100"/>
              <a:t>.</a:t>
            </a:r>
          </a:p>
        </p:txBody>
      </p:sp>
    </p:spTree>
    <p:extLst>
      <p:ext uri="{BB962C8B-B14F-4D97-AF65-F5344CB8AC3E}">
        <p14:creationId xmlns:p14="http://schemas.microsoft.com/office/powerpoint/2010/main" val="2419998038"/>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9B287B-6870-2558-EB80-BD8585EC1A60}"/>
              </a:ext>
            </a:extLst>
          </p:cNvPr>
          <p:cNvSpPr txBox="1"/>
          <p:nvPr/>
        </p:nvSpPr>
        <p:spPr>
          <a:xfrm>
            <a:off x="127000" y="127000"/>
            <a:ext cx="7315200" cy="276999"/>
          </a:xfrm>
          <a:prstGeom prst="rect">
            <a:avLst/>
          </a:prstGeom>
          <a:noFill/>
        </p:spPr>
        <p:txBody>
          <a:bodyPr vert="horz" lIns="0" tIns="0" rIns="0" bIns="0" rtlCol="0">
            <a:spAutoFit/>
          </a:bodyPr>
          <a:lstStyle/>
          <a:p>
            <a:r>
              <a:rPr lang="en-US"/>
              <a:t>DARKNESS</a:t>
            </a:r>
          </a:p>
        </p:txBody>
      </p:sp>
      <p:sp>
        <p:nvSpPr>
          <p:cNvPr id="3" name="TextBox 2">
            <a:extLst>
              <a:ext uri="{FF2B5EF4-FFF2-40B4-BE49-F238E27FC236}">
                <a16:creationId xmlns:a16="http://schemas.microsoft.com/office/drawing/2014/main" id="{FE7ADB85-06F2-233D-B05F-7932F8F71C97}"/>
              </a:ext>
            </a:extLst>
          </p:cNvPr>
          <p:cNvSpPr txBox="1"/>
          <p:nvPr/>
        </p:nvSpPr>
        <p:spPr>
          <a:xfrm>
            <a:off x="0" y="762000"/>
            <a:ext cx="12192000" cy="646331"/>
          </a:xfrm>
          <a:prstGeom prst="rect">
            <a:avLst/>
          </a:prstGeom>
          <a:noFill/>
        </p:spPr>
        <p:txBody>
          <a:bodyPr vert="horz" rtlCol="0">
            <a:spAutoFit/>
          </a:bodyPr>
          <a:lstStyle/>
          <a:p>
            <a:pPr algn="ctr"/>
            <a:r>
              <a:rPr lang="en-US" sz="3600"/>
              <a:t>Psalm 139:7-12</a:t>
            </a:r>
          </a:p>
        </p:txBody>
      </p:sp>
      <p:sp>
        <p:nvSpPr>
          <p:cNvPr id="4" name="TextBox 3">
            <a:extLst>
              <a:ext uri="{FF2B5EF4-FFF2-40B4-BE49-F238E27FC236}">
                <a16:creationId xmlns:a16="http://schemas.microsoft.com/office/drawing/2014/main" id="{73D81639-3CBB-3609-3567-0813A4495A7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13440B4-3AE0-A301-0FDD-9F7DD10F165D}"/>
              </a:ext>
            </a:extLst>
          </p:cNvPr>
          <p:cNvSpPr txBox="1"/>
          <p:nvPr/>
        </p:nvSpPr>
        <p:spPr>
          <a:xfrm>
            <a:off x="1016000" y="1905000"/>
            <a:ext cx="10160000" cy="4385816"/>
          </a:xfrm>
          <a:prstGeom prst="rect">
            <a:avLst/>
          </a:prstGeom>
          <a:noFill/>
        </p:spPr>
        <p:txBody>
          <a:bodyPr vert="horz" rtlCol="0">
            <a:spAutoFit/>
          </a:bodyPr>
          <a:lstStyle/>
          <a:p>
            <a:pPr algn="ctr"/>
            <a:r>
              <a:rPr lang="en-US" sz="3100"/>
              <a:t>Where can I go from Your Spirit? Or where can I flee from Your presence? If I ascend to heaven, You are there; If I make my bed in Sheol, behold, You are there. If I take the wings of the dawn, If I dwell in the remotest part of the sea, Even there Your hand will lead me, And Your right hand will lay hold of me. If I say, "Surely the darkness will overwhelm me, And the light around me will be night," Even the darkness is not dark to You, And the night is as bright as the day. (Continued...)</a:t>
            </a:r>
          </a:p>
        </p:txBody>
      </p:sp>
    </p:spTree>
    <p:extLst>
      <p:ext uri="{BB962C8B-B14F-4D97-AF65-F5344CB8AC3E}">
        <p14:creationId xmlns:p14="http://schemas.microsoft.com/office/powerpoint/2010/main" val="103458314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AA24A8-C72C-6895-79DA-C400F24A403C}"/>
              </a:ext>
            </a:extLst>
          </p:cNvPr>
          <p:cNvSpPr txBox="1"/>
          <p:nvPr/>
        </p:nvSpPr>
        <p:spPr>
          <a:xfrm>
            <a:off x="127000" y="127000"/>
            <a:ext cx="7315200" cy="276999"/>
          </a:xfrm>
          <a:prstGeom prst="rect">
            <a:avLst/>
          </a:prstGeom>
          <a:noFill/>
        </p:spPr>
        <p:txBody>
          <a:bodyPr vert="horz" lIns="0" tIns="0" rIns="0" bIns="0" rtlCol="0">
            <a:spAutoFit/>
          </a:bodyPr>
          <a:lstStyle/>
          <a:p>
            <a:r>
              <a:rPr lang="en-US"/>
              <a:t>DARKNESS</a:t>
            </a:r>
          </a:p>
        </p:txBody>
      </p:sp>
      <p:sp>
        <p:nvSpPr>
          <p:cNvPr id="3" name="TextBox 2">
            <a:extLst>
              <a:ext uri="{FF2B5EF4-FFF2-40B4-BE49-F238E27FC236}">
                <a16:creationId xmlns:a16="http://schemas.microsoft.com/office/drawing/2014/main" id="{00D75EFB-24D3-5323-8DCE-9D4F82616C84}"/>
              </a:ext>
            </a:extLst>
          </p:cNvPr>
          <p:cNvSpPr txBox="1"/>
          <p:nvPr/>
        </p:nvSpPr>
        <p:spPr>
          <a:xfrm>
            <a:off x="1016000" y="635000"/>
            <a:ext cx="10160000" cy="569387"/>
          </a:xfrm>
          <a:prstGeom prst="rect">
            <a:avLst/>
          </a:prstGeom>
          <a:noFill/>
        </p:spPr>
        <p:txBody>
          <a:bodyPr vert="horz" rtlCol="0">
            <a:spAutoFit/>
          </a:bodyPr>
          <a:lstStyle/>
          <a:p>
            <a:pPr algn="ctr"/>
            <a:r>
              <a:rPr lang="en-US" sz="3100"/>
              <a:t>Darkness and light are alike to You.</a:t>
            </a:r>
          </a:p>
        </p:txBody>
      </p:sp>
    </p:spTree>
    <p:extLst>
      <p:ext uri="{BB962C8B-B14F-4D97-AF65-F5344CB8AC3E}">
        <p14:creationId xmlns:p14="http://schemas.microsoft.com/office/powerpoint/2010/main" val="2747327867"/>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95564-7F52-AF87-F1DF-9491EDECF82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Why do bad things happen to good people?</a:t>
            </a:r>
          </a:p>
        </p:txBody>
      </p:sp>
      <p:sp>
        <p:nvSpPr>
          <p:cNvPr id="3" name="Subtitle 2">
            <a:extLst>
              <a:ext uri="{FF2B5EF4-FFF2-40B4-BE49-F238E27FC236}">
                <a16:creationId xmlns:a16="http://schemas.microsoft.com/office/drawing/2014/main" id="{C3AE38CB-6CD8-B9D7-355D-ED071D9A520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88956122"/>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7EE55C-3909-940C-D1DB-1C2ABC5A81A5}"/>
              </a:ext>
            </a:extLst>
          </p:cNvPr>
          <p:cNvSpPr txBox="1"/>
          <p:nvPr/>
        </p:nvSpPr>
        <p:spPr>
          <a:xfrm>
            <a:off x="127000" y="127000"/>
            <a:ext cx="7315200" cy="276999"/>
          </a:xfrm>
          <a:prstGeom prst="rect">
            <a:avLst/>
          </a:prstGeom>
          <a:noFill/>
        </p:spPr>
        <p:txBody>
          <a:bodyPr vert="horz" lIns="0" tIns="0" rIns="0" bIns="0" rtlCol="0">
            <a:spAutoFit/>
          </a:bodyPr>
          <a:lstStyle/>
          <a:p>
            <a:r>
              <a:rPr lang="en-US"/>
              <a:t>WHY DO BAD THINGS HAPPEN TO GOOD PEOPLE?</a:t>
            </a:r>
          </a:p>
        </p:txBody>
      </p:sp>
      <p:sp>
        <p:nvSpPr>
          <p:cNvPr id="3" name="TextBox 2">
            <a:extLst>
              <a:ext uri="{FF2B5EF4-FFF2-40B4-BE49-F238E27FC236}">
                <a16:creationId xmlns:a16="http://schemas.microsoft.com/office/drawing/2014/main" id="{03ACB138-C709-CB1C-D924-1F20D53D680F}"/>
              </a:ext>
            </a:extLst>
          </p:cNvPr>
          <p:cNvSpPr txBox="1"/>
          <p:nvPr/>
        </p:nvSpPr>
        <p:spPr>
          <a:xfrm>
            <a:off x="0" y="762000"/>
            <a:ext cx="12192000" cy="646331"/>
          </a:xfrm>
          <a:prstGeom prst="rect">
            <a:avLst/>
          </a:prstGeom>
          <a:noFill/>
        </p:spPr>
        <p:txBody>
          <a:bodyPr vert="horz" rtlCol="0">
            <a:spAutoFit/>
          </a:bodyPr>
          <a:lstStyle/>
          <a:p>
            <a:pPr algn="ctr"/>
            <a:r>
              <a:rPr lang="en-US" sz="3600"/>
              <a:t>Hebrews 12:4-11</a:t>
            </a:r>
          </a:p>
        </p:txBody>
      </p:sp>
      <p:sp>
        <p:nvSpPr>
          <p:cNvPr id="4" name="TextBox 3">
            <a:extLst>
              <a:ext uri="{FF2B5EF4-FFF2-40B4-BE49-F238E27FC236}">
                <a16:creationId xmlns:a16="http://schemas.microsoft.com/office/drawing/2014/main" id="{CEA2A36C-6E75-6BD7-3909-AA3A25D874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7F3D8C4-3669-3056-14CE-403BCBC924EB}"/>
              </a:ext>
            </a:extLst>
          </p:cNvPr>
          <p:cNvSpPr txBox="1"/>
          <p:nvPr/>
        </p:nvSpPr>
        <p:spPr>
          <a:xfrm>
            <a:off x="1016000" y="1905000"/>
            <a:ext cx="10160000" cy="4862870"/>
          </a:xfrm>
          <a:prstGeom prst="rect">
            <a:avLst/>
          </a:prstGeom>
          <a:noFill/>
        </p:spPr>
        <p:txBody>
          <a:bodyPr vert="horz" rtlCol="0">
            <a:spAutoFit/>
          </a:bodyPr>
          <a:lstStyle/>
          <a:p>
            <a:pPr algn="ctr"/>
            <a:r>
              <a:rPr lang="en-US" sz="3100"/>
              <a:t>You have not yet resisted to the point of shedding blood in your striving against sin; and you have forgotten the exhortation which is addressed to you as sons, "MY SON, DO NOT REGARD LIGHTLY THE DISCIPLINE OF THE LORD, NOR FAINT WHEN YOU ARE REPROVED BY HIM; FOR THOSE WHOM THE LORD LOVES HE DISCIPLINES, AND HE SCOURGES EVERY SON WHOM HE RECEIVES." </a:t>
            </a:r>
            <a:r>
              <a:rPr lang="en-US" sz="3100" b="1">
                <a:solidFill>
                  <a:srgbClr val="FF0000"/>
                </a:solidFill>
              </a:rPr>
              <a:t>It is for discipline that you endure; God deals with you as with sons; for what son is there whom his father does not discipline?</a:t>
            </a:r>
            <a:r>
              <a:rPr lang="en-US" sz="3100"/>
              <a:t> (Continued...)</a:t>
            </a:r>
          </a:p>
        </p:txBody>
      </p:sp>
    </p:spTree>
    <p:extLst>
      <p:ext uri="{BB962C8B-B14F-4D97-AF65-F5344CB8AC3E}">
        <p14:creationId xmlns:p14="http://schemas.microsoft.com/office/powerpoint/2010/main" val="3234895615"/>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25A0FD-1637-D5E4-7DB6-11AED4EE86F0}"/>
              </a:ext>
            </a:extLst>
          </p:cNvPr>
          <p:cNvSpPr txBox="1"/>
          <p:nvPr/>
        </p:nvSpPr>
        <p:spPr>
          <a:xfrm>
            <a:off x="127000" y="127000"/>
            <a:ext cx="7315200" cy="276999"/>
          </a:xfrm>
          <a:prstGeom prst="rect">
            <a:avLst/>
          </a:prstGeom>
          <a:noFill/>
        </p:spPr>
        <p:txBody>
          <a:bodyPr vert="horz" lIns="0" tIns="0" rIns="0" bIns="0" rtlCol="0">
            <a:spAutoFit/>
          </a:bodyPr>
          <a:lstStyle/>
          <a:p>
            <a:r>
              <a:rPr lang="en-US"/>
              <a:t>WHY DO BAD THINGS HAPPEN TO GOOD PEOPLE?</a:t>
            </a:r>
          </a:p>
        </p:txBody>
      </p:sp>
      <p:sp>
        <p:nvSpPr>
          <p:cNvPr id="3" name="TextBox 2">
            <a:extLst>
              <a:ext uri="{FF2B5EF4-FFF2-40B4-BE49-F238E27FC236}">
                <a16:creationId xmlns:a16="http://schemas.microsoft.com/office/drawing/2014/main" id="{B034DE0A-4206-AA3F-6E1B-50025B0A6F4D}"/>
              </a:ext>
            </a:extLst>
          </p:cNvPr>
          <p:cNvSpPr txBox="1"/>
          <p:nvPr/>
        </p:nvSpPr>
        <p:spPr>
          <a:xfrm>
            <a:off x="1016000" y="635000"/>
            <a:ext cx="10160000" cy="4385816"/>
          </a:xfrm>
          <a:prstGeom prst="rect">
            <a:avLst/>
          </a:prstGeom>
          <a:noFill/>
        </p:spPr>
        <p:txBody>
          <a:bodyPr vert="horz" rtlCol="0">
            <a:spAutoFit/>
          </a:bodyPr>
          <a:lstStyle/>
          <a:p>
            <a:pPr algn="ctr"/>
            <a:r>
              <a:rPr lang="en-US" sz="3100"/>
              <a:t>But if you are without discipline, of which all have become partakers, then you are illegitimate children and not sons. Furthermore, we had earthly fathers to discipline us, and we respected them; shall we not much rather be subject to the Father of spirits, and live? For they disciplined us for a short time as seemed best to them, but He disciplines us for our good, so that we may share His holiness. All discipline for the moment seems not to be joyful, but sorrowful; (Continued...)</a:t>
            </a:r>
          </a:p>
        </p:txBody>
      </p:sp>
    </p:spTree>
    <p:extLst>
      <p:ext uri="{BB962C8B-B14F-4D97-AF65-F5344CB8AC3E}">
        <p14:creationId xmlns:p14="http://schemas.microsoft.com/office/powerpoint/2010/main" val="3900109622"/>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FB3B4E-80B3-D510-8AA0-1D2CD39D962F}"/>
              </a:ext>
            </a:extLst>
          </p:cNvPr>
          <p:cNvSpPr txBox="1"/>
          <p:nvPr/>
        </p:nvSpPr>
        <p:spPr>
          <a:xfrm>
            <a:off x="127000" y="127000"/>
            <a:ext cx="7315200" cy="276999"/>
          </a:xfrm>
          <a:prstGeom prst="rect">
            <a:avLst/>
          </a:prstGeom>
          <a:noFill/>
        </p:spPr>
        <p:txBody>
          <a:bodyPr vert="horz" lIns="0" tIns="0" rIns="0" bIns="0" rtlCol="0">
            <a:spAutoFit/>
          </a:bodyPr>
          <a:lstStyle/>
          <a:p>
            <a:r>
              <a:rPr lang="en-US"/>
              <a:t>WHY DO BAD THINGS HAPPEN TO GOOD PEOPLE?</a:t>
            </a:r>
          </a:p>
        </p:txBody>
      </p:sp>
      <p:sp>
        <p:nvSpPr>
          <p:cNvPr id="3" name="TextBox 2">
            <a:extLst>
              <a:ext uri="{FF2B5EF4-FFF2-40B4-BE49-F238E27FC236}">
                <a16:creationId xmlns:a16="http://schemas.microsoft.com/office/drawing/2014/main" id="{8B6DC27B-A74D-8EE6-884A-601A32728F36}"/>
              </a:ext>
            </a:extLst>
          </p:cNvPr>
          <p:cNvSpPr txBox="1"/>
          <p:nvPr/>
        </p:nvSpPr>
        <p:spPr>
          <a:xfrm>
            <a:off x="1016000" y="635000"/>
            <a:ext cx="10160000" cy="1046440"/>
          </a:xfrm>
          <a:prstGeom prst="rect">
            <a:avLst/>
          </a:prstGeom>
          <a:noFill/>
        </p:spPr>
        <p:txBody>
          <a:bodyPr vert="horz" rtlCol="0">
            <a:spAutoFit/>
          </a:bodyPr>
          <a:lstStyle/>
          <a:p>
            <a:pPr algn="ctr"/>
            <a:r>
              <a:rPr lang="en-US" sz="3100"/>
              <a:t>yet to those who have been trained by it, afterwards it yields the peaceful fruit of righteousness.</a:t>
            </a:r>
          </a:p>
        </p:txBody>
      </p:sp>
    </p:spTree>
    <p:extLst>
      <p:ext uri="{BB962C8B-B14F-4D97-AF65-F5344CB8AC3E}">
        <p14:creationId xmlns:p14="http://schemas.microsoft.com/office/powerpoint/2010/main" val="1795757266"/>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121D63-49D5-8CE5-EE37-7541760BDB6F}"/>
              </a:ext>
            </a:extLst>
          </p:cNvPr>
          <p:cNvSpPr txBox="1"/>
          <p:nvPr/>
        </p:nvSpPr>
        <p:spPr>
          <a:xfrm>
            <a:off x="127000" y="127000"/>
            <a:ext cx="7315200" cy="276999"/>
          </a:xfrm>
          <a:prstGeom prst="rect">
            <a:avLst/>
          </a:prstGeom>
          <a:noFill/>
        </p:spPr>
        <p:txBody>
          <a:bodyPr vert="horz" lIns="0" tIns="0" rIns="0" bIns="0" rtlCol="0">
            <a:spAutoFit/>
          </a:bodyPr>
          <a:lstStyle/>
          <a:p>
            <a:r>
              <a:rPr lang="en-US"/>
              <a:t>WHY DO BAD THINGS HAPPEN TO GOOD PEOPLE?</a:t>
            </a:r>
          </a:p>
        </p:txBody>
      </p:sp>
      <p:sp>
        <p:nvSpPr>
          <p:cNvPr id="3" name="TextBox 2">
            <a:extLst>
              <a:ext uri="{FF2B5EF4-FFF2-40B4-BE49-F238E27FC236}">
                <a16:creationId xmlns:a16="http://schemas.microsoft.com/office/drawing/2014/main" id="{51AD8A2A-5FD7-7A55-7690-3194EF5431AB}"/>
              </a:ext>
            </a:extLst>
          </p:cNvPr>
          <p:cNvSpPr txBox="1"/>
          <p:nvPr/>
        </p:nvSpPr>
        <p:spPr>
          <a:xfrm>
            <a:off x="0" y="762000"/>
            <a:ext cx="12192000" cy="646331"/>
          </a:xfrm>
          <a:prstGeom prst="rect">
            <a:avLst/>
          </a:prstGeom>
          <a:noFill/>
        </p:spPr>
        <p:txBody>
          <a:bodyPr vert="horz" rtlCol="0">
            <a:spAutoFit/>
          </a:bodyPr>
          <a:lstStyle/>
          <a:p>
            <a:pPr algn="ctr"/>
            <a:r>
              <a:rPr lang="en-US" sz="3600"/>
              <a:t>James 1:2-8</a:t>
            </a:r>
          </a:p>
        </p:txBody>
      </p:sp>
      <p:sp>
        <p:nvSpPr>
          <p:cNvPr id="4" name="TextBox 3">
            <a:extLst>
              <a:ext uri="{FF2B5EF4-FFF2-40B4-BE49-F238E27FC236}">
                <a16:creationId xmlns:a16="http://schemas.microsoft.com/office/drawing/2014/main" id="{D8217600-E7E2-E50E-5119-DAF8F84D59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2ED6A4F-99DE-FC67-7B4E-AEEAE013DD5D}"/>
              </a:ext>
            </a:extLst>
          </p:cNvPr>
          <p:cNvSpPr txBox="1"/>
          <p:nvPr/>
        </p:nvSpPr>
        <p:spPr>
          <a:xfrm>
            <a:off x="1016000" y="1905000"/>
            <a:ext cx="10160000" cy="3431709"/>
          </a:xfrm>
          <a:prstGeom prst="rect">
            <a:avLst/>
          </a:prstGeom>
          <a:noFill/>
        </p:spPr>
        <p:txBody>
          <a:bodyPr vert="horz" rtlCol="0">
            <a:spAutoFit/>
          </a:bodyPr>
          <a:lstStyle/>
          <a:p>
            <a:pPr algn="ctr"/>
            <a:r>
              <a:rPr lang="en-US" sz="3100"/>
              <a:t>Consider it all joy, my brethren, when you encounter various trials, </a:t>
            </a:r>
            <a:r>
              <a:rPr lang="en-US" sz="3100" b="1">
                <a:solidFill>
                  <a:srgbClr val="FF0000"/>
                </a:solidFill>
              </a:rPr>
              <a:t>knowing that the testing of your faith produces endurance</a:t>
            </a:r>
            <a:r>
              <a:rPr lang="en-US" sz="3100"/>
              <a:t>. And let endurance have its perfect result, so that you may be perfect and complete, lacking in nothing. But if any of you lacks wisdom, let him ask of God, who gives to all generously and without reproach, and it will be given to him. (Continued...)</a:t>
            </a:r>
          </a:p>
        </p:txBody>
      </p:sp>
    </p:spTree>
    <p:extLst>
      <p:ext uri="{BB962C8B-B14F-4D97-AF65-F5344CB8AC3E}">
        <p14:creationId xmlns:p14="http://schemas.microsoft.com/office/powerpoint/2010/main" val="2209889112"/>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92029A-2343-CC5D-8D23-9551DE9A3852}"/>
              </a:ext>
            </a:extLst>
          </p:cNvPr>
          <p:cNvSpPr txBox="1"/>
          <p:nvPr/>
        </p:nvSpPr>
        <p:spPr>
          <a:xfrm>
            <a:off x="127000" y="127000"/>
            <a:ext cx="7315200" cy="276999"/>
          </a:xfrm>
          <a:prstGeom prst="rect">
            <a:avLst/>
          </a:prstGeom>
          <a:noFill/>
        </p:spPr>
        <p:txBody>
          <a:bodyPr vert="horz" lIns="0" tIns="0" rIns="0" bIns="0" rtlCol="0">
            <a:spAutoFit/>
          </a:bodyPr>
          <a:lstStyle/>
          <a:p>
            <a:r>
              <a:rPr lang="en-US"/>
              <a:t>WHY DO BAD THINGS HAPPEN TO GOOD PEOPLE?</a:t>
            </a:r>
          </a:p>
        </p:txBody>
      </p:sp>
      <p:sp>
        <p:nvSpPr>
          <p:cNvPr id="3" name="TextBox 2">
            <a:extLst>
              <a:ext uri="{FF2B5EF4-FFF2-40B4-BE49-F238E27FC236}">
                <a16:creationId xmlns:a16="http://schemas.microsoft.com/office/drawing/2014/main" id="{3221163D-D53D-A3F5-CD22-21301FC16D6C}"/>
              </a:ext>
            </a:extLst>
          </p:cNvPr>
          <p:cNvSpPr txBox="1"/>
          <p:nvPr/>
        </p:nvSpPr>
        <p:spPr>
          <a:xfrm>
            <a:off x="1016000" y="635000"/>
            <a:ext cx="10160000" cy="2477601"/>
          </a:xfrm>
          <a:prstGeom prst="rect">
            <a:avLst/>
          </a:prstGeom>
          <a:noFill/>
        </p:spPr>
        <p:txBody>
          <a:bodyPr vert="horz" rtlCol="0">
            <a:spAutoFit/>
          </a:bodyPr>
          <a:lstStyle/>
          <a:p>
            <a:pPr algn="ctr"/>
            <a:r>
              <a:rPr lang="en-US" sz="3100"/>
              <a:t>But he must ask in faith without any doubting, for the one who doubts is like the surf of the sea, driven and tossed by the wind. For that man ought not to expect that he will receive anything from the Lord, being a double-minded man, unstable in all his ways.</a:t>
            </a:r>
          </a:p>
        </p:txBody>
      </p:sp>
    </p:spTree>
    <p:extLst>
      <p:ext uri="{BB962C8B-B14F-4D97-AF65-F5344CB8AC3E}">
        <p14:creationId xmlns:p14="http://schemas.microsoft.com/office/powerpoint/2010/main" val="3282518025"/>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11508A-72AE-4507-BF96-3A21E854F3B7}"/>
              </a:ext>
            </a:extLst>
          </p:cNvPr>
          <p:cNvSpPr txBox="1"/>
          <p:nvPr/>
        </p:nvSpPr>
        <p:spPr>
          <a:xfrm>
            <a:off x="127000" y="127000"/>
            <a:ext cx="7315200" cy="276999"/>
          </a:xfrm>
          <a:prstGeom prst="rect">
            <a:avLst/>
          </a:prstGeom>
          <a:noFill/>
        </p:spPr>
        <p:txBody>
          <a:bodyPr vert="horz" lIns="0" tIns="0" rIns="0" bIns="0" rtlCol="0">
            <a:spAutoFit/>
          </a:bodyPr>
          <a:lstStyle/>
          <a:p>
            <a:r>
              <a:rPr lang="en-US"/>
              <a:t>WHY DO BAD THINGS HAPPEN TO GOOD PEOPLE?</a:t>
            </a:r>
          </a:p>
        </p:txBody>
      </p:sp>
      <p:sp>
        <p:nvSpPr>
          <p:cNvPr id="3" name="TextBox 2">
            <a:extLst>
              <a:ext uri="{FF2B5EF4-FFF2-40B4-BE49-F238E27FC236}">
                <a16:creationId xmlns:a16="http://schemas.microsoft.com/office/drawing/2014/main" id="{91416A54-A592-5F9A-F177-46351E9A16D1}"/>
              </a:ext>
            </a:extLst>
          </p:cNvPr>
          <p:cNvSpPr txBox="1"/>
          <p:nvPr/>
        </p:nvSpPr>
        <p:spPr>
          <a:xfrm>
            <a:off x="0" y="762000"/>
            <a:ext cx="12192000" cy="646331"/>
          </a:xfrm>
          <a:prstGeom prst="rect">
            <a:avLst/>
          </a:prstGeom>
          <a:noFill/>
        </p:spPr>
        <p:txBody>
          <a:bodyPr vert="horz" rtlCol="0">
            <a:spAutoFit/>
          </a:bodyPr>
          <a:lstStyle/>
          <a:p>
            <a:pPr algn="ctr"/>
            <a:r>
              <a:rPr lang="en-US" sz="3600"/>
              <a:t>John 9:1-5</a:t>
            </a:r>
          </a:p>
        </p:txBody>
      </p:sp>
      <p:sp>
        <p:nvSpPr>
          <p:cNvPr id="4" name="TextBox 3">
            <a:extLst>
              <a:ext uri="{FF2B5EF4-FFF2-40B4-BE49-F238E27FC236}">
                <a16:creationId xmlns:a16="http://schemas.microsoft.com/office/drawing/2014/main" id="{ED5453F8-7DB3-98FE-DC8D-F83A8A43A22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0DB4768-C576-6A14-EA1B-48C71663DE0B}"/>
              </a:ext>
            </a:extLst>
          </p:cNvPr>
          <p:cNvSpPr txBox="1"/>
          <p:nvPr/>
        </p:nvSpPr>
        <p:spPr>
          <a:xfrm>
            <a:off x="1016000" y="1905000"/>
            <a:ext cx="10160000" cy="3908762"/>
          </a:xfrm>
          <a:prstGeom prst="rect">
            <a:avLst/>
          </a:prstGeom>
          <a:noFill/>
        </p:spPr>
        <p:txBody>
          <a:bodyPr vert="horz" rtlCol="0">
            <a:spAutoFit/>
          </a:bodyPr>
          <a:lstStyle/>
          <a:p>
            <a:pPr algn="ctr"/>
            <a:r>
              <a:rPr lang="en-US" sz="3100"/>
              <a:t>As He passed by, He saw a man blind from birth. And His disciples asked Him, "Rabbi, who sinned, this man or his parents, that he would be born blind?" Jesus answered, "It was neither that this man sinned, nor his parents; but </a:t>
            </a:r>
            <a:r>
              <a:rPr lang="en-US" sz="3100" b="1">
                <a:solidFill>
                  <a:srgbClr val="FF0000"/>
                </a:solidFill>
              </a:rPr>
              <a:t>it was so that the works of God might be displayed in him.</a:t>
            </a:r>
            <a:r>
              <a:rPr lang="en-US" sz="3100"/>
              <a:t> "We must work the works of Him who sent Me as long as it is day; night is coming when no one can work. "While I am in the world, I am the Light of the world."</a:t>
            </a:r>
          </a:p>
        </p:txBody>
      </p:sp>
    </p:spTree>
    <p:extLst>
      <p:ext uri="{BB962C8B-B14F-4D97-AF65-F5344CB8AC3E}">
        <p14:creationId xmlns:p14="http://schemas.microsoft.com/office/powerpoint/2010/main" val="287694993"/>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FBA4E-4664-494B-7CA6-1E348E8CFE13}"/>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Mankind Enteracting with Spiritual Power</a:t>
            </a:r>
          </a:p>
        </p:txBody>
      </p:sp>
      <p:sp>
        <p:nvSpPr>
          <p:cNvPr id="3" name="Subtitle 2">
            <a:extLst>
              <a:ext uri="{FF2B5EF4-FFF2-40B4-BE49-F238E27FC236}">
                <a16:creationId xmlns:a16="http://schemas.microsoft.com/office/drawing/2014/main" id="{61C79658-2B04-7D75-EAA3-C533BDF1DA3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53428071"/>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5761A4-161D-5DA2-3534-A92031A55D84}"/>
              </a:ext>
            </a:extLst>
          </p:cNvPr>
          <p:cNvSpPr txBox="1"/>
          <p:nvPr/>
        </p:nvSpPr>
        <p:spPr>
          <a:xfrm>
            <a:off x="127000" y="127000"/>
            <a:ext cx="7315200" cy="276999"/>
          </a:xfrm>
          <a:prstGeom prst="rect">
            <a:avLst/>
          </a:prstGeom>
          <a:noFill/>
        </p:spPr>
        <p:txBody>
          <a:bodyPr vert="horz" lIns="0" tIns="0" rIns="0" bIns="0" rtlCol="0">
            <a:spAutoFit/>
          </a:bodyPr>
          <a:lstStyle/>
          <a:p>
            <a:r>
              <a:rPr lang="en-US"/>
              <a:t>MANKIND ENTERACTING WITH SPIRITUAL POWER</a:t>
            </a:r>
          </a:p>
        </p:txBody>
      </p:sp>
      <p:sp>
        <p:nvSpPr>
          <p:cNvPr id="3" name="TextBox 2">
            <a:extLst>
              <a:ext uri="{FF2B5EF4-FFF2-40B4-BE49-F238E27FC236}">
                <a16:creationId xmlns:a16="http://schemas.microsoft.com/office/drawing/2014/main" id="{11C0ED46-30E4-AAA3-1CAE-3AEAAE04ADE0}"/>
              </a:ext>
            </a:extLst>
          </p:cNvPr>
          <p:cNvSpPr txBox="1"/>
          <p:nvPr/>
        </p:nvSpPr>
        <p:spPr>
          <a:xfrm>
            <a:off x="0" y="762000"/>
            <a:ext cx="12192000" cy="646331"/>
          </a:xfrm>
          <a:prstGeom prst="rect">
            <a:avLst/>
          </a:prstGeom>
          <a:noFill/>
        </p:spPr>
        <p:txBody>
          <a:bodyPr vert="horz" rtlCol="0">
            <a:spAutoFit/>
          </a:bodyPr>
          <a:lstStyle/>
          <a:p>
            <a:pPr algn="ctr"/>
            <a:r>
              <a:rPr lang="en-US" sz="3600"/>
              <a:t>Acts 21:4</a:t>
            </a:r>
          </a:p>
        </p:txBody>
      </p:sp>
      <p:sp>
        <p:nvSpPr>
          <p:cNvPr id="4" name="TextBox 3">
            <a:extLst>
              <a:ext uri="{FF2B5EF4-FFF2-40B4-BE49-F238E27FC236}">
                <a16:creationId xmlns:a16="http://schemas.microsoft.com/office/drawing/2014/main" id="{4AE8B59C-74BC-85A9-4DFC-4AB35D8CCBB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661E62F-49D8-926B-3F40-3FDD9CD75E26}"/>
              </a:ext>
            </a:extLst>
          </p:cNvPr>
          <p:cNvSpPr txBox="1"/>
          <p:nvPr/>
        </p:nvSpPr>
        <p:spPr>
          <a:xfrm>
            <a:off x="1016000" y="1905000"/>
            <a:ext cx="10160000" cy="1523494"/>
          </a:xfrm>
          <a:prstGeom prst="rect">
            <a:avLst/>
          </a:prstGeom>
          <a:noFill/>
        </p:spPr>
        <p:txBody>
          <a:bodyPr vert="horz" rtlCol="0">
            <a:spAutoFit/>
          </a:bodyPr>
          <a:lstStyle/>
          <a:p>
            <a:pPr algn="ctr"/>
            <a:r>
              <a:rPr lang="en-US" sz="3100"/>
              <a:t>After looking up the disciples, we stayed there seven days; and </a:t>
            </a:r>
            <a:r>
              <a:rPr lang="en-US" sz="3100" b="1">
                <a:solidFill>
                  <a:srgbClr val="FF0000"/>
                </a:solidFill>
              </a:rPr>
              <a:t>they kept telling Paul through the Spirit</a:t>
            </a:r>
            <a:r>
              <a:rPr lang="en-US" sz="3100"/>
              <a:t> not to set foot in Jerusalem.</a:t>
            </a:r>
          </a:p>
        </p:txBody>
      </p:sp>
    </p:spTree>
    <p:extLst>
      <p:ext uri="{BB962C8B-B14F-4D97-AF65-F5344CB8AC3E}">
        <p14:creationId xmlns:p14="http://schemas.microsoft.com/office/powerpoint/2010/main" val="501769034"/>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9B886-6703-246A-E45B-C7CF6F69F91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human spiritual power</a:t>
            </a:r>
          </a:p>
        </p:txBody>
      </p:sp>
      <p:sp>
        <p:nvSpPr>
          <p:cNvPr id="3" name="Subtitle 2">
            <a:extLst>
              <a:ext uri="{FF2B5EF4-FFF2-40B4-BE49-F238E27FC236}">
                <a16:creationId xmlns:a16="http://schemas.microsoft.com/office/drawing/2014/main" id="{4520A18D-4696-3456-EB33-9E11D7B6CDA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43097245"/>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6104FC-3D89-2596-5E23-AD8674C257D5}"/>
              </a:ext>
            </a:extLst>
          </p:cNvPr>
          <p:cNvSpPr txBox="1"/>
          <p:nvPr/>
        </p:nvSpPr>
        <p:spPr>
          <a:xfrm>
            <a:off x="127000" y="127000"/>
            <a:ext cx="7315200" cy="276999"/>
          </a:xfrm>
          <a:prstGeom prst="rect">
            <a:avLst/>
          </a:prstGeom>
          <a:noFill/>
        </p:spPr>
        <p:txBody>
          <a:bodyPr vert="horz" lIns="0" tIns="0" rIns="0" bIns="0" rtlCol="0">
            <a:spAutoFit/>
          </a:bodyPr>
          <a:lstStyle/>
          <a:p>
            <a:r>
              <a:rPr lang="en-US"/>
              <a:t>HUMAN SPIRITUAL POWER</a:t>
            </a:r>
          </a:p>
        </p:txBody>
      </p:sp>
      <p:sp>
        <p:nvSpPr>
          <p:cNvPr id="3" name="TextBox 2">
            <a:extLst>
              <a:ext uri="{FF2B5EF4-FFF2-40B4-BE49-F238E27FC236}">
                <a16:creationId xmlns:a16="http://schemas.microsoft.com/office/drawing/2014/main" id="{1F0B4F12-5636-A247-D52F-341C891A3FF6}"/>
              </a:ext>
            </a:extLst>
          </p:cNvPr>
          <p:cNvSpPr txBox="1"/>
          <p:nvPr/>
        </p:nvSpPr>
        <p:spPr>
          <a:xfrm>
            <a:off x="0" y="762000"/>
            <a:ext cx="12192000" cy="646331"/>
          </a:xfrm>
          <a:prstGeom prst="rect">
            <a:avLst/>
          </a:prstGeom>
          <a:noFill/>
        </p:spPr>
        <p:txBody>
          <a:bodyPr vert="horz" rtlCol="0">
            <a:spAutoFit/>
          </a:bodyPr>
          <a:lstStyle/>
          <a:p>
            <a:pPr algn="ctr"/>
            <a:r>
              <a:rPr lang="en-US" sz="3600"/>
              <a:t>Jubilees 11:20-22</a:t>
            </a:r>
          </a:p>
        </p:txBody>
      </p:sp>
      <p:sp>
        <p:nvSpPr>
          <p:cNvPr id="4" name="TextBox 3">
            <a:extLst>
              <a:ext uri="{FF2B5EF4-FFF2-40B4-BE49-F238E27FC236}">
                <a16:creationId xmlns:a16="http://schemas.microsoft.com/office/drawing/2014/main" id="{C1C963F0-C5E1-F037-FB0D-C79F38D5155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A31CEF7-1E3E-DA55-7B46-929105D14173}"/>
              </a:ext>
            </a:extLst>
          </p:cNvPr>
          <p:cNvSpPr txBox="1"/>
          <p:nvPr/>
        </p:nvSpPr>
        <p:spPr>
          <a:xfrm>
            <a:off x="1016000" y="1905000"/>
            <a:ext cx="10160000" cy="3908762"/>
          </a:xfrm>
          <a:prstGeom prst="rect">
            <a:avLst/>
          </a:prstGeom>
          <a:noFill/>
        </p:spPr>
        <p:txBody>
          <a:bodyPr vert="horz" rtlCol="0">
            <a:spAutoFit/>
          </a:bodyPr>
          <a:lstStyle/>
          <a:p>
            <a:pPr algn="ctr"/>
            <a:r>
              <a:rPr lang="en-US" sz="3100"/>
              <a:t>And all who were with him throughout all the land </a:t>
            </a:r>
            <a:r>
              <a:rPr lang="en-US" sz="3100" b="1">
                <a:solidFill>
                  <a:srgbClr val="FF0000"/>
                </a:solidFill>
              </a:rPr>
              <a:t>saw him cry out, and all the ravens turn back</a:t>
            </a:r>
            <a:r>
              <a:rPr lang="en-US" sz="3100"/>
              <a:t>, and his name became great in all the land of the Chaldees. And there came to him this year all those that wished to sow, and he went with them until the time of sowing ceased: and they sowed their land, and that year they brought enough grain home and eat and were satisfied. And in the first year of the fifth week [1891 A.M. (Continued...)</a:t>
            </a:r>
          </a:p>
        </p:txBody>
      </p:sp>
    </p:spTree>
    <p:extLst>
      <p:ext uri="{BB962C8B-B14F-4D97-AF65-F5344CB8AC3E}">
        <p14:creationId xmlns:p14="http://schemas.microsoft.com/office/powerpoint/2010/main" val="91798968"/>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B02ACB-7750-5275-A5B8-D715D12A72F8}"/>
              </a:ext>
            </a:extLst>
          </p:cNvPr>
          <p:cNvSpPr txBox="1"/>
          <p:nvPr/>
        </p:nvSpPr>
        <p:spPr>
          <a:xfrm>
            <a:off x="127000" y="127000"/>
            <a:ext cx="7315200" cy="276999"/>
          </a:xfrm>
          <a:prstGeom prst="rect">
            <a:avLst/>
          </a:prstGeom>
          <a:noFill/>
        </p:spPr>
        <p:txBody>
          <a:bodyPr vert="horz" lIns="0" tIns="0" rIns="0" bIns="0" rtlCol="0">
            <a:spAutoFit/>
          </a:bodyPr>
          <a:lstStyle/>
          <a:p>
            <a:r>
              <a:rPr lang="en-US"/>
              <a:t>HUMAN SPIRITUAL POWER</a:t>
            </a:r>
          </a:p>
        </p:txBody>
      </p:sp>
      <p:sp>
        <p:nvSpPr>
          <p:cNvPr id="3" name="TextBox 2">
            <a:extLst>
              <a:ext uri="{FF2B5EF4-FFF2-40B4-BE49-F238E27FC236}">
                <a16:creationId xmlns:a16="http://schemas.microsoft.com/office/drawing/2014/main" id="{2B93EEDB-732C-6B1D-4E65-9D79CDC52AC3}"/>
              </a:ext>
            </a:extLst>
          </p:cNvPr>
          <p:cNvSpPr txBox="1"/>
          <p:nvPr/>
        </p:nvSpPr>
        <p:spPr>
          <a:xfrm>
            <a:off x="1016000" y="635000"/>
            <a:ext cx="10160000" cy="2954655"/>
          </a:xfrm>
          <a:prstGeom prst="rect">
            <a:avLst/>
          </a:prstGeom>
          <a:noFill/>
        </p:spPr>
        <p:txBody>
          <a:bodyPr vert="horz" rtlCol="0">
            <a:spAutoFit/>
          </a:bodyPr>
          <a:lstStyle/>
          <a:p>
            <a:pPr algn="ctr"/>
            <a:r>
              <a:rPr lang="en-US" sz="3100"/>
              <a:t>] Abram taught those who made implements for oxen, the artificers in wood, and they made a vessel above the ground, facing the frame of the plough, in order to put the seed thereon, and the seed fell down therefrom upon the share of the plough, and was hidden in the earth, and they no longer feared the ravens.</a:t>
            </a:r>
          </a:p>
        </p:txBody>
      </p:sp>
    </p:spTree>
    <p:extLst>
      <p:ext uri="{BB962C8B-B14F-4D97-AF65-F5344CB8AC3E}">
        <p14:creationId xmlns:p14="http://schemas.microsoft.com/office/powerpoint/2010/main" val="1506092268"/>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AF54A-EF87-2B67-FF93-E74667819E9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soulties with family?</a:t>
            </a:r>
          </a:p>
        </p:txBody>
      </p:sp>
      <p:sp>
        <p:nvSpPr>
          <p:cNvPr id="3" name="Subtitle 2">
            <a:extLst>
              <a:ext uri="{FF2B5EF4-FFF2-40B4-BE49-F238E27FC236}">
                <a16:creationId xmlns:a16="http://schemas.microsoft.com/office/drawing/2014/main" id="{8B02D0EB-3E9F-A15B-077A-BE7231F5E8C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06802820"/>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139D52-69C4-C7BA-280B-408F01A6E629}"/>
              </a:ext>
            </a:extLst>
          </p:cNvPr>
          <p:cNvSpPr txBox="1"/>
          <p:nvPr/>
        </p:nvSpPr>
        <p:spPr>
          <a:xfrm>
            <a:off x="127000" y="127000"/>
            <a:ext cx="7315200" cy="276999"/>
          </a:xfrm>
          <a:prstGeom prst="rect">
            <a:avLst/>
          </a:prstGeom>
          <a:noFill/>
        </p:spPr>
        <p:txBody>
          <a:bodyPr vert="horz" lIns="0" tIns="0" rIns="0" bIns="0" rtlCol="0">
            <a:spAutoFit/>
          </a:bodyPr>
          <a:lstStyle/>
          <a:p>
            <a:r>
              <a:rPr lang="en-US"/>
              <a:t>SOULTIES WITH FAMILY?</a:t>
            </a:r>
          </a:p>
        </p:txBody>
      </p:sp>
      <p:sp>
        <p:nvSpPr>
          <p:cNvPr id="3" name="TextBox 2">
            <a:extLst>
              <a:ext uri="{FF2B5EF4-FFF2-40B4-BE49-F238E27FC236}">
                <a16:creationId xmlns:a16="http://schemas.microsoft.com/office/drawing/2014/main" id="{C9BD8C0E-A50A-F82C-6733-AC4C9612955A}"/>
              </a:ext>
            </a:extLst>
          </p:cNvPr>
          <p:cNvSpPr txBox="1"/>
          <p:nvPr/>
        </p:nvSpPr>
        <p:spPr>
          <a:xfrm>
            <a:off x="0" y="762000"/>
            <a:ext cx="12192000" cy="646331"/>
          </a:xfrm>
          <a:prstGeom prst="rect">
            <a:avLst/>
          </a:prstGeom>
          <a:noFill/>
        </p:spPr>
        <p:txBody>
          <a:bodyPr vert="horz" rtlCol="0">
            <a:spAutoFit/>
          </a:bodyPr>
          <a:lstStyle/>
          <a:p>
            <a:pPr algn="ctr"/>
            <a:r>
              <a:rPr lang="en-US" sz="3600"/>
              <a:t>Jubilees 37:19-20</a:t>
            </a:r>
          </a:p>
        </p:txBody>
      </p:sp>
      <p:sp>
        <p:nvSpPr>
          <p:cNvPr id="4" name="TextBox 3">
            <a:extLst>
              <a:ext uri="{FF2B5EF4-FFF2-40B4-BE49-F238E27FC236}">
                <a16:creationId xmlns:a16="http://schemas.microsoft.com/office/drawing/2014/main" id="{DAD36412-E44F-AEF5-90D4-B04A6F3D133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A7766C8-3AEF-2994-28A1-36C6D9001EBF}"/>
              </a:ext>
            </a:extLst>
          </p:cNvPr>
          <p:cNvSpPr txBox="1"/>
          <p:nvPr/>
        </p:nvSpPr>
        <p:spPr>
          <a:xfrm>
            <a:off x="1016000" y="1905000"/>
            <a:ext cx="10160000" cy="4385816"/>
          </a:xfrm>
          <a:prstGeom prst="rect">
            <a:avLst/>
          </a:prstGeom>
          <a:noFill/>
        </p:spPr>
        <p:txBody>
          <a:bodyPr vert="horz" rtlCol="0">
            <a:spAutoFit/>
          </a:bodyPr>
          <a:lstStyle/>
          <a:p>
            <a:pPr algn="ctr"/>
            <a:r>
              <a:rPr lang="en-US" sz="3100"/>
              <a:t>And thou dost hate me and my children for ever. And there is no observing the </a:t>
            </a:r>
            <a:r>
              <a:rPr lang="en-US" sz="3100" b="1">
                <a:solidFill>
                  <a:srgbClr val="FF0000"/>
                </a:solidFill>
              </a:rPr>
              <a:t>tie of brotherhood</a:t>
            </a:r>
            <a:r>
              <a:rPr lang="en-US" sz="3100"/>
              <a:t> with thee. Hear these words which I declare unto thee, If the boar can change its skin and make its bristles as soft as wool, Or if it can cause horns to sprout forth on its head like the horns of a stag or of a sheep, Then will I observe the </a:t>
            </a:r>
            <a:r>
              <a:rPr lang="en-US" sz="3100" b="1">
                <a:solidFill>
                  <a:srgbClr val="FF0000"/>
                </a:solidFill>
              </a:rPr>
              <a:t>tie of brotherhood</a:t>
            </a:r>
            <a:r>
              <a:rPr lang="en-US" sz="3100"/>
              <a:t> with thee And if the breasts separated themselves from their mother, for thou hast not been a brother to me.</a:t>
            </a:r>
          </a:p>
        </p:txBody>
      </p:sp>
    </p:spTree>
    <p:extLst>
      <p:ext uri="{BB962C8B-B14F-4D97-AF65-F5344CB8AC3E}">
        <p14:creationId xmlns:p14="http://schemas.microsoft.com/office/powerpoint/2010/main" val="2767589475"/>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A8C56-B201-3BBB-431E-4E8FA9FB145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Authority from Christ</a:t>
            </a:r>
          </a:p>
        </p:txBody>
      </p:sp>
      <p:sp>
        <p:nvSpPr>
          <p:cNvPr id="3" name="Subtitle 2">
            <a:extLst>
              <a:ext uri="{FF2B5EF4-FFF2-40B4-BE49-F238E27FC236}">
                <a16:creationId xmlns:a16="http://schemas.microsoft.com/office/drawing/2014/main" id="{D16E3D7A-B8B8-F7C2-C7B8-0F41C602384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84506342"/>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16ACD-54AD-CD18-7F02-51660847C9A7}"/>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Tread on the Enemy</a:t>
            </a:r>
          </a:p>
        </p:txBody>
      </p:sp>
      <p:sp>
        <p:nvSpPr>
          <p:cNvPr id="3" name="Subtitle 2">
            <a:extLst>
              <a:ext uri="{FF2B5EF4-FFF2-40B4-BE49-F238E27FC236}">
                <a16:creationId xmlns:a16="http://schemas.microsoft.com/office/drawing/2014/main" id="{CCA607B3-2FA6-6059-5616-749E2FD2021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1764871"/>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6AE64A-3E4A-3D57-0DEF-2A801D4978F9}"/>
              </a:ext>
            </a:extLst>
          </p:cNvPr>
          <p:cNvSpPr txBox="1"/>
          <p:nvPr/>
        </p:nvSpPr>
        <p:spPr>
          <a:xfrm>
            <a:off x="127000" y="127000"/>
            <a:ext cx="7315200" cy="276999"/>
          </a:xfrm>
          <a:prstGeom prst="rect">
            <a:avLst/>
          </a:prstGeom>
          <a:noFill/>
        </p:spPr>
        <p:txBody>
          <a:bodyPr vert="horz" lIns="0" tIns="0" rIns="0" bIns="0" rtlCol="0">
            <a:spAutoFit/>
          </a:bodyPr>
          <a:lstStyle/>
          <a:p>
            <a:r>
              <a:rPr lang="en-US"/>
              <a:t>Tread on the Enemy</a:t>
            </a:r>
          </a:p>
        </p:txBody>
      </p:sp>
      <p:sp>
        <p:nvSpPr>
          <p:cNvPr id="3" name="TextBox 2">
            <a:extLst>
              <a:ext uri="{FF2B5EF4-FFF2-40B4-BE49-F238E27FC236}">
                <a16:creationId xmlns:a16="http://schemas.microsoft.com/office/drawing/2014/main" id="{DB9B447F-A879-BF56-FC50-FE28AA626CDB}"/>
              </a:ext>
            </a:extLst>
          </p:cNvPr>
          <p:cNvSpPr txBox="1"/>
          <p:nvPr/>
        </p:nvSpPr>
        <p:spPr>
          <a:xfrm>
            <a:off x="0" y="762000"/>
            <a:ext cx="12192000" cy="646331"/>
          </a:xfrm>
          <a:prstGeom prst="rect">
            <a:avLst/>
          </a:prstGeom>
          <a:noFill/>
        </p:spPr>
        <p:txBody>
          <a:bodyPr vert="horz" rtlCol="0">
            <a:spAutoFit/>
          </a:bodyPr>
          <a:lstStyle/>
          <a:p>
            <a:pPr algn="ctr"/>
            <a:r>
              <a:rPr lang="en-US" sz="3600"/>
              <a:t>Luke 10:19</a:t>
            </a:r>
          </a:p>
        </p:txBody>
      </p:sp>
      <p:sp>
        <p:nvSpPr>
          <p:cNvPr id="4" name="TextBox 3">
            <a:extLst>
              <a:ext uri="{FF2B5EF4-FFF2-40B4-BE49-F238E27FC236}">
                <a16:creationId xmlns:a16="http://schemas.microsoft.com/office/drawing/2014/main" id="{D72A7C7F-2C62-3D92-DD1A-88F19C50FE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DA024D8-7B65-7D05-8F09-A2ED0D3D554E}"/>
              </a:ext>
            </a:extLst>
          </p:cNvPr>
          <p:cNvSpPr txBox="1"/>
          <p:nvPr/>
        </p:nvSpPr>
        <p:spPr>
          <a:xfrm>
            <a:off x="1016000" y="1905000"/>
            <a:ext cx="10160000" cy="1523494"/>
          </a:xfrm>
          <a:prstGeom prst="rect">
            <a:avLst/>
          </a:prstGeom>
          <a:noFill/>
        </p:spPr>
        <p:txBody>
          <a:bodyPr vert="horz" rtlCol="0">
            <a:spAutoFit/>
          </a:bodyPr>
          <a:lstStyle/>
          <a:p>
            <a:pPr algn="ctr"/>
            <a:r>
              <a:rPr lang="en-US" sz="3100"/>
              <a:t>"Behold, I have given you authority to tread on serpents and scorpions, and over all the power of the enemy, and nothing will injure you.</a:t>
            </a:r>
          </a:p>
        </p:txBody>
      </p:sp>
    </p:spTree>
    <p:extLst>
      <p:ext uri="{BB962C8B-B14F-4D97-AF65-F5344CB8AC3E}">
        <p14:creationId xmlns:p14="http://schemas.microsoft.com/office/powerpoint/2010/main" val="2571663819"/>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6093F-A173-5A7C-A2B1-18849F5E870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Be Alert</a:t>
            </a:r>
          </a:p>
        </p:txBody>
      </p:sp>
      <p:sp>
        <p:nvSpPr>
          <p:cNvPr id="3" name="Subtitle 2">
            <a:extLst>
              <a:ext uri="{FF2B5EF4-FFF2-40B4-BE49-F238E27FC236}">
                <a16:creationId xmlns:a16="http://schemas.microsoft.com/office/drawing/2014/main" id="{3A313D01-5AB9-11F9-0097-118F8B053C6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21459072"/>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9106E-B6D1-7E40-D025-3E7D7554FEF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Roaring Lion</a:t>
            </a:r>
          </a:p>
        </p:txBody>
      </p:sp>
      <p:sp>
        <p:nvSpPr>
          <p:cNvPr id="3" name="Subtitle 2">
            <a:extLst>
              <a:ext uri="{FF2B5EF4-FFF2-40B4-BE49-F238E27FC236}">
                <a16:creationId xmlns:a16="http://schemas.microsoft.com/office/drawing/2014/main" id="{C9484130-C13E-FFA8-5FF8-364DF749A28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59160565"/>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B8BB90-794D-E144-C458-F8A587D12D69}"/>
              </a:ext>
            </a:extLst>
          </p:cNvPr>
          <p:cNvSpPr txBox="1"/>
          <p:nvPr/>
        </p:nvSpPr>
        <p:spPr>
          <a:xfrm>
            <a:off x="127000" y="127000"/>
            <a:ext cx="7315200" cy="276999"/>
          </a:xfrm>
          <a:prstGeom prst="rect">
            <a:avLst/>
          </a:prstGeom>
          <a:noFill/>
        </p:spPr>
        <p:txBody>
          <a:bodyPr vert="horz" lIns="0" tIns="0" rIns="0" bIns="0" rtlCol="0">
            <a:spAutoFit/>
          </a:bodyPr>
          <a:lstStyle/>
          <a:p>
            <a:r>
              <a:rPr lang="en-US"/>
              <a:t>Roaring Lion</a:t>
            </a:r>
          </a:p>
        </p:txBody>
      </p:sp>
      <p:sp>
        <p:nvSpPr>
          <p:cNvPr id="3" name="TextBox 2">
            <a:extLst>
              <a:ext uri="{FF2B5EF4-FFF2-40B4-BE49-F238E27FC236}">
                <a16:creationId xmlns:a16="http://schemas.microsoft.com/office/drawing/2014/main" id="{79EC35D4-4164-2F07-1BC5-F30181B2F851}"/>
              </a:ext>
            </a:extLst>
          </p:cNvPr>
          <p:cNvSpPr txBox="1"/>
          <p:nvPr/>
        </p:nvSpPr>
        <p:spPr>
          <a:xfrm>
            <a:off x="0" y="762000"/>
            <a:ext cx="12192000" cy="646331"/>
          </a:xfrm>
          <a:prstGeom prst="rect">
            <a:avLst/>
          </a:prstGeom>
          <a:noFill/>
        </p:spPr>
        <p:txBody>
          <a:bodyPr vert="horz" rtlCol="0">
            <a:spAutoFit/>
          </a:bodyPr>
          <a:lstStyle/>
          <a:p>
            <a:pPr algn="ctr"/>
            <a:r>
              <a:rPr lang="en-US" sz="3600"/>
              <a:t>First Peter 5:8-9</a:t>
            </a:r>
          </a:p>
        </p:txBody>
      </p:sp>
      <p:sp>
        <p:nvSpPr>
          <p:cNvPr id="4" name="TextBox 3">
            <a:extLst>
              <a:ext uri="{FF2B5EF4-FFF2-40B4-BE49-F238E27FC236}">
                <a16:creationId xmlns:a16="http://schemas.microsoft.com/office/drawing/2014/main" id="{EDBB77D7-0111-FBBE-36FA-0E5290AB822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EFBF86C-A477-662C-3FBC-417DA2E57D5D}"/>
              </a:ext>
            </a:extLst>
          </p:cNvPr>
          <p:cNvSpPr txBox="1"/>
          <p:nvPr/>
        </p:nvSpPr>
        <p:spPr>
          <a:xfrm>
            <a:off x="1016000" y="1905000"/>
            <a:ext cx="10160000" cy="2477601"/>
          </a:xfrm>
          <a:prstGeom prst="rect">
            <a:avLst/>
          </a:prstGeom>
          <a:noFill/>
        </p:spPr>
        <p:txBody>
          <a:bodyPr vert="horz" rtlCol="0">
            <a:spAutoFit/>
          </a:bodyPr>
          <a:lstStyle/>
          <a:p>
            <a:pPr algn="ctr"/>
            <a:r>
              <a:rPr lang="en-US" sz="3100"/>
              <a:t>Be of sober spirit, be on the alert. Your adversary, the devil, prowls around like a roaring lion, seeking someone to devour. But resist him, firm in your faith, knowing that the same experiences of suffering are being accomplished by your brethren who are in the world.</a:t>
            </a:r>
          </a:p>
        </p:txBody>
      </p:sp>
    </p:spTree>
    <p:extLst>
      <p:ext uri="{BB962C8B-B14F-4D97-AF65-F5344CB8AC3E}">
        <p14:creationId xmlns:p14="http://schemas.microsoft.com/office/powerpoint/2010/main" val="2699037289"/>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B1DA5-0662-6588-364D-5148F10904A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Clothe with Christ</a:t>
            </a:r>
          </a:p>
        </p:txBody>
      </p:sp>
      <p:sp>
        <p:nvSpPr>
          <p:cNvPr id="3" name="Subtitle 2">
            <a:extLst>
              <a:ext uri="{FF2B5EF4-FFF2-40B4-BE49-F238E27FC236}">
                <a16:creationId xmlns:a16="http://schemas.microsoft.com/office/drawing/2014/main" id="{5066A73D-F5EF-F488-4D51-0A91F0EFB22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84920115"/>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993CE-0793-AD7C-1DF8-B99068BBBC9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No Provision for Flesh</a:t>
            </a:r>
          </a:p>
        </p:txBody>
      </p:sp>
      <p:sp>
        <p:nvSpPr>
          <p:cNvPr id="3" name="Subtitle 2">
            <a:extLst>
              <a:ext uri="{FF2B5EF4-FFF2-40B4-BE49-F238E27FC236}">
                <a16:creationId xmlns:a16="http://schemas.microsoft.com/office/drawing/2014/main" id="{DEADF458-BEEE-CCD5-09C8-C4C42A31610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8207149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050786-E430-A1C4-1925-E266DA283813}"/>
              </a:ext>
            </a:extLst>
          </p:cNvPr>
          <p:cNvSpPr txBox="1"/>
          <p:nvPr/>
        </p:nvSpPr>
        <p:spPr>
          <a:xfrm>
            <a:off x="127000" y="127000"/>
            <a:ext cx="7315200" cy="276999"/>
          </a:xfrm>
          <a:prstGeom prst="rect">
            <a:avLst/>
          </a:prstGeom>
          <a:noFill/>
        </p:spPr>
        <p:txBody>
          <a:bodyPr vert="horz" lIns="0" tIns="0" rIns="0" bIns="0" rtlCol="0">
            <a:spAutoFit/>
          </a:bodyPr>
          <a:lstStyle/>
          <a:p>
            <a:r>
              <a:rPr lang="en-US"/>
              <a:t>No Provision for Flesh</a:t>
            </a:r>
          </a:p>
        </p:txBody>
      </p:sp>
      <p:sp>
        <p:nvSpPr>
          <p:cNvPr id="3" name="TextBox 2">
            <a:extLst>
              <a:ext uri="{FF2B5EF4-FFF2-40B4-BE49-F238E27FC236}">
                <a16:creationId xmlns:a16="http://schemas.microsoft.com/office/drawing/2014/main" id="{4FA12C0C-DE76-B70A-9A60-0B66A049B38C}"/>
              </a:ext>
            </a:extLst>
          </p:cNvPr>
          <p:cNvSpPr txBox="1"/>
          <p:nvPr/>
        </p:nvSpPr>
        <p:spPr>
          <a:xfrm>
            <a:off x="0" y="762000"/>
            <a:ext cx="12192000" cy="646331"/>
          </a:xfrm>
          <a:prstGeom prst="rect">
            <a:avLst/>
          </a:prstGeom>
          <a:noFill/>
        </p:spPr>
        <p:txBody>
          <a:bodyPr vert="horz" rtlCol="0">
            <a:spAutoFit/>
          </a:bodyPr>
          <a:lstStyle/>
          <a:p>
            <a:pPr algn="ctr"/>
            <a:r>
              <a:rPr lang="en-US" sz="3600"/>
              <a:t>Romans 13:14</a:t>
            </a:r>
          </a:p>
        </p:txBody>
      </p:sp>
      <p:sp>
        <p:nvSpPr>
          <p:cNvPr id="4" name="TextBox 3">
            <a:extLst>
              <a:ext uri="{FF2B5EF4-FFF2-40B4-BE49-F238E27FC236}">
                <a16:creationId xmlns:a16="http://schemas.microsoft.com/office/drawing/2014/main" id="{C9CD3E8A-1E73-DB9E-4A78-3585D2F9713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9CF5356-1CDA-980C-3818-74368CED28E7}"/>
              </a:ext>
            </a:extLst>
          </p:cNvPr>
          <p:cNvSpPr txBox="1"/>
          <p:nvPr/>
        </p:nvSpPr>
        <p:spPr>
          <a:xfrm>
            <a:off x="1016000" y="1905000"/>
            <a:ext cx="10160000" cy="1046440"/>
          </a:xfrm>
          <a:prstGeom prst="rect">
            <a:avLst/>
          </a:prstGeom>
          <a:noFill/>
        </p:spPr>
        <p:txBody>
          <a:bodyPr vert="horz" rtlCol="0">
            <a:spAutoFit/>
          </a:bodyPr>
          <a:lstStyle/>
          <a:p>
            <a:pPr algn="ctr"/>
            <a:r>
              <a:rPr lang="en-US" sz="3100"/>
              <a:t>But </a:t>
            </a:r>
            <a:r>
              <a:rPr lang="en-US" sz="3100" b="1">
                <a:solidFill>
                  <a:srgbClr val="FF0000"/>
                </a:solidFill>
              </a:rPr>
              <a:t>put on the Lord Jesus Christ, and make no provision for the flesh</a:t>
            </a:r>
            <a:r>
              <a:rPr lang="en-US" sz="3100"/>
              <a:t> in regard to its lusts.</a:t>
            </a:r>
          </a:p>
        </p:txBody>
      </p:sp>
    </p:spTree>
    <p:extLst>
      <p:ext uri="{BB962C8B-B14F-4D97-AF65-F5344CB8AC3E}">
        <p14:creationId xmlns:p14="http://schemas.microsoft.com/office/powerpoint/2010/main" val="1269582352"/>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E8B98-3C18-5A32-0412-4DB1ECD8224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Escape from Temptation</a:t>
            </a:r>
          </a:p>
        </p:txBody>
      </p:sp>
      <p:sp>
        <p:nvSpPr>
          <p:cNvPr id="3" name="Subtitle 2">
            <a:extLst>
              <a:ext uri="{FF2B5EF4-FFF2-40B4-BE49-F238E27FC236}">
                <a16:creationId xmlns:a16="http://schemas.microsoft.com/office/drawing/2014/main" id="{25925DA9-79A9-5BD1-0273-C5EC0D52112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21580850"/>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17DD6-2866-6843-F496-2C1B92EEE7F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Way of Escape</a:t>
            </a:r>
          </a:p>
        </p:txBody>
      </p:sp>
      <p:sp>
        <p:nvSpPr>
          <p:cNvPr id="3" name="Subtitle 2">
            <a:extLst>
              <a:ext uri="{FF2B5EF4-FFF2-40B4-BE49-F238E27FC236}">
                <a16:creationId xmlns:a16="http://schemas.microsoft.com/office/drawing/2014/main" id="{043277A8-BD2A-B953-3D47-D0ADAC12AAF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10541225"/>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04A133-C88B-3504-3D43-6D90D4894580}"/>
              </a:ext>
            </a:extLst>
          </p:cNvPr>
          <p:cNvSpPr txBox="1"/>
          <p:nvPr/>
        </p:nvSpPr>
        <p:spPr>
          <a:xfrm>
            <a:off x="127000" y="127000"/>
            <a:ext cx="7315200" cy="276999"/>
          </a:xfrm>
          <a:prstGeom prst="rect">
            <a:avLst/>
          </a:prstGeom>
          <a:noFill/>
        </p:spPr>
        <p:txBody>
          <a:bodyPr vert="horz" lIns="0" tIns="0" rIns="0" bIns="0" rtlCol="0">
            <a:spAutoFit/>
          </a:bodyPr>
          <a:lstStyle/>
          <a:p>
            <a:r>
              <a:rPr lang="en-US"/>
              <a:t>Way of Escape</a:t>
            </a:r>
          </a:p>
        </p:txBody>
      </p:sp>
      <p:sp>
        <p:nvSpPr>
          <p:cNvPr id="3" name="TextBox 2">
            <a:extLst>
              <a:ext uri="{FF2B5EF4-FFF2-40B4-BE49-F238E27FC236}">
                <a16:creationId xmlns:a16="http://schemas.microsoft.com/office/drawing/2014/main" id="{9A59F427-05A8-0228-915F-C1DFE88ADFA9}"/>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10:13</a:t>
            </a:r>
          </a:p>
        </p:txBody>
      </p:sp>
      <p:sp>
        <p:nvSpPr>
          <p:cNvPr id="4" name="TextBox 3">
            <a:extLst>
              <a:ext uri="{FF2B5EF4-FFF2-40B4-BE49-F238E27FC236}">
                <a16:creationId xmlns:a16="http://schemas.microsoft.com/office/drawing/2014/main" id="{770F3C70-9C5E-5EAC-239D-58440268DB8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26519C4-4C72-1D74-5903-AC34C4BD8A57}"/>
              </a:ext>
            </a:extLst>
          </p:cNvPr>
          <p:cNvSpPr txBox="1"/>
          <p:nvPr/>
        </p:nvSpPr>
        <p:spPr>
          <a:xfrm>
            <a:off x="1016000" y="1905000"/>
            <a:ext cx="10160000" cy="2477601"/>
          </a:xfrm>
          <a:prstGeom prst="rect">
            <a:avLst/>
          </a:prstGeom>
          <a:noFill/>
        </p:spPr>
        <p:txBody>
          <a:bodyPr vert="horz" rtlCol="0">
            <a:spAutoFit/>
          </a:bodyPr>
          <a:lstStyle/>
          <a:p>
            <a:pPr algn="ctr"/>
            <a:r>
              <a:rPr lang="en-US" sz="3100"/>
              <a:t>No temptation has overtaken you but such as is common to man; and God is faithful, who will not allow you to be tempted beyond what you are able, but with the temptation will provide the way of escape also, so that you will be able to endure it.</a:t>
            </a:r>
          </a:p>
        </p:txBody>
      </p:sp>
    </p:spTree>
    <p:extLst>
      <p:ext uri="{BB962C8B-B14F-4D97-AF65-F5344CB8AC3E}">
        <p14:creationId xmlns:p14="http://schemas.microsoft.com/office/powerpoint/2010/main" val="2699193835"/>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6514-5EEF-9D8F-8A0F-AD36768F835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Greater Is He</a:t>
            </a:r>
          </a:p>
        </p:txBody>
      </p:sp>
      <p:sp>
        <p:nvSpPr>
          <p:cNvPr id="3" name="Subtitle 2">
            <a:extLst>
              <a:ext uri="{FF2B5EF4-FFF2-40B4-BE49-F238E27FC236}">
                <a16:creationId xmlns:a16="http://schemas.microsoft.com/office/drawing/2014/main" id="{ABAFDE98-AD8E-735D-58E7-49869452B6E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89222115"/>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F12CB-9450-88EC-495C-208387C907D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Overcome the World</a:t>
            </a:r>
          </a:p>
        </p:txBody>
      </p:sp>
      <p:sp>
        <p:nvSpPr>
          <p:cNvPr id="3" name="Subtitle 2">
            <a:extLst>
              <a:ext uri="{FF2B5EF4-FFF2-40B4-BE49-F238E27FC236}">
                <a16:creationId xmlns:a16="http://schemas.microsoft.com/office/drawing/2014/main" id="{B7F64E32-4984-5909-F5B8-4C4D851E49D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9953857"/>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9D1DAB-22AA-BA04-DB5B-91AD99DD7F3E}"/>
              </a:ext>
            </a:extLst>
          </p:cNvPr>
          <p:cNvSpPr txBox="1"/>
          <p:nvPr/>
        </p:nvSpPr>
        <p:spPr>
          <a:xfrm>
            <a:off x="127000" y="127000"/>
            <a:ext cx="7315200" cy="276999"/>
          </a:xfrm>
          <a:prstGeom prst="rect">
            <a:avLst/>
          </a:prstGeom>
          <a:noFill/>
        </p:spPr>
        <p:txBody>
          <a:bodyPr vert="horz" lIns="0" tIns="0" rIns="0" bIns="0" rtlCol="0">
            <a:spAutoFit/>
          </a:bodyPr>
          <a:lstStyle/>
          <a:p>
            <a:r>
              <a:rPr lang="en-US"/>
              <a:t>Overcome the World</a:t>
            </a:r>
          </a:p>
        </p:txBody>
      </p:sp>
      <p:sp>
        <p:nvSpPr>
          <p:cNvPr id="3" name="TextBox 2">
            <a:extLst>
              <a:ext uri="{FF2B5EF4-FFF2-40B4-BE49-F238E27FC236}">
                <a16:creationId xmlns:a16="http://schemas.microsoft.com/office/drawing/2014/main" id="{318E0204-FBEE-8F7D-A796-ECF183FC684C}"/>
              </a:ext>
            </a:extLst>
          </p:cNvPr>
          <p:cNvSpPr txBox="1"/>
          <p:nvPr/>
        </p:nvSpPr>
        <p:spPr>
          <a:xfrm>
            <a:off x="0" y="762000"/>
            <a:ext cx="12192000" cy="646331"/>
          </a:xfrm>
          <a:prstGeom prst="rect">
            <a:avLst/>
          </a:prstGeom>
          <a:noFill/>
        </p:spPr>
        <p:txBody>
          <a:bodyPr vert="horz" rtlCol="0">
            <a:spAutoFit/>
          </a:bodyPr>
          <a:lstStyle/>
          <a:p>
            <a:pPr algn="ctr"/>
            <a:r>
              <a:rPr lang="en-US" sz="3600"/>
              <a:t>First John 4:4</a:t>
            </a:r>
          </a:p>
        </p:txBody>
      </p:sp>
      <p:sp>
        <p:nvSpPr>
          <p:cNvPr id="4" name="TextBox 3">
            <a:extLst>
              <a:ext uri="{FF2B5EF4-FFF2-40B4-BE49-F238E27FC236}">
                <a16:creationId xmlns:a16="http://schemas.microsoft.com/office/drawing/2014/main" id="{B17C59D6-E903-F748-A60B-ECF5297CC64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8B713FF-4170-62F0-48D4-B501D6232E68}"/>
              </a:ext>
            </a:extLst>
          </p:cNvPr>
          <p:cNvSpPr txBox="1"/>
          <p:nvPr/>
        </p:nvSpPr>
        <p:spPr>
          <a:xfrm>
            <a:off x="1016000" y="1905000"/>
            <a:ext cx="10160000" cy="1523494"/>
          </a:xfrm>
          <a:prstGeom prst="rect">
            <a:avLst/>
          </a:prstGeom>
          <a:noFill/>
        </p:spPr>
        <p:txBody>
          <a:bodyPr vert="horz" rtlCol="0">
            <a:spAutoFit/>
          </a:bodyPr>
          <a:lstStyle/>
          <a:p>
            <a:pPr algn="ctr"/>
            <a:r>
              <a:rPr lang="en-US" sz="3100"/>
              <a:t>You are from God, little children, and have overcome them; because </a:t>
            </a:r>
            <a:r>
              <a:rPr lang="en-US" sz="3100" b="1">
                <a:solidFill>
                  <a:srgbClr val="FF0000"/>
                </a:solidFill>
              </a:rPr>
              <a:t>greater is He who is in you than he who is in the world</a:t>
            </a:r>
            <a:r>
              <a:rPr lang="en-US" sz="3100"/>
              <a:t>.</a:t>
            </a:r>
          </a:p>
        </p:txBody>
      </p:sp>
    </p:spTree>
    <p:extLst>
      <p:ext uri="{BB962C8B-B14F-4D97-AF65-F5344CB8AC3E}">
        <p14:creationId xmlns:p14="http://schemas.microsoft.com/office/powerpoint/2010/main" val="235119514"/>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6F8C3-08DA-F709-6FC5-31E564DD4F3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Nature of the Battle</a:t>
            </a:r>
          </a:p>
        </p:txBody>
      </p:sp>
      <p:sp>
        <p:nvSpPr>
          <p:cNvPr id="3" name="Subtitle 2">
            <a:extLst>
              <a:ext uri="{FF2B5EF4-FFF2-40B4-BE49-F238E27FC236}">
                <a16:creationId xmlns:a16="http://schemas.microsoft.com/office/drawing/2014/main" id="{B1258639-F8F7-17EF-199E-DC6067CB22E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40458520"/>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27C4D-EC0B-3C04-B241-982EA163E55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Not Flesh and Blood</a:t>
            </a:r>
          </a:p>
        </p:txBody>
      </p:sp>
      <p:sp>
        <p:nvSpPr>
          <p:cNvPr id="3" name="Subtitle 2">
            <a:extLst>
              <a:ext uri="{FF2B5EF4-FFF2-40B4-BE49-F238E27FC236}">
                <a16:creationId xmlns:a16="http://schemas.microsoft.com/office/drawing/2014/main" id="{ACCAC7A7-D001-5CD6-3BEA-BAFF8B56D1D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1354111"/>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466138-FC75-7DA2-3158-8DD0854B125B}"/>
              </a:ext>
            </a:extLst>
          </p:cNvPr>
          <p:cNvSpPr txBox="1"/>
          <p:nvPr/>
        </p:nvSpPr>
        <p:spPr>
          <a:xfrm>
            <a:off x="127000" y="127000"/>
            <a:ext cx="7315200" cy="276999"/>
          </a:xfrm>
          <a:prstGeom prst="rect">
            <a:avLst/>
          </a:prstGeom>
          <a:noFill/>
        </p:spPr>
        <p:txBody>
          <a:bodyPr vert="horz" lIns="0" tIns="0" rIns="0" bIns="0" rtlCol="0">
            <a:spAutoFit/>
          </a:bodyPr>
          <a:lstStyle/>
          <a:p>
            <a:r>
              <a:rPr lang="en-US"/>
              <a:t>Not Flesh and Blood</a:t>
            </a:r>
          </a:p>
        </p:txBody>
      </p:sp>
      <p:sp>
        <p:nvSpPr>
          <p:cNvPr id="3" name="TextBox 2">
            <a:extLst>
              <a:ext uri="{FF2B5EF4-FFF2-40B4-BE49-F238E27FC236}">
                <a16:creationId xmlns:a16="http://schemas.microsoft.com/office/drawing/2014/main" id="{8C636A83-D08A-72B9-1DDD-82F890BB1ABC}"/>
              </a:ext>
            </a:extLst>
          </p:cNvPr>
          <p:cNvSpPr txBox="1"/>
          <p:nvPr/>
        </p:nvSpPr>
        <p:spPr>
          <a:xfrm>
            <a:off x="0" y="762000"/>
            <a:ext cx="12192000" cy="646331"/>
          </a:xfrm>
          <a:prstGeom prst="rect">
            <a:avLst/>
          </a:prstGeom>
          <a:noFill/>
        </p:spPr>
        <p:txBody>
          <a:bodyPr vert="horz" rtlCol="0">
            <a:spAutoFit/>
          </a:bodyPr>
          <a:lstStyle/>
          <a:p>
            <a:pPr algn="ctr"/>
            <a:r>
              <a:rPr lang="en-US" sz="3600"/>
              <a:t>Ephesians 6:12</a:t>
            </a:r>
          </a:p>
        </p:txBody>
      </p:sp>
      <p:sp>
        <p:nvSpPr>
          <p:cNvPr id="4" name="TextBox 3">
            <a:extLst>
              <a:ext uri="{FF2B5EF4-FFF2-40B4-BE49-F238E27FC236}">
                <a16:creationId xmlns:a16="http://schemas.microsoft.com/office/drawing/2014/main" id="{C111D306-4D73-C88B-D8F9-EF638049968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930725F-648B-E514-E4AC-588A9D17AE0E}"/>
              </a:ext>
            </a:extLst>
          </p:cNvPr>
          <p:cNvSpPr txBox="1"/>
          <p:nvPr/>
        </p:nvSpPr>
        <p:spPr>
          <a:xfrm>
            <a:off x="1016000" y="1905000"/>
            <a:ext cx="10160000" cy="2000548"/>
          </a:xfrm>
          <a:prstGeom prst="rect">
            <a:avLst/>
          </a:prstGeom>
          <a:noFill/>
        </p:spPr>
        <p:txBody>
          <a:bodyPr vert="horz" rtlCol="0">
            <a:spAutoFit/>
          </a:bodyPr>
          <a:lstStyle/>
          <a:p>
            <a:pPr algn="ctr"/>
            <a:r>
              <a:rPr lang="en-US" sz="3100"/>
              <a:t>For </a:t>
            </a:r>
            <a:r>
              <a:rPr lang="en-US" sz="3100" b="1">
                <a:solidFill>
                  <a:srgbClr val="FF0000"/>
                </a:solidFill>
              </a:rPr>
              <a:t>our struggle is not against flesh and blood</a:t>
            </a:r>
            <a:r>
              <a:rPr lang="en-US" sz="3100"/>
              <a:t>, but against the rulers, against the powers, against the world forces of this darkness, against the spiritual forces of wickedness in the heavenly places.</a:t>
            </a:r>
          </a:p>
        </p:txBody>
      </p:sp>
    </p:spTree>
    <p:extLst>
      <p:ext uri="{BB962C8B-B14F-4D97-AF65-F5344CB8AC3E}">
        <p14:creationId xmlns:p14="http://schemas.microsoft.com/office/powerpoint/2010/main" val="930778836"/>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2F15D-5EC6-5E61-2B5F-1D357A667A2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Prayer in Warfare</a:t>
            </a:r>
          </a:p>
        </p:txBody>
      </p:sp>
      <p:sp>
        <p:nvSpPr>
          <p:cNvPr id="3" name="Subtitle 2">
            <a:extLst>
              <a:ext uri="{FF2B5EF4-FFF2-40B4-BE49-F238E27FC236}">
                <a16:creationId xmlns:a16="http://schemas.microsoft.com/office/drawing/2014/main" id="{7FF08A7F-9851-19E3-3852-01E9ECFADB9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75372861"/>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78DA7-E067-F6C8-8A96-16149EE288E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Pray at All Times</a:t>
            </a:r>
          </a:p>
        </p:txBody>
      </p:sp>
      <p:sp>
        <p:nvSpPr>
          <p:cNvPr id="3" name="Subtitle 2">
            <a:extLst>
              <a:ext uri="{FF2B5EF4-FFF2-40B4-BE49-F238E27FC236}">
                <a16:creationId xmlns:a16="http://schemas.microsoft.com/office/drawing/2014/main" id="{80E3FC5B-F752-2EC3-7F22-C41FECDABC6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72556658"/>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D74BAF-C493-552D-81ED-5BB35F18D69A}"/>
              </a:ext>
            </a:extLst>
          </p:cNvPr>
          <p:cNvSpPr txBox="1"/>
          <p:nvPr/>
        </p:nvSpPr>
        <p:spPr>
          <a:xfrm>
            <a:off x="127000" y="127000"/>
            <a:ext cx="7315200" cy="276999"/>
          </a:xfrm>
          <a:prstGeom prst="rect">
            <a:avLst/>
          </a:prstGeom>
          <a:noFill/>
        </p:spPr>
        <p:txBody>
          <a:bodyPr vert="horz" lIns="0" tIns="0" rIns="0" bIns="0" rtlCol="0">
            <a:spAutoFit/>
          </a:bodyPr>
          <a:lstStyle/>
          <a:p>
            <a:r>
              <a:rPr lang="en-US"/>
              <a:t>Pray at All Times</a:t>
            </a:r>
          </a:p>
        </p:txBody>
      </p:sp>
      <p:sp>
        <p:nvSpPr>
          <p:cNvPr id="3" name="TextBox 2">
            <a:extLst>
              <a:ext uri="{FF2B5EF4-FFF2-40B4-BE49-F238E27FC236}">
                <a16:creationId xmlns:a16="http://schemas.microsoft.com/office/drawing/2014/main" id="{3C449B3D-4A71-12B4-E983-BBF2C8D7E9B8}"/>
              </a:ext>
            </a:extLst>
          </p:cNvPr>
          <p:cNvSpPr txBox="1"/>
          <p:nvPr/>
        </p:nvSpPr>
        <p:spPr>
          <a:xfrm>
            <a:off x="0" y="762000"/>
            <a:ext cx="12192000" cy="646331"/>
          </a:xfrm>
          <a:prstGeom prst="rect">
            <a:avLst/>
          </a:prstGeom>
          <a:noFill/>
        </p:spPr>
        <p:txBody>
          <a:bodyPr vert="horz" rtlCol="0">
            <a:spAutoFit/>
          </a:bodyPr>
          <a:lstStyle/>
          <a:p>
            <a:pPr algn="ctr"/>
            <a:r>
              <a:rPr lang="en-US" sz="3600"/>
              <a:t>Ephesians 6:18</a:t>
            </a:r>
          </a:p>
        </p:txBody>
      </p:sp>
      <p:sp>
        <p:nvSpPr>
          <p:cNvPr id="4" name="TextBox 3">
            <a:extLst>
              <a:ext uri="{FF2B5EF4-FFF2-40B4-BE49-F238E27FC236}">
                <a16:creationId xmlns:a16="http://schemas.microsoft.com/office/drawing/2014/main" id="{D5FBB610-FD23-356A-82E3-54414549D6A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B080D39-38D5-2675-8FEF-5085DA03A4E2}"/>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With all prayer and petition pray at all times in the Spirit</a:t>
            </a:r>
            <a:r>
              <a:rPr lang="en-US" sz="3100"/>
              <a:t>, and with this in view, be on the alert with all perseverance and petition for all the saints,</a:t>
            </a:r>
          </a:p>
        </p:txBody>
      </p:sp>
    </p:spTree>
    <p:extLst>
      <p:ext uri="{BB962C8B-B14F-4D97-AF65-F5344CB8AC3E}">
        <p14:creationId xmlns:p14="http://schemas.microsoft.com/office/powerpoint/2010/main" val="3582237826"/>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9018E-4639-D5E1-0AFE-41B80E5993A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Resist the Devil</a:t>
            </a:r>
          </a:p>
        </p:txBody>
      </p:sp>
      <p:sp>
        <p:nvSpPr>
          <p:cNvPr id="3" name="Subtitle 2">
            <a:extLst>
              <a:ext uri="{FF2B5EF4-FFF2-40B4-BE49-F238E27FC236}">
                <a16:creationId xmlns:a16="http://schemas.microsoft.com/office/drawing/2014/main" id="{6CC868F7-F36C-B6CC-F1F5-6788C8F1AD1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60195701"/>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33036-E413-9AFE-B94F-F1EA3DB1A02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He Will Flee</a:t>
            </a:r>
          </a:p>
        </p:txBody>
      </p:sp>
      <p:sp>
        <p:nvSpPr>
          <p:cNvPr id="3" name="Subtitle 2">
            <a:extLst>
              <a:ext uri="{FF2B5EF4-FFF2-40B4-BE49-F238E27FC236}">
                <a16:creationId xmlns:a16="http://schemas.microsoft.com/office/drawing/2014/main" id="{B4BA51D9-E08A-A986-6FE9-3A1FDD9D611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10069318"/>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E9CD55-14E5-B314-9B13-EF722C72177E}"/>
              </a:ext>
            </a:extLst>
          </p:cNvPr>
          <p:cNvSpPr txBox="1"/>
          <p:nvPr/>
        </p:nvSpPr>
        <p:spPr>
          <a:xfrm>
            <a:off x="127000" y="127000"/>
            <a:ext cx="7315200" cy="276999"/>
          </a:xfrm>
          <a:prstGeom prst="rect">
            <a:avLst/>
          </a:prstGeom>
          <a:noFill/>
        </p:spPr>
        <p:txBody>
          <a:bodyPr vert="horz" lIns="0" tIns="0" rIns="0" bIns="0" rtlCol="0">
            <a:spAutoFit/>
          </a:bodyPr>
          <a:lstStyle/>
          <a:p>
            <a:r>
              <a:rPr lang="en-US"/>
              <a:t>He Will Flee</a:t>
            </a:r>
          </a:p>
        </p:txBody>
      </p:sp>
      <p:sp>
        <p:nvSpPr>
          <p:cNvPr id="3" name="TextBox 2">
            <a:extLst>
              <a:ext uri="{FF2B5EF4-FFF2-40B4-BE49-F238E27FC236}">
                <a16:creationId xmlns:a16="http://schemas.microsoft.com/office/drawing/2014/main" id="{54EB2890-D693-8FE7-CB4A-333BE8BFAD50}"/>
              </a:ext>
            </a:extLst>
          </p:cNvPr>
          <p:cNvSpPr txBox="1"/>
          <p:nvPr/>
        </p:nvSpPr>
        <p:spPr>
          <a:xfrm>
            <a:off x="0" y="762000"/>
            <a:ext cx="12192000" cy="646331"/>
          </a:xfrm>
          <a:prstGeom prst="rect">
            <a:avLst/>
          </a:prstGeom>
          <a:noFill/>
        </p:spPr>
        <p:txBody>
          <a:bodyPr vert="horz" rtlCol="0">
            <a:spAutoFit/>
          </a:bodyPr>
          <a:lstStyle/>
          <a:p>
            <a:pPr algn="ctr"/>
            <a:r>
              <a:rPr lang="en-US" sz="3600"/>
              <a:t>James 4:7</a:t>
            </a:r>
          </a:p>
        </p:txBody>
      </p:sp>
      <p:sp>
        <p:nvSpPr>
          <p:cNvPr id="4" name="TextBox 3">
            <a:extLst>
              <a:ext uri="{FF2B5EF4-FFF2-40B4-BE49-F238E27FC236}">
                <a16:creationId xmlns:a16="http://schemas.microsoft.com/office/drawing/2014/main" id="{358BA4F4-F9DB-4B9A-F823-7B8BE5F2098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0F52874-35E8-DF9E-ADCC-011C9387A7C7}"/>
              </a:ext>
            </a:extLst>
          </p:cNvPr>
          <p:cNvSpPr txBox="1"/>
          <p:nvPr/>
        </p:nvSpPr>
        <p:spPr>
          <a:xfrm>
            <a:off x="1016000" y="1905000"/>
            <a:ext cx="10160000" cy="1046440"/>
          </a:xfrm>
          <a:prstGeom prst="rect">
            <a:avLst/>
          </a:prstGeom>
          <a:noFill/>
        </p:spPr>
        <p:txBody>
          <a:bodyPr vert="horz" rtlCol="0">
            <a:spAutoFit/>
          </a:bodyPr>
          <a:lstStyle/>
          <a:p>
            <a:pPr algn="ctr"/>
            <a:r>
              <a:rPr lang="en-US" sz="3100"/>
              <a:t>Submit therefore to God. </a:t>
            </a:r>
            <a:r>
              <a:rPr lang="en-US" sz="3100" b="1">
                <a:solidFill>
                  <a:srgbClr val="FF0000"/>
                </a:solidFill>
              </a:rPr>
              <a:t>Resist the devil and he will flee from you</a:t>
            </a:r>
            <a:r>
              <a:rPr lang="en-US" sz="3100"/>
              <a:t>.</a:t>
            </a:r>
          </a:p>
        </p:txBody>
      </p:sp>
    </p:spTree>
    <p:extLst>
      <p:ext uri="{BB962C8B-B14F-4D97-AF65-F5344CB8AC3E}">
        <p14:creationId xmlns:p14="http://schemas.microsoft.com/office/powerpoint/2010/main" val="1998135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57</TotalTime>
  <Words>9127</Words>
  <Application>Microsoft Office PowerPoint</Application>
  <PresentationFormat>Widescreen</PresentationFormat>
  <Paragraphs>534</Paragraphs>
  <Slides>188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188</vt:i4>
      </vt:variant>
    </vt:vector>
  </HeadingPairs>
  <TitlesOfParts>
    <vt:vector size="192" baseType="lpstr">
      <vt:lpstr>Aptos</vt:lpstr>
      <vt:lpstr>Aptos Display</vt:lpstr>
      <vt:lpstr>Arial</vt:lpstr>
      <vt:lpstr>Office Theme</vt:lpstr>
      <vt:lpstr>Spiritual Warfare</vt:lpstr>
      <vt:lpstr>The Battle</vt:lpstr>
      <vt:lpstr>The Enemy</vt:lpstr>
      <vt:lpstr>PowerPoint Presentation</vt:lpstr>
      <vt:lpstr>PowerPoint Presentation</vt:lpstr>
      <vt:lpstr>PowerPoint Presentation</vt:lpstr>
      <vt:lpstr>PowerPoint Presentation</vt:lpstr>
      <vt:lpstr>PowerPoint Presentation</vt:lpstr>
      <vt:lpstr>Battle in the mind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the battle is won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Types of Spirits</vt:lpstr>
      <vt:lpstr>Seven spirits of YHVH</vt:lpstr>
      <vt:lpstr>PowerPoint Presentation</vt:lpstr>
      <vt:lpstr>Seven spirits of error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Spirit of Divination</vt:lpstr>
      <vt:lpstr>PowerPoint Presentation</vt:lpstr>
      <vt:lpstr>PowerPoint Presentation</vt:lpstr>
      <vt:lpstr>Spirit of Jealousy</vt:lpstr>
      <vt:lpstr>PowerPoint Presentation</vt:lpstr>
      <vt:lpstr>Spirit of Envy</vt:lpstr>
      <vt:lpstr>PowerPoint Presentation</vt:lpstr>
      <vt:lpstr>PowerPoint Presentation</vt:lpstr>
      <vt:lpstr>PowerPoint Presentation</vt:lpstr>
      <vt:lpstr>Spirit of Understanding</vt:lpstr>
      <vt:lpstr>PowerPoint Presentation</vt:lpstr>
      <vt:lpstr>Spirit of Hatred</vt:lpstr>
      <vt:lpstr>PowerPoint Presentation</vt:lpstr>
      <vt:lpstr>Spirit of Anger</vt:lpstr>
      <vt:lpstr>PowerPoint Presentation</vt:lpstr>
      <vt:lpstr>PowerPoint Presentation</vt:lpstr>
      <vt:lpstr>Spirit of Nature</vt:lpstr>
      <vt:lpstr>PowerPoint Presentation</vt:lpstr>
      <vt:lpstr>PowerPoint Presentation</vt:lpstr>
      <vt:lpstr>PowerPoint Presentation</vt:lpstr>
      <vt:lpstr>PowerPoint Presentation</vt:lpstr>
      <vt:lpstr>PowerPoint Presentation</vt:lpstr>
      <vt:lpstr>PowerPoint Presentation</vt:lpstr>
      <vt:lpstr>People can have "Protection" and this "Protection" can be removed</vt:lpstr>
      <vt:lpstr>PowerPoint Presentation</vt:lpstr>
      <vt:lpstr>PowerPoint Presentation</vt:lpstr>
      <vt:lpstr>PowerPoint Presentation</vt:lpstr>
      <vt:lpstr>Discerning (Testing) Spirits</vt:lpstr>
      <vt:lpstr>Educate Yourself</vt:lpstr>
      <vt:lpstr>PowerPoint Presentation</vt:lpstr>
      <vt:lpstr>Practice Active Listening</vt:lpstr>
      <vt:lpstr>PowerPoint Presentation</vt:lpstr>
      <vt:lpstr>Ask Open-ended Questions</vt:lpstr>
      <vt:lpstr>PowerPoint Presentation</vt:lpstr>
      <vt:lpstr>Develop Empathy</vt:lpstr>
      <vt:lpstr>PowerPoint Presentation</vt:lpstr>
      <vt:lpstr>Observe Non-verbal Cues</vt:lpstr>
      <vt:lpstr>PowerPoint Presentation</vt:lpstr>
      <vt:lpstr>Trust YHVH's Word</vt:lpstr>
      <vt:lpstr>PowerPoint Presentation</vt:lpstr>
      <vt:lpstr>Seek Feedback</vt:lpstr>
      <vt:lpstr>PowerPoint Presentation</vt:lpstr>
      <vt:lpstr>PowerPoint Presentation</vt:lpstr>
      <vt:lpstr>Reflect</vt:lpstr>
      <vt:lpstr>PowerPoint Presentation</vt:lpstr>
      <vt:lpstr>Stay Humble</vt:lpstr>
      <vt:lpstr>PowerPoint Presentation</vt:lpstr>
      <vt:lpstr>PowerPoint Presentation</vt:lpstr>
      <vt:lpstr>Merciful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a person have more of one spirit and less of another?</vt:lpstr>
      <vt:lpstr>PowerPoint Presentation</vt:lpstr>
      <vt:lpstr>PowerPoint Presentation</vt:lpstr>
      <vt:lpstr>PowerPoint Presentation</vt:lpstr>
      <vt:lpstr>Can a person "get more" of a particular spirit that they want?</vt:lpstr>
      <vt:lpstr>PowerPoint Presentation</vt:lpstr>
      <vt:lpstr>PowerPoint Presentation</vt:lpstr>
      <vt:lpstr>PowerPoint Presentation</vt:lpstr>
      <vt:lpstr>PowerPoint Presentation</vt:lpstr>
      <vt:lpstr>PowerPoint Presentation</vt:lpstr>
      <vt:lpstr>Spirits brought on by outside substances</vt:lpstr>
      <vt:lpstr>Addiction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Majic &amp; Sorcery</vt:lpstr>
      <vt:lpstr>Divination &amp; Soothsaying</vt:lpstr>
      <vt:lpstr>PowerPoint Presentation</vt:lpstr>
      <vt:lpstr>PowerPoint Presentation</vt:lpstr>
      <vt:lpstr>PowerPoint Presentation</vt:lpstr>
      <vt:lpstr>PowerPoint Presentation</vt:lpstr>
      <vt:lpstr>Darkness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do bad things happen to good people?</vt:lpstr>
      <vt:lpstr>PowerPoint Presentation</vt:lpstr>
      <vt:lpstr>PowerPoint Presentation</vt:lpstr>
      <vt:lpstr>PowerPoint Presentation</vt:lpstr>
      <vt:lpstr>PowerPoint Presentation</vt:lpstr>
      <vt:lpstr>PowerPoint Presentation</vt:lpstr>
      <vt:lpstr>PowerPoint Presentation</vt:lpstr>
      <vt:lpstr>Mankind Enteracting with Spiritual Power</vt:lpstr>
      <vt:lpstr>PowerPoint Presentation</vt:lpstr>
      <vt:lpstr>human spiritual power</vt:lpstr>
      <vt:lpstr>PowerPoint Presentation</vt:lpstr>
      <vt:lpstr>PowerPoint Presentation</vt:lpstr>
      <vt:lpstr>soulties with family?</vt:lpstr>
      <vt:lpstr>PowerPoint Presentation</vt:lpstr>
      <vt:lpstr>Authority from Christ</vt:lpstr>
      <vt:lpstr>Tread on the Enemy</vt:lpstr>
      <vt:lpstr>PowerPoint Presentation</vt:lpstr>
      <vt:lpstr>Be Alert</vt:lpstr>
      <vt:lpstr>Roaring Lion</vt:lpstr>
      <vt:lpstr>PowerPoint Presentation</vt:lpstr>
      <vt:lpstr>Clothe with Christ</vt:lpstr>
      <vt:lpstr>No Provision for Flesh</vt:lpstr>
      <vt:lpstr>PowerPoint Presentation</vt:lpstr>
      <vt:lpstr>Escape from Temptation</vt:lpstr>
      <vt:lpstr>Way of Escape</vt:lpstr>
      <vt:lpstr>PowerPoint Presentation</vt:lpstr>
      <vt:lpstr>Greater Is He</vt:lpstr>
      <vt:lpstr>Overcome the World</vt:lpstr>
      <vt:lpstr>PowerPoint Presentation</vt:lpstr>
      <vt:lpstr>Nature of the Battle</vt:lpstr>
      <vt:lpstr>Not Flesh and Blood</vt:lpstr>
      <vt:lpstr>PowerPoint Presentation</vt:lpstr>
      <vt:lpstr>Prayer in Warfare</vt:lpstr>
      <vt:lpstr>Pray at All Times</vt:lpstr>
      <vt:lpstr>PowerPoint Presentation</vt:lpstr>
      <vt:lpstr>Resist the Devil</vt:lpstr>
      <vt:lpstr>He Will Flee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2026-07-08T00:55:09Z</dcterms:modified>
</cp:coreProperties>
</file>