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6AF91F2-8FC3-4E31-B901-8443C10E7240}">
          <p14:sldIdLst>
            <p14:sldId id="256"/>
          </p14:sldIdLst>
        </p14:section>
        <p14:section name="THE ORIGIN OF STARS" id="{C70D0688-3468-4944-A362-66B03B42DE1E}">
          <p14:sldIdLst>
            <p14:sldId id="257"/>
            <p14:sldId id="258"/>
            <p14:sldId id="259"/>
          </p14:sldIdLst>
        </p14:section>
        <p14:section name="PEOPLE LIKENED TO STARS" id="{68518989-A76F-4D44-BFD0-FD4731B6434C}">
          <p14:sldIdLst>
            <p14:sldId id="260"/>
            <p14:sldId id="261"/>
            <p14:sldId id="262"/>
            <p14:sldId id="263"/>
            <p14:sldId id="264"/>
            <p14:sldId id="265"/>
            <p14:sldId id="266"/>
          </p14:sldIdLst>
        </p14:section>
        <p14:section name="HUMAN-LIKE CHARACTERISTICS OF STARS" id="{49F24F61-F301-4BE4-868A-FA88BB126A5E}">
          <p14:sldIdLst>
            <p14:sldId id="267"/>
          </p14:sldIdLst>
        </p14:section>
        <p14:section name="Have names" id="{2C323142-41EF-4BE5-BCCE-0D2048E7B8E9}">
          <p14:sldIdLst>
            <p14:sldId id="268"/>
            <p14:sldId id="269"/>
            <p14:sldId id="270"/>
            <p14:sldId id="271"/>
            <p14:sldId id="272"/>
          </p14:sldIdLst>
        </p14:section>
        <p14:section name="Ability to disobey" id="{7C6B49D3-08CB-4DE4-B5D1-2E941E80A832}">
          <p14:sldIdLst>
            <p14:sldId id="273"/>
            <p14:sldId id="274"/>
            <p14:sldId id="275"/>
          </p14:sldIdLst>
        </p14:section>
        <p14:section name="Ability to obey" id="{727AB296-EF64-4D20-9CE0-0C3B9A5EFE0E}">
          <p14:sldIdLst>
            <p14:sldId id="276"/>
            <p14:sldId id="277"/>
            <p14:sldId id="278"/>
            <p14:sldId id="279"/>
            <p14:sldId id="280"/>
          </p14:sldIdLst>
        </p14:section>
        <p14:section name="May receive punishment" id="{6ED99B5E-BD5D-43D9-A401-749BA731ABA9}">
          <p14:sldIdLst>
            <p14:sldId id="281"/>
            <p14:sldId id="282"/>
          </p14:sldIdLst>
        </p14:section>
        <p14:section name="Ability of speech" id="{B0525701-1521-4B34-8462-D96010F15792}">
          <p14:sldIdLst>
            <p14:sldId id="283"/>
            <p14:sldId id="284"/>
            <p14:sldId id="285"/>
            <p14:sldId id="286"/>
          </p14:sldIdLst>
        </p14:section>
        <p14:section name="THERE ARE LOTS OF STARS" id="{35F91EB0-CD25-43DB-9C29-2D2D5F04F109}">
          <p14:sldIdLst>
            <p14:sldId id="287"/>
            <p14:sldId id="288"/>
            <p14:sldId id="289"/>
            <p14:sldId id="290"/>
            <p14:sldId id="291"/>
            <p14:sldId id="292"/>
            <p14:sldId id="293"/>
          </p14:sldIdLst>
        </p14:section>
        <p14:section name="CONSTELLATIONS" id="{771CB114-2B6F-4618-804B-B9DCBC8789EB}">
          <p14:sldIdLst>
            <p14:sldId id="294"/>
            <p14:sldId id="295"/>
            <p14:sldId id="296"/>
            <p14:sldId id="297"/>
            <p14:sldId id="298"/>
            <p14:sldId id="299"/>
            <p14:sldId id="30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B196C9-9768-4BBA-A863-7CCEE3E7299D}" v="6" dt="2025-08-02T14:59:09.7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991D6-1753-D47C-906E-C2B03CC2115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A0E690-9483-9CB6-E667-AC3E1ECDD42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987FC72-7E11-2DE5-E73D-9B3DF7AE1002}"/>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5" name="Footer Placeholder 4">
            <a:extLst>
              <a:ext uri="{FF2B5EF4-FFF2-40B4-BE49-F238E27FC236}">
                <a16:creationId xmlns:a16="http://schemas.microsoft.com/office/drawing/2014/main" id="{DBCD93B7-47CD-7379-6BC0-45DDA9EBF5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3FF28C-F537-4E02-396A-280CB11506AC}"/>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582059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53539-B886-D33C-E1D3-30A28297498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4473E03-F0F7-C126-A9B8-6DC0912A8EF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CC42A6-B8DC-51FD-1A78-8F7179604801}"/>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5" name="Footer Placeholder 4">
            <a:extLst>
              <a:ext uri="{FF2B5EF4-FFF2-40B4-BE49-F238E27FC236}">
                <a16:creationId xmlns:a16="http://schemas.microsoft.com/office/drawing/2014/main" id="{942948AC-D494-CE47-773F-A8167D08A8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FBE450-2476-1F2A-FBDA-29C203997ECF}"/>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7108208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9014-FB47-D6D0-26BE-8DB66106A8C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7D5ECBF-F9DE-4A22-2DC7-36D59C212CE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5139FF9-F3B0-0B86-5355-38BC463E0C27}"/>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5" name="Footer Placeholder 4">
            <a:extLst>
              <a:ext uri="{FF2B5EF4-FFF2-40B4-BE49-F238E27FC236}">
                <a16:creationId xmlns:a16="http://schemas.microsoft.com/office/drawing/2014/main" id="{F11AB56F-EF1C-06E1-3DC7-20BFBCF1F2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7801383-265F-07C4-1CA8-98DD16769DBB}"/>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543101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94C7A-75D5-859D-F382-C29E5381492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2135267-FD0D-95A8-F932-593BA452A0B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EA30E26-8562-DFD2-CEAF-D44EE6A1F1C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B33A62A-8C71-AD87-D2FF-6B81E8CF6036}"/>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6" name="Footer Placeholder 5">
            <a:extLst>
              <a:ext uri="{FF2B5EF4-FFF2-40B4-BE49-F238E27FC236}">
                <a16:creationId xmlns:a16="http://schemas.microsoft.com/office/drawing/2014/main" id="{E6EBECEE-BDDD-6067-275E-C6EA2788E4F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A9BDF84-DA4E-DB39-7309-9197513FF4A1}"/>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236547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6417D-04C2-64C3-17BF-0A9D1BEFF40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6371EFF-57D6-F73C-1E88-F38499A9BD6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663307-5EB8-BCC1-226F-8438549FE31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66BDAD6-186E-350B-3451-12E42074073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68DE3AA-7079-FBA3-5655-2E5D2B44948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A735DCD-FBB1-DE3F-BEE1-0327043CD11E}"/>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8" name="Footer Placeholder 7">
            <a:extLst>
              <a:ext uri="{FF2B5EF4-FFF2-40B4-BE49-F238E27FC236}">
                <a16:creationId xmlns:a16="http://schemas.microsoft.com/office/drawing/2014/main" id="{E600AC72-17FB-0E43-7C34-2FEEA1B8426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EFA09F0-6F3F-642A-4DFF-CB9E7A56C4C8}"/>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305010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B3B46-FB0B-FDDC-267C-A077C1CFB21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676F2EE-D273-F65D-B19F-B2E6BD927CAD}"/>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4" name="Footer Placeholder 3">
            <a:extLst>
              <a:ext uri="{FF2B5EF4-FFF2-40B4-BE49-F238E27FC236}">
                <a16:creationId xmlns:a16="http://schemas.microsoft.com/office/drawing/2014/main" id="{C322B1A5-9B9D-CF19-E550-B6AAE7B160C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AC86479-1188-3A72-6E85-325D41EEA544}"/>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451935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DA8BE5B-2C18-3932-2050-B737F6DF4E19}"/>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3" name="Footer Placeholder 2">
            <a:extLst>
              <a:ext uri="{FF2B5EF4-FFF2-40B4-BE49-F238E27FC236}">
                <a16:creationId xmlns:a16="http://schemas.microsoft.com/office/drawing/2014/main" id="{78821D4A-5573-7C75-FD5C-AA6D5F76531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D15EB0F-6A18-7DFE-BF4B-EF174F60B421}"/>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3745503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0A3C7-FB81-76C5-5B17-56E510DEFC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1B398CA-D1D2-DE2B-8B23-A84674097C7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F26D67E-C93E-606C-0705-AE1FABA2B1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96F0E4-D2A7-2BAD-815C-B6E344BEC28D}"/>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6" name="Footer Placeholder 5">
            <a:extLst>
              <a:ext uri="{FF2B5EF4-FFF2-40B4-BE49-F238E27FC236}">
                <a16:creationId xmlns:a16="http://schemas.microsoft.com/office/drawing/2014/main" id="{55C596BA-6CFE-1B71-AD84-33BC000B4B4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F035387-FBCD-73B6-B722-02613524F9D6}"/>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3728641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A08EE-0F07-2FEF-A8C0-1EE67CAFF4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25607C6-B4C8-55AB-D58D-E434BB106AE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BC83118-78E6-CE0C-F108-2EEA8E7B99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C9121F-EACF-CEB4-B132-CF2A9FCB3FE3}"/>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6" name="Footer Placeholder 5">
            <a:extLst>
              <a:ext uri="{FF2B5EF4-FFF2-40B4-BE49-F238E27FC236}">
                <a16:creationId xmlns:a16="http://schemas.microsoft.com/office/drawing/2014/main" id="{2A3629EB-3E46-CF2F-DD42-41EC2E9FABF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DDB94AE-536B-6D47-8240-D3FAEFF4D0F7}"/>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1658918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C689E-6D89-A513-437E-A65FEBBFE2B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2BC90B9-61B0-0BA5-23F4-DAB21760517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6B4DF2-049A-339F-BA6F-6598954ECF7A}"/>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5" name="Footer Placeholder 4">
            <a:extLst>
              <a:ext uri="{FF2B5EF4-FFF2-40B4-BE49-F238E27FC236}">
                <a16:creationId xmlns:a16="http://schemas.microsoft.com/office/drawing/2014/main" id="{720DCE26-4B91-096D-D9BA-F37CDA3875B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32A70C-6918-254B-91F8-322C916CF308}"/>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278566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C9AAE32-A4F6-E247-1433-4DC875A895D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7AF5910-C56B-CB3E-39F1-B61595B4938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768B0F3-F44B-984E-5B11-5F051B8648E9}"/>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5" name="Footer Placeholder 4">
            <a:extLst>
              <a:ext uri="{FF2B5EF4-FFF2-40B4-BE49-F238E27FC236}">
                <a16:creationId xmlns:a16="http://schemas.microsoft.com/office/drawing/2014/main" id="{A777B760-92DE-FF8F-2EEA-D8ED98AD9D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17A20A-DA10-3DA4-F0CE-AD2DA87669ED}"/>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5572976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8F1DBDD-B44B-252A-7D99-FA6C6C606E3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83E9DFF-D4CC-7100-D5FC-9EE86DF368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1F305F-15D6-2882-8451-F98DFCDE074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341B595-366B-43E2-A22E-EA6A78C03F06}" type="datetimeFigureOut">
              <a:rPr lang="en-US" smtClean="0"/>
              <a:t>7/7/2026</a:t>
            </a:fld>
            <a:endParaRPr lang="en-US"/>
          </a:p>
        </p:txBody>
      </p:sp>
      <p:sp>
        <p:nvSpPr>
          <p:cNvPr id="5" name="Footer Placeholder 4">
            <a:extLst>
              <a:ext uri="{FF2B5EF4-FFF2-40B4-BE49-F238E27FC236}">
                <a16:creationId xmlns:a16="http://schemas.microsoft.com/office/drawing/2014/main" id="{AD86CDC6-F324-E8C6-AA41-D14F45B1091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F99507FC-3A91-87E9-8ED0-1A6D96DD98D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BA915EE-10CB-4CF1-8569-6154455DA573}" type="slidenum">
              <a:rPr lang="en-US" smtClean="0"/>
              <a:t>‹#›</a:t>
            </a:fld>
            <a:endParaRPr lang="en-US"/>
          </a:p>
        </p:txBody>
      </p:sp>
    </p:spTree>
    <p:extLst>
      <p:ext uri="{BB962C8B-B14F-4D97-AF65-F5344CB8AC3E}">
        <p14:creationId xmlns:p14="http://schemas.microsoft.com/office/powerpoint/2010/main" val="2140948484"/>
      </p:ext>
    </p:extLst>
  </p:cSld>
  <p:clrMap bg1="lt1" tx1="dk1" bg2="lt2" tx2="dk2" accent1="accent1" accent2="accent2" accent3="accent3" accent4="accent4" accent5="accent5" accent6="accent6" hlink="hlink" folHlink="folHlink"/>
  <p:sldLayoutIdLst>
    <p:sldLayoutId id="2147483835" r:id="rId1"/>
    <p:sldLayoutId id="2147483836" r:id="rId2"/>
    <p:sldLayoutId id="2147483837" r:id="rId3"/>
    <p:sldLayoutId id="2147483838" r:id="rId4"/>
    <p:sldLayoutId id="2147483839" r:id="rId5"/>
    <p:sldLayoutId id="2147483840" r:id="rId6"/>
    <p:sldLayoutId id="2147483841" r:id="rId7"/>
    <p:sldLayoutId id="2147483842" r:id="rId8"/>
    <p:sldLayoutId id="2147483843" r:id="rId9"/>
    <p:sldLayoutId id="2147483844" r:id="rId10"/>
    <p:sldLayoutId id="214748384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665316E-3E8A-6339-265A-61818C725CB0}"/>
              </a:ext>
            </a:extLst>
          </p:cNvPr>
          <p:cNvPicPr>
            <a:picLocks noChangeAspect="1"/>
          </p:cNvPicPr>
          <p:nvPr/>
        </p:nvPicPr>
        <p:blipFill>
          <a:blip r:embed="rId2"/>
          <a:srcRect t="35133" b="8617"/>
          <a:stretch/>
        </p:blipFill>
        <p:spPr>
          <a:xfrm>
            <a:off x="-4" y="10"/>
            <a:ext cx="12192000" cy="6857990"/>
          </a:xfrm>
          <a:prstGeom prst="rect">
            <a:avLst/>
          </a:prstGeom>
        </p:spPr>
      </p:pic>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8632722" y="647700"/>
            <a:ext cx="2772697" cy="797641"/>
          </a:xfrm>
          <a:solidFill>
            <a:schemeClr val="bg1">
              <a:alpha val="97000"/>
            </a:schemeClr>
          </a:solidFill>
          <a:effectLst>
            <a:softEdge rad="50800"/>
          </a:effectLst>
        </p:spPr>
        <p:txBody>
          <a:bodyPr anchor="t">
            <a:normAutofit fontScale="90000"/>
          </a:bodyPr>
          <a:lstStyle/>
          <a:p>
            <a:pPr algn="r"/>
            <a:r>
              <a:rPr lang="en-US" dirty="0">
                <a:solidFill>
                  <a:schemeClr val="tx1"/>
                </a:solidFill>
              </a:rPr>
              <a:t>The Stars</a:t>
            </a:r>
          </a:p>
        </p:txBody>
      </p:sp>
    </p:spTree>
    <p:extLst>
      <p:ext uri="{BB962C8B-B14F-4D97-AF65-F5344CB8AC3E}">
        <p14:creationId xmlns:p14="http://schemas.microsoft.com/office/powerpoint/2010/main" val="288082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50B7A-05F0-7A0A-9633-469C319463F0}"/>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 origin of stars</a:t>
            </a:r>
          </a:p>
        </p:txBody>
      </p:sp>
      <p:sp>
        <p:nvSpPr>
          <p:cNvPr id="3" name="Subtitle 2">
            <a:extLst>
              <a:ext uri="{FF2B5EF4-FFF2-40B4-BE49-F238E27FC236}">
                <a16:creationId xmlns:a16="http://schemas.microsoft.com/office/drawing/2014/main" id="{3AB69F48-05CA-9CBC-EBA0-04797A27D14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0837152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B24C30-F8B2-658B-FC56-9FE9F8432319}"/>
              </a:ext>
            </a:extLst>
          </p:cNvPr>
          <p:cNvSpPr txBox="1"/>
          <p:nvPr/>
        </p:nvSpPr>
        <p:spPr>
          <a:xfrm>
            <a:off x="127000" y="127000"/>
            <a:ext cx="7315200" cy="276999"/>
          </a:xfrm>
          <a:prstGeom prst="rect">
            <a:avLst/>
          </a:prstGeom>
          <a:noFill/>
        </p:spPr>
        <p:txBody>
          <a:bodyPr vert="horz" lIns="0" tIns="0" rIns="0" bIns="0" rtlCol="0">
            <a:spAutoFit/>
          </a:bodyPr>
          <a:lstStyle/>
          <a:p>
            <a:r>
              <a:rPr lang="en-US"/>
              <a:t>THE ORIGIN OF STARS</a:t>
            </a:r>
          </a:p>
        </p:txBody>
      </p:sp>
      <p:sp>
        <p:nvSpPr>
          <p:cNvPr id="3" name="TextBox 2">
            <a:extLst>
              <a:ext uri="{FF2B5EF4-FFF2-40B4-BE49-F238E27FC236}">
                <a16:creationId xmlns:a16="http://schemas.microsoft.com/office/drawing/2014/main" id="{0051492E-DE1F-34AE-D1C8-91A0AB46D5F6}"/>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8:5-6</a:t>
            </a:r>
          </a:p>
        </p:txBody>
      </p:sp>
      <p:sp>
        <p:nvSpPr>
          <p:cNvPr id="4" name="TextBox 3">
            <a:extLst>
              <a:ext uri="{FF2B5EF4-FFF2-40B4-BE49-F238E27FC236}">
                <a16:creationId xmlns:a16="http://schemas.microsoft.com/office/drawing/2014/main" id="{B450AD64-FB86-3CB5-F81B-CABA53B08A0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FB767E3-D841-8B2C-AB8D-5AB338F09F72}"/>
              </a:ext>
            </a:extLst>
          </p:cNvPr>
          <p:cNvSpPr txBox="1"/>
          <p:nvPr/>
        </p:nvSpPr>
        <p:spPr>
          <a:xfrm>
            <a:off x="1016000" y="1905000"/>
            <a:ext cx="10160000" cy="2477601"/>
          </a:xfrm>
          <a:prstGeom prst="rect">
            <a:avLst/>
          </a:prstGeom>
          <a:noFill/>
        </p:spPr>
        <p:txBody>
          <a:bodyPr vert="horz" rtlCol="0">
            <a:spAutoFit/>
          </a:bodyPr>
          <a:lstStyle/>
          <a:p>
            <a:pPr algn="ctr"/>
            <a:r>
              <a:rPr lang="en-US" sz="3100"/>
              <a:t>For even if there are so-called gods whether in heaven or on earth, as indeed there are many gods and many lords, yet for us there is but one God, </a:t>
            </a:r>
            <a:r>
              <a:rPr lang="en-US" sz="3100" b="1">
                <a:solidFill>
                  <a:srgbClr val="FF0000"/>
                </a:solidFill>
              </a:rPr>
              <a:t>the Father, from whom are all things</a:t>
            </a:r>
            <a:r>
              <a:rPr lang="en-US" sz="3100"/>
              <a:t> and we exist for Him; and one Lord, Jesus Christ, by whom are all things, and we exist through Him.</a:t>
            </a:r>
          </a:p>
        </p:txBody>
      </p:sp>
    </p:spTree>
    <p:extLst>
      <p:ext uri="{BB962C8B-B14F-4D97-AF65-F5344CB8AC3E}">
        <p14:creationId xmlns:p14="http://schemas.microsoft.com/office/powerpoint/2010/main" val="19146168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E46334-14A9-40E8-C8BF-667CB9C2D8FA}"/>
              </a:ext>
            </a:extLst>
          </p:cNvPr>
          <p:cNvSpPr txBox="1"/>
          <p:nvPr/>
        </p:nvSpPr>
        <p:spPr>
          <a:xfrm>
            <a:off x="127000" y="127000"/>
            <a:ext cx="7315200" cy="276999"/>
          </a:xfrm>
          <a:prstGeom prst="rect">
            <a:avLst/>
          </a:prstGeom>
          <a:noFill/>
        </p:spPr>
        <p:txBody>
          <a:bodyPr vert="horz" lIns="0" tIns="0" rIns="0" bIns="0" rtlCol="0">
            <a:spAutoFit/>
          </a:bodyPr>
          <a:lstStyle/>
          <a:p>
            <a:r>
              <a:rPr lang="en-US"/>
              <a:t>THE ORIGIN OF STARS</a:t>
            </a:r>
          </a:p>
        </p:txBody>
      </p:sp>
      <p:sp>
        <p:nvSpPr>
          <p:cNvPr id="3" name="TextBox 2">
            <a:extLst>
              <a:ext uri="{FF2B5EF4-FFF2-40B4-BE49-F238E27FC236}">
                <a16:creationId xmlns:a16="http://schemas.microsoft.com/office/drawing/2014/main" id="{BFC2CAE1-8A8A-B918-2CBB-6D292EDAC766}"/>
              </a:ext>
            </a:extLst>
          </p:cNvPr>
          <p:cNvSpPr txBox="1"/>
          <p:nvPr/>
        </p:nvSpPr>
        <p:spPr>
          <a:xfrm>
            <a:off x="0" y="762000"/>
            <a:ext cx="12192000" cy="646331"/>
          </a:xfrm>
          <a:prstGeom prst="rect">
            <a:avLst/>
          </a:prstGeom>
          <a:noFill/>
        </p:spPr>
        <p:txBody>
          <a:bodyPr vert="horz" rtlCol="0">
            <a:spAutoFit/>
          </a:bodyPr>
          <a:lstStyle/>
          <a:p>
            <a:pPr algn="ctr"/>
            <a:r>
              <a:rPr lang="en-US" sz="3600"/>
              <a:t>Psalm 33:6</a:t>
            </a:r>
          </a:p>
        </p:txBody>
      </p:sp>
      <p:sp>
        <p:nvSpPr>
          <p:cNvPr id="4" name="TextBox 3">
            <a:extLst>
              <a:ext uri="{FF2B5EF4-FFF2-40B4-BE49-F238E27FC236}">
                <a16:creationId xmlns:a16="http://schemas.microsoft.com/office/drawing/2014/main" id="{582A1024-2F1E-B35A-EC69-CF0D7108D5F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FABFF9E-F4D2-6D17-4A92-6F6647EBA2D1}"/>
              </a:ext>
            </a:extLst>
          </p:cNvPr>
          <p:cNvSpPr txBox="1"/>
          <p:nvPr/>
        </p:nvSpPr>
        <p:spPr>
          <a:xfrm>
            <a:off x="1016000" y="1905000"/>
            <a:ext cx="10160000" cy="1046440"/>
          </a:xfrm>
          <a:prstGeom prst="rect">
            <a:avLst/>
          </a:prstGeom>
          <a:noFill/>
        </p:spPr>
        <p:txBody>
          <a:bodyPr vert="horz" rtlCol="0">
            <a:spAutoFit/>
          </a:bodyPr>
          <a:lstStyle/>
          <a:p>
            <a:pPr algn="ctr"/>
            <a:r>
              <a:rPr lang="en-US" sz="3100"/>
              <a:t>By </a:t>
            </a:r>
            <a:r>
              <a:rPr lang="en-US" sz="3100" b="1">
                <a:solidFill>
                  <a:srgbClr val="FF0000"/>
                </a:solidFill>
              </a:rPr>
              <a:t>the word of the LORD</a:t>
            </a:r>
            <a:r>
              <a:rPr lang="en-US" sz="3100"/>
              <a:t> the heavens were made, And by the </a:t>
            </a:r>
            <a:r>
              <a:rPr lang="en-US" sz="3100" b="1">
                <a:solidFill>
                  <a:srgbClr val="FF0000"/>
                </a:solidFill>
              </a:rPr>
              <a:t>breath of His mouth</a:t>
            </a:r>
            <a:r>
              <a:rPr lang="en-US" sz="3100"/>
              <a:t> all their host.</a:t>
            </a:r>
          </a:p>
        </p:txBody>
      </p:sp>
    </p:spTree>
    <p:extLst>
      <p:ext uri="{BB962C8B-B14F-4D97-AF65-F5344CB8AC3E}">
        <p14:creationId xmlns:p14="http://schemas.microsoft.com/office/powerpoint/2010/main" val="29181668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0C1C4-94DB-8F3A-D9C2-041C3D3C9B11}"/>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People likened to stars</a:t>
            </a:r>
          </a:p>
        </p:txBody>
      </p:sp>
      <p:sp>
        <p:nvSpPr>
          <p:cNvPr id="3" name="Subtitle 2">
            <a:extLst>
              <a:ext uri="{FF2B5EF4-FFF2-40B4-BE49-F238E27FC236}">
                <a16:creationId xmlns:a16="http://schemas.microsoft.com/office/drawing/2014/main" id="{8BC46659-6F6E-FB14-E954-124EB905496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669459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0ACDB1-FAF0-89E1-5BA0-C088D1951D1A}"/>
              </a:ext>
            </a:extLst>
          </p:cNvPr>
          <p:cNvSpPr txBox="1"/>
          <p:nvPr/>
        </p:nvSpPr>
        <p:spPr>
          <a:xfrm>
            <a:off x="127000" y="127000"/>
            <a:ext cx="7315200" cy="276999"/>
          </a:xfrm>
          <a:prstGeom prst="rect">
            <a:avLst/>
          </a:prstGeom>
          <a:noFill/>
        </p:spPr>
        <p:txBody>
          <a:bodyPr vert="horz" lIns="0" tIns="0" rIns="0" bIns="0" rtlCol="0">
            <a:spAutoFit/>
          </a:bodyPr>
          <a:lstStyle/>
          <a:p>
            <a:r>
              <a:rPr lang="en-US"/>
              <a:t>PEOPLE LIKENED TO STARS</a:t>
            </a:r>
          </a:p>
        </p:txBody>
      </p:sp>
      <p:sp>
        <p:nvSpPr>
          <p:cNvPr id="3" name="TextBox 2">
            <a:extLst>
              <a:ext uri="{FF2B5EF4-FFF2-40B4-BE49-F238E27FC236}">
                <a16:creationId xmlns:a16="http://schemas.microsoft.com/office/drawing/2014/main" id="{E5041E40-4A22-0A55-A5EC-C535FA37CCA0}"/>
              </a:ext>
            </a:extLst>
          </p:cNvPr>
          <p:cNvSpPr txBox="1"/>
          <p:nvPr/>
        </p:nvSpPr>
        <p:spPr>
          <a:xfrm>
            <a:off x="0" y="762000"/>
            <a:ext cx="12192000" cy="646331"/>
          </a:xfrm>
          <a:prstGeom prst="rect">
            <a:avLst/>
          </a:prstGeom>
          <a:noFill/>
        </p:spPr>
        <p:txBody>
          <a:bodyPr vert="horz" rtlCol="0">
            <a:spAutoFit/>
          </a:bodyPr>
          <a:lstStyle/>
          <a:p>
            <a:pPr algn="ctr"/>
            <a:r>
              <a:rPr lang="en-US" sz="3600"/>
              <a:t>Daniel 12:2-3</a:t>
            </a:r>
          </a:p>
        </p:txBody>
      </p:sp>
      <p:sp>
        <p:nvSpPr>
          <p:cNvPr id="4" name="TextBox 3">
            <a:extLst>
              <a:ext uri="{FF2B5EF4-FFF2-40B4-BE49-F238E27FC236}">
                <a16:creationId xmlns:a16="http://schemas.microsoft.com/office/drawing/2014/main" id="{76E46A88-0DF7-5051-ADE3-7FB47D3519C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6EED27E-0307-BEB6-67DA-6113F4BD7274}"/>
              </a:ext>
            </a:extLst>
          </p:cNvPr>
          <p:cNvSpPr txBox="1"/>
          <p:nvPr/>
        </p:nvSpPr>
        <p:spPr>
          <a:xfrm>
            <a:off x="1016000" y="1905000"/>
            <a:ext cx="10160000" cy="2954655"/>
          </a:xfrm>
          <a:prstGeom prst="rect">
            <a:avLst/>
          </a:prstGeom>
          <a:noFill/>
        </p:spPr>
        <p:txBody>
          <a:bodyPr vert="horz" rtlCol="0">
            <a:spAutoFit/>
          </a:bodyPr>
          <a:lstStyle/>
          <a:p>
            <a:pPr algn="ctr"/>
            <a:r>
              <a:rPr lang="en-US" sz="3100"/>
              <a:t>"Many of those who sleep in the dust of the ground will awake, these to everlasting life, but the others to disgrace and everlasting contempt. "</a:t>
            </a:r>
            <a:r>
              <a:rPr lang="en-US" sz="3100" b="1">
                <a:solidFill>
                  <a:srgbClr val="FF0000"/>
                </a:solidFill>
              </a:rPr>
              <a:t>Those who have insight will shine brightly like the brightness of the expanse of heaven</a:t>
            </a:r>
            <a:r>
              <a:rPr lang="en-US" sz="3100"/>
              <a:t>, and those who lead the many to righteousness, like the stars forever and ever.</a:t>
            </a:r>
          </a:p>
        </p:txBody>
      </p:sp>
    </p:spTree>
    <p:extLst>
      <p:ext uri="{BB962C8B-B14F-4D97-AF65-F5344CB8AC3E}">
        <p14:creationId xmlns:p14="http://schemas.microsoft.com/office/powerpoint/2010/main" val="32492940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BC8CD94-B852-138B-6C4D-B3C5E6669487}"/>
              </a:ext>
            </a:extLst>
          </p:cNvPr>
          <p:cNvSpPr txBox="1"/>
          <p:nvPr/>
        </p:nvSpPr>
        <p:spPr>
          <a:xfrm>
            <a:off x="127000" y="127000"/>
            <a:ext cx="7315200" cy="276999"/>
          </a:xfrm>
          <a:prstGeom prst="rect">
            <a:avLst/>
          </a:prstGeom>
          <a:noFill/>
        </p:spPr>
        <p:txBody>
          <a:bodyPr vert="horz" lIns="0" tIns="0" rIns="0" bIns="0" rtlCol="0">
            <a:spAutoFit/>
          </a:bodyPr>
          <a:lstStyle/>
          <a:p>
            <a:r>
              <a:rPr lang="en-US"/>
              <a:t>PEOPLE LIKENED TO STARS</a:t>
            </a:r>
          </a:p>
        </p:txBody>
      </p:sp>
      <p:sp>
        <p:nvSpPr>
          <p:cNvPr id="3" name="TextBox 2">
            <a:extLst>
              <a:ext uri="{FF2B5EF4-FFF2-40B4-BE49-F238E27FC236}">
                <a16:creationId xmlns:a16="http://schemas.microsoft.com/office/drawing/2014/main" id="{72A1D187-7D88-55DF-46B9-ECDB73DA1B41}"/>
              </a:ext>
            </a:extLst>
          </p:cNvPr>
          <p:cNvSpPr txBox="1"/>
          <p:nvPr/>
        </p:nvSpPr>
        <p:spPr>
          <a:xfrm>
            <a:off x="0" y="762000"/>
            <a:ext cx="12192000" cy="646331"/>
          </a:xfrm>
          <a:prstGeom prst="rect">
            <a:avLst/>
          </a:prstGeom>
          <a:noFill/>
        </p:spPr>
        <p:txBody>
          <a:bodyPr vert="horz" rtlCol="0">
            <a:spAutoFit/>
          </a:bodyPr>
          <a:lstStyle/>
          <a:p>
            <a:pPr algn="ctr"/>
            <a:r>
              <a:rPr lang="en-US" sz="3600"/>
              <a:t>First Enoch 104:1-4</a:t>
            </a:r>
          </a:p>
        </p:txBody>
      </p:sp>
      <p:sp>
        <p:nvSpPr>
          <p:cNvPr id="4" name="TextBox 3">
            <a:extLst>
              <a:ext uri="{FF2B5EF4-FFF2-40B4-BE49-F238E27FC236}">
                <a16:creationId xmlns:a16="http://schemas.microsoft.com/office/drawing/2014/main" id="{A324BD39-5996-BC27-CDEA-BD674052C5C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5918DBF-A398-7652-2FE4-401B7694CE6A}"/>
              </a:ext>
            </a:extLst>
          </p:cNvPr>
          <p:cNvSpPr txBox="1"/>
          <p:nvPr/>
        </p:nvSpPr>
        <p:spPr>
          <a:xfrm>
            <a:off x="1016000" y="1905000"/>
            <a:ext cx="10160000" cy="3908762"/>
          </a:xfrm>
          <a:prstGeom prst="rect">
            <a:avLst/>
          </a:prstGeom>
          <a:noFill/>
        </p:spPr>
        <p:txBody>
          <a:bodyPr vert="horz" rtlCol="0">
            <a:spAutoFit/>
          </a:bodyPr>
          <a:lstStyle/>
          <a:p>
            <a:pPr algn="ctr"/>
            <a:r>
              <a:rPr lang="en-US" sz="3100"/>
              <a:t>I swear unto you, that in heaven the angels remember you for good before the glory of the Great One: and your names are written before the glory of the Great One. Be hopeful; for aforetime ye were put to shame through ill and affliction; but now </a:t>
            </a:r>
            <a:r>
              <a:rPr lang="en-US" sz="3100" b="1">
                <a:solidFill>
                  <a:srgbClr val="FF0000"/>
                </a:solidFill>
              </a:rPr>
              <a:t>ye shall shine as the lights of heaven,</a:t>
            </a:r>
            <a:r>
              <a:rPr lang="en-US" sz="3100"/>
              <a:t> ye shall shine and ye shall be seen, and the portals of heaven shall be opened to you. And in your cry, cry for judgement, and it shall appear to you; (Continued...)</a:t>
            </a:r>
          </a:p>
        </p:txBody>
      </p:sp>
    </p:spTree>
    <p:extLst>
      <p:ext uri="{BB962C8B-B14F-4D97-AF65-F5344CB8AC3E}">
        <p14:creationId xmlns:p14="http://schemas.microsoft.com/office/powerpoint/2010/main" val="551781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8E2D02-39AB-ACCC-6988-78505F90CFF2}"/>
              </a:ext>
            </a:extLst>
          </p:cNvPr>
          <p:cNvSpPr txBox="1"/>
          <p:nvPr/>
        </p:nvSpPr>
        <p:spPr>
          <a:xfrm>
            <a:off x="127000" y="127000"/>
            <a:ext cx="7315200" cy="276999"/>
          </a:xfrm>
          <a:prstGeom prst="rect">
            <a:avLst/>
          </a:prstGeom>
          <a:noFill/>
        </p:spPr>
        <p:txBody>
          <a:bodyPr vert="horz" lIns="0" tIns="0" rIns="0" bIns="0" rtlCol="0">
            <a:spAutoFit/>
          </a:bodyPr>
          <a:lstStyle/>
          <a:p>
            <a:r>
              <a:rPr lang="en-US"/>
              <a:t>PEOPLE LIKENED TO STARS</a:t>
            </a:r>
          </a:p>
        </p:txBody>
      </p:sp>
      <p:sp>
        <p:nvSpPr>
          <p:cNvPr id="3" name="TextBox 2">
            <a:extLst>
              <a:ext uri="{FF2B5EF4-FFF2-40B4-BE49-F238E27FC236}">
                <a16:creationId xmlns:a16="http://schemas.microsoft.com/office/drawing/2014/main" id="{8AB9D188-0AFF-9B49-C7DD-735A3BC2197F}"/>
              </a:ext>
            </a:extLst>
          </p:cNvPr>
          <p:cNvSpPr txBox="1"/>
          <p:nvPr/>
        </p:nvSpPr>
        <p:spPr>
          <a:xfrm>
            <a:off x="1016000" y="635000"/>
            <a:ext cx="10160000" cy="2000548"/>
          </a:xfrm>
          <a:prstGeom prst="rect">
            <a:avLst/>
          </a:prstGeom>
          <a:noFill/>
        </p:spPr>
        <p:txBody>
          <a:bodyPr vert="horz" rtlCol="0">
            <a:spAutoFit/>
          </a:bodyPr>
          <a:lstStyle/>
          <a:p>
            <a:pPr algn="ctr"/>
            <a:r>
              <a:rPr lang="en-US" sz="3100"/>
              <a:t>for all your tribulation shall be visited on the rulers, and on all who helped those who plundered you. Be hopeful, and cast not away your hopes for ye shall have great joy as the angels of heaven.</a:t>
            </a:r>
          </a:p>
        </p:txBody>
      </p:sp>
    </p:spTree>
    <p:extLst>
      <p:ext uri="{BB962C8B-B14F-4D97-AF65-F5344CB8AC3E}">
        <p14:creationId xmlns:p14="http://schemas.microsoft.com/office/powerpoint/2010/main" val="1435290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6BBF5F-690D-9738-DE91-3529174D3D8F}"/>
              </a:ext>
            </a:extLst>
          </p:cNvPr>
          <p:cNvSpPr txBox="1"/>
          <p:nvPr/>
        </p:nvSpPr>
        <p:spPr>
          <a:xfrm>
            <a:off x="127000" y="127000"/>
            <a:ext cx="7315200" cy="276999"/>
          </a:xfrm>
          <a:prstGeom prst="rect">
            <a:avLst/>
          </a:prstGeom>
          <a:noFill/>
        </p:spPr>
        <p:txBody>
          <a:bodyPr vert="horz" lIns="0" tIns="0" rIns="0" bIns="0" rtlCol="0">
            <a:spAutoFit/>
          </a:bodyPr>
          <a:lstStyle/>
          <a:p>
            <a:r>
              <a:rPr lang="en-US"/>
              <a:t>PEOPLE LIKENED TO STARS</a:t>
            </a:r>
          </a:p>
        </p:txBody>
      </p:sp>
      <p:sp>
        <p:nvSpPr>
          <p:cNvPr id="3" name="TextBox 2">
            <a:extLst>
              <a:ext uri="{FF2B5EF4-FFF2-40B4-BE49-F238E27FC236}">
                <a16:creationId xmlns:a16="http://schemas.microsoft.com/office/drawing/2014/main" id="{FC3852B4-562C-8668-9CC5-059BF9195BF0}"/>
              </a:ext>
            </a:extLst>
          </p:cNvPr>
          <p:cNvSpPr txBox="1"/>
          <p:nvPr/>
        </p:nvSpPr>
        <p:spPr>
          <a:xfrm>
            <a:off x="0" y="762000"/>
            <a:ext cx="12192000" cy="646331"/>
          </a:xfrm>
          <a:prstGeom prst="rect">
            <a:avLst/>
          </a:prstGeom>
          <a:noFill/>
        </p:spPr>
        <p:txBody>
          <a:bodyPr vert="horz" rtlCol="0">
            <a:spAutoFit/>
          </a:bodyPr>
          <a:lstStyle/>
          <a:p>
            <a:pPr algn="ctr"/>
            <a:r>
              <a:rPr lang="en-US" sz="3600"/>
              <a:t>Second Baruch [Apocalypse of Baruch] 50:12</a:t>
            </a:r>
          </a:p>
        </p:txBody>
      </p:sp>
      <p:sp>
        <p:nvSpPr>
          <p:cNvPr id="4" name="TextBox 3">
            <a:extLst>
              <a:ext uri="{FF2B5EF4-FFF2-40B4-BE49-F238E27FC236}">
                <a16:creationId xmlns:a16="http://schemas.microsoft.com/office/drawing/2014/main" id="{8FBE9DC9-1D1C-FB06-4BC4-D5B023B19E47}"/>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819CB5A4-E549-6DBF-29B0-11152BF01A1D}"/>
              </a:ext>
            </a:extLst>
          </p:cNvPr>
          <p:cNvSpPr txBox="1"/>
          <p:nvPr/>
        </p:nvSpPr>
        <p:spPr>
          <a:xfrm>
            <a:off x="1016000" y="1905000"/>
            <a:ext cx="10160000" cy="1523494"/>
          </a:xfrm>
          <a:prstGeom prst="rect">
            <a:avLst/>
          </a:prstGeom>
          <a:noFill/>
        </p:spPr>
        <p:txBody>
          <a:bodyPr vert="horz" rtlCol="0">
            <a:spAutoFit/>
          </a:bodyPr>
          <a:lstStyle/>
          <a:p>
            <a:pPr algn="ctr"/>
            <a:r>
              <a:rPr lang="en-US" sz="3100"/>
              <a:t>For those who have departed in righteousness will be raised up and </a:t>
            </a:r>
            <a:r>
              <a:rPr lang="en-US" sz="3100" b="1">
                <a:solidFill>
                  <a:srgbClr val="FF0000"/>
                </a:solidFill>
              </a:rPr>
              <a:t>made equal to the stars</a:t>
            </a:r>
            <a:r>
              <a:rPr lang="en-US" sz="3100"/>
              <a:t> and will be made to become like the angels in the place of the highest.</a:t>
            </a:r>
          </a:p>
        </p:txBody>
      </p:sp>
    </p:spTree>
    <p:extLst>
      <p:ext uri="{BB962C8B-B14F-4D97-AF65-F5344CB8AC3E}">
        <p14:creationId xmlns:p14="http://schemas.microsoft.com/office/powerpoint/2010/main" val="23894796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5150C8D-B73C-8CD5-D583-F3E2A554E4F7}"/>
              </a:ext>
            </a:extLst>
          </p:cNvPr>
          <p:cNvSpPr txBox="1"/>
          <p:nvPr/>
        </p:nvSpPr>
        <p:spPr>
          <a:xfrm>
            <a:off x="127000" y="127000"/>
            <a:ext cx="7315200" cy="276999"/>
          </a:xfrm>
          <a:prstGeom prst="rect">
            <a:avLst/>
          </a:prstGeom>
          <a:noFill/>
        </p:spPr>
        <p:txBody>
          <a:bodyPr vert="horz" lIns="0" tIns="0" rIns="0" bIns="0" rtlCol="0">
            <a:spAutoFit/>
          </a:bodyPr>
          <a:lstStyle/>
          <a:p>
            <a:r>
              <a:rPr lang="en-US"/>
              <a:t>PEOPLE LIKENED TO STARS</a:t>
            </a:r>
          </a:p>
        </p:txBody>
      </p:sp>
      <p:sp>
        <p:nvSpPr>
          <p:cNvPr id="3" name="TextBox 2">
            <a:extLst>
              <a:ext uri="{FF2B5EF4-FFF2-40B4-BE49-F238E27FC236}">
                <a16:creationId xmlns:a16="http://schemas.microsoft.com/office/drawing/2014/main" id="{E290AF05-3961-E764-24F7-5043F33F3210}"/>
              </a:ext>
            </a:extLst>
          </p:cNvPr>
          <p:cNvSpPr txBox="1"/>
          <p:nvPr/>
        </p:nvSpPr>
        <p:spPr>
          <a:xfrm>
            <a:off x="0" y="762000"/>
            <a:ext cx="12192000" cy="646331"/>
          </a:xfrm>
          <a:prstGeom prst="rect">
            <a:avLst/>
          </a:prstGeom>
          <a:noFill/>
        </p:spPr>
        <p:txBody>
          <a:bodyPr vert="horz" rtlCol="0">
            <a:spAutoFit/>
          </a:bodyPr>
          <a:lstStyle/>
          <a:p>
            <a:pPr algn="ctr"/>
            <a:r>
              <a:rPr lang="en-US" sz="3600"/>
              <a:t>Second Esdras [4th Ezra] 7:125</a:t>
            </a:r>
          </a:p>
        </p:txBody>
      </p:sp>
      <p:sp>
        <p:nvSpPr>
          <p:cNvPr id="4" name="TextBox 3">
            <a:extLst>
              <a:ext uri="{FF2B5EF4-FFF2-40B4-BE49-F238E27FC236}">
                <a16:creationId xmlns:a16="http://schemas.microsoft.com/office/drawing/2014/main" id="{734050FB-203A-90CF-1D76-71F259391191}"/>
              </a:ext>
            </a:extLst>
          </p:cNvPr>
          <p:cNvSpPr txBox="1"/>
          <p:nvPr/>
        </p:nvSpPr>
        <p:spPr>
          <a:xfrm>
            <a:off x="0" y="1270000"/>
            <a:ext cx="12192000" cy="400110"/>
          </a:xfrm>
          <a:prstGeom prst="rect">
            <a:avLst/>
          </a:prstGeom>
          <a:noFill/>
        </p:spPr>
        <p:txBody>
          <a:bodyPr vert="horz" rtlCol="0">
            <a:spAutoFit/>
          </a:bodyPr>
          <a:lstStyle/>
          <a:p>
            <a:pPr algn="ctr"/>
            <a:r>
              <a:rPr lang="en-US" sz="2000"/>
              <a:t>(NRSVUE, New Revised Standard Version Updated Edition)</a:t>
            </a:r>
          </a:p>
        </p:txBody>
      </p:sp>
      <p:sp>
        <p:nvSpPr>
          <p:cNvPr id="5" name="TextBox 4">
            <a:extLst>
              <a:ext uri="{FF2B5EF4-FFF2-40B4-BE49-F238E27FC236}">
                <a16:creationId xmlns:a16="http://schemas.microsoft.com/office/drawing/2014/main" id="{6E2B442D-0253-19B2-2E4C-1B22D3CA9856}"/>
              </a:ext>
            </a:extLst>
          </p:cNvPr>
          <p:cNvSpPr txBox="1"/>
          <p:nvPr/>
        </p:nvSpPr>
        <p:spPr>
          <a:xfrm>
            <a:off x="1016000" y="1905000"/>
            <a:ext cx="10160000" cy="1523494"/>
          </a:xfrm>
          <a:prstGeom prst="rect">
            <a:avLst/>
          </a:prstGeom>
          <a:noFill/>
        </p:spPr>
        <p:txBody>
          <a:bodyPr vert="horz" rtlCol="0">
            <a:spAutoFit/>
          </a:bodyPr>
          <a:lstStyle/>
          <a:p>
            <a:pPr algn="ctr"/>
            <a:r>
              <a:rPr lang="en-US" sz="3100"/>
              <a:t>And the faces of those who practice self-control </a:t>
            </a:r>
            <a:r>
              <a:rPr lang="en-US" sz="3100" b="1">
                <a:solidFill>
                  <a:srgbClr val="FF0000"/>
                </a:solidFill>
              </a:rPr>
              <a:t>shall shine brighter than the stars</a:t>
            </a:r>
            <a:r>
              <a:rPr lang="en-US" sz="3100"/>
              <a:t>, but our faces shall be blacker than darkness.</a:t>
            </a:r>
          </a:p>
        </p:txBody>
      </p:sp>
    </p:spTree>
    <p:extLst>
      <p:ext uri="{BB962C8B-B14F-4D97-AF65-F5344CB8AC3E}">
        <p14:creationId xmlns:p14="http://schemas.microsoft.com/office/powerpoint/2010/main" val="18460653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B501CA0-946D-1AB8-C114-4AB9454153BD}"/>
              </a:ext>
            </a:extLst>
          </p:cNvPr>
          <p:cNvSpPr txBox="1"/>
          <p:nvPr/>
        </p:nvSpPr>
        <p:spPr>
          <a:xfrm>
            <a:off x="127000" y="127000"/>
            <a:ext cx="7315200" cy="276999"/>
          </a:xfrm>
          <a:prstGeom prst="rect">
            <a:avLst/>
          </a:prstGeom>
          <a:noFill/>
        </p:spPr>
        <p:txBody>
          <a:bodyPr vert="horz" lIns="0" tIns="0" rIns="0" bIns="0" rtlCol="0">
            <a:spAutoFit/>
          </a:bodyPr>
          <a:lstStyle/>
          <a:p>
            <a:r>
              <a:rPr lang="en-US"/>
              <a:t>PEOPLE LIKENED TO STARS</a:t>
            </a:r>
          </a:p>
        </p:txBody>
      </p:sp>
      <p:sp>
        <p:nvSpPr>
          <p:cNvPr id="3" name="TextBox 2">
            <a:extLst>
              <a:ext uri="{FF2B5EF4-FFF2-40B4-BE49-F238E27FC236}">
                <a16:creationId xmlns:a16="http://schemas.microsoft.com/office/drawing/2014/main" id="{48FDA670-9790-CB69-163C-E052B0227FBD}"/>
              </a:ext>
            </a:extLst>
          </p:cNvPr>
          <p:cNvSpPr txBox="1"/>
          <p:nvPr/>
        </p:nvSpPr>
        <p:spPr>
          <a:xfrm>
            <a:off x="0" y="762000"/>
            <a:ext cx="12192000" cy="646331"/>
          </a:xfrm>
          <a:prstGeom prst="rect">
            <a:avLst/>
          </a:prstGeom>
          <a:noFill/>
        </p:spPr>
        <p:txBody>
          <a:bodyPr vert="horz" rtlCol="0">
            <a:spAutoFit/>
          </a:bodyPr>
          <a:lstStyle/>
          <a:p>
            <a:pPr algn="ctr"/>
            <a:r>
              <a:rPr lang="en-US" sz="3600"/>
              <a:t>Assumption of Moses 10:9</a:t>
            </a:r>
          </a:p>
        </p:txBody>
      </p:sp>
      <p:sp>
        <p:nvSpPr>
          <p:cNvPr id="4" name="TextBox 3">
            <a:extLst>
              <a:ext uri="{FF2B5EF4-FFF2-40B4-BE49-F238E27FC236}">
                <a16:creationId xmlns:a16="http://schemas.microsoft.com/office/drawing/2014/main" id="{2661AA5E-15FE-6731-1D1F-280A47860813}"/>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4A84B0B-5DBF-E20E-09BC-96D9B781EF42}"/>
              </a:ext>
            </a:extLst>
          </p:cNvPr>
          <p:cNvSpPr txBox="1"/>
          <p:nvPr/>
        </p:nvSpPr>
        <p:spPr>
          <a:xfrm>
            <a:off x="1016000" y="1905000"/>
            <a:ext cx="10160000" cy="2954655"/>
          </a:xfrm>
          <a:prstGeom prst="rect">
            <a:avLst/>
          </a:prstGeom>
          <a:noFill/>
        </p:spPr>
        <p:txBody>
          <a:bodyPr vert="horz" rtlCol="0">
            <a:spAutoFit/>
          </a:bodyPr>
          <a:lstStyle/>
          <a:p>
            <a:pPr algn="ctr"/>
            <a:r>
              <a:rPr lang="en-US" sz="3100"/>
              <a:t>And God will exalt thee, And He will cause thee to approach </a:t>
            </a:r>
            <a:r>
              <a:rPr lang="en-US" sz="3100" b="1">
                <a:solidFill>
                  <a:srgbClr val="FF0000"/>
                </a:solidFill>
              </a:rPr>
              <a:t>to the heaven of the stars, And He will establish thy habitation among them</a:t>
            </a:r>
            <a:r>
              <a:rPr lang="en-US" sz="3100"/>
              <a:t>. 10.And thou wilt look from on high and wilt see thy enemies in Ge(henna), And thou wilt recognize them and rejoice, And thou wilt give thanks and confess thy Creator.</a:t>
            </a:r>
          </a:p>
        </p:txBody>
      </p:sp>
    </p:spTree>
    <p:extLst>
      <p:ext uri="{BB962C8B-B14F-4D97-AF65-F5344CB8AC3E}">
        <p14:creationId xmlns:p14="http://schemas.microsoft.com/office/powerpoint/2010/main" val="31376746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0C9DD-0BDE-CD6F-568A-C5DE727A3D84}"/>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Human-like characteristics of stars</a:t>
            </a:r>
          </a:p>
        </p:txBody>
      </p:sp>
      <p:sp>
        <p:nvSpPr>
          <p:cNvPr id="3" name="Subtitle 2">
            <a:extLst>
              <a:ext uri="{FF2B5EF4-FFF2-40B4-BE49-F238E27FC236}">
                <a16:creationId xmlns:a16="http://schemas.microsoft.com/office/drawing/2014/main" id="{B7D104F0-C303-084D-A9E5-DE05D266320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603889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91BAC-3A9F-D2B2-8F36-4736ED6ED77D}"/>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Have names</a:t>
            </a:r>
          </a:p>
        </p:txBody>
      </p:sp>
      <p:sp>
        <p:nvSpPr>
          <p:cNvPr id="3" name="Subtitle 2">
            <a:extLst>
              <a:ext uri="{FF2B5EF4-FFF2-40B4-BE49-F238E27FC236}">
                <a16:creationId xmlns:a16="http://schemas.microsoft.com/office/drawing/2014/main" id="{033A0418-BE33-E2B3-B8DD-BFBB7AAF1A3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433386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2D30D8-CD6F-A4F5-CFDD-89EE753C7D83}"/>
              </a:ext>
            </a:extLst>
          </p:cNvPr>
          <p:cNvSpPr txBox="1"/>
          <p:nvPr/>
        </p:nvSpPr>
        <p:spPr>
          <a:xfrm>
            <a:off x="127000" y="127000"/>
            <a:ext cx="7315200" cy="276999"/>
          </a:xfrm>
          <a:prstGeom prst="rect">
            <a:avLst/>
          </a:prstGeom>
          <a:noFill/>
        </p:spPr>
        <p:txBody>
          <a:bodyPr vert="horz" lIns="0" tIns="0" rIns="0" bIns="0" rtlCol="0">
            <a:spAutoFit/>
          </a:bodyPr>
          <a:lstStyle/>
          <a:p>
            <a:r>
              <a:rPr lang="en-US"/>
              <a:t>Have names</a:t>
            </a:r>
          </a:p>
        </p:txBody>
      </p:sp>
      <p:sp>
        <p:nvSpPr>
          <p:cNvPr id="3" name="TextBox 2">
            <a:extLst>
              <a:ext uri="{FF2B5EF4-FFF2-40B4-BE49-F238E27FC236}">
                <a16:creationId xmlns:a16="http://schemas.microsoft.com/office/drawing/2014/main" id="{5A8BA8DF-ADC2-E1A8-5C7A-1B47ACBE7A69}"/>
              </a:ext>
            </a:extLst>
          </p:cNvPr>
          <p:cNvSpPr txBox="1"/>
          <p:nvPr/>
        </p:nvSpPr>
        <p:spPr>
          <a:xfrm>
            <a:off x="0" y="762000"/>
            <a:ext cx="12192000" cy="646331"/>
          </a:xfrm>
          <a:prstGeom prst="rect">
            <a:avLst/>
          </a:prstGeom>
          <a:noFill/>
        </p:spPr>
        <p:txBody>
          <a:bodyPr vert="horz" rtlCol="0">
            <a:spAutoFit/>
          </a:bodyPr>
          <a:lstStyle/>
          <a:p>
            <a:pPr algn="ctr"/>
            <a:r>
              <a:rPr lang="en-US" sz="3600"/>
              <a:t>First Enoch 33:3-4</a:t>
            </a:r>
          </a:p>
        </p:txBody>
      </p:sp>
      <p:sp>
        <p:nvSpPr>
          <p:cNvPr id="4" name="TextBox 3">
            <a:extLst>
              <a:ext uri="{FF2B5EF4-FFF2-40B4-BE49-F238E27FC236}">
                <a16:creationId xmlns:a16="http://schemas.microsoft.com/office/drawing/2014/main" id="{EEF10574-82F1-6F2A-F9EE-6D3614651AE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77F4229-F203-1760-8A90-D1E8F05B5E3A}"/>
              </a:ext>
            </a:extLst>
          </p:cNvPr>
          <p:cNvSpPr txBox="1"/>
          <p:nvPr/>
        </p:nvSpPr>
        <p:spPr>
          <a:xfrm>
            <a:off x="1016000" y="1905000"/>
            <a:ext cx="10160000" cy="3908762"/>
          </a:xfrm>
          <a:prstGeom prst="rect">
            <a:avLst/>
          </a:prstGeom>
          <a:noFill/>
        </p:spPr>
        <p:txBody>
          <a:bodyPr vert="horz" rtlCol="0">
            <a:spAutoFit/>
          </a:bodyPr>
          <a:lstStyle/>
          <a:p>
            <a:pPr algn="ctr"/>
            <a:r>
              <a:rPr lang="en-US" sz="3100"/>
              <a:t>I counted the portals out of which they proceed, and wrote down all their outlets, of each individual star by itself, according to their number and </a:t>
            </a:r>
            <a:r>
              <a:rPr lang="en-US" sz="3100" b="1">
                <a:solidFill>
                  <a:srgbClr val="FF0000"/>
                </a:solidFill>
              </a:rPr>
              <a:t>their names</a:t>
            </a:r>
            <a:r>
              <a:rPr lang="en-US" sz="3100"/>
              <a:t>, their courses and their positions, and their times and their months, as Uriel the holy angel who was with me showed me. He showed all things to me and wrote them down for me: </a:t>
            </a:r>
            <a:r>
              <a:rPr lang="en-US" sz="3100" b="1">
                <a:solidFill>
                  <a:srgbClr val="FF0000"/>
                </a:solidFill>
              </a:rPr>
              <a:t>also their names he wrote for me,</a:t>
            </a:r>
            <a:r>
              <a:rPr lang="en-US" sz="3100"/>
              <a:t> and their laws and their companies.</a:t>
            </a:r>
          </a:p>
        </p:txBody>
      </p:sp>
    </p:spTree>
    <p:extLst>
      <p:ext uri="{BB962C8B-B14F-4D97-AF65-F5344CB8AC3E}">
        <p14:creationId xmlns:p14="http://schemas.microsoft.com/office/powerpoint/2010/main" val="4822487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309231-AA22-D6C3-FE5B-31C61F73F10C}"/>
              </a:ext>
            </a:extLst>
          </p:cNvPr>
          <p:cNvSpPr txBox="1"/>
          <p:nvPr/>
        </p:nvSpPr>
        <p:spPr>
          <a:xfrm>
            <a:off x="127000" y="127000"/>
            <a:ext cx="7315200" cy="276999"/>
          </a:xfrm>
          <a:prstGeom prst="rect">
            <a:avLst/>
          </a:prstGeom>
          <a:noFill/>
        </p:spPr>
        <p:txBody>
          <a:bodyPr vert="horz" lIns="0" tIns="0" rIns="0" bIns="0" rtlCol="0">
            <a:spAutoFit/>
          </a:bodyPr>
          <a:lstStyle/>
          <a:p>
            <a:r>
              <a:rPr lang="en-US"/>
              <a:t>Have names</a:t>
            </a:r>
          </a:p>
        </p:txBody>
      </p:sp>
      <p:sp>
        <p:nvSpPr>
          <p:cNvPr id="3" name="TextBox 2">
            <a:extLst>
              <a:ext uri="{FF2B5EF4-FFF2-40B4-BE49-F238E27FC236}">
                <a16:creationId xmlns:a16="http://schemas.microsoft.com/office/drawing/2014/main" id="{78361D68-E5B5-DEB2-69C0-029E2626D3BD}"/>
              </a:ext>
            </a:extLst>
          </p:cNvPr>
          <p:cNvSpPr txBox="1"/>
          <p:nvPr/>
        </p:nvSpPr>
        <p:spPr>
          <a:xfrm>
            <a:off x="0" y="762000"/>
            <a:ext cx="12192000" cy="646331"/>
          </a:xfrm>
          <a:prstGeom prst="rect">
            <a:avLst/>
          </a:prstGeom>
          <a:noFill/>
        </p:spPr>
        <p:txBody>
          <a:bodyPr vert="horz" rtlCol="0">
            <a:spAutoFit/>
          </a:bodyPr>
          <a:lstStyle/>
          <a:p>
            <a:pPr algn="ctr"/>
            <a:r>
              <a:rPr lang="en-US" sz="3600"/>
              <a:t>Isaiah 40:26</a:t>
            </a:r>
          </a:p>
        </p:txBody>
      </p:sp>
      <p:sp>
        <p:nvSpPr>
          <p:cNvPr id="4" name="TextBox 3">
            <a:extLst>
              <a:ext uri="{FF2B5EF4-FFF2-40B4-BE49-F238E27FC236}">
                <a16:creationId xmlns:a16="http://schemas.microsoft.com/office/drawing/2014/main" id="{E2625114-B6FB-3E41-771B-711BB3F1A22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9B50D8C-4E1F-1E9F-B26B-B1EB39011406}"/>
              </a:ext>
            </a:extLst>
          </p:cNvPr>
          <p:cNvSpPr txBox="1"/>
          <p:nvPr/>
        </p:nvSpPr>
        <p:spPr>
          <a:xfrm>
            <a:off x="1016000" y="1905000"/>
            <a:ext cx="10160000" cy="2477601"/>
          </a:xfrm>
          <a:prstGeom prst="rect">
            <a:avLst/>
          </a:prstGeom>
          <a:noFill/>
        </p:spPr>
        <p:txBody>
          <a:bodyPr vert="horz" rtlCol="0">
            <a:spAutoFit/>
          </a:bodyPr>
          <a:lstStyle/>
          <a:p>
            <a:pPr algn="ctr"/>
            <a:r>
              <a:rPr lang="en-US" sz="3100"/>
              <a:t>Lift up your eyes on high And see who has </a:t>
            </a:r>
            <a:r>
              <a:rPr lang="en-US" sz="3100" b="1">
                <a:solidFill>
                  <a:srgbClr val="FF0000"/>
                </a:solidFill>
              </a:rPr>
              <a:t>created these stars</a:t>
            </a:r>
            <a:r>
              <a:rPr lang="en-US" sz="3100"/>
              <a:t>, The One who leads forth their host by number, </a:t>
            </a:r>
            <a:r>
              <a:rPr lang="en-US" sz="3100" b="1">
                <a:solidFill>
                  <a:srgbClr val="FF0000"/>
                </a:solidFill>
              </a:rPr>
              <a:t>He calls them all by name</a:t>
            </a:r>
            <a:r>
              <a:rPr lang="en-US" sz="3100"/>
              <a:t>; Because of the greatness of His might and the strength of His power, Not one of them is missing.</a:t>
            </a:r>
          </a:p>
        </p:txBody>
      </p:sp>
    </p:spTree>
    <p:extLst>
      <p:ext uri="{BB962C8B-B14F-4D97-AF65-F5344CB8AC3E}">
        <p14:creationId xmlns:p14="http://schemas.microsoft.com/office/powerpoint/2010/main" val="18563117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BB2244-E29E-9B47-CABA-35EA60CD8A30}"/>
              </a:ext>
            </a:extLst>
          </p:cNvPr>
          <p:cNvSpPr txBox="1"/>
          <p:nvPr/>
        </p:nvSpPr>
        <p:spPr>
          <a:xfrm>
            <a:off x="127000" y="127000"/>
            <a:ext cx="7315200" cy="276999"/>
          </a:xfrm>
          <a:prstGeom prst="rect">
            <a:avLst/>
          </a:prstGeom>
          <a:noFill/>
        </p:spPr>
        <p:txBody>
          <a:bodyPr vert="horz" lIns="0" tIns="0" rIns="0" bIns="0" rtlCol="0">
            <a:spAutoFit/>
          </a:bodyPr>
          <a:lstStyle/>
          <a:p>
            <a:r>
              <a:rPr lang="en-US"/>
              <a:t>Have names</a:t>
            </a:r>
          </a:p>
        </p:txBody>
      </p:sp>
      <p:sp>
        <p:nvSpPr>
          <p:cNvPr id="3" name="TextBox 2">
            <a:extLst>
              <a:ext uri="{FF2B5EF4-FFF2-40B4-BE49-F238E27FC236}">
                <a16:creationId xmlns:a16="http://schemas.microsoft.com/office/drawing/2014/main" id="{BE8C983A-94E3-4D3E-44FB-9530D44B6D34}"/>
              </a:ext>
            </a:extLst>
          </p:cNvPr>
          <p:cNvSpPr txBox="1"/>
          <p:nvPr/>
        </p:nvSpPr>
        <p:spPr>
          <a:xfrm>
            <a:off x="0" y="762000"/>
            <a:ext cx="12192000" cy="646331"/>
          </a:xfrm>
          <a:prstGeom prst="rect">
            <a:avLst/>
          </a:prstGeom>
          <a:noFill/>
        </p:spPr>
        <p:txBody>
          <a:bodyPr vert="horz" rtlCol="0">
            <a:spAutoFit/>
          </a:bodyPr>
          <a:lstStyle/>
          <a:p>
            <a:pPr algn="ctr"/>
            <a:r>
              <a:rPr lang="en-US" sz="3600"/>
              <a:t>Psalm 147:4</a:t>
            </a:r>
          </a:p>
        </p:txBody>
      </p:sp>
      <p:sp>
        <p:nvSpPr>
          <p:cNvPr id="4" name="TextBox 3">
            <a:extLst>
              <a:ext uri="{FF2B5EF4-FFF2-40B4-BE49-F238E27FC236}">
                <a16:creationId xmlns:a16="http://schemas.microsoft.com/office/drawing/2014/main" id="{CB5E7A0F-D771-4D06-EDC9-0444E2EB958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B50B363-1CA3-9B84-5B53-ABF67985AC0D}"/>
              </a:ext>
            </a:extLst>
          </p:cNvPr>
          <p:cNvSpPr txBox="1"/>
          <p:nvPr/>
        </p:nvSpPr>
        <p:spPr>
          <a:xfrm>
            <a:off x="1016000" y="1905000"/>
            <a:ext cx="10160000" cy="1046440"/>
          </a:xfrm>
          <a:prstGeom prst="rect">
            <a:avLst/>
          </a:prstGeom>
          <a:noFill/>
        </p:spPr>
        <p:txBody>
          <a:bodyPr vert="horz" rtlCol="0">
            <a:spAutoFit/>
          </a:bodyPr>
          <a:lstStyle/>
          <a:p>
            <a:pPr algn="ctr"/>
            <a:r>
              <a:rPr lang="en-US" sz="3100"/>
              <a:t>He counts the number of the stars; He </a:t>
            </a:r>
            <a:r>
              <a:rPr lang="en-US" sz="3100" b="1">
                <a:solidFill>
                  <a:srgbClr val="FF0000"/>
                </a:solidFill>
              </a:rPr>
              <a:t>gives names to all of them</a:t>
            </a:r>
            <a:r>
              <a:rPr lang="en-US" sz="3100"/>
              <a:t>.</a:t>
            </a:r>
          </a:p>
        </p:txBody>
      </p:sp>
    </p:spTree>
    <p:extLst>
      <p:ext uri="{BB962C8B-B14F-4D97-AF65-F5344CB8AC3E}">
        <p14:creationId xmlns:p14="http://schemas.microsoft.com/office/powerpoint/2010/main" val="4830120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5131CD-B042-DDC1-A959-685C52BE48B5}"/>
              </a:ext>
            </a:extLst>
          </p:cNvPr>
          <p:cNvSpPr txBox="1"/>
          <p:nvPr/>
        </p:nvSpPr>
        <p:spPr>
          <a:xfrm>
            <a:off x="127000" y="127000"/>
            <a:ext cx="7315200" cy="276999"/>
          </a:xfrm>
          <a:prstGeom prst="rect">
            <a:avLst/>
          </a:prstGeom>
          <a:noFill/>
        </p:spPr>
        <p:txBody>
          <a:bodyPr vert="horz" lIns="0" tIns="0" rIns="0" bIns="0" rtlCol="0">
            <a:spAutoFit/>
          </a:bodyPr>
          <a:lstStyle/>
          <a:p>
            <a:r>
              <a:rPr lang="en-US"/>
              <a:t>Have names</a:t>
            </a:r>
          </a:p>
        </p:txBody>
      </p:sp>
      <p:sp>
        <p:nvSpPr>
          <p:cNvPr id="3" name="TextBox 2">
            <a:extLst>
              <a:ext uri="{FF2B5EF4-FFF2-40B4-BE49-F238E27FC236}">
                <a16:creationId xmlns:a16="http://schemas.microsoft.com/office/drawing/2014/main" id="{1DC9124E-448A-E662-42B5-9E254474F554}"/>
              </a:ext>
            </a:extLst>
          </p:cNvPr>
          <p:cNvSpPr txBox="1"/>
          <p:nvPr/>
        </p:nvSpPr>
        <p:spPr>
          <a:xfrm>
            <a:off x="0" y="762000"/>
            <a:ext cx="12192000" cy="646331"/>
          </a:xfrm>
          <a:prstGeom prst="rect">
            <a:avLst/>
          </a:prstGeom>
          <a:noFill/>
        </p:spPr>
        <p:txBody>
          <a:bodyPr vert="horz" rtlCol="0">
            <a:spAutoFit/>
          </a:bodyPr>
          <a:lstStyle/>
          <a:p>
            <a:pPr algn="ctr"/>
            <a:r>
              <a:rPr lang="en-US" sz="3600"/>
              <a:t>Revelation 8:10-11</a:t>
            </a:r>
          </a:p>
        </p:txBody>
      </p:sp>
      <p:sp>
        <p:nvSpPr>
          <p:cNvPr id="4" name="TextBox 3">
            <a:extLst>
              <a:ext uri="{FF2B5EF4-FFF2-40B4-BE49-F238E27FC236}">
                <a16:creationId xmlns:a16="http://schemas.microsoft.com/office/drawing/2014/main" id="{4650D5E5-4160-F87B-CD17-CF6B40FD6F8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8B4932F-82DF-F982-73ED-433B67E171B7}"/>
              </a:ext>
            </a:extLst>
          </p:cNvPr>
          <p:cNvSpPr txBox="1"/>
          <p:nvPr/>
        </p:nvSpPr>
        <p:spPr>
          <a:xfrm>
            <a:off x="1016000" y="1905000"/>
            <a:ext cx="10160000" cy="2954655"/>
          </a:xfrm>
          <a:prstGeom prst="rect">
            <a:avLst/>
          </a:prstGeom>
          <a:noFill/>
        </p:spPr>
        <p:txBody>
          <a:bodyPr vert="horz" rtlCol="0">
            <a:spAutoFit/>
          </a:bodyPr>
          <a:lstStyle/>
          <a:p>
            <a:pPr algn="ctr"/>
            <a:r>
              <a:rPr lang="en-US" sz="3100"/>
              <a:t>The third angel sounded, and a great star fell from heaven, burning like a torch, and it fell on a third of the rivers and on the springs of waters. </a:t>
            </a:r>
            <a:r>
              <a:rPr lang="en-US" sz="3100" b="1">
                <a:solidFill>
                  <a:srgbClr val="FF0000"/>
                </a:solidFill>
              </a:rPr>
              <a:t>The name of the star is called Wormwood</a:t>
            </a:r>
            <a:r>
              <a:rPr lang="en-US" sz="3100"/>
              <a:t>; and a third of the waters became wormwood, and many men died from the waters, because they were made bitter.</a:t>
            </a:r>
          </a:p>
        </p:txBody>
      </p:sp>
    </p:spTree>
    <p:extLst>
      <p:ext uri="{BB962C8B-B14F-4D97-AF65-F5344CB8AC3E}">
        <p14:creationId xmlns:p14="http://schemas.microsoft.com/office/powerpoint/2010/main" val="33853838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264C0-600A-ECD7-E89F-5D617227DED5}"/>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Ability to disobey</a:t>
            </a:r>
          </a:p>
        </p:txBody>
      </p:sp>
      <p:sp>
        <p:nvSpPr>
          <p:cNvPr id="3" name="Subtitle 2">
            <a:extLst>
              <a:ext uri="{FF2B5EF4-FFF2-40B4-BE49-F238E27FC236}">
                <a16:creationId xmlns:a16="http://schemas.microsoft.com/office/drawing/2014/main" id="{CC850469-1494-F549-854C-117C44B860F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825589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671802-43D6-3CFA-33CF-554474CF4120}"/>
              </a:ext>
            </a:extLst>
          </p:cNvPr>
          <p:cNvSpPr txBox="1"/>
          <p:nvPr/>
        </p:nvSpPr>
        <p:spPr>
          <a:xfrm>
            <a:off x="127000" y="127000"/>
            <a:ext cx="7315200" cy="276999"/>
          </a:xfrm>
          <a:prstGeom prst="rect">
            <a:avLst/>
          </a:prstGeom>
          <a:noFill/>
        </p:spPr>
        <p:txBody>
          <a:bodyPr vert="horz" lIns="0" tIns="0" rIns="0" bIns="0" rtlCol="0">
            <a:spAutoFit/>
          </a:bodyPr>
          <a:lstStyle/>
          <a:p>
            <a:r>
              <a:rPr lang="en-US"/>
              <a:t>Ability to disobey</a:t>
            </a:r>
          </a:p>
        </p:txBody>
      </p:sp>
      <p:sp>
        <p:nvSpPr>
          <p:cNvPr id="3" name="TextBox 2">
            <a:extLst>
              <a:ext uri="{FF2B5EF4-FFF2-40B4-BE49-F238E27FC236}">
                <a16:creationId xmlns:a16="http://schemas.microsoft.com/office/drawing/2014/main" id="{0964CDF3-ED9B-A970-3D0A-3EA276C332DF}"/>
              </a:ext>
            </a:extLst>
          </p:cNvPr>
          <p:cNvSpPr txBox="1"/>
          <p:nvPr/>
        </p:nvSpPr>
        <p:spPr>
          <a:xfrm>
            <a:off x="0" y="762000"/>
            <a:ext cx="12192000" cy="646331"/>
          </a:xfrm>
          <a:prstGeom prst="rect">
            <a:avLst/>
          </a:prstGeom>
          <a:noFill/>
        </p:spPr>
        <p:txBody>
          <a:bodyPr vert="horz" rtlCol="0">
            <a:spAutoFit/>
          </a:bodyPr>
          <a:lstStyle/>
          <a:p>
            <a:pPr algn="ctr"/>
            <a:r>
              <a:rPr lang="en-US" sz="3600"/>
              <a:t>First Enoch 21:2-6</a:t>
            </a:r>
          </a:p>
        </p:txBody>
      </p:sp>
      <p:sp>
        <p:nvSpPr>
          <p:cNvPr id="4" name="TextBox 3">
            <a:extLst>
              <a:ext uri="{FF2B5EF4-FFF2-40B4-BE49-F238E27FC236}">
                <a16:creationId xmlns:a16="http://schemas.microsoft.com/office/drawing/2014/main" id="{C9048AFA-1C73-357D-B07B-489A6BAB772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1D93CE2-E2B9-56E1-0A99-604F5BD6E19C}"/>
              </a:ext>
            </a:extLst>
          </p:cNvPr>
          <p:cNvSpPr txBox="1"/>
          <p:nvPr/>
        </p:nvSpPr>
        <p:spPr>
          <a:xfrm>
            <a:off x="1016000" y="1905000"/>
            <a:ext cx="10160000" cy="3908762"/>
          </a:xfrm>
          <a:prstGeom prst="rect">
            <a:avLst/>
          </a:prstGeom>
          <a:noFill/>
        </p:spPr>
        <p:txBody>
          <a:bodyPr vert="horz" rtlCol="0">
            <a:spAutoFit/>
          </a:bodyPr>
          <a:lstStyle/>
          <a:p>
            <a:pPr algn="ctr"/>
            <a:r>
              <a:rPr lang="en-US" sz="3100"/>
              <a:t>And I saw there something horrible: I saw neither a heaven above nor a firmly founded earth, but a place chaotic and horrible. And there I saw seven stars of the heaven bound together in it, like great mountains and burning with fire. Then I said: 'For what sin are they bound, and on what account have they been cast in hither?' Then said Uriel, one of the holy angels, who was with me, and was chief over them, and said: (Continued...)</a:t>
            </a:r>
          </a:p>
        </p:txBody>
      </p:sp>
    </p:spTree>
    <p:extLst>
      <p:ext uri="{BB962C8B-B14F-4D97-AF65-F5344CB8AC3E}">
        <p14:creationId xmlns:p14="http://schemas.microsoft.com/office/powerpoint/2010/main" val="25576497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3F7A31C-E661-A326-2927-A15884D0FE55}"/>
              </a:ext>
            </a:extLst>
          </p:cNvPr>
          <p:cNvSpPr txBox="1"/>
          <p:nvPr/>
        </p:nvSpPr>
        <p:spPr>
          <a:xfrm>
            <a:off x="127000" y="127000"/>
            <a:ext cx="7315200" cy="276999"/>
          </a:xfrm>
          <a:prstGeom prst="rect">
            <a:avLst/>
          </a:prstGeom>
          <a:noFill/>
        </p:spPr>
        <p:txBody>
          <a:bodyPr vert="horz" lIns="0" tIns="0" rIns="0" bIns="0" rtlCol="0">
            <a:spAutoFit/>
          </a:bodyPr>
          <a:lstStyle/>
          <a:p>
            <a:r>
              <a:rPr lang="en-US"/>
              <a:t>Ability to disobey</a:t>
            </a:r>
          </a:p>
        </p:txBody>
      </p:sp>
      <p:sp>
        <p:nvSpPr>
          <p:cNvPr id="3" name="TextBox 2">
            <a:extLst>
              <a:ext uri="{FF2B5EF4-FFF2-40B4-BE49-F238E27FC236}">
                <a16:creationId xmlns:a16="http://schemas.microsoft.com/office/drawing/2014/main" id="{A82DEC24-9FB6-B9B8-1ABD-3B82D8D3261C}"/>
              </a:ext>
            </a:extLst>
          </p:cNvPr>
          <p:cNvSpPr txBox="1"/>
          <p:nvPr/>
        </p:nvSpPr>
        <p:spPr>
          <a:xfrm>
            <a:off x="1016000" y="635000"/>
            <a:ext cx="10160000" cy="2000548"/>
          </a:xfrm>
          <a:prstGeom prst="rect">
            <a:avLst/>
          </a:prstGeom>
          <a:noFill/>
        </p:spPr>
        <p:txBody>
          <a:bodyPr vert="horz" rtlCol="0">
            <a:spAutoFit/>
          </a:bodyPr>
          <a:lstStyle/>
          <a:p>
            <a:pPr algn="ctr"/>
            <a:r>
              <a:rPr lang="en-US" sz="3100"/>
              <a:t>'Enoch, why dost thou ask, and why art thou eager for the truth? These are of the number of the stars of heaven, </a:t>
            </a:r>
            <a:r>
              <a:rPr lang="en-US" sz="3100" b="1">
                <a:solidFill>
                  <a:srgbClr val="FF0000"/>
                </a:solidFill>
              </a:rPr>
              <a:t>which have transgressed the commandment of the Lord,</a:t>
            </a:r>
            <a:r>
              <a:rPr lang="en-US" sz="3100"/>
              <a:t> and are bound here till ten thousand years,</a:t>
            </a:r>
          </a:p>
        </p:txBody>
      </p:sp>
    </p:spTree>
    <p:extLst>
      <p:ext uri="{BB962C8B-B14F-4D97-AF65-F5344CB8AC3E}">
        <p14:creationId xmlns:p14="http://schemas.microsoft.com/office/powerpoint/2010/main" val="2520404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EB4695-9172-C94D-19A6-76E51EB7DFCF}"/>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Ability to obey</a:t>
            </a:r>
          </a:p>
        </p:txBody>
      </p:sp>
      <p:sp>
        <p:nvSpPr>
          <p:cNvPr id="3" name="Subtitle 2">
            <a:extLst>
              <a:ext uri="{FF2B5EF4-FFF2-40B4-BE49-F238E27FC236}">
                <a16:creationId xmlns:a16="http://schemas.microsoft.com/office/drawing/2014/main" id="{66324AF6-5F61-E7DD-2930-4DABEE22DD2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5788769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C6F92CB-6560-15B8-8224-EB63112DC868}"/>
              </a:ext>
            </a:extLst>
          </p:cNvPr>
          <p:cNvSpPr txBox="1"/>
          <p:nvPr/>
        </p:nvSpPr>
        <p:spPr>
          <a:xfrm>
            <a:off x="127000" y="127000"/>
            <a:ext cx="7315200" cy="276999"/>
          </a:xfrm>
          <a:prstGeom prst="rect">
            <a:avLst/>
          </a:prstGeom>
          <a:noFill/>
        </p:spPr>
        <p:txBody>
          <a:bodyPr vert="horz" lIns="0" tIns="0" rIns="0" bIns="0" rtlCol="0">
            <a:spAutoFit/>
          </a:bodyPr>
          <a:lstStyle/>
          <a:p>
            <a:r>
              <a:rPr lang="en-US"/>
              <a:t>Ability to obey</a:t>
            </a:r>
          </a:p>
        </p:txBody>
      </p:sp>
      <p:sp>
        <p:nvSpPr>
          <p:cNvPr id="3" name="TextBox 2">
            <a:extLst>
              <a:ext uri="{FF2B5EF4-FFF2-40B4-BE49-F238E27FC236}">
                <a16:creationId xmlns:a16="http://schemas.microsoft.com/office/drawing/2014/main" id="{21841491-6568-1C19-07F6-839040AB3A10}"/>
              </a:ext>
            </a:extLst>
          </p:cNvPr>
          <p:cNvSpPr txBox="1"/>
          <p:nvPr/>
        </p:nvSpPr>
        <p:spPr>
          <a:xfrm>
            <a:off x="0" y="762000"/>
            <a:ext cx="12192000" cy="646331"/>
          </a:xfrm>
          <a:prstGeom prst="rect">
            <a:avLst/>
          </a:prstGeom>
          <a:noFill/>
        </p:spPr>
        <p:txBody>
          <a:bodyPr vert="horz" rtlCol="0">
            <a:spAutoFit/>
          </a:bodyPr>
          <a:lstStyle/>
          <a:p>
            <a:pPr algn="ctr"/>
            <a:r>
              <a:rPr lang="en-US" sz="3600"/>
              <a:t>Sirach [Ecclesiasticus] 43:9-10</a:t>
            </a:r>
          </a:p>
        </p:txBody>
      </p:sp>
      <p:sp>
        <p:nvSpPr>
          <p:cNvPr id="4" name="TextBox 3">
            <a:extLst>
              <a:ext uri="{FF2B5EF4-FFF2-40B4-BE49-F238E27FC236}">
                <a16:creationId xmlns:a16="http://schemas.microsoft.com/office/drawing/2014/main" id="{B136B7F3-9934-9C7A-6577-42B55215CB44}"/>
              </a:ext>
            </a:extLst>
          </p:cNvPr>
          <p:cNvSpPr txBox="1"/>
          <p:nvPr/>
        </p:nvSpPr>
        <p:spPr>
          <a:xfrm>
            <a:off x="0" y="1270000"/>
            <a:ext cx="12192000" cy="400110"/>
          </a:xfrm>
          <a:prstGeom prst="rect">
            <a:avLst/>
          </a:prstGeom>
          <a:noFill/>
        </p:spPr>
        <p:txBody>
          <a:bodyPr vert="horz" rtlCol="0">
            <a:spAutoFit/>
          </a:bodyPr>
          <a:lstStyle/>
          <a:p>
            <a:pPr algn="ctr"/>
            <a:r>
              <a:rPr lang="en-US" sz="2000"/>
              <a:t>(RSV, Revised Standard Version)</a:t>
            </a:r>
          </a:p>
        </p:txBody>
      </p:sp>
      <p:sp>
        <p:nvSpPr>
          <p:cNvPr id="5" name="TextBox 4">
            <a:extLst>
              <a:ext uri="{FF2B5EF4-FFF2-40B4-BE49-F238E27FC236}">
                <a16:creationId xmlns:a16="http://schemas.microsoft.com/office/drawing/2014/main" id="{0A61C8D0-A0E5-4CBE-0C48-A4576EBC2130}"/>
              </a:ext>
            </a:extLst>
          </p:cNvPr>
          <p:cNvSpPr txBox="1"/>
          <p:nvPr/>
        </p:nvSpPr>
        <p:spPr>
          <a:xfrm>
            <a:off x="1016000" y="1905000"/>
            <a:ext cx="10160000" cy="2000548"/>
          </a:xfrm>
          <a:prstGeom prst="rect">
            <a:avLst/>
          </a:prstGeom>
          <a:noFill/>
        </p:spPr>
        <p:txBody>
          <a:bodyPr vert="horz" rtlCol="0">
            <a:spAutoFit/>
          </a:bodyPr>
          <a:lstStyle/>
          <a:p>
            <a:pPr algn="ctr"/>
            <a:r>
              <a:rPr lang="en-US" sz="3100"/>
              <a:t>The glory of the stars is the beauty of heaven, a gleaming array in the heights of the Lord. </a:t>
            </a:r>
            <a:r>
              <a:rPr lang="en-US" sz="3100" b="1">
                <a:solidFill>
                  <a:srgbClr val="FF0000"/>
                </a:solidFill>
              </a:rPr>
              <a:t>At the command of the Holy One they stand as ordered</a:t>
            </a:r>
            <a:r>
              <a:rPr lang="en-US" sz="3100"/>
              <a:t>, they never relax in their watches.</a:t>
            </a:r>
          </a:p>
        </p:txBody>
      </p:sp>
    </p:spTree>
    <p:extLst>
      <p:ext uri="{BB962C8B-B14F-4D97-AF65-F5344CB8AC3E}">
        <p14:creationId xmlns:p14="http://schemas.microsoft.com/office/powerpoint/2010/main" val="8831717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24F7CA-A710-11A5-1815-4CF01813D67E}"/>
              </a:ext>
            </a:extLst>
          </p:cNvPr>
          <p:cNvSpPr txBox="1"/>
          <p:nvPr/>
        </p:nvSpPr>
        <p:spPr>
          <a:xfrm>
            <a:off x="127000" y="127000"/>
            <a:ext cx="7315200" cy="276999"/>
          </a:xfrm>
          <a:prstGeom prst="rect">
            <a:avLst/>
          </a:prstGeom>
          <a:noFill/>
        </p:spPr>
        <p:txBody>
          <a:bodyPr vert="horz" lIns="0" tIns="0" rIns="0" bIns="0" rtlCol="0">
            <a:spAutoFit/>
          </a:bodyPr>
          <a:lstStyle/>
          <a:p>
            <a:r>
              <a:rPr lang="en-US"/>
              <a:t>Ability to obey</a:t>
            </a:r>
          </a:p>
        </p:txBody>
      </p:sp>
      <p:sp>
        <p:nvSpPr>
          <p:cNvPr id="3" name="TextBox 2">
            <a:extLst>
              <a:ext uri="{FF2B5EF4-FFF2-40B4-BE49-F238E27FC236}">
                <a16:creationId xmlns:a16="http://schemas.microsoft.com/office/drawing/2014/main" id="{AF73638E-C79B-D511-27B3-8C8A9CF3338F}"/>
              </a:ext>
            </a:extLst>
          </p:cNvPr>
          <p:cNvSpPr txBox="1"/>
          <p:nvPr/>
        </p:nvSpPr>
        <p:spPr>
          <a:xfrm>
            <a:off x="0" y="762000"/>
            <a:ext cx="12192000" cy="646331"/>
          </a:xfrm>
          <a:prstGeom prst="rect">
            <a:avLst/>
          </a:prstGeom>
          <a:noFill/>
        </p:spPr>
        <p:txBody>
          <a:bodyPr vert="horz" rtlCol="0">
            <a:spAutoFit/>
          </a:bodyPr>
          <a:lstStyle/>
          <a:p>
            <a:pPr algn="ctr"/>
            <a:r>
              <a:rPr lang="en-US" sz="3600"/>
              <a:t>Matthew 2:7-10</a:t>
            </a:r>
          </a:p>
        </p:txBody>
      </p:sp>
      <p:sp>
        <p:nvSpPr>
          <p:cNvPr id="4" name="TextBox 3">
            <a:extLst>
              <a:ext uri="{FF2B5EF4-FFF2-40B4-BE49-F238E27FC236}">
                <a16:creationId xmlns:a16="http://schemas.microsoft.com/office/drawing/2014/main" id="{714D33EF-EC91-153B-2FEF-F056204EA5C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BAFDB43-E674-4EBB-2D29-9E65858D6E0E}"/>
              </a:ext>
            </a:extLst>
          </p:cNvPr>
          <p:cNvSpPr txBox="1"/>
          <p:nvPr/>
        </p:nvSpPr>
        <p:spPr>
          <a:xfrm>
            <a:off x="1016000" y="1905000"/>
            <a:ext cx="10160000" cy="3908762"/>
          </a:xfrm>
          <a:prstGeom prst="rect">
            <a:avLst/>
          </a:prstGeom>
          <a:noFill/>
        </p:spPr>
        <p:txBody>
          <a:bodyPr vert="horz" rtlCol="0">
            <a:spAutoFit/>
          </a:bodyPr>
          <a:lstStyle/>
          <a:p>
            <a:pPr algn="ctr"/>
            <a:r>
              <a:rPr lang="en-US" sz="3100"/>
              <a:t>Then Herod secretly called the magi and determined from them the exact time the star appeared. And he sent them to Bethlehem and said, "Go and search carefully for the Child; and when you have found Him, report to me, so that I too may come and worship Him." After hearing the king, they went their way; </a:t>
            </a:r>
            <a:r>
              <a:rPr lang="en-US" sz="3100" b="1">
                <a:solidFill>
                  <a:srgbClr val="FF0000"/>
                </a:solidFill>
              </a:rPr>
              <a:t>and the star, which they had seen in the east, went on before them</a:t>
            </a:r>
            <a:r>
              <a:rPr lang="en-US" sz="3100"/>
              <a:t> until it came and stood over the place where the Child was. (Continued...)</a:t>
            </a:r>
          </a:p>
        </p:txBody>
      </p:sp>
    </p:spTree>
    <p:extLst>
      <p:ext uri="{BB962C8B-B14F-4D97-AF65-F5344CB8AC3E}">
        <p14:creationId xmlns:p14="http://schemas.microsoft.com/office/powerpoint/2010/main" val="28760313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9F3DAE-8014-0E47-CAAD-7FE8E19C569B}"/>
              </a:ext>
            </a:extLst>
          </p:cNvPr>
          <p:cNvSpPr txBox="1"/>
          <p:nvPr/>
        </p:nvSpPr>
        <p:spPr>
          <a:xfrm>
            <a:off x="127000" y="127000"/>
            <a:ext cx="7315200" cy="276999"/>
          </a:xfrm>
          <a:prstGeom prst="rect">
            <a:avLst/>
          </a:prstGeom>
          <a:noFill/>
        </p:spPr>
        <p:txBody>
          <a:bodyPr vert="horz" lIns="0" tIns="0" rIns="0" bIns="0" rtlCol="0">
            <a:spAutoFit/>
          </a:bodyPr>
          <a:lstStyle/>
          <a:p>
            <a:r>
              <a:rPr lang="en-US"/>
              <a:t>Ability to obey</a:t>
            </a:r>
          </a:p>
        </p:txBody>
      </p:sp>
      <p:sp>
        <p:nvSpPr>
          <p:cNvPr id="3" name="TextBox 2">
            <a:extLst>
              <a:ext uri="{FF2B5EF4-FFF2-40B4-BE49-F238E27FC236}">
                <a16:creationId xmlns:a16="http://schemas.microsoft.com/office/drawing/2014/main" id="{3DE6F2C4-1329-AC5A-F36D-47222D2CFE26}"/>
              </a:ext>
            </a:extLst>
          </p:cNvPr>
          <p:cNvSpPr txBox="1"/>
          <p:nvPr/>
        </p:nvSpPr>
        <p:spPr>
          <a:xfrm>
            <a:off x="1016000" y="635000"/>
            <a:ext cx="10160000" cy="1046440"/>
          </a:xfrm>
          <a:prstGeom prst="rect">
            <a:avLst/>
          </a:prstGeom>
          <a:noFill/>
        </p:spPr>
        <p:txBody>
          <a:bodyPr vert="horz" rtlCol="0">
            <a:spAutoFit/>
          </a:bodyPr>
          <a:lstStyle/>
          <a:p>
            <a:pPr algn="ctr"/>
            <a:r>
              <a:rPr lang="en-US" sz="3100"/>
              <a:t>When they saw the star, they rejoiced exceedingly with great joy.</a:t>
            </a:r>
          </a:p>
        </p:txBody>
      </p:sp>
    </p:spTree>
    <p:extLst>
      <p:ext uri="{BB962C8B-B14F-4D97-AF65-F5344CB8AC3E}">
        <p14:creationId xmlns:p14="http://schemas.microsoft.com/office/powerpoint/2010/main" val="14162094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FDF17BC-27B6-5579-36DB-E56EF6D5ABC9}"/>
              </a:ext>
            </a:extLst>
          </p:cNvPr>
          <p:cNvSpPr txBox="1"/>
          <p:nvPr/>
        </p:nvSpPr>
        <p:spPr>
          <a:xfrm>
            <a:off x="127000" y="127000"/>
            <a:ext cx="7315200" cy="276999"/>
          </a:xfrm>
          <a:prstGeom prst="rect">
            <a:avLst/>
          </a:prstGeom>
          <a:noFill/>
        </p:spPr>
        <p:txBody>
          <a:bodyPr vert="horz" lIns="0" tIns="0" rIns="0" bIns="0" rtlCol="0">
            <a:spAutoFit/>
          </a:bodyPr>
          <a:lstStyle/>
          <a:p>
            <a:r>
              <a:rPr lang="en-US"/>
              <a:t>Ability to obey</a:t>
            </a:r>
          </a:p>
        </p:txBody>
      </p:sp>
      <p:sp>
        <p:nvSpPr>
          <p:cNvPr id="3" name="TextBox 2">
            <a:extLst>
              <a:ext uri="{FF2B5EF4-FFF2-40B4-BE49-F238E27FC236}">
                <a16:creationId xmlns:a16="http://schemas.microsoft.com/office/drawing/2014/main" id="{66AC8889-4E8C-C8F2-956E-2093280095D4}"/>
              </a:ext>
            </a:extLst>
          </p:cNvPr>
          <p:cNvSpPr txBox="1"/>
          <p:nvPr/>
        </p:nvSpPr>
        <p:spPr>
          <a:xfrm>
            <a:off x="0" y="762000"/>
            <a:ext cx="12192000" cy="646331"/>
          </a:xfrm>
          <a:prstGeom prst="rect">
            <a:avLst/>
          </a:prstGeom>
          <a:noFill/>
        </p:spPr>
        <p:txBody>
          <a:bodyPr vert="horz" rtlCol="0">
            <a:spAutoFit/>
          </a:bodyPr>
          <a:lstStyle/>
          <a:p>
            <a:pPr algn="ctr"/>
            <a:r>
              <a:rPr lang="en-US" sz="3600"/>
              <a:t>Revelation 9:1-2</a:t>
            </a:r>
          </a:p>
        </p:txBody>
      </p:sp>
      <p:sp>
        <p:nvSpPr>
          <p:cNvPr id="4" name="TextBox 3">
            <a:extLst>
              <a:ext uri="{FF2B5EF4-FFF2-40B4-BE49-F238E27FC236}">
                <a16:creationId xmlns:a16="http://schemas.microsoft.com/office/drawing/2014/main" id="{6664E508-14E8-3FDE-B306-97AB3DF5443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2221832-356C-0192-7F01-EEE74D95A93A}"/>
              </a:ext>
            </a:extLst>
          </p:cNvPr>
          <p:cNvSpPr txBox="1"/>
          <p:nvPr/>
        </p:nvSpPr>
        <p:spPr>
          <a:xfrm>
            <a:off x="1016000" y="1905000"/>
            <a:ext cx="10160000" cy="2954655"/>
          </a:xfrm>
          <a:prstGeom prst="rect">
            <a:avLst/>
          </a:prstGeom>
          <a:noFill/>
        </p:spPr>
        <p:txBody>
          <a:bodyPr vert="horz" rtlCol="0">
            <a:spAutoFit/>
          </a:bodyPr>
          <a:lstStyle/>
          <a:p>
            <a:pPr algn="ctr"/>
            <a:r>
              <a:rPr lang="en-US" sz="3100"/>
              <a:t>Then the fifth angel sounded, and I saw </a:t>
            </a:r>
            <a:r>
              <a:rPr lang="en-US" sz="3100" b="1">
                <a:solidFill>
                  <a:srgbClr val="FF0000"/>
                </a:solidFill>
              </a:rPr>
              <a:t>a star from heaven</a:t>
            </a:r>
            <a:r>
              <a:rPr lang="en-US" sz="3100"/>
              <a:t> which had fallen to the earth; and </a:t>
            </a:r>
            <a:r>
              <a:rPr lang="en-US" sz="3100" b="1">
                <a:solidFill>
                  <a:srgbClr val="FF0000"/>
                </a:solidFill>
              </a:rPr>
              <a:t>the key of the bottomless pit was given to him</a:t>
            </a:r>
            <a:r>
              <a:rPr lang="en-US" sz="3100"/>
              <a:t>. He opened the bottomless pit, and smoke went up out of the pit, like the smoke of a great furnace; and the sun and the air were darkened by the smoke of the pit.</a:t>
            </a:r>
          </a:p>
        </p:txBody>
      </p:sp>
    </p:spTree>
    <p:extLst>
      <p:ext uri="{BB962C8B-B14F-4D97-AF65-F5344CB8AC3E}">
        <p14:creationId xmlns:p14="http://schemas.microsoft.com/office/powerpoint/2010/main" val="39403472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3649C5-951E-C7B5-FB2E-C4F219536542}"/>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May receive punishment</a:t>
            </a:r>
          </a:p>
        </p:txBody>
      </p:sp>
      <p:sp>
        <p:nvSpPr>
          <p:cNvPr id="3" name="Subtitle 2">
            <a:extLst>
              <a:ext uri="{FF2B5EF4-FFF2-40B4-BE49-F238E27FC236}">
                <a16:creationId xmlns:a16="http://schemas.microsoft.com/office/drawing/2014/main" id="{9FFB6467-2559-71BF-3CD1-C37FBCD4A84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3716759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CB3FB5-B88D-F738-506F-84E6467738BC}"/>
              </a:ext>
            </a:extLst>
          </p:cNvPr>
          <p:cNvSpPr txBox="1"/>
          <p:nvPr/>
        </p:nvSpPr>
        <p:spPr>
          <a:xfrm>
            <a:off x="127000" y="127000"/>
            <a:ext cx="7315200" cy="276999"/>
          </a:xfrm>
          <a:prstGeom prst="rect">
            <a:avLst/>
          </a:prstGeom>
          <a:noFill/>
        </p:spPr>
        <p:txBody>
          <a:bodyPr vert="horz" lIns="0" tIns="0" rIns="0" bIns="0" rtlCol="0">
            <a:spAutoFit/>
          </a:bodyPr>
          <a:lstStyle/>
          <a:p>
            <a:r>
              <a:rPr lang="en-US"/>
              <a:t>May receive punishment</a:t>
            </a:r>
          </a:p>
        </p:txBody>
      </p:sp>
      <p:sp>
        <p:nvSpPr>
          <p:cNvPr id="3" name="TextBox 2">
            <a:extLst>
              <a:ext uri="{FF2B5EF4-FFF2-40B4-BE49-F238E27FC236}">
                <a16:creationId xmlns:a16="http://schemas.microsoft.com/office/drawing/2014/main" id="{FE00DBCF-5C59-B6C0-491C-7B251905CB8C}"/>
              </a:ext>
            </a:extLst>
          </p:cNvPr>
          <p:cNvSpPr txBox="1"/>
          <p:nvPr/>
        </p:nvSpPr>
        <p:spPr>
          <a:xfrm>
            <a:off x="0" y="762000"/>
            <a:ext cx="12192000" cy="646331"/>
          </a:xfrm>
          <a:prstGeom prst="rect">
            <a:avLst/>
          </a:prstGeom>
          <a:noFill/>
        </p:spPr>
        <p:txBody>
          <a:bodyPr vert="horz" rtlCol="0">
            <a:spAutoFit/>
          </a:bodyPr>
          <a:lstStyle/>
          <a:p>
            <a:pPr algn="ctr"/>
            <a:r>
              <a:rPr lang="en-US" sz="3600"/>
              <a:t>First Enoch 23:4</a:t>
            </a:r>
          </a:p>
        </p:txBody>
      </p:sp>
      <p:sp>
        <p:nvSpPr>
          <p:cNvPr id="4" name="TextBox 3">
            <a:extLst>
              <a:ext uri="{FF2B5EF4-FFF2-40B4-BE49-F238E27FC236}">
                <a16:creationId xmlns:a16="http://schemas.microsoft.com/office/drawing/2014/main" id="{34ACF618-D7DD-CCAD-9025-6F3C252968A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3665F31-5EBC-CDBE-4B55-A34D1D3D51E8}"/>
              </a:ext>
            </a:extLst>
          </p:cNvPr>
          <p:cNvSpPr txBox="1"/>
          <p:nvPr/>
        </p:nvSpPr>
        <p:spPr>
          <a:xfrm>
            <a:off x="1016000" y="1905000"/>
            <a:ext cx="10160000" cy="2477601"/>
          </a:xfrm>
          <a:prstGeom prst="rect">
            <a:avLst/>
          </a:prstGeom>
          <a:noFill/>
        </p:spPr>
        <p:txBody>
          <a:bodyPr vert="horz" rtlCol="0">
            <a:spAutoFit/>
          </a:bodyPr>
          <a:lstStyle/>
          <a:p>
            <a:pPr algn="ctr"/>
            <a:r>
              <a:rPr lang="en-US" sz="3100"/>
              <a:t>I asked saying: 'What is this which rests not?' Then Raguel, one of the holy angels who was with me, answered me and said unto me: 'This course of fire which thou hast seen is the fire in the west </a:t>
            </a:r>
            <a:r>
              <a:rPr lang="en-US" sz="3100" b="1">
                <a:solidFill>
                  <a:srgbClr val="FF0000"/>
                </a:solidFill>
              </a:rPr>
              <a:t>which persecutes all the luminaries of heaven.'</a:t>
            </a:r>
          </a:p>
        </p:txBody>
      </p:sp>
    </p:spTree>
    <p:extLst>
      <p:ext uri="{BB962C8B-B14F-4D97-AF65-F5344CB8AC3E}">
        <p14:creationId xmlns:p14="http://schemas.microsoft.com/office/powerpoint/2010/main" val="241155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72C31-3395-8A25-46B2-65485E160D98}"/>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Ability of speech</a:t>
            </a:r>
          </a:p>
        </p:txBody>
      </p:sp>
      <p:sp>
        <p:nvSpPr>
          <p:cNvPr id="3" name="Subtitle 2">
            <a:extLst>
              <a:ext uri="{FF2B5EF4-FFF2-40B4-BE49-F238E27FC236}">
                <a16:creationId xmlns:a16="http://schemas.microsoft.com/office/drawing/2014/main" id="{BE38E86C-06D6-03B7-3C93-64838C72B8F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557614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06FF3B-D578-C90A-251F-02A0E7090A53}"/>
              </a:ext>
            </a:extLst>
          </p:cNvPr>
          <p:cNvSpPr txBox="1"/>
          <p:nvPr/>
        </p:nvSpPr>
        <p:spPr>
          <a:xfrm>
            <a:off x="127000" y="127000"/>
            <a:ext cx="7315200" cy="276999"/>
          </a:xfrm>
          <a:prstGeom prst="rect">
            <a:avLst/>
          </a:prstGeom>
          <a:noFill/>
        </p:spPr>
        <p:txBody>
          <a:bodyPr vert="horz" lIns="0" tIns="0" rIns="0" bIns="0" rtlCol="0">
            <a:spAutoFit/>
          </a:bodyPr>
          <a:lstStyle/>
          <a:p>
            <a:r>
              <a:rPr lang="en-US"/>
              <a:t>Ability of speech</a:t>
            </a:r>
          </a:p>
        </p:txBody>
      </p:sp>
      <p:sp>
        <p:nvSpPr>
          <p:cNvPr id="3" name="TextBox 2">
            <a:extLst>
              <a:ext uri="{FF2B5EF4-FFF2-40B4-BE49-F238E27FC236}">
                <a16:creationId xmlns:a16="http://schemas.microsoft.com/office/drawing/2014/main" id="{6CC7D484-682A-122C-C030-7500BEF27A75}"/>
              </a:ext>
            </a:extLst>
          </p:cNvPr>
          <p:cNvSpPr txBox="1"/>
          <p:nvPr/>
        </p:nvSpPr>
        <p:spPr>
          <a:xfrm>
            <a:off x="0" y="762000"/>
            <a:ext cx="12192000" cy="646331"/>
          </a:xfrm>
          <a:prstGeom prst="rect">
            <a:avLst/>
          </a:prstGeom>
          <a:noFill/>
        </p:spPr>
        <p:txBody>
          <a:bodyPr vert="horz" rtlCol="0">
            <a:spAutoFit/>
          </a:bodyPr>
          <a:lstStyle/>
          <a:p>
            <a:pPr algn="ctr"/>
            <a:r>
              <a:rPr lang="en-US" sz="3600"/>
              <a:t>First Enoch 69:21</a:t>
            </a:r>
          </a:p>
        </p:txBody>
      </p:sp>
      <p:sp>
        <p:nvSpPr>
          <p:cNvPr id="4" name="TextBox 3">
            <a:extLst>
              <a:ext uri="{FF2B5EF4-FFF2-40B4-BE49-F238E27FC236}">
                <a16:creationId xmlns:a16="http://schemas.microsoft.com/office/drawing/2014/main" id="{729222C7-39C2-19B9-10AF-6B6C1CA18C2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5E549B2-ADD1-A3BB-1F5D-389D80B237F4}"/>
              </a:ext>
            </a:extLst>
          </p:cNvPr>
          <p:cNvSpPr txBox="1"/>
          <p:nvPr/>
        </p:nvSpPr>
        <p:spPr>
          <a:xfrm>
            <a:off x="1016000" y="1905000"/>
            <a:ext cx="10160000" cy="569387"/>
          </a:xfrm>
          <a:prstGeom prst="rect">
            <a:avLst/>
          </a:prstGeom>
          <a:noFill/>
        </p:spPr>
        <p:txBody>
          <a:bodyPr vert="horz" rtlCol="0">
            <a:spAutoFit/>
          </a:bodyPr>
          <a:lstStyle/>
          <a:p>
            <a:pPr algn="ctr"/>
            <a:r>
              <a:rPr lang="en-US" sz="3100"/>
              <a:t>And </a:t>
            </a:r>
            <a:r>
              <a:rPr lang="en-US" sz="3100" b="1">
                <a:solidFill>
                  <a:srgbClr val="FF0000"/>
                </a:solidFill>
              </a:rPr>
              <a:t>through that oath</a:t>
            </a:r>
            <a:r>
              <a:rPr lang="en-US" sz="3100"/>
              <a:t> the stars complete their course,</a:t>
            </a:r>
          </a:p>
        </p:txBody>
      </p:sp>
    </p:spTree>
    <p:extLst>
      <p:ext uri="{BB962C8B-B14F-4D97-AF65-F5344CB8AC3E}">
        <p14:creationId xmlns:p14="http://schemas.microsoft.com/office/powerpoint/2010/main" val="34733444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2914214-5792-FD16-EDDC-8DE1DA0583BE}"/>
              </a:ext>
            </a:extLst>
          </p:cNvPr>
          <p:cNvSpPr txBox="1"/>
          <p:nvPr/>
        </p:nvSpPr>
        <p:spPr>
          <a:xfrm>
            <a:off x="127000" y="127000"/>
            <a:ext cx="7315200" cy="276999"/>
          </a:xfrm>
          <a:prstGeom prst="rect">
            <a:avLst/>
          </a:prstGeom>
          <a:noFill/>
        </p:spPr>
        <p:txBody>
          <a:bodyPr vert="horz" lIns="0" tIns="0" rIns="0" bIns="0" rtlCol="0">
            <a:spAutoFit/>
          </a:bodyPr>
          <a:lstStyle/>
          <a:p>
            <a:r>
              <a:rPr lang="en-US"/>
              <a:t>Ability of speech</a:t>
            </a:r>
          </a:p>
        </p:txBody>
      </p:sp>
      <p:sp>
        <p:nvSpPr>
          <p:cNvPr id="3" name="TextBox 2">
            <a:extLst>
              <a:ext uri="{FF2B5EF4-FFF2-40B4-BE49-F238E27FC236}">
                <a16:creationId xmlns:a16="http://schemas.microsoft.com/office/drawing/2014/main" id="{862BA13F-4971-512C-EB6F-A6C29E3DDAB0}"/>
              </a:ext>
            </a:extLst>
          </p:cNvPr>
          <p:cNvSpPr txBox="1"/>
          <p:nvPr/>
        </p:nvSpPr>
        <p:spPr>
          <a:xfrm>
            <a:off x="0" y="762000"/>
            <a:ext cx="12192000" cy="646331"/>
          </a:xfrm>
          <a:prstGeom prst="rect">
            <a:avLst/>
          </a:prstGeom>
          <a:noFill/>
        </p:spPr>
        <p:txBody>
          <a:bodyPr vert="horz" rtlCol="0">
            <a:spAutoFit/>
          </a:bodyPr>
          <a:lstStyle/>
          <a:p>
            <a:pPr algn="ctr"/>
            <a:r>
              <a:rPr lang="en-US" sz="3600"/>
              <a:t>Job 38:3-7</a:t>
            </a:r>
          </a:p>
        </p:txBody>
      </p:sp>
      <p:sp>
        <p:nvSpPr>
          <p:cNvPr id="4" name="TextBox 3">
            <a:extLst>
              <a:ext uri="{FF2B5EF4-FFF2-40B4-BE49-F238E27FC236}">
                <a16:creationId xmlns:a16="http://schemas.microsoft.com/office/drawing/2014/main" id="{446E9BCF-5E87-32AE-E0E7-7AE470A966D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5823B10-AB38-BBDD-FF66-40E80128EF45}"/>
              </a:ext>
            </a:extLst>
          </p:cNvPr>
          <p:cNvSpPr txBox="1"/>
          <p:nvPr/>
        </p:nvSpPr>
        <p:spPr>
          <a:xfrm>
            <a:off x="1016000" y="1905000"/>
            <a:ext cx="10160000" cy="3431709"/>
          </a:xfrm>
          <a:prstGeom prst="rect">
            <a:avLst/>
          </a:prstGeom>
          <a:noFill/>
        </p:spPr>
        <p:txBody>
          <a:bodyPr vert="horz" rtlCol="0">
            <a:spAutoFit/>
          </a:bodyPr>
          <a:lstStyle/>
          <a:p>
            <a:pPr algn="ctr"/>
            <a:r>
              <a:rPr lang="en-US" sz="3100"/>
              <a:t>"Now gird up your loins like a man, And I will ask you, and you instruct Me! "Where were you when I laid the foundation of the earth? Tell Me, if you have understanding, Who set its measurements? Since you know. Or who stretched the line on it? "On what were its bases sunk? Or who laid its cornerstone, </a:t>
            </a:r>
            <a:r>
              <a:rPr lang="en-US" sz="3100" b="1">
                <a:solidFill>
                  <a:srgbClr val="FF0000"/>
                </a:solidFill>
              </a:rPr>
              <a:t>When the morning stars sang together</a:t>
            </a:r>
            <a:r>
              <a:rPr lang="en-US" sz="3100"/>
              <a:t> And all the sons of God shouted for joy?</a:t>
            </a:r>
          </a:p>
        </p:txBody>
      </p:sp>
    </p:spTree>
    <p:extLst>
      <p:ext uri="{BB962C8B-B14F-4D97-AF65-F5344CB8AC3E}">
        <p14:creationId xmlns:p14="http://schemas.microsoft.com/office/powerpoint/2010/main" val="36730234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8C350E-6416-A2BB-C287-CF85A9CEA850}"/>
              </a:ext>
            </a:extLst>
          </p:cNvPr>
          <p:cNvSpPr txBox="1"/>
          <p:nvPr/>
        </p:nvSpPr>
        <p:spPr>
          <a:xfrm>
            <a:off x="127000" y="127000"/>
            <a:ext cx="7315200" cy="276999"/>
          </a:xfrm>
          <a:prstGeom prst="rect">
            <a:avLst/>
          </a:prstGeom>
          <a:noFill/>
        </p:spPr>
        <p:txBody>
          <a:bodyPr vert="horz" lIns="0" tIns="0" rIns="0" bIns="0" rtlCol="0">
            <a:spAutoFit/>
          </a:bodyPr>
          <a:lstStyle/>
          <a:p>
            <a:r>
              <a:rPr lang="en-US"/>
              <a:t>Ability of speech</a:t>
            </a:r>
          </a:p>
        </p:txBody>
      </p:sp>
      <p:sp>
        <p:nvSpPr>
          <p:cNvPr id="3" name="TextBox 2">
            <a:extLst>
              <a:ext uri="{FF2B5EF4-FFF2-40B4-BE49-F238E27FC236}">
                <a16:creationId xmlns:a16="http://schemas.microsoft.com/office/drawing/2014/main" id="{F45F8019-7616-AA55-08FA-834E848C2617}"/>
              </a:ext>
            </a:extLst>
          </p:cNvPr>
          <p:cNvSpPr txBox="1"/>
          <p:nvPr/>
        </p:nvSpPr>
        <p:spPr>
          <a:xfrm>
            <a:off x="0" y="762000"/>
            <a:ext cx="12192000" cy="646331"/>
          </a:xfrm>
          <a:prstGeom prst="rect">
            <a:avLst/>
          </a:prstGeom>
          <a:noFill/>
        </p:spPr>
        <p:txBody>
          <a:bodyPr vert="horz" rtlCol="0">
            <a:spAutoFit/>
          </a:bodyPr>
          <a:lstStyle/>
          <a:p>
            <a:pPr algn="ctr"/>
            <a:r>
              <a:rPr lang="en-US" sz="3600"/>
              <a:t>Psalm 148:1-4</a:t>
            </a:r>
          </a:p>
        </p:txBody>
      </p:sp>
      <p:sp>
        <p:nvSpPr>
          <p:cNvPr id="4" name="TextBox 3">
            <a:extLst>
              <a:ext uri="{FF2B5EF4-FFF2-40B4-BE49-F238E27FC236}">
                <a16:creationId xmlns:a16="http://schemas.microsoft.com/office/drawing/2014/main" id="{D5DD362F-B66D-AA19-0232-EFB24FBE348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550EC2F-C6E9-B2EF-C612-6902B43FD1C9}"/>
              </a:ext>
            </a:extLst>
          </p:cNvPr>
          <p:cNvSpPr txBox="1"/>
          <p:nvPr/>
        </p:nvSpPr>
        <p:spPr>
          <a:xfrm>
            <a:off x="1016000" y="1905000"/>
            <a:ext cx="10160000" cy="2477601"/>
          </a:xfrm>
          <a:prstGeom prst="rect">
            <a:avLst/>
          </a:prstGeom>
          <a:noFill/>
        </p:spPr>
        <p:txBody>
          <a:bodyPr vert="horz" rtlCol="0">
            <a:spAutoFit/>
          </a:bodyPr>
          <a:lstStyle/>
          <a:p>
            <a:pPr algn="ctr"/>
            <a:r>
              <a:rPr lang="en-US" sz="3100"/>
              <a:t>Praise the LORD! Praise the LORD from the heavens; Praise Him in the heights! Praise Him, all His angels; Praise Him, all His hosts! Praise Him, sun and moon; </a:t>
            </a:r>
            <a:r>
              <a:rPr lang="en-US" sz="3100" b="1">
                <a:solidFill>
                  <a:srgbClr val="FF0000"/>
                </a:solidFill>
              </a:rPr>
              <a:t>Praise Him, all stars of light!</a:t>
            </a:r>
            <a:r>
              <a:rPr lang="en-US" sz="3100"/>
              <a:t> Praise Him, highest heavens, And the waters that are above the heavens!</a:t>
            </a:r>
          </a:p>
        </p:txBody>
      </p:sp>
    </p:spTree>
    <p:extLst>
      <p:ext uri="{BB962C8B-B14F-4D97-AF65-F5344CB8AC3E}">
        <p14:creationId xmlns:p14="http://schemas.microsoft.com/office/powerpoint/2010/main" val="39636277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4862A1-09BD-002E-F9C5-4BA3D2A5AAFB}"/>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There are lots of stars</a:t>
            </a:r>
          </a:p>
        </p:txBody>
      </p:sp>
      <p:sp>
        <p:nvSpPr>
          <p:cNvPr id="3" name="Subtitle 2">
            <a:extLst>
              <a:ext uri="{FF2B5EF4-FFF2-40B4-BE49-F238E27FC236}">
                <a16:creationId xmlns:a16="http://schemas.microsoft.com/office/drawing/2014/main" id="{9FE8B666-F46C-2040-EBCE-7A3CC7B0518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5959074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C80E55-D0F9-64BB-B664-7A660E19F4C4}"/>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LOTS OF STARS</a:t>
            </a:r>
          </a:p>
        </p:txBody>
      </p:sp>
      <p:sp>
        <p:nvSpPr>
          <p:cNvPr id="3" name="TextBox 2">
            <a:extLst>
              <a:ext uri="{FF2B5EF4-FFF2-40B4-BE49-F238E27FC236}">
                <a16:creationId xmlns:a16="http://schemas.microsoft.com/office/drawing/2014/main" id="{600453D6-F4A0-9B03-335A-FC3BB375392C}"/>
              </a:ext>
            </a:extLst>
          </p:cNvPr>
          <p:cNvSpPr txBox="1"/>
          <p:nvPr/>
        </p:nvSpPr>
        <p:spPr>
          <a:xfrm>
            <a:off x="0" y="762000"/>
            <a:ext cx="12192000" cy="646331"/>
          </a:xfrm>
          <a:prstGeom prst="rect">
            <a:avLst/>
          </a:prstGeom>
          <a:noFill/>
        </p:spPr>
        <p:txBody>
          <a:bodyPr vert="horz" rtlCol="0">
            <a:spAutoFit/>
          </a:bodyPr>
          <a:lstStyle/>
          <a:p>
            <a:pPr algn="ctr"/>
            <a:r>
              <a:rPr lang="en-US" sz="3600"/>
              <a:t>Deuteronomy 1:10</a:t>
            </a:r>
          </a:p>
        </p:txBody>
      </p:sp>
      <p:sp>
        <p:nvSpPr>
          <p:cNvPr id="4" name="TextBox 3">
            <a:extLst>
              <a:ext uri="{FF2B5EF4-FFF2-40B4-BE49-F238E27FC236}">
                <a16:creationId xmlns:a16="http://schemas.microsoft.com/office/drawing/2014/main" id="{31BF95B8-CF80-7884-FBEA-16818E04FF8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A0A9CB6-664A-77DE-5531-EB5F7C5AADFF}"/>
              </a:ext>
            </a:extLst>
          </p:cNvPr>
          <p:cNvSpPr txBox="1"/>
          <p:nvPr/>
        </p:nvSpPr>
        <p:spPr>
          <a:xfrm>
            <a:off x="1016000" y="1905000"/>
            <a:ext cx="10160000" cy="1046440"/>
          </a:xfrm>
          <a:prstGeom prst="rect">
            <a:avLst/>
          </a:prstGeom>
          <a:noFill/>
        </p:spPr>
        <p:txBody>
          <a:bodyPr vert="horz" rtlCol="0">
            <a:spAutoFit/>
          </a:bodyPr>
          <a:lstStyle/>
          <a:p>
            <a:pPr algn="ctr"/>
            <a:r>
              <a:rPr lang="en-US" sz="3100"/>
              <a:t>The LORD your God has multiplied you, and behold, you are this day </a:t>
            </a:r>
            <a:r>
              <a:rPr lang="en-US" sz="3100" b="1">
                <a:solidFill>
                  <a:srgbClr val="FF0000"/>
                </a:solidFill>
              </a:rPr>
              <a:t>like the stars of heaven in number</a:t>
            </a:r>
            <a:r>
              <a:rPr lang="en-US" sz="3100"/>
              <a:t>.</a:t>
            </a:r>
          </a:p>
        </p:txBody>
      </p:sp>
    </p:spTree>
    <p:extLst>
      <p:ext uri="{BB962C8B-B14F-4D97-AF65-F5344CB8AC3E}">
        <p14:creationId xmlns:p14="http://schemas.microsoft.com/office/powerpoint/2010/main" val="1791684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330241-139F-6625-1261-5920070250DD}"/>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LOTS OF STARS</a:t>
            </a:r>
          </a:p>
        </p:txBody>
      </p:sp>
      <p:sp>
        <p:nvSpPr>
          <p:cNvPr id="3" name="TextBox 2">
            <a:extLst>
              <a:ext uri="{FF2B5EF4-FFF2-40B4-BE49-F238E27FC236}">
                <a16:creationId xmlns:a16="http://schemas.microsoft.com/office/drawing/2014/main" id="{858BBFAF-6B23-3733-805C-6F9956601D74}"/>
              </a:ext>
            </a:extLst>
          </p:cNvPr>
          <p:cNvSpPr txBox="1"/>
          <p:nvPr/>
        </p:nvSpPr>
        <p:spPr>
          <a:xfrm>
            <a:off x="0" y="762000"/>
            <a:ext cx="12192000" cy="646331"/>
          </a:xfrm>
          <a:prstGeom prst="rect">
            <a:avLst/>
          </a:prstGeom>
          <a:noFill/>
        </p:spPr>
        <p:txBody>
          <a:bodyPr vert="horz" rtlCol="0">
            <a:spAutoFit/>
          </a:bodyPr>
          <a:lstStyle/>
          <a:p>
            <a:pPr algn="ctr"/>
            <a:r>
              <a:rPr lang="en-US" sz="3600"/>
              <a:t>First Enoch 93:11</a:t>
            </a:r>
          </a:p>
        </p:txBody>
      </p:sp>
      <p:sp>
        <p:nvSpPr>
          <p:cNvPr id="4" name="TextBox 3">
            <a:extLst>
              <a:ext uri="{FF2B5EF4-FFF2-40B4-BE49-F238E27FC236}">
                <a16:creationId xmlns:a16="http://schemas.microsoft.com/office/drawing/2014/main" id="{475A0133-3952-C645-98F5-BEB2870F27B5}"/>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797E4D0-75E2-8115-C696-A72F9655CA56}"/>
              </a:ext>
            </a:extLst>
          </p:cNvPr>
          <p:cNvSpPr txBox="1"/>
          <p:nvPr/>
        </p:nvSpPr>
        <p:spPr>
          <a:xfrm>
            <a:off x="1016000" y="1905000"/>
            <a:ext cx="10160000" cy="3908762"/>
          </a:xfrm>
          <a:prstGeom prst="rect">
            <a:avLst/>
          </a:prstGeom>
          <a:noFill/>
        </p:spPr>
        <p:txBody>
          <a:bodyPr vert="horz" rtlCol="0">
            <a:spAutoFit/>
          </a:bodyPr>
          <a:lstStyle/>
          <a:p>
            <a:pPr algn="ctr"/>
            <a:r>
              <a:rPr lang="en-US" sz="3100"/>
              <a:t>[For who is there of all the children of men that is able to hear the voice of the Holy One without being troubled ? And who can think His thoughts ? and who is there that can behold all the works of heaven ? And how should there be one who could behold the heaven, and who is there that could understand the things of heaven and see a soul or a spirit and could tell thereof, or ascend and see all their ends and think them or do like them ? (Continued...)</a:t>
            </a:r>
          </a:p>
        </p:txBody>
      </p:sp>
    </p:spTree>
    <p:extLst>
      <p:ext uri="{BB962C8B-B14F-4D97-AF65-F5344CB8AC3E}">
        <p14:creationId xmlns:p14="http://schemas.microsoft.com/office/powerpoint/2010/main" val="7042366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7C54735-387B-8B49-9B8E-1120051C795D}"/>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LOTS OF STARS</a:t>
            </a:r>
          </a:p>
        </p:txBody>
      </p:sp>
      <p:sp>
        <p:nvSpPr>
          <p:cNvPr id="3" name="TextBox 2">
            <a:extLst>
              <a:ext uri="{FF2B5EF4-FFF2-40B4-BE49-F238E27FC236}">
                <a16:creationId xmlns:a16="http://schemas.microsoft.com/office/drawing/2014/main" id="{521FACDF-9BC2-9FCF-B098-33920FEA0249}"/>
              </a:ext>
            </a:extLst>
          </p:cNvPr>
          <p:cNvSpPr txBox="1"/>
          <p:nvPr/>
        </p:nvSpPr>
        <p:spPr>
          <a:xfrm>
            <a:off x="1016000" y="635000"/>
            <a:ext cx="10160000" cy="2954655"/>
          </a:xfrm>
          <a:prstGeom prst="rect">
            <a:avLst/>
          </a:prstGeom>
          <a:noFill/>
        </p:spPr>
        <p:txBody>
          <a:bodyPr vert="horz" rtlCol="0">
            <a:spAutoFit/>
          </a:bodyPr>
          <a:lstStyle/>
          <a:p>
            <a:pPr algn="ctr"/>
            <a:r>
              <a:rPr lang="en-US" sz="3100"/>
              <a:t>And who is there of all men that could know what is the breadth and the length of the earth, and to whom has been shown the measure of all of them ? Or is there any one who could discern the length of the heaven and how great is its height, and upon what it is founded, and </a:t>
            </a:r>
            <a:r>
              <a:rPr lang="en-US" sz="3100" b="1">
                <a:solidFill>
                  <a:srgbClr val="FF0000"/>
                </a:solidFill>
              </a:rPr>
              <a:t>how great is the number of the stars,</a:t>
            </a:r>
            <a:r>
              <a:rPr lang="en-US" sz="3100"/>
              <a:t> and where all the luminaries rest ?]</a:t>
            </a:r>
          </a:p>
        </p:txBody>
      </p:sp>
    </p:spTree>
    <p:extLst>
      <p:ext uri="{BB962C8B-B14F-4D97-AF65-F5344CB8AC3E}">
        <p14:creationId xmlns:p14="http://schemas.microsoft.com/office/powerpoint/2010/main" val="13088529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56530F-129C-CBA5-3BCA-E192DD2DCEF7}"/>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LOTS OF STARS</a:t>
            </a:r>
          </a:p>
        </p:txBody>
      </p:sp>
      <p:sp>
        <p:nvSpPr>
          <p:cNvPr id="3" name="TextBox 2">
            <a:extLst>
              <a:ext uri="{FF2B5EF4-FFF2-40B4-BE49-F238E27FC236}">
                <a16:creationId xmlns:a16="http://schemas.microsoft.com/office/drawing/2014/main" id="{1042DF69-B148-0F45-5CE3-844DC2BC32E4}"/>
              </a:ext>
            </a:extLst>
          </p:cNvPr>
          <p:cNvSpPr txBox="1"/>
          <p:nvPr/>
        </p:nvSpPr>
        <p:spPr>
          <a:xfrm>
            <a:off x="0" y="762000"/>
            <a:ext cx="12192000" cy="646331"/>
          </a:xfrm>
          <a:prstGeom prst="rect">
            <a:avLst/>
          </a:prstGeom>
          <a:noFill/>
        </p:spPr>
        <p:txBody>
          <a:bodyPr vert="horz" rtlCol="0">
            <a:spAutoFit/>
          </a:bodyPr>
          <a:lstStyle/>
          <a:p>
            <a:pPr algn="ctr"/>
            <a:r>
              <a:rPr lang="en-US" sz="3600"/>
              <a:t>Genesis 15:5</a:t>
            </a:r>
          </a:p>
        </p:txBody>
      </p:sp>
      <p:sp>
        <p:nvSpPr>
          <p:cNvPr id="4" name="TextBox 3">
            <a:extLst>
              <a:ext uri="{FF2B5EF4-FFF2-40B4-BE49-F238E27FC236}">
                <a16:creationId xmlns:a16="http://schemas.microsoft.com/office/drawing/2014/main" id="{6A474FBE-CFB5-257B-CBE0-D41EAEEB581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F78D10A-236E-F7AC-4830-26FDCC0F7507}"/>
              </a:ext>
            </a:extLst>
          </p:cNvPr>
          <p:cNvSpPr txBox="1"/>
          <p:nvPr/>
        </p:nvSpPr>
        <p:spPr>
          <a:xfrm>
            <a:off x="1016000" y="1905000"/>
            <a:ext cx="10160000" cy="1523494"/>
          </a:xfrm>
          <a:prstGeom prst="rect">
            <a:avLst/>
          </a:prstGeom>
          <a:noFill/>
        </p:spPr>
        <p:txBody>
          <a:bodyPr vert="horz" rtlCol="0">
            <a:spAutoFit/>
          </a:bodyPr>
          <a:lstStyle/>
          <a:p>
            <a:pPr algn="ctr"/>
            <a:r>
              <a:rPr lang="en-US" sz="3100"/>
              <a:t>And He took him outside and said, "Now look toward the heavens, and count the stars, </a:t>
            </a:r>
            <a:r>
              <a:rPr lang="en-US" sz="3100" b="1">
                <a:solidFill>
                  <a:srgbClr val="FF0000"/>
                </a:solidFill>
              </a:rPr>
              <a:t>if you are able to count them</a:t>
            </a:r>
            <a:r>
              <a:rPr lang="en-US" sz="3100"/>
              <a:t>." And He said to him, "So shall your descendants be."</a:t>
            </a:r>
          </a:p>
        </p:txBody>
      </p:sp>
    </p:spTree>
    <p:extLst>
      <p:ext uri="{BB962C8B-B14F-4D97-AF65-F5344CB8AC3E}">
        <p14:creationId xmlns:p14="http://schemas.microsoft.com/office/powerpoint/2010/main" val="18852244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3185B9-8E08-9C15-9FED-5F57A44EEA1D}"/>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LOTS OF STARS</a:t>
            </a:r>
          </a:p>
        </p:txBody>
      </p:sp>
      <p:sp>
        <p:nvSpPr>
          <p:cNvPr id="3" name="TextBox 2">
            <a:extLst>
              <a:ext uri="{FF2B5EF4-FFF2-40B4-BE49-F238E27FC236}">
                <a16:creationId xmlns:a16="http://schemas.microsoft.com/office/drawing/2014/main" id="{3C10163C-284B-2CB5-C6D0-970E79B58DE1}"/>
              </a:ext>
            </a:extLst>
          </p:cNvPr>
          <p:cNvSpPr txBox="1"/>
          <p:nvPr/>
        </p:nvSpPr>
        <p:spPr>
          <a:xfrm>
            <a:off x="0" y="762000"/>
            <a:ext cx="12192000" cy="646331"/>
          </a:xfrm>
          <a:prstGeom prst="rect">
            <a:avLst/>
          </a:prstGeom>
          <a:noFill/>
        </p:spPr>
        <p:txBody>
          <a:bodyPr vert="horz" rtlCol="0">
            <a:spAutoFit/>
          </a:bodyPr>
          <a:lstStyle/>
          <a:p>
            <a:pPr algn="ctr"/>
            <a:r>
              <a:rPr lang="en-US" sz="3600"/>
              <a:t>Genesis 22:17</a:t>
            </a:r>
          </a:p>
        </p:txBody>
      </p:sp>
      <p:sp>
        <p:nvSpPr>
          <p:cNvPr id="4" name="TextBox 3">
            <a:extLst>
              <a:ext uri="{FF2B5EF4-FFF2-40B4-BE49-F238E27FC236}">
                <a16:creationId xmlns:a16="http://schemas.microsoft.com/office/drawing/2014/main" id="{6D7C587A-3049-F459-9F10-84A228E7857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F10A885-EAAD-A089-B59C-AA33E6F9B5BE}"/>
              </a:ext>
            </a:extLst>
          </p:cNvPr>
          <p:cNvSpPr txBox="1"/>
          <p:nvPr/>
        </p:nvSpPr>
        <p:spPr>
          <a:xfrm>
            <a:off x="1016000" y="1905000"/>
            <a:ext cx="10160000" cy="2000548"/>
          </a:xfrm>
          <a:prstGeom prst="rect">
            <a:avLst/>
          </a:prstGeom>
          <a:noFill/>
        </p:spPr>
        <p:txBody>
          <a:bodyPr vert="horz" rtlCol="0">
            <a:spAutoFit/>
          </a:bodyPr>
          <a:lstStyle/>
          <a:p>
            <a:pPr algn="ctr"/>
            <a:r>
              <a:rPr lang="en-US" sz="3100"/>
              <a:t>indeed I will greatly bless you, and I will </a:t>
            </a:r>
            <a:r>
              <a:rPr lang="en-US" sz="3100" b="1">
                <a:solidFill>
                  <a:srgbClr val="FF0000"/>
                </a:solidFill>
              </a:rPr>
              <a:t>greatly multiply your seed as the stars of the heavens and as the sand which is on the seashore</a:t>
            </a:r>
            <a:r>
              <a:rPr lang="en-US" sz="3100"/>
              <a:t>; and your seed shall possess the gate of their enemies.</a:t>
            </a:r>
          </a:p>
        </p:txBody>
      </p:sp>
    </p:spTree>
    <p:extLst>
      <p:ext uri="{BB962C8B-B14F-4D97-AF65-F5344CB8AC3E}">
        <p14:creationId xmlns:p14="http://schemas.microsoft.com/office/powerpoint/2010/main" val="9907903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3A0E9F-65BB-C7EA-B427-9437DE7DD837}"/>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LOTS OF STARS</a:t>
            </a:r>
          </a:p>
        </p:txBody>
      </p:sp>
      <p:sp>
        <p:nvSpPr>
          <p:cNvPr id="3" name="TextBox 2">
            <a:extLst>
              <a:ext uri="{FF2B5EF4-FFF2-40B4-BE49-F238E27FC236}">
                <a16:creationId xmlns:a16="http://schemas.microsoft.com/office/drawing/2014/main" id="{3C091D77-BEDB-D625-8652-7D3D50A99E7A}"/>
              </a:ext>
            </a:extLst>
          </p:cNvPr>
          <p:cNvSpPr txBox="1"/>
          <p:nvPr/>
        </p:nvSpPr>
        <p:spPr>
          <a:xfrm>
            <a:off x="0" y="762000"/>
            <a:ext cx="12192000" cy="646331"/>
          </a:xfrm>
          <a:prstGeom prst="rect">
            <a:avLst/>
          </a:prstGeom>
          <a:noFill/>
        </p:spPr>
        <p:txBody>
          <a:bodyPr vert="horz" rtlCol="0">
            <a:spAutoFit/>
          </a:bodyPr>
          <a:lstStyle/>
          <a:p>
            <a:pPr algn="ctr"/>
            <a:r>
              <a:rPr lang="en-US" sz="3600"/>
              <a:t>Hebrews 11:12</a:t>
            </a:r>
          </a:p>
        </p:txBody>
      </p:sp>
      <p:sp>
        <p:nvSpPr>
          <p:cNvPr id="4" name="TextBox 3">
            <a:extLst>
              <a:ext uri="{FF2B5EF4-FFF2-40B4-BE49-F238E27FC236}">
                <a16:creationId xmlns:a16="http://schemas.microsoft.com/office/drawing/2014/main" id="{39F73E71-F236-5708-601A-37B192A8895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C987CEE-9B09-98CA-10B8-F1C1C3696335}"/>
              </a:ext>
            </a:extLst>
          </p:cNvPr>
          <p:cNvSpPr txBox="1"/>
          <p:nvPr/>
        </p:nvSpPr>
        <p:spPr>
          <a:xfrm>
            <a:off x="1016000" y="1905000"/>
            <a:ext cx="10160000" cy="2000548"/>
          </a:xfrm>
          <a:prstGeom prst="rect">
            <a:avLst/>
          </a:prstGeom>
          <a:noFill/>
        </p:spPr>
        <p:txBody>
          <a:bodyPr vert="horz" rtlCol="0">
            <a:spAutoFit/>
          </a:bodyPr>
          <a:lstStyle/>
          <a:p>
            <a:pPr algn="ctr"/>
            <a:r>
              <a:rPr lang="en-US" sz="3100"/>
              <a:t>Therefore there was born even of one man, and him as good as dead at that, as many descendants </a:t>
            </a:r>
            <a:r>
              <a:rPr lang="en-US" sz="3100" b="1">
                <a:solidFill>
                  <a:srgbClr val="FF0000"/>
                </a:solidFill>
              </a:rPr>
              <a:t>AS THE STARS OF HEAVEN IN NUMBER, AND INNUMERABLE AS THE SAND WHICH IS BY THE SEASHORE</a:t>
            </a:r>
            <a:r>
              <a:rPr lang="en-US" sz="3100"/>
              <a:t>.</a:t>
            </a:r>
          </a:p>
        </p:txBody>
      </p:sp>
    </p:spTree>
    <p:extLst>
      <p:ext uri="{BB962C8B-B14F-4D97-AF65-F5344CB8AC3E}">
        <p14:creationId xmlns:p14="http://schemas.microsoft.com/office/powerpoint/2010/main" val="37159443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9D99A-B3A8-3B1A-AE3B-D23F63314943}"/>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Constellations</a:t>
            </a:r>
          </a:p>
        </p:txBody>
      </p:sp>
      <p:sp>
        <p:nvSpPr>
          <p:cNvPr id="3" name="Subtitle 2">
            <a:extLst>
              <a:ext uri="{FF2B5EF4-FFF2-40B4-BE49-F238E27FC236}">
                <a16:creationId xmlns:a16="http://schemas.microsoft.com/office/drawing/2014/main" id="{5C31E60B-143D-3BE1-1B2E-7151F04587B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9876566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2BFA4C-201C-CD20-F30E-DE5B35384241}"/>
              </a:ext>
            </a:extLst>
          </p:cNvPr>
          <p:cNvSpPr txBox="1"/>
          <p:nvPr/>
        </p:nvSpPr>
        <p:spPr>
          <a:xfrm>
            <a:off x="127000" y="127000"/>
            <a:ext cx="7315200" cy="276999"/>
          </a:xfrm>
          <a:prstGeom prst="rect">
            <a:avLst/>
          </a:prstGeom>
          <a:noFill/>
        </p:spPr>
        <p:txBody>
          <a:bodyPr vert="horz" lIns="0" tIns="0" rIns="0" bIns="0" rtlCol="0">
            <a:spAutoFit/>
          </a:bodyPr>
          <a:lstStyle/>
          <a:p>
            <a:r>
              <a:rPr lang="en-US"/>
              <a:t>CONSTELLATIONS</a:t>
            </a:r>
          </a:p>
        </p:txBody>
      </p:sp>
      <p:sp>
        <p:nvSpPr>
          <p:cNvPr id="3" name="TextBox 2">
            <a:extLst>
              <a:ext uri="{FF2B5EF4-FFF2-40B4-BE49-F238E27FC236}">
                <a16:creationId xmlns:a16="http://schemas.microsoft.com/office/drawing/2014/main" id="{46301298-9985-87CE-8D39-78D5EC0D3426}"/>
              </a:ext>
            </a:extLst>
          </p:cNvPr>
          <p:cNvSpPr txBox="1"/>
          <p:nvPr/>
        </p:nvSpPr>
        <p:spPr>
          <a:xfrm>
            <a:off x="0" y="762000"/>
            <a:ext cx="12192000" cy="646331"/>
          </a:xfrm>
          <a:prstGeom prst="rect">
            <a:avLst/>
          </a:prstGeom>
          <a:noFill/>
        </p:spPr>
        <p:txBody>
          <a:bodyPr vert="horz" rtlCol="0">
            <a:spAutoFit/>
          </a:bodyPr>
          <a:lstStyle/>
          <a:p>
            <a:pPr algn="ctr"/>
            <a:r>
              <a:rPr lang="en-US" sz="3600"/>
              <a:t>Assumption of Moses 10:5</a:t>
            </a:r>
          </a:p>
        </p:txBody>
      </p:sp>
      <p:sp>
        <p:nvSpPr>
          <p:cNvPr id="4" name="TextBox 3">
            <a:extLst>
              <a:ext uri="{FF2B5EF4-FFF2-40B4-BE49-F238E27FC236}">
                <a16:creationId xmlns:a16="http://schemas.microsoft.com/office/drawing/2014/main" id="{20E0214A-EA3B-4D49-6C76-D0081254EE2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49ECA21-6E38-51D4-2A49-F2FBE7D3F892}"/>
              </a:ext>
            </a:extLst>
          </p:cNvPr>
          <p:cNvSpPr txBox="1"/>
          <p:nvPr/>
        </p:nvSpPr>
        <p:spPr>
          <a:xfrm>
            <a:off x="1016000" y="1905000"/>
            <a:ext cx="10160000" cy="2000548"/>
          </a:xfrm>
          <a:prstGeom prst="rect">
            <a:avLst/>
          </a:prstGeom>
          <a:noFill/>
        </p:spPr>
        <p:txBody>
          <a:bodyPr vert="horz" rtlCol="0">
            <a:spAutoFit/>
          </a:bodyPr>
          <a:lstStyle/>
          <a:p>
            <a:pPr algn="ctr"/>
            <a:r>
              <a:rPr lang="en-US" sz="3100"/>
              <a:t>And the horns of the sun will be broken and he will be turned into darkness; And the moon will not give her light, and be turned wholly into blood. And </a:t>
            </a:r>
            <a:r>
              <a:rPr lang="en-US" sz="3100" b="1">
                <a:solidFill>
                  <a:srgbClr val="FF0000"/>
                </a:solidFill>
              </a:rPr>
              <a:t>the circle of the stars will be disturbed.</a:t>
            </a:r>
          </a:p>
        </p:txBody>
      </p:sp>
    </p:spTree>
    <p:extLst>
      <p:ext uri="{BB962C8B-B14F-4D97-AF65-F5344CB8AC3E}">
        <p14:creationId xmlns:p14="http://schemas.microsoft.com/office/powerpoint/2010/main" val="37398622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4C53E1-4761-805A-32B7-25374DA29217}"/>
              </a:ext>
            </a:extLst>
          </p:cNvPr>
          <p:cNvSpPr txBox="1"/>
          <p:nvPr/>
        </p:nvSpPr>
        <p:spPr>
          <a:xfrm>
            <a:off x="127000" y="127000"/>
            <a:ext cx="7315200" cy="276999"/>
          </a:xfrm>
          <a:prstGeom prst="rect">
            <a:avLst/>
          </a:prstGeom>
          <a:noFill/>
        </p:spPr>
        <p:txBody>
          <a:bodyPr vert="horz" lIns="0" tIns="0" rIns="0" bIns="0" rtlCol="0">
            <a:spAutoFit/>
          </a:bodyPr>
          <a:lstStyle/>
          <a:p>
            <a:r>
              <a:rPr lang="en-US"/>
              <a:t>CONSTELLATIONS</a:t>
            </a:r>
          </a:p>
        </p:txBody>
      </p:sp>
      <p:sp>
        <p:nvSpPr>
          <p:cNvPr id="3" name="TextBox 2">
            <a:extLst>
              <a:ext uri="{FF2B5EF4-FFF2-40B4-BE49-F238E27FC236}">
                <a16:creationId xmlns:a16="http://schemas.microsoft.com/office/drawing/2014/main" id="{853287BF-5560-1FBB-6CA6-0AB14724DFA0}"/>
              </a:ext>
            </a:extLst>
          </p:cNvPr>
          <p:cNvSpPr txBox="1"/>
          <p:nvPr/>
        </p:nvSpPr>
        <p:spPr>
          <a:xfrm>
            <a:off x="0" y="762000"/>
            <a:ext cx="12192000" cy="646331"/>
          </a:xfrm>
          <a:prstGeom prst="rect">
            <a:avLst/>
          </a:prstGeom>
          <a:noFill/>
        </p:spPr>
        <p:txBody>
          <a:bodyPr vert="horz" rtlCol="0">
            <a:spAutoFit/>
          </a:bodyPr>
          <a:lstStyle/>
          <a:p>
            <a:pPr algn="ctr"/>
            <a:r>
              <a:rPr lang="en-US" sz="3600"/>
              <a:t>First Enoch 33:3-4</a:t>
            </a:r>
          </a:p>
        </p:txBody>
      </p:sp>
      <p:sp>
        <p:nvSpPr>
          <p:cNvPr id="4" name="TextBox 3">
            <a:extLst>
              <a:ext uri="{FF2B5EF4-FFF2-40B4-BE49-F238E27FC236}">
                <a16:creationId xmlns:a16="http://schemas.microsoft.com/office/drawing/2014/main" id="{C85A86C8-4D6E-486F-D743-0C32645B238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5D1181A3-689A-A45D-A549-468DF0EC4790}"/>
              </a:ext>
            </a:extLst>
          </p:cNvPr>
          <p:cNvSpPr txBox="1"/>
          <p:nvPr/>
        </p:nvSpPr>
        <p:spPr>
          <a:xfrm>
            <a:off x="1016000" y="1905000"/>
            <a:ext cx="10160000" cy="3908762"/>
          </a:xfrm>
          <a:prstGeom prst="rect">
            <a:avLst/>
          </a:prstGeom>
          <a:noFill/>
        </p:spPr>
        <p:txBody>
          <a:bodyPr vert="horz" rtlCol="0">
            <a:spAutoFit/>
          </a:bodyPr>
          <a:lstStyle/>
          <a:p>
            <a:pPr algn="ctr"/>
            <a:r>
              <a:rPr lang="en-US" sz="3100"/>
              <a:t>I counted the portals out of which they proceed, and wrote down all their outlets, of each individual star by itself, according to their number and their names, their courses and their positions, and their times and their months, as Uriel the holy angel who was with me showed me. He showed all things to me and wrote them down for me: also their names he wrote for me, and their laws </a:t>
            </a:r>
            <a:r>
              <a:rPr lang="en-US" sz="3100" b="1">
                <a:solidFill>
                  <a:srgbClr val="FF0000"/>
                </a:solidFill>
              </a:rPr>
              <a:t>and their companies.</a:t>
            </a:r>
          </a:p>
        </p:txBody>
      </p:sp>
    </p:spTree>
    <p:extLst>
      <p:ext uri="{BB962C8B-B14F-4D97-AF65-F5344CB8AC3E}">
        <p14:creationId xmlns:p14="http://schemas.microsoft.com/office/powerpoint/2010/main" val="37330667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00710F-DB2A-44B4-01F7-7482416309D6}"/>
              </a:ext>
            </a:extLst>
          </p:cNvPr>
          <p:cNvSpPr txBox="1"/>
          <p:nvPr/>
        </p:nvSpPr>
        <p:spPr>
          <a:xfrm>
            <a:off x="127000" y="127000"/>
            <a:ext cx="7315200" cy="276999"/>
          </a:xfrm>
          <a:prstGeom prst="rect">
            <a:avLst/>
          </a:prstGeom>
          <a:noFill/>
        </p:spPr>
        <p:txBody>
          <a:bodyPr vert="horz" lIns="0" tIns="0" rIns="0" bIns="0" rtlCol="0">
            <a:spAutoFit/>
          </a:bodyPr>
          <a:lstStyle/>
          <a:p>
            <a:r>
              <a:rPr lang="en-US"/>
              <a:t>CONSTELLATIONS</a:t>
            </a:r>
          </a:p>
        </p:txBody>
      </p:sp>
      <p:sp>
        <p:nvSpPr>
          <p:cNvPr id="3" name="TextBox 2">
            <a:extLst>
              <a:ext uri="{FF2B5EF4-FFF2-40B4-BE49-F238E27FC236}">
                <a16:creationId xmlns:a16="http://schemas.microsoft.com/office/drawing/2014/main" id="{7D114902-9B51-B719-7005-186B45FA2247}"/>
              </a:ext>
            </a:extLst>
          </p:cNvPr>
          <p:cNvSpPr txBox="1"/>
          <p:nvPr/>
        </p:nvSpPr>
        <p:spPr>
          <a:xfrm>
            <a:off x="0" y="762000"/>
            <a:ext cx="12192000" cy="646331"/>
          </a:xfrm>
          <a:prstGeom prst="rect">
            <a:avLst/>
          </a:prstGeom>
          <a:noFill/>
        </p:spPr>
        <p:txBody>
          <a:bodyPr vert="horz" rtlCol="0">
            <a:spAutoFit/>
          </a:bodyPr>
          <a:lstStyle/>
          <a:p>
            <a:pPr algn="ctr"/>
            <a:r>
              <a:rPr lang="en-US" sz="3600"/>
              <a:t>First Enoch 43:1-4</a:t>
            </a:r>
          </a:p>
        </p:txBody>
      </p:sp>
      <p:sp>
        <p:nvSpPr>
          <p:cNvPr id="4" name="TextBox 3">
            <a:extLst>
              <a:ext uri="{FF2B5EF4-FFF2-40B4-BE49-F238E27FC236}">
                <a16:creationId xmlns:a16="http://schemas.microsoft.com/office/drawing/2014/main" id="{914915D0-142D-D4B6-A732-BDE5532D7E5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D05B0C4-6988-7193-4C76-423EE12793A8}"/>
              </a:ext>
            </a:extLst>
          </p:cNvPr>
          <p:cNvSpPr txBox="1"/>
          <p:nvPr/>
        </p:nvSpPr>
        <p:spPr>
          <a:xfrm>
            <a:off x="1016000" y="1905000"/>
            <a:ext cx="10160000" cy="4385816"/>
          </a:xfrm>
          <a:prstGeom prst="rect">
            <a:avLst/>
          </a:prstGeom>
          <a:noFill/>
        </p:spPr>
        <p:txBody>
          <a:bodyPr vert="horz" rtlCol="0">
            <a:spAutoFit/>
          </a:bodyPr>
          <a:lstStyle/>
          <a:p>
            <a:pPr algn="ctr"/>
            <a:r>
              <a:rPr lang="en-US" sz="3100"/>
              <a:t>And I saw other lightnings and the stars of heaven, and I saw how He called them all by their names and they hearkened unto Him. And I saw how they are weighed in a righteous balance according to their proportions of light: (I saw) the width of their spaces and the day of their appearing, and how their revolution produces lightning: and (I saw) their revolution according to the number of the angels, and (how) </a:t>
            </a:r>
            <a:r>
              <a:rPr lang="en-US" sz="3100" b="1">
                <a:solidFill>
                  <a:srgbClr val="FF0000"/>
                </a:solidFill>
              </a:rPr>
              <a:t>they keep faith with each other.</a:t>
            </a:r>
            <a:r>
              <a:rPr lang="en-US" sz="3100"/>
              <a:t> (Continued...)</a:t>
            </a:r>
          </a:p>
        </p:txBody>
      </p:sp>
    </p:spTree>
    <p:extLst>
      <p:ext uri="{BB962C8B-B14F-4D97-AF65-F5344CB8AC3E}">
        <p14:creationId xmlns:p14="http://schemas.microsoft.com/office/powerpoint/2010/main" val="172559874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EA0C11-A0F8-895F-3391-108DF7A84804}"/>
              </a:ext>
            </a:extLst>
          </p:cNvPr>
          <p:cNvSpPr txBox="1"/>
          <p:nvPr/>
        </p:nvSpPr>
        <p:spPr>
          <a:xfrm>
            <a:off x="127000" y="127000"/>
            <a:ext cx="7315200" cy="276999"/>
          </a:xfrm>
          <a:prstGeom prst="rect">
            <a:avLst/>
          </a:prstGeom>
          <a:noFill/>
        </p:spPr>
        <p:txBody>
          <a:bodyPr vert="horz" lIns="0" tIns="0" rIns="0" bIns="0" rtlCol="0">
            <a:spAutoFit/>
          </a:bodyPr>
          <a:lstStyle/>
          <a:p>
            <a:r>
              <a:rPr lang="en-US"/>
              <a:t>CONSTELLATIONS</a:t>
            </a:r>
          </a:p>
        </p:txBody>
      </p:sp>
      <p:sp>
        <p:nvSpPr>
          <p:cNvPr id="3" name="TextBox 2">
            <a:extLst>
              <a:ext uri="{FF2B5EF4-FFF2-40B4-BE49-F238E27FC236}">
                <a16:creationId xmlns:a16="http://schemas.microsoft.com/office/drawing/2014/main" id="{966E8167-A919-EC0B-94FC-8078F1EEC944}"/>
              </a:ext>
            </a:extLst>
          </p:cNvPr>
          <p:cNvSpPr txBox="1"/>
          <p:nvPr/>
        </p:nvSpPr>
        <p:spPr>
          <a:xfrm>
            <a:off x="1016000" y="635000"/>
            <a:ext cx="10160000" cy="2954655"/>
          </a:xfrm>
          <a:prstGeom prst="rect">
            <a:avLst/>
          </a:prstGeom>
          <a:noFill/>
        </p:spPr>
        <p:txBody>
          <a:bodyPr vert="horz" rtlCol="0">
            <a:spAutoFit/>
          </a:bodyPr>
          <a:lstStyle/>
          <a:p>
            <a:pPr algn="ctr"/>
            <a:r>
              <a:rPr lang="en-US" sz="3100"/>
              <a:t>And I asked the angel who went with me who showed me what was hidden: 'What are these?' And he said to me: 'The Lord of Spirits hath showed thee their parabolic meaning (lit. 'their parable'): these are the names of the holy who dwell on the earth and believe in the name of the Lord of Spirits for ever and ever.'</a:t>
            </a:r>
          </a:p>
        </p:txBody>
      </p:sp>
    </p:spTree>
    <p:extLst>
      <p:ext uri="{BB962C8B-B14F-4D97-AF65-F5344CB8AC3E}">
        <p14:creationId xmlns:p14="http://schemas.microsoft.com/office/powerpoint/2010/main" val="37445393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969D9AD-C97E-140E-E9D9-161664708951}"/>
              </a:ext>
            </a:extLst>
          </p:cNvPr>
          <p:cNvSpPr txBox="1"/>
          <p:nvPr/>
        </p:nvSpPr>
        <p:spPr>
          <a:xfrm>
            <a:off x="127000" y="127000"/>
            <a:ext cx="7315200" cy="276999"/>
          </a:xfrm>
          <a:prstGeom prst="rect">
            <a:avLst/>
          </a:prstGeom>
          <a:noFill/>
        </p:spPr>
        <p:txBody>
          <a:bodyPr vert="horz" lIns="0" tIns="0" rIns="0" bIns="0" rtlCol="0">
            <a:spAutoFit/>
          </a:bodyPr>
          <a:lstStyle/>
          <a:p>
            <a:r>
              <a:rPr lang="en-US"/>
              <a:t>CONSTELLATIONS</a:t>
            </a:r>
          </a:p>
        </p:txBody>
      </p:sp>
      <p:sp>
        <p:nvSpPr>
          <p:cNvPr id="3" name="TextBox 2">
            <a:extLst>
              <a:ext uri="{FF2B5EF4-FFF2-40B4-BE49-F238E27FC236}">
                <a16:creationId xmlns:a16="http://schemas.microsoft.com/office/drawing/2014/main" id="{059A317D-A20E-1F16-CE24-6612A3F57453}"/>
              </a:ext>
            </a:extLst>
          </p:cNvPr>
          <p:cNvSpPr txBox="1"/>
          <p:nvPr/>
        </p:nvSpPr>
        <p:spPr>
          <a:xfrm>
            <a:off x="0" y="762000"/>
            <a:ext cx="12192000" cy="646331"/>
          </a:xfrm>
          <a:prstGeom prst="rect">
            <a:avLst/>
          </a:prstGeom>
          <a:noFill/>
        </p:spPr>
        <p:txBody>
          <a:bodyPr vert="horz" rtlCol="0">
            <a:spAutoFit/>
          </a:bodyPr>
          <a:lstStyle/>
          <a:p>
            <a:pPr algn="ctr"/>
            <a:r>
              <a:rPr lang="en-US" sz="3600"/>
              <a:t>First Enoch 8:1-3</a:t>
            </a:r>
          </a:p>
        </p:txBody>
      </p:sp>
      <p:sp>
        <p:nvSpPr>
          <p:cNvPr id="4" name="TextBox 3">
            <a:extLst>
              <a:ext uri="{FF2B5EF4-FFF2-40B4-BE49-F238E27FC236}">
                <a16:creationId xmlns:a16="http://schemas.microsoft.com/office/drawing/2014/main" id="{56D39ECD-7DE3-8F12-2482-6EE63CD030A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DAA3FB5-E709-E77B-677F-E82C4BB2310F}"/>
              </a:ext>
            </a:extLst>
          </p:cNvPr>
          <p:cNvSpPr txBox="1"/>
          <p:nvPr/>
        </p:nvSpPr>
        <p:spPr>
          <a:xfrm>
            <a:off x="1016000" y="1905000"/>
            <a:ext cx="10160000" cy="4385816"/>
          </a:xfrm>
          <a:prstGeom prst="rect">
            <a:avLst/>
          </a:prstGeom>
          <a:noFill/>
        </p:spPr>
        <p:txBody>
          <a:bodyPr vert="horz" rtlCol="0">
            <a:spAutoFit/>
          </a:bodyPr>
          <a:lstStyle/>
          <a:p>
            <a:pPr algn="ctr"/>
            <a:r>
              <a:rPr lang="en-US" sz="3100"/>
              <a:t>And Azazel taught men to make swords, and knives, and shields, and breastplates, and made known to them the metals of the earth and the art of working them, and bracelets, and ornaments, and the use of antimony, and the beautifying of the eyelids, and all kinds of costly stones, and all colouring tinctures. And there arose much godlessness, and they committed fornication, and they were led astray, and became corrupt in all their ways. (Continued...)</a:t>
            </a:r>
          </a:p>
        </p:txBody>
      </p:sp>
    </p:spTree>
    <p:extLst>
      <p:ext uri="{BB962C8B-B14F-4D97-AF65-F5344CB8AC3E}">
        <p14:creationId xmlns:p14="http://schemas.microsoft.com/office/powerpoint/2010/main" val="153548333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BCE1BD-8597-57E9-A669-EAD1732EA9A8}"/>
              </a:ext>
            </a:extLst>
          </p:cNvPr>
          <p:cNvSpPr txBox="1"/>
          <p:nvPr/>
        </p:nvSpPr>
        <p:spPr>
          <a:xfrm>
            <a:off x="127000" y="127000"/>
            <a:ext cx="7315200" cy="276999"/>
          </a:xfrm>
          <a:prstGeom prst="rect">
            <a:avLst/>
          </a:prstGeom>
          <a:noFill/>
        </p:spPr>
        <p:txBody>
          <a:bodyPr vert="horz" lIns="0" tIns="0" rIns="0" bIns="0" rtlCol="0">
            <a:spAutoFit/>
          </a:bodyPr>
          <a:lstStyle/>
          <a:p>
            <a:r>
              <a:rPr lang="en-US"/>
              <a:t>CONSTELLATIONS</a:t>
            </a:r>
          </a:p>
        </p:txBody>
      </p:sp>
      <p:sp>
        <p:nvSpPr>
          <p:cNvPr id="3" name="TextBox 2">
            <a:extLst>
              <a:ext uri="{FF2B5EF4-FFF2-40B4-BE49-F238E27FC236}">
                <a16:creationId xmlns:a16="http://schemas.microsoft.com/office/drawing/2014/main" id="{C207947B-FB8E-1EA5-4FBE-2EE37BFC594D}"/>
              </a:ext>
            </a:extLst>
          </p:cNvPr>
          <p:cNvSpPr txBox="1"/>
          <p:nvPr/>
        </p:nvSpPr>
        <p:spPr>
          <a:xfrm>
            <a:off x="1016000" y="635000"/>
            <a:ext cx="10160000" cy="2954655"/>
          </a:xfrm>
          <a:prstGeom prst="rect">
            <a:avLst/>
          </a:prstGeom>
          <a:noFill/>
        </p:spPr>
        <p:txBody>
          <a:bodyPr vert="horz" rtlCol="0">
            <a:spAutoFit/>
          </a:bodyPr>
          <a:lstStyle/>
          <a:p>
            <a:pPr algn="ctr"/>
            <a:r>
              <a:rPr lang="en-US" sz="3100"/>
              <a:t>Semj z  taught enchantments, and root-cuttings, 'Armaros the resolving of enchantments, Baraqijal (taught) astrology, Kokabel the </a:t>
            </a:r>
            <a:r>
              <a:rPr lang="en-US" sz="3100" b="1">
                <a:solidFill>
                  <a:srgbClr val="FF0000"/>
                </a:solidFill>
              </a:rPr>
              <a:t>constellations</a:t>
            </a:r>
            <a:r>
              <a:rPr lang="en-US" sz="3100"/>
              <a:t>, Ezeqeel the knowledge of the clouds, Araqiel the signs of the earth, Shamsiel the signs of the sun, and Sariel the course of the moon. And as men perished, they cried, and their cry went up to heaven . . .</a:t>
            </a:r>
          </a:p>
        </p:txBody>
      </p:sp>
    </p:spTree>
    <p:extLst>
      <p:ext uri="{BB962C8B-B14F-4D97-AF65-F5344CB8AC3E}">
        <p14:creationId xmlns:p14="http://schemas.microsoft.com/office/powerpoint/2010/main" val="19151225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20</TotalTime>
  <Words>2461</Words>
  <Application>Microsoft Office PowerPoint</Application>
  <PresentationFormat>Widescreen</PresentationFormat>
  <Paragraphs>135</Paragraphs>
  <Slides>45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45</vt:i4>
      </vt:variant>
    </vt:vector>
  </HeadingPairs>
  <TitlesOfParts>
    <vt:vector size="49" baseType="lpstr">
      <vt:lpstr>Aptos</vt:lpstr>
      <vt:lpstr>Aptos Display</vt:lpstr>
      <vt:lpstr>Arial</vt:lpstr>
      <vt:lpstr>Office Theme</vt:lpstr>
      <vt:lpstr>The Stars</vt:lpstr>
      <vt:lpstr>The origin of stars</vt:lpstr>
      <vt:lpstr>PowerPoint Presentation</vt:lpstr>
      <vt:lpstr>PowerPoint Presentation</vt:lpstr>
      <vt:lpstr>People likened to stars</vt:lpstr>
      <vt:lpstr>PowerPoint Presentation</vt:lpstr>
      <vt:lpstr>PowerPoint Presentation</vt:lpstr>
      <vt:lpstr>PowerPoint Presentation</vt:lpstr>
      <vt:lpstr>PowerPoint Presentation</vt:lpstr>
      <vt:lpstr>PowerPoint Presentation</vt:lpstr>
      <vt:lpstr>PowerPoint Presentation</vt:lpstr>
      <vt:lpstr>Human-like characteristics of stars</vt:lpstr>
      <vt:lpstr>Have names</vt:lpstr>
      <vt:lpstr>PowerPoint Presentation</vt:lpstr>
      <vt:lpstr>PowerPoint Presentation</vt:lpstr>
      <vt:lpstr>PowerPoint Presentation</vt:lpstr>
      <vt:lpstr>PowerPoint Presentation</vt:lpstr>
      <vt:lpstr>Ability to disobey</vt:lpstr>
      <vt:lpstr>PowerPoint Presentation</vt:lpstr>
      <vt:lpstr>PowerPoint Presentation</vt:lpstr>
      <vt:lpstr>Ability to obey</vt:lpstr>
      <vt:lpstr>PowerPoint Presentation</vt:lpstr>
      <vt:lpstr>PowerPoint Presentation</vt:lpstr>
      <vt:lpstr>PowerPoint Presentation</vt:lpstr>
      <vt:lpstr>PowerPoint Presentation</vt:lpstr>
      <vt:lpstr>May receive punishment</vt:lpstr>
      <vt:lpstr>PowerPoint Presentation</vt:lpstr>
      <vt:lpstr>Ability of speech</vt:lpstr>
      <vt:lpstr>PowerPoint Presentation</vt:lpstr>
      <vt:lpstr>PowerPoint Presentation</vt:lpstr>
      <vt:lpstr>PowerPoint Presentation</vt:lpstr>
      <vt:lpstr>There are lots of stars</vt:lpstr>
      <vt:lpstr>PowerPoint Presentation</vt:lpstr>
      <vt:lpstr>PowerPoint Presentation</vt:lpstr>
      <vt:lpstr>PowerPoint Presentation</vt:lpstr>
      <vt:lpstr>PowerPoint Presentation</vt:lpstr>
      <vt:lpstr>PowerPoint Presentation</vt:lpstr>
      <vt:lpstr>PowerPoint Presentation</vt:lpstr>
      <vt:lpstr>Constellations</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2026-07-08T01:07:30Z</dcterms:modified>
</cp:coreProperties>
</file>