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000864D2-86EE-4FB7-A23E-3B38E64F1D9A}">
          <p14:sldIdLst>
            <p14:sldId id="256"/>
          </p14:sldIdLst>
        </p14:section>
        <p14:section name="HAS THE CALENDAR EVER CHANGED?" id="{14E01A8B-805C-4709-B8A1-50D9977FFD92}">
          <p14:sldIdLst>
            <p14:sldId id="257"/>
          </p14:sldIdLst>
        </p14:section>
        <p14:section name="Times never change" id="{5DE9B235-F9A7-4B4B-8756-BF6B1BDE2779}">
          <p14:sldIdLst>
            <p14:sldId id="258"/>
            <p14:sldId id="259"/>
            <p14:sldId id="260"/>
            <p14:sldId id="261"/>
            <p14:sldId id="262"/>
            <p14:sldId id="263"/>
            <p14:sldId id="264"/>
            <p14:sldId id="265"/>
          </p14:sldIdLst>
        </p14:section>
        <p14:section name="Evil ones will alter the calendar" id="{C4CB5227-8579-469D-B13C-322FEEC3F3DD}">
          <p14:sldIdLst>
            <p14:sldId id="266"/>
            <p14:sldId id="267"/>
          </p14:sldIdLst>
        </p14:section>
        <p14:section name="THE CALENDAR WILL BE LOST/FORGOTTEN" id="{D7DAF47E-B2D7-4A5A-BAE5-5D1A2A770872}">
          <p14:sldIdLst>
            <p14:sldId id="268"/>
            <p14:sldId id="269"/>
            <p14:sldId id="270"/>
            <p14:sldId id="271"/>
            <p14:sldId id="272"/>
            <p14:sldId id="273"/>
            <p14:sldId id="274"/>
            <p14:sldId id="275"/>
            <p14:sldId id="276"/>
            <p14:sldId id="277"/>
            <p14:sldId id="278"/>
            <p14:sldId id="279"/>
            <p14:sldId id="280"/>
            <p14:sldId id="281"/>
            <p14:sldId id="282"/>
            <p14:sldId id="283"/>
            <p14:sldId id="284"/>
          </p14:sldIdLst>
        </p14:section>
        <p14:section name="MULTIPLE CALENDARS &amp; PRACTICES IN YESHUA'S DAY" id="{54F13649-E78A-4038-8882-7C87E6FE4C7A}">
          <p14:sldIdLst>
            <p14:sldId id="285"/>
            <p14:sldId id="286"/>
          </p14:sldIdLst>
        </p14:section>
        <p14:section name="THE ERRORS OF THE HILLEL CALENDAR" id="{C3740936-BD23-4A9F-85AA-8B155C1F5D36}">
          <p14:sldIdLst>
            <p14:sldId id="287"/>
          </p14:sldIdLst>
        </p14:section>
        <p14:section name="Rosh Hashanah" id="{D980F460-18AA-4B68-ACB6-21762A91CF90}">
          <p14:sldIdLst>
            <p14:sldId id="288"/>
            <p14:sldId id="289"/>
            <p14:sldId id="290"/>
          </p14:sldIdLst>
        </p14:section>
        <p14:section name="The Months" id="{089E3B87-766F-4BFC-8CD1-5B491D456FAF}">
          <p14:sldIdLst>
            <p14:sldId id="291"/>
            <p14:sldId id="292"/>
            <p14:sldId id="293"/>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23971BF-1660-4D43-884E-2D87A0B13B06}" v="109" dt="2025-03-30T21:26:08.94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100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DE6C8-AB1D-4204-BC9C-3366B0BF0435}"/>
              </a:ext>
            </a:extLst>
          </p:cNvPr>
          <p:cNvSpPr>
            <a:spLocks noGrp="1"/>
          </p:cNvSpPr>
          <p:nvPr>
            <p:ph type="ctrTitle"/>
          </p:nvPr>
        </p:nvSpPr>
        <p:spPr>
          <a:xfrm>
            <a:off x="704088" y="889820"/>
            <a:ext cx="9989574" cy="3598606"/>
          </a:xfrm>
        </p:spPr>
        <p:txBody>
          <a:bodyPr anchor="t">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7A7B9009-EE50-4EE5-B6EB-CD6EC83D3FA3}"/>
              </a:ext>
            </a:extLst>
          </p:cNvPr>
          <p:cNvSpPr>
            <a:spLocks noGrp="1"/>
          </p:cNvSpPr>
          <p:nvPr>
            <p:ph type="subTitle" idx="1"/>
          </p:nvPr>
        </p:nvSpPr>
        <p:spPr>
          <a:xfrm>
            <a:off x="704088" y="4488426"/>
            <a:ext cx="6991776" cy="130277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99C8667E-058A-436F-B8EA-5B3A99D43D09}"/>
              </a:ext>
            </a:extLst>
          </p:cNvPr>
          <p:cNvSpPr>
            <a:spLocks noGrp="1"/>
          </p:cNvSpPr>
          <p:nvPr>
            <p:ph type="dt" sz="half" idx="10"/>
          </p:nvPr>
        </p:nvSpPr>
        <p:spPr/>
        <p:txBody>
          <a:bodyPr/>
          <a:lstStyle/>
          <a:p>
            <a:fld id="{D1D1EADE-8E88-4C7C-8AC5-FB148DE4940E}" type="datetime1">
              <a:rPr lang="en-US" smtClean="0"/>
              <a:t>7/7/2026</a:t>
            </a:fld>
            <a:endParaRPr lang="en-US"/>
          </a:p>
        </p:txBody>
      </p:sp>
      <p:sp>
        <p:nvSpPr>
          <p:cNvPr id="5" name="Footer Placeholder 4">
            <a:extLst>
              <a:ext uri="{FF2B5EF4-FFF2-40B4-BE49-F238E27FC236}">
                <a16:creationId xmlns:a16="http://schemas.microsoft.com/office/drawing/2014/main" id="{52680305-1AD7-482D-BFFD-6CDB83AB39A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E5762A1-52E9-402D-B65E-DF193E44CE83}"/>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0258383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87CA6-BFD9-4CB1-8892-F6B062E82445}"/>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0CDA8C3-9C0C-4E52-9A62-E4DB159E6B0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CC3EC35-E02F-41FF-9232-F90692A902FC}"/>
              </a:ext>
            </a:extLst>
          </p:cNvPr>
          <p:cNvSpPr>
            <a:spLocks noGrp="1"/>
          </p:cNvSpPr>
          <p:nvPr>
            <p:ph type="dt" sz="half" idx="10"/>
          </p:nvPr>
        </p:nvSpPr>
        <p:spPr/>
        <p:txBody>
          <a:bodyPr/>
          <a:lstStyle/>
          <a:p>
            <a:fld id="{157B6794-849E-4626-908B-D15793550EFB}" type="datetime1">
              <a:rPr lang="en-US" smtClean="0"/>
              <a:t>7/7/2026</a:t>
            </a:fld>
            <a:endParaRPr lang="en-US"/>
          </a:p>
        </p:txBody>
      </p:sp>
      <p:sp>
        <p:nvSpPr>
          <p:cNvPr id="5" name="Footer Placeholder 4">
            <a:extLst>
              <a:ext uri="{FF2B5EF4-FFF2-40B4-BE49-F238E27FC236}">
                <a16:creationId xmlns:a16="http://schemas.microsoft.com/office/drawing/2014/main" id="{39D13D38-5DF1-443B-8A12-71E834FDC6A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25E644A-4A37-4757-9809-5B035E2874E6}"/>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1010635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6578B-CD85-4BF1-A729-E8E8079B595F}"/>
              </a:ext>
            </a:extLst>
          </p:cNvPr>
          <p:cNvSpPr>
            <a:spLocks noGrp="1"/>
          </p:cNvSpPr>
          <p:nvPr>
            <p:ph type="title"/>
          </p:nvPr>
        </p:nvSpPr>
        <p:spPr>
          <a:xfrm>
            <a:off x="715383" y="1709738"/>
            <a:ext cx="10632067" cy="2852737"/>
          </a:xfr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58448C1-C13F-4826-8347-EEB00A6643D6}"/>
              </a:ext>
            </a:extLst>
          </p:cNvPr>
          <p:cNvSpPr>
            <a:spLocks noGrp="1"/>
          </p:cNvSpPr>
          <p:nvPr>
            <p:ph type="body" idx="1"/>
          </p:nvPr>
        </p:nvSpPr>
        <p:spPr>
          <a:xfrm>
            <a:off x="715383" y="4589463"/>
            <a:ext cx="1063206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806546A-957F-4C4D-9744-1177AD258E10}"/>
              </a:ext>
            </a:extLst>
          </p:cNvPr>
          <p:cNvSpPr>
            <a:spLocks noGrp="1"/>
          </p:cNvSpPr>
          <p:nvPr>
            <p:ph type="dt" sz="half" idx="10"/>
          </p:nvPr>
        </p:nvSpPr>
        <p:spPr/>
        <p:txBody>
          <a:bodyPr/>
          <a:lstStyle/>
          <a:p>
            <a:fld id="{63DB64E7-5594-42A3-ADBF-E95A7ACEAD64}" type="datetime1">
              <a:rPr lang="en-US" smtClean="0"/>
              <a:t>7/7/2026</a:t>
            </a:fld>
            <a:endParaRPr lang="en-US"/>
          </a:p>
        </p:txBody>
      </p:sp>
      <p:sp>
        <p:nvSpPr>
          <p:cNvPr id="5" name="Footer Placeholder 4">
            <a:extLst>
              <a:ext uri="{FF2B5EF4-FFF2-40B4-BE49-F238E27FC236}">
                <a16:creationId xmlns:a16="http://schemas.microsoft.com/office/drawing/2014/main" id="{B1DB149C-CC63-4E3A-A83D-EF637EB5197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DB94775-7982-41EC-B584-D51224D38F77}"/>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40203356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E4BD8-507D-48E4-A624-F16A741C3609}"/>
              </a:ext>
            </a:extLst>
          </p:cNvPr>
          <p:cNvSpPr>
            <a:spLocks noGrp="1"/>
          </p:cNvSpPr>
          <p:nvPr>
            <p:ph type="title"/>
          </p:nvPr>
        </p:nvSpPr>
        <p:spPr>
          <a:xfrm>
            <a:off x="700635" y="914400"/>
            <a:ext cx="10691265" cy="1307592"/>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10A07E4-3A39-457C-A059-7DFB6039D947}"/>
              </a:ext>
            </a:extLst>
          </p:cNvPr>
          <p:cNvSpPr>
            <a:spLocks noGrp="1"/>
          </p:cNvSpPr>
          <p:nvPr>
            <p:ph sz="half" idx="1"/>
          </p:nvPr>
        </p:nvSpPr>
        <p:spPr>
          <a:xfrm>
            <a:off x="704088" y="2221992"/>
            <a:ext cx="5212080" cy="37398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B141E17-47CE-4A78-B0FA-0E9786DA67C5}"/>
              </a:ext>
            </a:extLst>
          </p:cNvPr>
          <p:cNvSpPr>
            <a:spLocks noGrp="1"/>
          </p:cNvSpPr>
          <p:nvPr>
            <p:ph sz="half" idx="2"/>
          </p:nvPr>
        </p:nvSpPr>
        <p:spPr>
          <a:xfrm>
            <a:off x="6181344" y="2221992"/>
            <a:ext cx="5212080" cy="37398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F02C13-D3ED-4044-9716-F29D79A184C9}"/>
              </a:ext>
            </a:extLst>
          </p:cNvPr>
          <p:cNvSpPr>
            <a:spLocks noGrp="1"/>
          </p:cNvSpPr>
          <p:nvPr>
            <p:ph type="dt" sz="half" idx="10"/>
          </p:nvPr>
        </p:nvSpPr>
        <p:spPr/>
        <p:txBody>
          <a:bodyPr/>
          <a:lstStyle/>
          <a:p>
            <a:fld id="{18462B0B-D248-4FFB-8695-AD7FA4B1284A}" type="datetime1">
              <a:rPr lang="en-US" smtClean="0"/>
              <a:t>7/7/2026</a:t>
            </a:fld>
            <a:endParaRPr lang="en-US"/>
          </a:p>
        </p:txBody>
      </p:sp>
      <p:sp>
        <p:nvSpPr>
          <p:cNvPr id="6" name="Footer Placeholder 5">
            <a:extLst>
              <a:ext uri="{FF2B5EF4-FFF2-40B4-BE49-F238E27FC236}">
                <a16:creationId xmlns:a16="http://schemas.microsoft.com/office/drawing/2014/main" id="{8AF334AD-FB29-4355-B5CF-85E61B4F3409}"/>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A5AA154-790C-4774-9C21-8C543E733F26}"/>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6822050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7DD35-7673-4F88-86B0-634883B5E345}"/>
              </a:ext>
            </a:extLst>
          </p:cNvPr>
          <p:cNvSpPr>
            <a:spLocks noGrp="1"/>
          </p:cNvSpPr>
          <p:nvPr>
            <p:ph type="title"/>
          </p:nvPr>
        </p:nvSpPr>
        <p:spPr>
          <a:xfrm>
            <a:off x="704087" y="929147"/>
            <a:ext cx="10689336" cy="798451"/>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EC820D7-3E0B-47C6-A583-C4C839C5AF03}"/>
              </a:ext>
            </a:extLst>
          </p:cNvPr>
          <p:cNvSpPr>
            <a:spLocks noGrp="1"/>
          </p:cNvSpPr>
          <p:nvPr>
            <p:ph type="body" idx="1"/>
          </p:nvPr>
        </p:nvSpPr>
        <p:spPr>
          <a:xfrm>
            <a:off x="704088" y="1756538"/>
            <a:ext cx="5212080"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A839A7B-97D5-400F-B802-A0FF28FE9F15}"/>
              </a:ext>
            </a:extLst>
          </p:cNvPr>
          <p:cNvSpPr>
            <a:spLocks noGrp="1"/>
          </p:cNvSpPr>
          <p:nvPr>
            <p:ph sz="half" idx="2"/>
          </p:nvPr>
        </p:nvSpPr>
        <p:spPr>
          <a:xfrm>
            <a:off x="704088" y="2442702"/>
            <a:ext cx="5212080" cy="35191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2E0ECA2-DBF1-4681-9DFA-93AFD1B371DB}"/>
              </a:ext>
            </a:extLst>
          </p:cNvPr>
          <p:cNvSpPr>
            <a:spLocks noGrp="1"/>
          </p:cNvSpPr>
          <p:nvPr>
            <p:ph type="body" sz="quarter" idx="3"/>
          </p:nvPr>
        </p:nvSpPr>
        <p:spPr>
          <a:xfrm>
            <a:off x="6181344" y="1756538"/>
            <a:ext cx="5212080"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90EBBBB-517F-4ED7-9E51-CF0F7590B4D4}"/>
              </a:ext>
            </a:extLst>
          </p:cNvPr>
          <p:cNvSpPr>
            <a:spLocks noGrp="1"/>
          </p:cNvSpPr>
          <p:nvPr>
            <p:ph sz="quarter" idx="4"/>
          </p:nvPr>
        </p:nvSpPr>
        <p:spPr>
          <a:xfrm>
            <a:off x="6181344" y="2442702"/>
            <a:ext cx="5212080" cy="35191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511B5C7-1E37-478F-B4B0-C7202FFE41B9}"/>
              </a:ext>
            </a:extLst>
          </p:cNvPr>
          <p:cNvSpPr>
            <a:spLocks noGrp="1"/>
          </p:cNvSpPr>
          <p:nvPr>
            <p:ph type="dt" sz="half" idx="10"/>
          </p:nvPr>
        </p:nvSpPr>
        <p:spPr/>
        <p:txBody>
          <a:bodyPr/>
          <a:lstStyle/>
          <a:p>
            <a:fld id="{D0378EFB-9159-4510-B73F-4F0409ADE937}" type="datetime1">
              <a:rPr lang="en-US" smtClean="0"/>
              <a:t>7/7/2026</a:t>
            </a:fld>
            <a:endParaRPr lang="en-US"/>
          </a:p>
        </p:txBody>
      </p:sp>
      <p:sp>
        <p:nvSpPr>
          <p:cNvPr id="8" name="Footer Placeholder 7">
            <a:extLst>
              <a:ext uri="{FF2B5EF4-FFF2-40B4-BE49-F238E27FC236}">
                <a16:creationId xmlns:a16="http://schemas.microsoft.com/office/drawing/2014/main" id="{9153F7EF-507C-4CB3-86C5-8B34FFFC1D86}"/>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58E3DEA6-E4EB-4C2A-8B4F-55EC965B6219}"/>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4129656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32964-A933-4B98-A141-A4B316DAFA9F}"/>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5D684C9D-23DA-42B0-9DD3-7592F72E8DC9}"/>
              </a:ext>
            </a:extLst>
          </p:cNvPr>
          <p:cNvSpPr>
            <a:spLocks noGrp="1"/>
          </p:cNvSpPr>
          <p:nvPr>
            <p:ph type="dt" sz="half" idx="10"/>
          </p:nvPr>
        </p:nvSpPr>
        <p:spPr/>
        <p:txBody>
          <a:bodyPr/>
          <a:lstStyle/>
          <a:p>
            <a:fld id="{89BC9412-2452-4BED-A324-9D8C115361AD}" type="datetime1">
              <a:rPr lang="en-US" smtClean="0"/>
              <a:t>7/7/2026</a:t>
            </a:fld>
            <a:endParaRPr lang="en-US"/>
          </a:p>
        </p:txBody>
      </p:sp>
      <p:sp>
        <p:nvSpPr>
          <p:cNvPr id="4" name="Footer Placeholder 3">
            <a:extLst>
              <a:ext uri="{FF2B5EF4-FFF2-40B4-BE49-F238E27FC236}">
                <a16:creationId xmlns:a16="http://schemas.microsoft.com/office/drawing/2014/main" id="{68BF8F05-876F-49D8-AE30-5BB2A91ECD59}"/>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153D20DA-9260-4577-BB51-789570A243AF}"/>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9865376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2C1F24-E0A1-45A7-8EF5-92CD9799341C}"/>
              </a:ext>
            </a:extLst>
          </p:cNvPr>
          <p:cNvSpPr>
            <a:spLocks noGrp="1"/>
          </p:cNvSpPr>
          <p:nvPr>
            <p:ph type="dt" sz="half" idx="10"/>
          </p:nvPr>
        </p:nvSpPr>
        <p:spPr/>
        <p:txBody>
          <a:bodyPr/>
          <a:lstStyle/>
          <a:p>
            <a:fld id="{F5318F62-D251-40E8-A23C-F4CFE9FEAB41}" type="datetime1">
              <a:rPr lang="en-US" smtClean="0"/>
              <a:t>7/7/2026</a:t>
            </a:fld>
            <a:endParaRPr lang="en-US"/>
          </a:p>
        </p:txBody>
      </p:sp>
      <p:sp>
        <p:nvSpPr>
          <p:cNvPr id="3" name="Footer Placeholder 2">
            <a:extLst>
              <a:ext uri="{FF2B5EF4-FFF2-40B4-BE49-F238E27FC236}">
                <a16:creationId xmlns:a16="http://schemas.microsoft.com/office/drawing/2014/main" id="{3E021C19-210E-46B0-9036-5D8AECC9260C}"/>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1A880FEF-487E-44DF-8615-DF2210419602}"/>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0709144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568EE-74C8-43A6-90BC-2DDD965CF64A}"/>
              </a:ext>
            </a:extLst>
          </p:cNvPr>
          <p:cNvSpPr>
            <a:spLocks noGrp="1"/>
          </p:cNvSpPr>
          <p:nvPr>
            <p:ph type="title"/>
          </p:nvPr>
        </p:nvSpPr>
        <p:spPr>
          <a:xfrm>
            <a:off x="704088" y="1069848"/>
            <a:ext cx="4093599" cy="1316736"/>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971C35AC-CAE3-48CF-A3E4-A075C9FDD71B}"/>
              </a:ext>
            </a:extLst>
          </p:cNvPr>
          <p:cNvSpPr>
            <a:spLocks noGrp="1"/>
          </p:cNvSpPr>
          <p:nvPr>
            <p:ph idx="1"/>
          </p:nvPr>
        </p:nvSpPr>
        <p:spPr>
          <a:xfrm>
            <a:off x="5183188" y="1069848"/>
            <a:ext cx="6172200" cy="47912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2D9D03EA-5FAD-4609-A2B8-624E426847E3}"/>
              </a:ext>
            </a:extLst>
          </p:cNvPr>
          <p:cNvSpPr>
            <a:spLocks noGrp="1"/>
          </p:cNvSpPr>
          <p:nvPr>
            <p:ph type="body" sz="half" idx="2"/>
          </p:nvPr>
        </p:nvSpPr>
        <p:spPr>
          <a:xfrm>
            <a:off x="704088" y="2551176"/>
            <a:ext cx="4093599" cy="331927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58D2EA-2191-4216-B64D-067BDFE12375}"/>
              </a:ext>
            </a:extLst>
          </p:cNvPr>
          <p:cNvSpPr>
            <a:spLocks noGrp="1"/>
          </p:cNvSpPr>
          <p:nvPr>
            <p:ph type="dt" sz="half" idx="10"/>
          </p:nvPr>
        </p:nvSpPr>
        <p:spPr/>
        <p:txBody>
          <a:bodyPr/>
          <a:lstStyle/>
          <a:p>
            <a:fld id="{44F76144-149E-4874-93A5-554A0357CF82}" type="datetime1">
              <a:rPr lang="en-US" smtClean="0"/>
              <a:t>7/7/2026</a:t>
            </a:fld>
            <a:endParaRPr lang="en-US"/>
          </a:p>
        </p:txBody>
      </p:sp>
      <p:sp>
        <p:nvSpPr>
          <p:cNvPr id="6" name="Footer Placeholder 5">
            <a:extLst>
              <a:ext uri="{FF2B5EF4-FFF2-40B4-BE49-F238E27FC236}">
                <a16:creationId xmlns:a16="http://schemas.microsoft.com/office/drawing/2014/main" id="{78042128-DAB4-481C-BEE6-3523E8E88BA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E50E382-C500-4A4C-A7C6-43860383AB91}"/>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42271334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FE98B-EACF-4251-A8AF-0D9EDD17C664}"/>
              </a:ext>
            </a:extLst>
          </p:cNvPr>
          <p:cNvSpPr>
            <a:spLocks noGrp="1"/>
          </p:cNvSpPr>
          <p:nvPr>
            <p:ph type="title"/>
          </p:nvPr>
        </p:nvSpPr>
        <p:spPr>
          <a:xfrm>
            <a:off x="704088" y="1066800"/>
            <a:ext cx="4103431" cy="1317523"/>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905F473-761A-4002-AF70-9FF878D0139E}"/>
              </a:ext>
            </a:extLst>
          </p:cNvPr>
          <p:cNvSpPr>
            <a:spLocks noGrp="1"/>
          </p:cNvSpPr>
          <p:nvPr>
            <p:ph type="pic" idx="1"/>
          </p:nvPr>
        </p:nvSpPr>
        <p:spPr>
          <a:xfrm>
            <a:off x="5183188" y="1066800"/>
            <a:ext cx="6172200" cy="4794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FA0C2E6A-F834-4540-BB00-E13CB45DC362}"/>
              </a:ext>
            </a:extLst>
          </p:cNvPr>
          <p:cNvSpPr>
            <a:spLocks noGrp="1"/>
          </p:cNvSpPr>
          <p:nvPr>
            <p:ph type="body" sz="half" idx="2"/>
          </p:nvPr>
        </p:nvSpPr>
        <p:spPr>
          <a:xfrm>
            <a:off x="704088" y="2552700"/>
            <a:ext cx="4103431" cy="33162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0C38EAB-AD63-415C-B263-BA1D8FBE3CB0}"/>
              </a:ext>
            </a:extLst>
          </p:cNvPr>
          <p:cNvSpPr>
            <a:spLocks noGrp="1"/>
          </p:cNvSpPr>
          <p:nvPr>
            <p:ph type="dt" sz="half" idx="10"/>
          </p:nvPr>
        </p:nvSpPr>
        <p:spPr/>
        <p:txBody>
          <a:bodyPr/>
          <a:lstStyle/>
          <a:p>
            <a:fld id="{50BA65D8-0540-4835-AE5C-25D29DBA01BE}" type="datetime1">
              <a:rPr lang="en-US" smtClean="0"/>
              <a:t>7/7/2026</a:t>
            </a:fld>
            <a:endParaRPr lang="en-US"/>
          </a:p>
        </p:txBody>
      </p:sp>
      <p:sp>
        <p:nvSpPr>
          <p:cNvPr id="6" name="Footer Placeholder 5">
            <a:extLst>
              <a:ext uri="{FF2B5EF4-FFF2-40B4-BE49-F238E27FC236}">
                <a16:creationId xmlns:a16="http://schemas.microsoft.com/office/drawing/2014/main" id="{422E5541-B6DE-45E8-BCFE-0DFC4F574079}"/>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DBB78D45-289B-46AF-8CB9-E6150BEA17ED}"/>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0665437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359C1-C098-4BF4-A55D-782F4E606B8A}"/>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3D343C7E-1E8B-4D38-9B81-1AA2A8978ED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C8A70B00-53AE-4D3F-91BE-A8D789ED9864}"/>
              </a:ext>
            </a:extLst>
          </p:cNvPr>
          <p:cNvSpPr>
            <a:spLocks noGrp="1"/>
          </p:cNvSpPr>
          <p:nvPr>
            <p:ph type="dt" sz="half" idx="10"/>
          </p:nvPr>
        </p:nvSpPr>
        <p:spPr/>
        <p:txBody>
          <a:bodyPr/>
          <a:lstStyle/>
          <a:p>
            <a:fld id="{EC3C8B9C-477D-492A-96AD-1FC2CC997A73}" type="datetime1">
              <a:rPr lang="en-US" smtClean="0"/>
              <a:t>7/7/2026</a:t>
            </a:fld>
            <a:endParaRPr lang="en-US"/>
          </a:p>
        </p:txBody>
      </p:sp>
      <p:sp>
        <p:nvSpPr>
          <p:cNvPr id="5" name="Footer Placeholder 4">
            <a:extLst>
              <a:ext uri="{FF2B5EF4-FFF2-40B4-BE49-F238E27FC236}">
                <a16:creationId xmlns:a16="http://schemas.microsoft.com/office/drawing/2014/main" id="{06647FC7-8124-4F70-A849-B6BCC5189CC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47CEBE4-50DC-47DB-B699-CCC024336C9F}"/>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4269387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B418279-D3B8-4C6A-AB74-9DE377771270}"/>
              </a:ext>
            </a:extLst>
          </p:cNvPr>
          <p:cNvSpPr>
            <a:spLocks noGrp="1"/>
          </p:cNvSpPr>
          <p:nvPr>
            <p:ph type="title" orient="vert"/>
          </p:nvPr>
        </p:nvSpPr>
        <p:spPr>
          <a:xfrm>
            <a:off x="9242322" y="997974"/>
            <a:ext cx="2349043" cy="498495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E28F733C-9309-4197-BACA-207CDC8935C9}"/>
              </a:ext>
            </a:extLst>
          </p:cNvPr>
          <p:cNvSpPr>
            <a:spLocks noGrp="1"/>
          </p:cNvSpPr>
          <p:nvPr>
            <p:ph type="body" orient="vert" idx="1"/>
          </p:nvPr>
        </p:nvSpPr>
        <p:spPr>
          <a:xfrm>
            <a:off x="768927" y="997973"/>
            <a:ext cx="8473395" cy="49849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6ACD4D0-5BE6-412D-B08B-5DFFD593513E}"/>
              </a:ext>
            </a:extLst>
          </p:cNvPr>
          <p:cNvSpPr>
            <a:spLocks noGrp="1"/>
          </p:cNvSpPr>
          <p:nvPr>
            <p:ph type="dt" sz="half" idx="10"/>
          </p:nvPr>
        </p:nvSpPr>
        <p:spPr/>
        <p:txBody>
          <a:bodyPr/>
          <a:lstStyle/>
          <a:p>
            <a:fld id="{42D3AED5-E26D-4E29-B1B3-7847B6779594}" type="datetime1">
              <a:rPr lang="en-US" smtClean="0"/>
              <a:t>7/7/2026</a:t>
            </a:fld>
            <a:endParaRPr lang="en-US"/>
          </a:p>
        </p:txBody>
      </p:sp>
      <p:sp>
        <p:nvSpPr>
          <p:cNvPr id="5" name="Footer Placeholder 4">
            <a:extLst>
              <a:ext uri="{FF2B5EF4-FFF2-40B4-BE49-F238E27FC236}">
                <a16:creationId xmlns:a16="http://schemas.microsoft.com/office/drawing/2014/main" id="{55021651-B786-4A39-A10F-F5231D0A2C5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4504D2D-9379-40DE-9F45-3004BE54F16B}"/>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4808356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A362AC-B59F-4AC7-B279-57DDD5336BCA}"/>
              </a:ext>
            </a:extLst>
          </p:cNvPr>
          <p:cNvSpPr>
            <a:spLocks noGrp="1"/>
          </p:cNvSpPr>
          <p:nvPr>
            <p:ph type="title"/>
          </p:nvPr>
        </p:nvSpPr>
        <p:spPr>
          <a:xfrm>
            <a:off x="700635" y="914400"/>
            <a:ext cx="10691265" cy="130759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0E6042DB-75BD-4EC1-B6D9-8A72EF940CAA}"/>
              </a:ext>
            </a:extLst>
          </p:cNvPr>
          <p:cNvSpPr>
            <a:spLocks noGrp="1"/>
          </p:cNvSpPr>
          <p:nvPr>
            <p:ph type="body" idx="1"/>
          </p:nvPr>
        </p:nvSpPr>
        <p:spPr>
          <a:xfrm>
            <a:off x="700635" y="2221992"/>
            <a:ext cx="10691265" cy="373989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1DD1378-7C96-4079-B44C-3D86B4657596}"/>
              </a:ext>
            </a:extLst>
          </p:cNvPr>
          <p:cNvSpPr>
            <a:spLocks noGrp="1"/>
          </p:cNvSpPr>
          <p:nvPr>
            <p:ph type="dt" sz="half" idx="2"/>
          </p:nvPr>
        </p:nvSpPr>
        <p:spPr>
          <a:xfrm>
            <a:off x="8369448" y="6356350"/>
            <a:ext cx="2549564" cy="365125"/>
          </a:xfrm>
          <a:prstGeom prst="rect">
            <a:avLst/>
          </a:prstGeom>
        </p:spPr>
        <p:txBody>
          <a:bodyPr vert="horz" lIns="91440" tIns="45720" rIns="91440" bIns="45720" rtlCol="0" anchor="ctr"/>
          <a:lstStyle>
            <a:lvl1pPr algn="r">
              <a:defRPr sz="1050">
                <a:solidFill>
                  <a:schemeClr val="tx1"/>
                </a:solidFill>
                <a:latin typeface="+mj-lt"/>
              </a:defRPr>
            </a:lvl1pPr>
          </a:lstStyle>
          <a:p>
            <a:fld id="{E31BA835-12AC-4E8F-955A-EA3F4DE2791F}" type="datetime1">
              <a:rPr lang="en-US" smtClean="0"/>
              <a:t>7/7/2026</a:t>
            </a:fld>
            <a:endParaRPr lang="en-US"/>
          </a:p>
        </p:txBody>
      </p:sp>
      <p:sp>
        <p:nvSpPr>
          <p:cNvPr id="5" name="Footer Placeholder 4">
            <a:extLst>
              <a:ext uri="{FF2B5EF4-FFF2-40B4-BE49-F238E27FC236}">
                <a16:creationId xmlns:a16="http://schemas.microsoft.com/office/drawing/2014/main" id="{D19B6B78-577F-43F5-BAEE-BF72484C9850}"/>
              </a:ext>
            </a:extLst>
          </p:cNvPr>
          <p:cNvSpPr>
            <a:spLocks noGrp="1"/>
          </p:cNvSpPr>
          <p:nvPr>
            <p:ph type="ftr" sz="quarter" idx="3"/>
          </p:nvPr>
        </p:nvSpPr>
        <p:spPr>
          <a:xfrm>
            <a:off x="704088" y="6356350"/>
            <a:ext cx="4539727" cy="365125"/>
          </a:xfrm>
          <a:prstGeom prst="rect">
            <a:avLst/>
          </a:prstGeom>
        </p:spPr>
        <p:txBody>
          <a:bodyPr vert="horz" lIns="91440" tIns="45720" rIns="91440" bIns="45720" rtlCol="0" anchor="ctr"/>
          <a:lstStyle>
            <a:lvl1pPr algn="l">
              <a:defRPr sz="1050">
                <a:solidFill>
                  <a:schemeClr val="tx1"/>
                </a:solidFill>
                <a:latin typeface="+mj-lt"/>
              </a:defRPr>
            </a:lvl1pPr>
          </a:lstStyle>
          <a:p>
            <a:endParaRPr lang="en-US" dirty="0"/>
          </a:p>
        </p:txBody>
      </p:sp>
      <p:sp>
        <p:nvSpPr>
          <p:cNvPr id="6" name="Slide Number Placeholder 5">
            <a:extLst>
              <a:ext uri="{FF2B5EF4-FFF2-40B4-BE49-F238E27FC236}">
                <a16:creationId xmlns:a16="http://schemas.microsoft.com/office/drawing/2014/main" id="{A8CC75B8-AF8F-4D8A-9B3D-D1951A64BADB}"/>
              </a:ext>
            </a:extLst>
          </p:cNvPr>
          <p:cNvSpPr>
            <a:spLocks noGrp="1"/>
          </p:cNvSpPr>
          <p:nvPr>
            <p:ph type="sldNum" sz="quarter" idx="4"/>
          </p:nvPr>
        </p:nvSpPr>
        <p:spPr>
          <a:xfrm>
            <a:off x="10919012" y="6356350"/>
            <a:ext cx="672354" cy="365125"/>
          </a:xfrm>
          <a:prstGeom prst="rect">
            <a:avLst/>
          </a:prstGeom>
        </p:spPr>
        <p:txBody>
          <a:bodyPr vert="horz" lIns="91440" tIns="45720" rIns="91440" bIns="45720" rtlCol="0" anchor="ctr"/>
          <a:lstStyle>
            <a:lvl1pPr algn="r">
              <a:defRPr sz="1800">
                <a:solidFill>
                  <a:schemeClr val="tx1"/>
                </a:solidFill>
              </a:defRPr>
            </a:lvl1pPr>
          </a:lstStyle>
          <a:p>
            <a:fld id="{87E7843D-FF13-4365-9478-9625B70A2705}" type="slidenum">
              <a:rPr lang="en-US" smtClean="0"/>
              <a:t>‹#›</a:t>
            </a:fld>
            <a:endParaRPr lang="en-US"/>
          </a:p>
        </p:txBody>
      </p:sp>
      <p:cxnSp>
        <p:nvCxnSpPr>
          <p:cNvPr id="7" name="Straight Connector 6">
            <a:extLst>
              <a:ext uri="{FF2B5EF4-FFF2-40B4-BE49-F238E27FC236}">
                <a16:creationId xmlns:a16="http://schemas.microsoft.com/office/drawing/2014/main" id="{F64F9B95-9045-48D2-B9F3-2927E98F54AA}"/>
              </a:ext>
            </a:extLst>
          </p:cNvPr>
          <p:cNvCxnSpPr>
            <a:cxnSpLocks/>
          </p:cNvCxnSpPr>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85AA86F-6A4D-4BCB-A045-D992CDC2959B}"/>
              </a:ext>
            </a:extLst>
          </p:cNvPr>
          <p:cNvCxnSpPr>
            <a:cxnSpLocks/>
          </p:cNvCxnSpPr>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66831159"/>
      </p:ext>
    </p:extLst>
  </p:cSld>
  <p:clrMap bg1="lt1" tx1="dk1" bg2="lt2" tx2="dk2" accent1="accent1" accent2="accent2" accent3="accent3" accent4="accent4" accent5="accent5" accent6="accent6" hlink="hlink" folHlink="folHlink"/>
  <p:sldLayoutIdLst>
    <p:sldLayoutId id="2147483787" r:id="rId1"/>
    <p:sldLayoutId id="2147483788" r:id="rId2"/>
    <p:sldLayoutId id="2147483789" r:id="rId3"/>
    <p:sldLayoutId id="2147483790" r:id="rId4"/>
    <p:sldLayoutId id="2147483791" r:id="rId5"/>
    <p:sldLayoutId id="2147483785" r:id="rId6"/>
    <p:sldLayoutId id="2147483781" r:id="rId7"/>
    <p:sldLayoutId id="2147483782" r:id="rId8"/>
    <p:sldLayoutId id="2147483783" r:id="rId9"/>
    <p:sldLayoutId id="2147483784" r:id="rId10"/>
    <p:sldLayoutId id="2147483786" r:id="rId11"/>
  </p:sldLayoutIdLst>
  <p:hf sldNum="0" hdr="0" ftr="0" dt="0"/>
  <p:txStyles>
    <p:titleStyle>
      <a:lvl1pPr algn="l" defTabSz="914400" rtl="0" eaLnBrk="1" latinLnBrk="0" hangingPunct="1">
        <a:lnSpc>
          <a:spcPct val="100000"/>
        </a:lnSpc>
        <a:spcBef>
          <a:spcPct val="0"/>
        </a:spcBef>
        <a:buNone/>
        <a:defRPr sz="4000" kern="1200" cap="all" spc="30" baseline="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0" name="Rectangle 89">
            <a:extLst>
              <a:ext uri="{FF2B5EF4-FFF2-40B4-BE49-F238E27FC236}">
                <a16:creationId xmlns:a16="http://schemas.microsoft.com/office/drawing/2014/main" id="{85CB65D0-496F-4797-A015-C85839E35D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665316E-3E8A-6339-265A-61818C725CB0}"/>
              </a:ext>
            </a:extLst>
          </p:cNvPr>
          <p:cNvPicPr>
            <a:picLocks noChangeAspect="1"/>
          </p:cNvPicPr>
          <p:nvPr/>
        </p:nvPicPr>
        <p:blipFill>
          <a:blip r:embed="rId2"/>
          <a:srcRect t="21875" b="21875"/>
          <a:stretch/>
        </p:blipFill>
        <p:spPr>
          <a:xfrm>
            <a:off x="1" y="10"/>
            <a:ext cx="12192000" cy="6857989"/>
          </a:xfrm>
          <a:prstGeom prst="rect">
            <a:avLst/>
          </a:prstGeom>
        </p:spPr>
      </p:pic>
      <p:sp>
        <p:nvSpPr>
          <p:cNvPr id="92" name="Rectangle 91">
            <a:extLst>
              <a:ext uri="{FF2B5EF4-FFF2-40B4-BE49-F238E27FC236}">
                <a16:creationId xmlns:a16="http://schemas.microsoft.com/office/drawing/2014/main" id="{95D2C779-8883-4E5F-A170-0F464918C1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307" y="990598"/>
            <a:ext cx="12188952" cy="4745182"/>
          </a:xfrm>
          <a:prstGeom prst="rect">
            <a:avLst/>
          </a:prstGeom>
          <a:gradFill>
            <a:gsLst>
              <a:gs pos="35000">
                <a:srgbClr val="000000">
                  <a:alpha val="41000"/>
                </a:srgbClr>
              </a:gs>
              <a:gs pos="0">
                <a:srgbClr val="000000">
                  <a:alpha val="0"/>
                </a:srgbClr>
              </a:gs>
              <a:gs pos="47744">
                <a:srgbClr val="000000">
                  <a:alpha val="51000"/>
                </a:srgbClr>
              </a:gs>
              <a:gs pos="70000">
                <a:srgbClr val="000000">
                  <a:alpha val="37000"/>
                </a:srgbClr>
              </a:gs>
              <a:gs pos="100000">
                <a:srgbClr val="000000">
                  <a:alpha val="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3C51DDE-F7E3-A030-EEBD-F7308927FF00}"/>
              </a:ext>
            </a:extLst>
          </p:cNvPr>
          <p:cNvSpPr>
            <a:spLocks noGrp="1"/>
          </p:cNvSpPr>
          <p:nvPr>
            <p:ph type="ctrTitle"/>
          </p:nvPr>
        </p:nvSpPr>
        <p:spPr>
          <a:xfrm>
            <a:off x="1833541" y="990599"/>
            <a:ext cx="5619054" cy="4849091"/>
          </a:xfrm>
        </p:spPr>
        <p:txBody>
          <a:bodyPr anchor="ctr">
            <a:normAutofit/>
          </a:bodyPr>
          <a:lstStyle/>
          <a:p>
            <a:pPr algn="r"/>
            <a:r>
              <a:rPr lang="en-US">
                <a:solidFill>
                  <a:srgbClr val="FFFFFF"/>
                </a:solidFill>
              </a:rPr>
              <a:t>The Calendar Argument</a:t>
            </a:r>
          </a:p>
        </p:txBody>
      </p:sp>
      <p:cxnSp>
        <p:nvCxnSpPr>
          <p:cNvPr id="94" name="Straight Connector 93">
            <a:extLst>
              <a:ext uri="{FF2B5EF4-FFF2-40B4-BE49-F238E27FC236}">
                <a16:creationId xmlns:a16="http://schemas.microsoft.com/office/drawing/2014/main" id="{BD96A694-258D-4418-A83C-B9BA72FD44B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115300" y="1780927"/>
            <a:ext cx="0" cy="3390901"/>
          </a:xfrm>
          <a:prstGeom prst="line">
            <a:avLst/>
          </a:prstGeom>
          <a:ln w="44450">
            <a:solidFill>
              <a:srgbClr val="FFFFFF"/>
            </a:solidFill>
          </a:ln>
          <a:effectLst>
            <a:outerShdw blurRad="50800" dist="38100" dir="2700000" sx="88000" sy="88000" algn="tl" rotWithShape="0">
              <a:prstClr val="black">
                <a:alpha val="26000"/>
              </a:prst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80824275"/>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7AFB04-58C4-2E25-F675-A8EE71A31053}"/>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Has the calendar ever changed?</a:t>
            </a:r>
          </a:p>
        </p:txBody>
      </p:sp>
      <p:sp>
        <p:nvSpPr>
          <p:cNvPr id="3" name="Subtitle 2">
            <a:extLst>
              <a:ext uri="{FF2B5EF4-FFF2-40B4-BE49-F238E27FC236}">
                <a16:creationId xmlns:a16="http://schemas.microsoft.com/office/drawing/2014/main" id="{32EE09E2-0225-69D9-993A-EEB82F4C1CE3}"/>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1019031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7B6D2E-29F3-D1D3-1B10-E0B179F8FCD3}"/>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Times never change</a:t>
            </a:r>
          </a:p>
        </p:txBody>
      </p:sp>
      <p:sp>
        <p:nvSpPr>
          <p:cNvPr id="3" name="Subtitle 2">
            <a:extLst>
              <a:ext uri="{FF2B5EF4-FFF2-40B4-BE49-F238E27FC236}">
                <a16:creationId xmlns:a16="http://schemas.microsoft.com/office/drawing/2014/main" id="{C425C720-12F8-F54C-6009-0282BC59782E}"/>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9928856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DD03BE6-9633-4007-3413-9B5F84D92574}"/>
              </a:ext>
            </a:extLst>
          </p:cNvPr>
          <p:cNvSpPr txBox="1"/>
          <p:nvPr/>
        </p:nvSpPr>
        <p:spPr>
          <a:xfrm>
            <a:off x="127000" y="127000"/>
            <a:ext cx="7315200" cy="276999"/>
          </a:xfrm>
          <a:prstGeom prst="rect">
            <a:avLst/>
          </a:prstGeom>
          <a:noFill/>
        </p:spPr>
        <p:txBody>
          <a:bodyPr vert="horz" lIns="0" tIns="0" rIns="0" bIns="0" rtlCol="0">
            <a:spAutoFit/>
          </a:bodyPr>
          <a:lstStyle/>
          <a:p>
            <a:r>
              <a:rPr lang="en-US"/>
              <a:t>Times never change</a:t>
            </a:r>
          </a:p>
        </p:txBody>
      </p:sp>
      <p:sp>
        <p:nvSpPr>
          <p:cNvPr id="3" name="TextBox 2">
            <a:extLst>
              <a:ext uri="{FF2B5EF4-FFF2-40B4-BE49-F238E27FC236}">
                <a16:creationId xmlns:a16="http://schemas.microsoft.com/office/drawing/2014/main" id="{E9F0F09B-D566-D508-76F7-0FDC11FF3BAF}"/>
              </a:ext>
            </a:extLst>
          </p:cNvPr>
          <p:cNvSpPr txBox="1"/>
          <p:nvPr/>
        </p:nvSpPr>
        <p:spPr>
          <a:xfrm>
            <a:off x="0" y="762000"/>
            <a:ext cx="12192000" cy="646331"/>
          </a:xfrm>
          <a:prstGeom prst="rect">
            <a:avLst/>
          </a:prstGeom>
          <a:noFill/>
        </p:spPr>
        <p:txBody>
          <a:bodyPr vert="horz" rtlCol="0">
            <a:spAutoFit/>
          </a:bodyPr>
          <a:lstStyle/>
          <a:p>
            <a:pPr algn="ctr"/>
            <a:r>
              <a:rPr lang="en-US" sz="3600"/>
              <a:t>First Enoch 72:1</a:t>
            </a:r>
          </a:p>
        </p:txBody>
      </p:sp>
      <p:sp>
        <p:nvSpPr>
          <p:cNvPr id="4" name="TextBox 3">
            <a:extLst>
              <a:ext uri="{FF2B5EF4-FFF2-40B4-BE49-F238E27FC236}">
                <a16:creationId xmlns:a16="http://schemas.microsoft.com/office/drawing/2014/main" id="{6A129EC3-37E1-7E35-F738-B0E2854FD536}"/>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812C415B-1F03-2D1C-3921-1E7716788A26}"/>
              </a:ext>
            </a:extLst>
          </p:cNvPr>
          <p:cNvSpPr txBox="1"/>
          <p:nvPr/>
        </p:nvSpPr>
        <p:spPr>
          <a:xfrm>
            <a:off x="1016000" y="1905000"/>
            <a:ext cx="10160000" cy="3908762"/>
          </a:xfrm>
          <a:prstGeom prst="rect">
            <a:avLst/>
          </a:prstGeom>
          <a:noFill/>
        </p:spPr>
        <p:txBody>
          <a:bodyPr vert="horz" rtlCol="0">
            <a:spAutoFit/>
          </a:bodyPr>
          <a:lstStyle/>
          <a:p>
            <a:pPr algn="ctr"/>
            <a:r>
              <a:rPr lang="en-US" sz="3100"/>
              <a:t>The book of the courses of the luminaries of the heaven, the relations of each, according to their classes, their dominion and their seasons, according to their names and places of origin, and according to their months, which Uriel, the holy angel, who was with me, who is their guide, showed me; </a:t>
            </a:r>
            <a:r>
              <a:rPr lang="en-US" sz="3100" b="1">
                <a:solidFill>
                  <a:srgbClr val="FF0000"/>
                </a:solidFill>
              </a:rPr>
              <a:t>and he showed me all their laws exactly as they are, and how it is with regard to all the years of the world</a:t>
            </a:r>
          </a:p>
        </p:txBody>
      </p:sp>
    </p:spTree>
    <p:extLst>
      <p:ext uri="{BB962C8B-B14F-4D97-AF65-F5344CB8AC3E}">
        <p14:creationId xmlns:p14="http://schemas.microsoft.com/office/powerpoint/2010/main" val="37175555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C96E7B1-F649-FDC9-A53C-3E62092DC5E7}"/>
              </a:ext>
            </a:extLst>
          </p:cNvPr>
          <p:cNvSpPr txBox="1"/>
          <p:nvPr/>
        </p:nvSpPr>
        <p:spPr>
          <a:xfrm>
            <a:off x="127000" y="127000"/>
            <a:ext cx="7315200" cy="276999"/>
          </a:xfrm>
          <a:prstGeom prst="rect">
            <a:avLst/>
          </a:prstGeom>
          <a:noFill/>
        </p:spPr>
        <p:txBody>
          <a:bodyPr vert="horz" lIns="0" tIns="0" rIns="0" bIns="0" rtlCol="0">
            <a:spAutoFit/>
          </a:bodyPr>
          <a:lstStyle/>
          <a:p>
            <a:r>
              <a:rPr lang="en-US"/>
              <a:t>Times never change</a:t>
            </a:r>
          </a:p>
        </p:txBody>
      </p:sp>
      <p:sp>
        <p:nvSpPr>
          <p:cNvPr id="3" name="TextBox 2">
            <a:extLst>
              <a:ext uri="{FF2B5EF4-FFF2-40B4-BE49-F238E27FC236}">
                <a16:creationId xmlns:a16="http://schemas.microsoft.com/office/drawing/2014/main" id="{28D0E797-178F-E269-1BE9-0D1C6B6E9579}"/>
              </a:ext>
            </a:extLst>
          </p:cNvPr>
          <p:cNvSpPr txBox="1"/>
          <p:nvPr/>
        </p:nvSpPr>
        <p:spPr>
          <a:xfrm>
            <a:off x="0" y="762000"/>
            <a:ext cx="12192000" cy="646331"/>
          </a:xfrm>
          <a:prstGeom prst="rect">
            <a:avLst/>
          </a:prstGeom>
          <a:noFill/>
        </p:spPr>
        <p:txBody>
          <a:bodyPr vert="horz" rtlCol="0">
            <a:spAutoFit/>
          </a:bodyPr>
          <a:lstStyle/>
          <a:p>
            <a:pPr algn="ctr"/>
            <a:r>
              <a:rPr lang="en-US" sz="3600"/>
              <a:t>Genesis 8:22</a:t>
            </a:r>
          </a:p>
        </p:txBody>
      </p:sp>
      <p:sp>
        <p:nvSpPr>
          <p:cNvPr id="4" name="TextBox 3">
            <a:extLst>
              <a:ext uri="{FF2B5EF4-FFF2-40B4-BE49-F238E27FC236}">
                <a16:creationId xmlns:a16="http://schemas.microsoft.com/office/drawing/2014/main" id="{B9D0B0AC-6926-E12C-7BCB-FCEDDF6A5BD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9978784-23C4-7015-A852-A9E9298E01CE}"/>
              </a:ext>
            </a:extLst>
          </p:cNvPr>
          <p:cNvSpPr txBox="1"/>
          <p:nvPr/>
        </p:nvSpPr>
        <p:spPr>
          <a:xfrm>
            <a:off x="1016000" y="1905000"/>
            <a:ext cx="10160000" cy="1523494"/>
          </a:xfrm>
          <a:prstGeom prst="rect">
            <a:avLst/>
          </a:prstGeom>
          <a:noFill/>
        </p:spPr>
        <p:txBody>
          <a:bodyPr vert="horz" rtlCol="0">
            <a:spAutoFit/>
          </a:bodyPr>
          <a:lstStyle/>
          <a:p>
            <a:pPr algn="ctr"/>
            <a:r>
              <a:rPr lang="en-US" sz="3100"/>
              <a:t>"While the earth remains, Seedtime and harvest, And cold and heat, And summer and winter, And day and night </a:t>
            </a:r>
            <a:r>
              <a:rPr lang="en-US" sz="3100" b="1">
                <a:solidFill>
                  <a:srgbClr val="FF0000"/>
                </a:solidFill>
              </a:rPr>
              <a:t>Shall not cease</a:t>
            </a:r>
            <a:r>
              <a:rPr lang="en-US" sz="3100"/>
              <a:t>."</a:t>
            </a:r>
          </a:p>
        </p:txBody>
      </p:sp>
    </p:spTree>
    <p:extLst>
      <p:ext uri="{BB962C8B-B14F-4D97-AF65-F5344CB8AC3E}">
        <p14:creationId xmlns:p14="http://schemas.microsoft.com/office/powerpoint/2010/main" val="20647894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2AD5995-3324-190A-AB50-041DC1161C85}"/>
              </a:ext>
            </a:extLst>
          </p:cNvPr>
          <p:cNvSpPr txBox="1"/>
          <p:nvPr/>
        </p:nvSpPr>
        <p:spPr>
          <a:xfrm>
            <a:off x="127000" y="127000"/>
            <a:ext cx="7315200" cy="276999"/>
          </a:xfrm>
          <a:prstGeom prst="rect">
            <a:avLst/>
          </a:prstGeom>
          <a:noFill/>
        </p:spPr>
        <p:txBody>
          <a:bodyPr vert="horz" lIns="0" tIns="0" rIns="0" bIns="0" rtlCol="0">
            <a:spAutoFit/>
          </a:bodyPr>
          <a:lstStyle/>
          <a:p>
            <a:r>
              <a:rPr lang="en-US"/>
              <a:t>Times never change</a:t>
            </a:r>
          </a:p>
        </p:txBody>
      </p:sp>
      <p:sp>
        <p:nvSpPr>
          <p:cNvPr id="3" name="TextBox 2">
            <a:extLst>
              <a:ext uri="{FF2B5EF4-FFF2-40B4-BE49-F238E27FC236}">
                <a16:creationId xmlns:a16="http://schemas.microsoft.com/office/drawing/2014/main" id="{7AAA9CEC-9EC2-6170-C2D9-CB53FFEAC22C}"/>
              </a:ext>
            </a:extLst>
          </p:cNvPr>
          <p:cNvSpPr txBox="1"/>
          <p:nvPr/>
        </p:nvSpPr>
        <p:spPr>
          <a:xfrm>
            <a:off x="0" y="762000"/>
            <a:ext cx="12192000" cy="646331"/>
          </a:xfrm>
          <a:prstGeom prst="rect">
            <a:avLst/>
          </a:prstGeom>
          <a:noFill/>
        </p:spPr>
        <p:txBody>
          <a:bodyPr vert="horz" rtlCol="0">
            <a:spAutoFit/>
          </a:bodyPr>
          <a:lstStyle/>
          <a:p>
            <a:pPr algn="ctr"/>
            <a:r>
              <a:rPr lang="en-US" sz="3600"/>
              <a:t>Jeremiah 31:35-37</a:t>
            </a:r>
          </a:p>
        </p:txBody>
      </p:sp>
      <p:sp>
        <p:nvSpPr>
          <p:cNvPr id="4" name="TextBox 3">
            <a:extLst>
              <a:ext uri="{FF2B5EF4-FFF2-40B4-BE49-F238E27FC236}">
                <a16:creationId xmlns:a16="http://schemas.microsoft.com/office/drawing/2014/main" id="{D74AA3D2-785F-269A-4D7A-2928A8C8E42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E1CCA23-726E-B7FF-73AA-289F9B2A00B3}"/>
              </a:ext>
            </a:extLst>
          </p:cNvPr>
          <p:cNvSpPr txBox="1"/>
          <p:nvPr/>
        </p:nvSpPr>
        <p:spPr>
          <a:xfrm>
            <a:off x="1016000" y="1905000"/>
            <a:ext cx="10160000" cy="3431709"/>
          </a:xfrm>
          <a:prstGeom prst="rect">
            <a:avLst/>
          </a:prstGeom>
          <a:noFill/>
        </p:spPr>
        <p:txBody>
          <a:bodyPr vert="horz" rtlCol="0">
            <a:spAutoFit/>
          </a:bodyPr>
          <a:lstStyle/>
          <a:p>
            <a:pPr algn="ctr"/>
            <a:r>
              <a:rPr lang="en-US" sz="3100"/>
              <a:t>Thus says the LORD, Who gives the sun for light by day And the fixed order of the moon and the stars for light by night, Who stirs up the sea so that its waves roar; The LORD of hosts is His name: "</a:t>
            </a:r>
            <a:r>
              <a:rPr lang="en-US" sz="3100" b="1">
                <a:solidFill>
                  <a:srgbClr val="FF0000"/>
                </a:solidFill>
              </a:rPr>
              <a:t>If this fixed order departs From before Me," declares the LORD, "Then the offspring of Israel also will cease From being a nation before Me forever.</a:t>
            </a:r>
            <a:r>
              <a:rPr lang="en-US" sz="3100"/>
              <a:t> (Continued...)</a:t>
            </a:r>
          </a:p>
        </p:txBody>
      </p:sp>
    </p:spTree>
    <p:extLst>
      <p:ext uri="{BB962C8B-B14F-4D97-AF65-F5344CB8AC3E}">
        <p14:creationId xmlns:p14="http://schemas.microsoft.com/office/powerpoint/2010/main" val="17745027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76CB695-114E-1C1A-24C6-29AF5D72E3CA}"/>
              </a:ext>
            </a:extLst>
          </p:cNvPr>
          <p:cNvSpPr txBox="1"/>
          <p:nvPr/>
        </p:nvSpPr>
        <p:spPr>
          <a:xfrm>
            <a:off x="127000" y="127000"/>
            <a:ext cx="7315200" cy="276999"/>
          </a:xfrm>
          <a:prstGeom prst="rect">
            <a:avLst/>
          </a:prstGeom>
          <a:noFill/>
        </p:spPr>
        <p:txBody>
          <a:bodyPr vert="horz" lIns="0" tIns="0" rIns="0" bIns="0" rtlCol="0">
            <a:spAutoFit/>
          </a:bodyPr>
          <a:lstStyle/>
          <a:p>
            <a:r>
              <a:rPr lang="en-US"/>
              <a:t>Times never change</a:t>
            </a:r>
          </a:p>
        </p:txBody>
      </p:sp>
      <p:sp>
        <p:nvSpPr>
          <p:cNvPr id="3" name="TextBox 2">
            <a:extLst>
              <a:ext uri="{FF2B5EF4-FFF2-40B4-BE49-F238E27FC236}">
                <a16:creationId xmlns:a16="http://schemas.microsoft.com/office/drawing/2014/main" id="{259C52F3-238D-65DE-86DD-269AB224EF4D}"/>
              </a:ext>
            </a:extLst>
          </p:cNvPr>
          <p:cNvSpPr txBox="1"/>
          <p:nvPr/>
        </p:nvSpPr>
        <p:spPr>
          <a:xfrm>
            <a:off x="1016000" y="635000"/>
            <a:ext cx="10160000" cy="2000548"/>
          </a:xfrm>
          <a:prstGeom prst="rect">
            <a:avLst/>
          </a:prstGeom>
          <a:noFill/>
        </p:spPr>
        <p:txBody>
          <a:bodyPr vert="horz" rtlCol="0">
            <a:spAutoFit/>
          </a:bodyPr>
          <a:lstStyle/>
          <a:p>
            <a:pPr algn="ctr"/>
            <a:r>
              <a:rPr lang="en-US" sz="3100"/>
              <a:t>" Thus says the LORD, "If the heavens above can be measured And the foundations of the earth searched out below, Then I will also cast off all the offspring of Israel For all that they have done," declares the LORD.</a:t>
            </a:r>
          </a:p>
        </p:txBody>
      </p:sp>
    </p:spTree>
    <p:extLst>
      <p:ext uri="{BB962C8B-B14F-4D97-AF65-F5344CB8AC3E}">
        <p14:creationId xmlns:p14="http://schemas.microsoft.com/office/powerpoint/2010/main" val="18860131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17B5FCB-1CBF-5F52-13E6-216AEE526F4C}"/>
              </a:ext>
            </a:extLst>
          </p:cNvPr>
          <p:cNvSpPr txBox="1"/>
          <p:nvPr/>
        </p:nvSpPr>
        <p:spPr>
          <a:xfrm>
            <a:off x="127000" y="127000"/>
            <a:ext cx="7315200" cy="276999"/>
          </a:xfrm>
          <a:prstGeom prst="rect">
            <a:avLst/>
          </a:prstGeom>
          <a:noFill/>
        </p:spPr>
        <p:txBody>
          <a:bodyPr vert="horz" lIns="0" tIns="0" rIns="0" bIns="0" rtlCol="0">
            <a:spAutoFit/>
          </a:bodyPr>
          <a:lstStyle/>
          <a:p>
            <a:r>
              <a:rPr lang="en-US"/>
              <a:t>Times never change</a:t>
            </a:r>
          </a:p>
        </p:txBody>
      </p:sp>
      <p:sp>
        <p:nvSpPr>
          <p:cNvPr id="3" name="TextBox 2">
            <a:extLst>
              <a:ext uri="{FF2B5EF4-FFF2-40B4-BE49-F238E27FC236}">
                <a16:creationId xmlns:a16="http://schemas.microsoft.com/office/drawing/2014/main" id="{ACE42E60-706B-EEC7-7E8F-D1A7FC744E03}"/>
              </a:ext>
            </a:extLst>
          </p:cNvPr>
          <p:cNvSpPr txBox="1"/>
          <p:nvPr/>
        </p:nvSpPr>
        <p:spPr>
          <a:xfrm>
            <a:off x="0" y="762000"/>
            <a:ext cx="12192000" cy="646331"/>
          </a:xfrm>
          <a:prstGeom prst="rect">
            <a:avLst/>
          </a:prstGeom>
          <a:noFill/>
        </p:spPr>
        <p:txBody>
          <a:bodyPr vert="horz" rtlCol="0">
            <a:spAutoFit/>
          </a:bodyPr>
          <a:lstStyle/>
          <a:p>
            <a:pPr algn="ctr"/>
            <a:r>
              <a:rPr lang="en-US" sz="3600"/>
              <a:t>Jeremiah 33:25-26</a:t>
            </a:r>
          </a:p>
        </p:txBody>
      </p:sp>
      <p:sp>
        <p:nvSpPr>
          <p:cNvPr id="4" name="TextBox 3">
            <a:extLst>
              <a:ext uri="{FF2B5EF4-FFF2-40B4-BE49-F238E27FC236}">
                <a16:creationId xmlns:a16="http://schemas.microsoft.com/office/drawing/2014/main" id="{F5E8FE81-AA8E-37EA-FE8C-EECEBDBA2D4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D105542-CE04-4AA5-E6C5-CD3207081C12}"/>
              </a:ext>
            </a:extLst>
          </p:cNvPr>
          <p:cNvSpPr txBox="1"/>
          <p:nvPr/>
        </p:nvSpPr>
        <p:spPr>
          <a:xfrm>
            <a:off x="1016000" y="1905000"/>
            <a:ext cx="10160000" cy="3431709"/>
          </a:xfrm>
          <a:prstGeom prst="rect">
            <a:avLst/>
          </a:prstGeom>
          <a:noFill/>
        </p:spPr>
        <p:txBody>
          <a:bodyPr vert="horz" rtlCol="0">
            <a:spAutoFit/>
          </a:bodyPr>
          <a:lstStyle/>
          <a:p>
            <a:pPr algn="ctr"/>
            <a:r>
              <a:rPr lang="en-US" sz="3100"/>
              <a:t>"Thus says the LORD, '</a:t>
            </a:r>
            <a:r>
              <a:rPr lang="en-US" sz="3100" b="1">
                <a:solidFill>
                  <a:srgbClr val="FF0000"/>
                </a:solidFill>
              </a:rPr>
              <a:t>If My covenant for day and night stand not, and the fixed patterns of heaven and earth I have not established, then I would reject the descendants of Jacob and David My servant</a:t>
            </a:r>
            <a:r>
              <a:rPr lang="en-US" sz="3100"/>
              <a:t>, not taking from his descendants rulers over the descendants of Abraham, Isaac and Jacob. But I will restore their fortunes and will have mercy on them.'"</a:t>
            </a:r>
          </a:p>
        </p:txBody>
      </p:sp>
    </p:spTree>
    <p:extLst>
      <p:ext uri="{BB962C8B-B14F-4D97-AF65-F5344CB8AC3E}">
        <p14:creationId xmlns:p14="http://schemas.microsoft.com/office/powerpoint/2010/main" val="37242256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785FDE3-D3CB-AAF6-83E7-7C2A0A9D6DB3}"/>
              </a:ext>
            </a:extLst>
          </p:cNvPr>
          <p:cNvSpPr txBox="1"/>
          <p:nvPr/>
        </p:nvSpPr>
        <p:spPr>
          <a:xfrm>
            <a:off x="127000" y="127000"/>
            <a:ext cx="7315200" cy="276999"/>
          </a:xfrm>
          <a:prstGeom prst="rect">
            <a:avLst/>
          </a:prstGeom>
          <a:noFill/>
        </p:spPr>
        <p:txBody>
          <a:bodyPr vert="horz" lIns="0" tIns="0" rIns="0" bIns="0" rtlCol="0">
            <a:spAutoFit/>
          </a:bodyPr>
          <a:lstStyle/>
          <a:p>
            <a:r>
              <a:rPr lang="en-US"/>
              <a:t>Times never change</a:t>
            </a:r>
          </a:p>
        </p:txBody>
      </p:sp>
      <p:sp>
        <p:nvSpPr>
          <p:cNvPr id="3" name="TextBox 2">
            <a:extLst>
              <a:ext uri="{FF2B5EF4-FFF2-40B4-BE49-F238E27FC236}">
                <a16:creationId xmlns:a16="http://schemas.microsoft.com/office/drawing/2014/main" id="{E82F6642-E968-AA96-D3CB-94406BE747ED}"/>
              </a:ext>
            </a:extLst>
          </p:cNvPr>
          <p:cNvSpPr txBox="1"/>
          <p:nvPr/>
        </p:nvSpPr>
        <p:spPr>
          <a:xfrm>
            <a:off x="0" y="762000"/>
            <a:ext cx="12192000" cy="646331"/>
          </a:xfrm>
          <a:prstGeom prst="rect">
            <a:avLst/>
          </a:prstGeom>
          <a:noFill/>
        </p:spPr>
        <p:txBody>
          <a:bodyPr vert="horz" rtlCol="0">
            <a:spAutoFit/>
          </a:bodyPr>
          <a:lstStyle/>
          <a:p>
            <a:pPr algn="ctr"/>
            <a:r>
              <a:rPr lang="en-US" sz="3600"/>
              <a:t>Jubilees 6:4</a:t>
            </a:r>
          </a:p>
        </p:txBody>
      </p:sp>
      <p:sp>
        <p:nvSpPr>
          <p:cNvPr id="4" name="TextBox 3">
            <a:extLst>
              <a:ext uri="{FF2B5EF4-FFF2-40B4-BE49-F238E27FC236}">
                <a16:creationId xmlns:a16="http://schemas.microsoft.com/office/drawing/2014/main" id="{BB2E9FEA-F984-3869-3C1E-97512DF5C423}"/>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C42CADD7-B2D0-4ADD-B70C-D7676B751C3C}"/>
              </a:ext>
            </a:extLst>
          </p:cNvPr>
          <p:cNvSpPr txBox="1"/>
          <p:nvPr/>
        </p:nvSpPr>
        <p:spPr>
          <a:xfrm>
            <a:off x="1016000" y="1905000"/>
            <a:ext cx="10160000" cy="2954655"/>
          </a:xfrm>
          <a:prstGeom prst="rect">
            <a:avLst/>
          </a:prstGeom>
          <a:noFill/>
        </p:spPr>
        <p:txBody>
          <a:bodyPr vert="horz" rtlCol="0">
            <a:spAutoFit/>
          </a:bodyPr>
          <a:lstStyle/>
          <a:p>
            <a:pPr algn="ctr"/>
            <a:r>
              <a:rPr lang="en-US" sz="3100"/>
              <a:t>And the Lord smelt the goodly savour, and He made a covenant with him that there should not be any more a flood to destroy the earth; that all the days of the earth seed-time and harvest should never cease; cold and heat, and summer and winter, and day and night </a:t>
            </a:r>
            <a:r>
              <a:rPr lang="en-US" sz="3100" b="1">
                <a:solidFill>
                  <a:srgbClr val="FF0000"/>
                </a:solidFill>
              </a:rPr>
              <a:t>should not change their order, nor cease for ever.</a:t>
            </a:r>
          </a:p>
        </p:txBody>
      </p:sp>
    </p:spTree>
    <p:extLst>
      <p:ext uri="{BB962C8B-B14F-4D97-AF65-F5344CB8AC3E}">
        <p14:creationId xmlns:p14="http://schemas.microsoft.com/office/powerpoint/2010/main" val="36635192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52D0434-2AFE-04CB-663A-7D30B3EB362A}"/>
              </a:ext>
            </a:extLst>
          </p:cNvPr>
          <p:cNvSpPr txBox="1"/>
          <p:nvPr/>
        </p:nvSpPr>
        <p:spPr>
          <a:xfrm>
            <a:off x="127000" y="127000"/>
            <a:ext cx="7315200" cy="276999"/>
          </a:xfrm>
          <a:prstGeom prst="rect">
            <a:avLst/>
          </a:prstGeom>
          <a:noFill/>
        </p:spPr>
        <p:txBody>
          <a:bodyPr vert="horz" lIns="0" tIns="0" rIns="0" bIns="0" rtlCol="0">
            <a:spAutoFit/>
          </a:bodyPr>
          <a:lstStyle/>
          <a:p>
            <a:r>
              <a:rPr lang="en-US"/>
              <a:t>Times never change</a:t>
            </a:r>
          </a:p>
        </p:txBody>
      </p:sp>
      <p:sp>
        <p:nvSpPr>
          <p:cNvPr id="3" name="TextBox 2">
            <a:extLst>
              <a:ext uri="{FF2B5EF4-FFF2-40B4-BE49-F238E27FC236}">
                <a16:creationId xmlns:a16="http://schemas.microsoft.com/office/drawing/2014/main" id="{8705652A-17A3-9775-BDEB-AA82307160D3}"/>
              </a:ext>
            </a:extLst>
          </p:cNvPr>
          <p:cNvSpPr txBox="1"/>
          <p:nvPr/>
        </p:nvSpPr>
        <p:spPr>
          <a:xfrm>
            <a:off x="0" y="762000"/>
            <a:ext cx="12192000" cy="646331"/>
          </a:xfrm>
          <a:prstGeom prst="rect">
            <a:avLst/>
          </a:prstGeom>
          <a:noFill/>
        </p:spPr>
        <p:txBody>
          <a:bodyPr vert="horz" rtlCol="0">
            <a:spAutoFit/>
          </a:bodyPr>
          <a:lstStyle/>
          <a:p>
            <a:pPr algn="ctr"/>
            <a:r>
              <a:rPr lang="en-US" sz="3600"/>
              <a:t>Second Esdras [4th Ezra] 4:37</a:t>
            </a:r>
          </a:p>
        </p:txBody>
      </p:sp>
      <p:sp>
        <p:nvSpPr>
          <p:cNvPr id="4" name="TextBox 3">
            <a:extLst>
              <a:ext uri="{FF2B5EF4-FFF2-40B4-BE49-F238E27FC236}">
                <a16:creationId xmlns:a16="http://schemas.microsoft.com/office/drawing/2014/main" id="{1A372F1E-C59B-CA82-2EEA-324A37E09585}"/>
              </a:ext>
            </a:extLst>
          </p:cNvPr>
          <p:cNvSpPr txBox="1"/>
          <p:nvPr/>
        </p:nvSpPr>
        <p:spPr>
          <a:xfrm>
            <a:off x="0" y="1270000"/>
            <a:ext cx="12192000" cy="400110"/>
          </a:xfrm>
          <a:prstGeom prst="rect">
            <a:avLst/>
          </a:prstGeom>
          <a:noFill/>
        </p:spPr>
        <p:txBody>
          <a:bodyPr vert="horz" rtlCol="0">
            <a:spAutoFit/>
          </a:bodyPr>
          <a:lstStyle/>
          <a:p>
            <a:pPr algn="ctr"/>
            <a:r>
              <a:rPr lang="en-US" sz="2000"/>
              <a:t>(1611 KJV, King James Version)</a:t>
            </a:r>
          </a:p>
        </p:txBody>
      </p:sp>
      <p:sp>
        <p:nvSpPr>
          <p:cNvPr id="5" name="TextBox 4">
            <a:extLst>
              <a:ext uri="{FF2B5EF4-FFF2-40B4-BE49-F238E27FC236}">
                <a16:creationId xmlns:a16="http://schemas.microsoft.com/office/drawing/2014/main" id="{70EBF038-848A-47FE-6CCF-EEF4CB2B7226}"/>
              </a:ext>
            </a:extLst>
          </p:cNvPr>
          <p:cNvSpPr txBox="1"/>
          <p:nvPr/>
        </p:nvSpPr>
        <p:spPr>
          <a:xfrm>
            <a:off x="1016000" y="1905000"/>
            <a:ext cx="10160000" cy="1523494"/>
          </a:xfrm>
          <a:prstGeom prst="rect">
            <a:avLst/>
          </a:prstGeom>
          <a:noFill/>
        </p:spPr>
        <p:txBody>
          <a:bodyPr vert="horz" rtlCol="0">
            <a:spAutoFit/>
          </a:bodyPr>
          <a:lstStyle/>
          <a:p>
            <a:pPr algn="ctr"/>
            <a:r>
              <a:rPr lang="en-US" sz="3100"/>
              <a:t>By measure hath he measured the times; and by number hath he numbered the times; </a:t>
            </a:r>
            <a:r>
              <a:rPr lang="en-US" sz="3100" b="1">
                <a:solidFill>
                  <a:srgbClr val="FF0000"/>
                </a:solidFill>
              </a:rPr>
              <a:t>and he doth not move nor stir them,</a:t>
            </a:r>
            <a:r>
              <a:rPr lang="en-US" sz="3100"/>
              <a:t> until the said measure be fulfilled.</a:t>
            </a:r>
          </a:p>
        </p:txBody>
      </p:sp>
    </p:spTree>
    <p:extLst>
      <p:ext uri="{BB962C8B-B14F-4D97-AF65-F5344CB8AC3E}">
        <p14:creationId xmlns:p14="http://schemas.microsoft.com/office/powerpoint/2010/main" val="18619204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2611D0-A349-5C29-F0C3-3EED55680BD3}"/>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Evil ones will alter the calendar</a:t>
            </a:r>
          </a:p>
        </p:txBody>
      </p:sp>
      <p:sp>
        <p:nvSpPr>
          <p:cNvPr id="3" name="Subtitle 2">
            <a:extLst>
              <a:ext uri="{FF2B5EF4-FFF2-40B4-BE49-F238E27FC236}">
                <a16:creationId xmlns:a16="http://schemas.microsoft.com/office/drawing/2014/main" id="{17E7E92E-8C68-94D6-8E37-DE39A2F147E2}"/>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2703109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99B58BF-FD36-18BE-6678-19902E4D9162}"/>
              </a:ext>
            </a:extLst>
          </p:cNvPr>
          <p:cNvSpPr txBox="1"/>
          <p:nvPr/>
        </p:nvSpPr>
        <p:spPr>
          <a:xfrm>
            <a:off x="127000" y="127000"/>
            <a:ext cx="7315200" cy="276999"/>
          </a:xfrm>
          <a:prstGeom prst="rect">
            <a:avLst/>
          </a:prstGeom>
          <a:noFill/>
        </p:spPr>
        <p:txBody>
          <a:bodyPr vert="horz" lIns="0" tIns="0" rIns="0" bIns="0" rtlCol="0">
            <a:spAutoFit/>
          </a:bodyPr>
          <a:lstStyle/>
          <a:p>
            <a:r>
              <a:rPr lang="en-US"/>
              <a:t>Evil ones will alter the calendar</a:t>
            </a:r>
          </a:p>
        </p:txBody>
      </p:sp>
      <p:sp>
        <p:nvSpPr>
          <p:cNvPr id="3" name="TextBox 2">
            <a:extLst>
              <a:ext uri="{FF2B5EF4-FFF2-40B4-BE49-F238E27FC236}">
                <a16:creationId xmlns:a16="http://schemas.microsoft.com/office/drawing/2014/main" id="{10C5A496-B03B-BB13-AD9D-D4B1336B4119}"/>
              </a:ext>
            </a:extLst>
          </p:cNvPr>
          <p:cNvSpPr txBox="1"/>
          <p:nvPr/>
        </p:nvSpPr>
        <p:spPr>
          <a:xfrm>
            <a:off x="0" y="762000"/>
            <a:ext cx="12192000" cy="646331"/>
          </a:xfrm>
          <a:prstGeom prst="rect">
            <a:avLst/>
          </a:prstGeom>
          <a:noFill/>
        </p:spPr>
        <p:txBody>
          <a:bodyPr vert="horz" rtlCol="0">
            <a:spAutoFit/>
          </a:bodyPr>
          <a:lstStyle/>
          <a:p>
            <a:pPr algn="ctr"/>
            <a:r>
              <a:rPr lang="en-US" sz="3600"/>
              <a:t>Daniel 7:25</a:t>
            </a:r>
          </a:p>
        </p:txBody>
      </p:sp>
      <p:sp>
        <p:nvSpPr>
          <p:cNvPr id="4" name="TextBox 3">
            <a:extLst>
              <a:ext uri="{FF2B5EF4-FFF2-40B4-BE49-F238E27FC236}">
                <a16:creationId xmlns:a16="http://schemas.microsoft.com/office/drawing/2014/main" id="{88988A2B-4C26-7434-58CA-9DBFCE02E75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D329B6F-7EB2-F97F-DEC0-150E67699512}"/>
              </a:ext>
            </a:extLst>
          </p:cNvPr>
          <p:cNvSpPr txBox="1"/>
          <p:nvPr/>
        </p:nvSpPr>
        <p:spPr>
          <a:xfrm>
            <a:off x="1016000" y="1905000"/>
            <a:ext cx="10160000" cy="2000548"/>
          </a:xfrm>
          <a:prstGeom prst="rect">
            <a:avLst/>
          </a:prstGeom>
          <a:noFill/>
        </p:spPr>
        <p:txBody>
          <a:bodyPr vert="horz" rtlCol="0">
            <a:spAutoFit/>
          </a:bodyPr>
          <a:lstStyle/>
          <a:p>
            <a:pPr algn="ctr"/>
            <a:r>
              <a:rPr lang="en-US" sz="3100"/>
              <a:t>He will speak out against the Most High and wear down the saints of the Highest One, </a:t>
            </a:r>
            <a:r>
              <a:rPr lang="en-US" sz="3100" b="1">
                <a:solidFill>
                  <a:srgbClr val="FF0000"/>
                </a:solidFill>
              </a:rPr>
              <a:t>and he will intend to make alterations in times and in law;</a:t>
            </a:r>
            <a:r>
              <a:rPr lang="en-US" sz="3100"/>
              <a:t> and they will be given into his hand for a time, times, and half a time.</a:t>
            </a:r>
          </a:p>
        </p:txBody>
      </p:sp>
    </p:spTree>
    <p:extLst>
      <p:ext uri="{BB962C8B-B14F-4D97-AF65-F5344CB8AC3E}">
        <p14:creationId xmlns:p14="http://schemas.microsoft.com/office/powerpoint/2010/main" val="26881968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F3655F-23BE-958A-E937-511030D338AF}"/>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The Calendar will be lost/forgotten</a:t>
            </a:r>
          </a:p>
        </p:txBody>
      </p:sp>
      <p:sp>
        <p:nvSpPr>
          <p:cNvPr id="3" name="Subtitle 2">
            <a:extLst>
              <a:ext uri="{FF2B5EF4-FFF2-40B4-BE49-F238E27FC236}">
                <a16:creationId xmlns:a16="http://schemas.microsoft.com/office/drawing/2014/main" id="{DAF1F9E9-B86A-50D1-728C-C361DD2D9EB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3993117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12CB988-256B-68E3-11FB-AADEDBAE4CD1}"/>
              </a:ext>
            </a:extLst>
          </p:cNvPr>
          <p:cNvSpPr txBox="1"/>
          <p:nvPr/>
        </p:nvSpPr>
        <p:spPr>
          <a:xfrm>
            <a:off x="127000" y="127000"/>
            <a:ext cx="7315200" cy="276999"/>
          </a:xfrm>
          <a:prstGeom prst="rect">
            <a:avLst/>
          </a:prstGeom>
          <a:noFill/>
        </p:spPr>
        <p:txBody>
          <a:bodyPr vert="horz" lIns="0" tIns="0" rIns="0" bIns="0" rtlCol="0">
            <a:spAutoFit/>
          </a:bodyPr>
          <a:lstStyle/>
          <a:p>
            <a:r>
              <a:rPr lang="en-US"/>
              <a:t>THE CALENDAR WILL BE LOST/FORGOTTEN</a:t>
            </a:r>
          </a:p>
        </p:txBody>
      </p:sp>
      <p:sp>
        <p:nvSpPr>
          <p:cNvPr id="3" name="TextBox 2">
            <a:extLst>
              <a:ext uri="{FF2B5EF4-FFF2-40B4-BE49-F238E27FC236}">
                <a16:creationId xmlns:a16="http://schemas.microsoft.com/office/drawing/2014/main" id="{39BDBDE8-E02A-5D82-A60A-765DDDCFA400}"/>
              </a:ext>
            </a:extLst>
          </p:cNvPr>
          <p:cNvSpPr txBox="1"/>
          <p:nvPr/>
        </p:nvSpPr>
        <p:spPr>
          <a:xfrm>
            <a:off x="0" y="762000"/>
            <a:ext cx="12192000" cy="646331"/>
          </a:xfrm>
          <a:prstGeom prst="rect">
            <a:avLst/>
          </a:prstGeom>
          <a:noFill/>
        </p:spPr>
        <p:txBody>
          <a:bodyPr vert="horz" rtlCol="0">
            <a:spAutoFit/>
          </a:bodyPr>
          <a:lstStyle/>
          <a:p>
            <a:pPr algn="ctr"/>
            <a:r>
              <a:rPr lang="en-US" sz="3600"/>
              <a:t>Jubilees 6:32-38</a:t>
            </a:r>
          </a:p>
        </p:txBody>
      </p:sp>
      <p:sp>
        <p:nvSpPr>
          <p:cNvPr id="4" name="TextBox 3">
            <a:extLst>
              <a:ext uri="{FF2B5EF4-FFF2-40B4-BE49-F238E27FC236}">
                <a16:creationId xmlns:a16="http://schemas.microsoft.com/office/drawing/2014/main" id="{8031D737-9408-9D91-15E5-8CB4C84473BE}"/>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2D5AC4AF-23AD-928A-9DD8-DC8DAACA944C}"/>
              </a:ext>
            </a:extLst>
          </p:cNvPr>
          <p:cNvSpPr txBox="1"/>
          <p:nvPr/>
        </p:nvSpPr>
        <p:spPr>
          <a:xfrm>
            <a:off x="1016000" y="1905000"/>
            <a:ext cx="10160000" cy="3431709"/>
          </a:xfrm>
          <a:prstGeom prst="rect">
            <a:avLst/>
          </a:prstGeom>
          <a:noFill/>
        </p:spPr>
        <p:txBody>
          <a:bodyPr vert="horz" rtlCol="0">
            <a:spAutoFit/>
          </a:bodyPr>
          <a:lstStyle/>
          <a:p>
            <a:pPr algn="ctr"/>
            <a:r>
              <a:rPr lang="en-US" sz="3100"/>
              <a:t>And command thou the children of Israel that they observe the years according to this reckoning- three hundred and sixty-four days, and (these) will constitute a complete year, and they will not disturb its time from its days and from its feasts; for everything will fall out in them according to their testimony, and they will not leave out any day nor disturb any feasts. (Continued...)</a:t>
            </a:r>
          </a:p>
        </p:txBody>
      </p:sp>
    </p:spTree>
    <p:extLst>
      <p:ext uri="{BB962C8B-B14F-4D97-AF65-F5344CB8AC3E}">
        <p14:creationId xmlns:p14="http://schemas.microsoft.com/office/powerpoint/2010/main" val="32680052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D3E47E0-0EF3-7E34-A853-AB24FB752846}"/>
              </a:ext>
            </a:extLst>
          </p:cNvPr>
          <p:cNvSpPr txBox="1"/>
          <p:nvPr/>
        </p:nvSpPr>
        <p:spPr>
          <a:xfrm>
            <a:off x="127000" y="127000"/>
            <a:ext cx="7315200" cy="276999"/>
          </a:xfrm>
          <a:prstGeom prst="rect">
            <a:avLst/>
          </a:prstGeom>
          <a:noFill/>
        </p:spPr>
        <p:txBody>
          <a:bodyPr vert="horz" lIns="0" tIns="0" rIns="0" bIns="0" rtlCol="0">
            <a:spAutoFit/>
          </a:bodyPr>
          <a:lstStyle/>
          <a:p>
            <a:r>
              <a:rPr lang="en-US"/>
              <a:t>THE CALENDAR WILL BE LOST/FORGOTTEN</a:t>
            </a:r>
          </a:p>
        </p:txBody>
      </p:sp>
      <p:sp>
        <p:nvSpPr>
          <p:cNvPr id="3" name="TextBox 2">
            <a:extLst>
              <a:ext uri="{FF2B5EF4-FFF2-40B4-BE49-F238E27FC236}">
                <a16:creationId xmlns:a16="http://schemas.microsoft.com/office/drawing/2014/main" id="{48FFDA4C-1FDC-4FE6-2372-201DC79BE41F}"/>
              </a:ext>
            </a:extLst>
          </p:cNvPr>
          <p:cNvSpPr txBox="1"/>
          <p:nvPr/>
        </p:nvSpPr>
        <p:spPr>
          <a:xfrm>
            <a:off x="1016000" y="635000"/>
            <a:ext cx="10160000" cy="4385816"/>
          </a:xfrm>
          <a:prstGeom prst="rect">
            <a:avLst/>
          </a:prstGeom>
          <a:noFill/>
        </p:spPr>
        <p:txBody>
          <a:bodyPr vert="horz" rtlCol="0">
            <a:spAutoFit/>
          </a:bodyPr>
          <a:lstStyle/>
          <a:p>
            <a:pPr algn="ctr"/>
            <a:r>
              <a:rPr lang="en-US" sz="3100"/>
              <a:t>But if they do neglect and do not observe them according to His commandment, </a:t>
            </a:r>
            <a:r>
              <a:rPr lang="en-US" sz="3100" b="1">
                <a:solidFill>
                  <a:srgbClr val="FF0000"/>
                </a:solidFill>
              </a:rPr>
              <a:t>then they will disturb all their seasons and the years will be dislodged from this (order), [and they will disturb the seasons and the years will be dislodged]</a:t>
            </a:r>
            <a:r>
              <a:rPr lang="en-US" sz="3100"/>
              <a:t> and they will neglect their ordinances. </a:t>
            </a:r>
            <a:r>
              <a:rPr lang="en-US" sz="3100" b="1">
                <a:solidFill>
                  <a:srgbClr val="FF0000"/>
                </a:solidFill>
              </a:rPr>
              <a:t>And all the children of Israel will forget and will not find the path of the years, and will forget the new moons, and seasons, and sabbaths</a:t>
            </a:r>
            <a:r>
              <a:rPr lang="en-US" sz="3100"/>
              <a:t> and they will go wrong as to all the order of the years. (Continued...)</a:t>
            </a:r>
          </a:p>
        </p:txBody>
      </p:sp>
    </p:spTree>
    <p:extLst>
      <p:ext uri="{BB962C8B-B14F-4D97-AF65-F5344CB8AC3E}">
        <p14:creationId xmlns:p14="http://schemas.microsoft.com/office/powerpoint/2010/main" val="19603228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027971C-0427-7581-92A3-3E286FF7BD92}"/>
              </a:ext>
            </a:extLst>
          </p:cNvPr>
          <p:cNvSpPr txBox="1"/>
          <p:nvPr/>
        </p:nvSpPr>
        <p:spPr>
          <a:xfrm>
            <a:off x="127000" y="127000"/>
            <a:ext cx="7315200" cy="276999"/>
          </a:xfrm>
          <a:prstGeom prst="rect">
            <a:avLst/>
          </a:prstGeom>
          <a:noFill/>
        </p:spPr>
        <p:txBody>
          <a:bodyPr vert="horz" lIns="0" tIns="0" rIns="0" bIns="0" rtlCol="0">
            <a:spAutoFit/>
          </a:bodyPr>
          <a:lstStyle/>
          <a:p>
            <a:r>
              <a:rPr lang="en-US"/>
              <a:t>THE CALENDAR WILL BE LOST/FORGOTTEN</a:t>
            </a:r>
          </a:p>
        </p:txBody>
      </p:sp>
      <p:sp>
        <p:nvSpPr>
          <p:cNvPr id="3" name="TextBox 2">
            <a:extLst>
              <a:ext uri="{FF2B5EF4-FFF2-40B4-BE49-F238E27FC236}">
                <a16:creationId xmlns:a16="http://schemas.microsoft.com/office/drawing/2014/main" id="{B8B657ED-247D-C93A-C0B0-1FD9DBC38AA0}"/>
              </a:ext>
            </a:extLst>
          </p:cNvPr>
          <p:cNvSpPr txBox="1"/>
          <p:nvPr/>
        </p:nvSpPr>
        <p:spPr>
          <a:xfrm>
            <a:off x="1016000" y="635000"/>
            <a:ext cx="10160000" cy="2954655"/>
          </a:xfrm>
          <a:prstGeom prst="rect">
            <a:avLst/>
          </a:prstGeom>
          <a:noFill/>
        </p:spPr>
        <p:txBody>
          <a:bodyPr vert="horz" rtlCol="0">
            <a:spAutoFit/>
          </a:bodyPr>
          <a:lstStyle/>
          <a:p>
            <a:pPr algn="ctr"/>
            <a:r>
              <a:rPr lang="en-US" sz="3100"/>
              <a:t>For I know and from henceforth will I declare it unto thee, and it is not of my own devising; for the book (lies) written before me, and on the heavenly tablets the division of days is ordained, lest they forget the feasts of the covenant and walk according to the feasts of the Gentiles after their error and after their ignorance. (Continued...)</a:t>
            </a:r>
          </a:p>
        </p:txBody>
      </p:sp>
    </p:spTree>
    <p:extLst>
      <p:ext uri="{BB962C8B-B14F-4D97-AF65-F5344CB8AC3E}">
        <p14:creationId xmlns:p14="http://schemas.microsoft.com/office/powerpoint/2010/main" val="42361089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C0DD580-0F87-A0EA-E81D-577B5C0D0196}"/>
              </a:ext>
            </a:extLst>
          </p:cNvPr>
          <p:cNvSpPr txBox="1"/>
          <p:nvPr/>
        </p:nvSpPr>
        <p:spPr>
          <a:xfrm>
            <a:off x="127000" y="127000"/>
            <a:ext cx="7315200" cy="276999"/>
          </a:xfrm>
          <a:prstGeom prst="rect">
            <a:avLst/>
          </a:prstGeom>
          <a:noFill/>
        </p:spPr>
        <p:txBody>
          <a:bodyPr vert="horz" lIns="0" tIns="0" rIns="0" bIns="0" rtlCol="0">
            <a:spAutoFit/>
          </a:bodyPr>
          <a:lstStyle/>
          <a:p>
            <a:r>
              <a:rPr lang="en-US"/>
              <a:t>THE CALENDAR WILL BE LOST/FORGOTTEN</a:t>
            </a:r>
          </a:p>
        </p:txBody>
      </p:sp>
      <p:sp>
        <p:nvSpPr>
          <p:cNvPr id="3" name="TextBox 2">
            <a:extLst>
              <a:ext uri="{FF2B5EF4-FFF2-40B4-BE49-F238E27FC236}">
                <a16:creationId xmlns:a16="http://schemas.microsoft.com/office/drawing/2014/main" id="{0C86616A-E3B9-7D99-EE55-B9C9265EE2F4}"/>
              </a:ext>
            </a:extLst>
          </p:cNvPr>
          <p:cNvSpPr txBox="1"/>
          <p:nvPr/>
        </p:nvSpPr>
        <p:spPr>
          <a:xfrm>
            <a:off x="1016000" y="635000"/>
            <a:ext cx="10160000" cy="3908762"/>
          </a:xfrm>
          <a:prstGeom prst="rect">
            <a:avLst/>
          </a:prstGeom>
          <a:noFill/>
        </p:spPr>
        <p:txBody>
          <a:bodyPr vert="horz" rtlCol="0">
            <a:spAutoFit/>
          </a:bodyPr>
          <a:lstStyle/>
          <a:p>
            <a:pPr algn="ctr"/>
            <a:r>
              <a:rPr lang="en-US" sz="3100"/>
              <a:t>For there will be those who will assuredly make observations of the moon -how (it) disturbs the seasons and comes in from year to year ten days too soon. Fo</a:t>
            </a:r>
            <a:r>
              <a:rPr lang="en-US" sz="3100" b="1">
                <a:solidFill>
                  <a:srgbClr val="FF0000"/>
                </a:solidFill>
              </a:rPr>
              <a:t>r this reason the years will come upon them when they will disturb (the order), and make an abominable (day) the day of testimony, and an unclean day a feast day, and they will confound all the days, t</a:t>
            </a:r>
            <a:r>
              <a:rPr lang="en-US" sz="3100"/>
              <a:t>he holy with the unclean, and the unclean day with the holy; (Continued...)</a:t>
            </a:r>
          </a:p>
        </p:txBody>
      </p:sp>
    </p:spTree>
    <p:extLst>
      <p:ext uri="{BB962C8B-B14F-4D97-AF65-F5344CB8AC3E}">
        <p14:creationId xmlns:p14="http://schemas.microsoft.com/office/powerpoint/2010/main" val="41528363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04C42FB-6DE7-63EB-7A83-19952253DB62}"/>
              </a:ext>
            </a:extLst>
          </p:cNvPr>
          <p:cNvSpPr txBox="1"/>
          <p:nvPr/>
        </p:nvSpPr>
        <p:spPr>
          <a:xfrm>
            <a:off x="127000" y="127000"/>
            <a:ext cx="7315200" cy="276999"/>
          </a:xfrm>
          <a:prstGeom prst="rect">
            <a:avLst/>
          </a:prstGeom>
          <a:noFill/>
        </p:spPr>
        <p:txBody>
          <a:bodyPr vert="horz" lIns="0" tIns="0" rIns="0" bIns="0" rtlCol="0">
            <a:spAutoFit/>
          </a:bodyPr>
          <a:lstStyle/>
          <a:p>
            <a:r>
              <a:rPr lang="en-US"/>
              <a:t>THE CALENDAR WILL BE LOST/FORGOTTEN</a:t>
            </a:r>
          </a:p>
        </p:txBody>
      </p:sp>
      <p:sp>
        <p:nvSpPr>
          <p:cNvPr id="3" name="TextBox 2">
            <a:extLst>
              <a:ext uri="{FF2B5EF4-FFF2-40B4-BE49-F238E27FC236}">
                <a16:creationId xmlns:a16="http://schemas.microsoft.com/office/drawing/2014/main" id="{D5FFDC1B-4646-23BA-BE71-26D536BB742D}"/>
              </a:ext>
            </a:extLst>
          </p:cNvPr>
          <p:cNvSpPr txBox="1"/>
          <p:nvPr/>
        </p:nvSpPr>
        <p:spPr>
          <a:xfrm>
            <a:off x="1016000" y="635000"/>
            <a:ext cx="10160000" cy="3908762"/>
          </a:xfrm>
          <a:prstGeom prst="rect">
            <a:avLst/>
          </a:prstGeom>
          <a:noFill/>
        </p:spPr>
        <p:txBody>
          <a:bodyPr vert="horz" rtlCol="0">
            <a:spAutoFit/>
          </a:bodyPr>
          <a:lstStyle/>
          <a:p>
            <a:pPr algn="ctr"/>
            <a:r>
              <a:rPr lang="en-US" sz="3100"/>
              <a:t>for the</a:t>
            </a:r>
            <a:r>
              <a:rPr lang="en-US" sz="3100" b="1">
                <a:solidFill>
                  <a:srgbClr val="FF0000"/>
                </a:solidFill>
              </a:rPr>
              <a:t>y will go wrong as to the months and sabbaths and feasts and jubilees. F</a:t>
            </a:r>
            <a:r>
              <a:rPr lang="en-US" sz="3100"/>
              <a:t>or this reason I command and testify to thee that thou mayst testify to them; for after thy death thy children will disturb (them), so that they will not make the year three hundred and sixty-four days only, and for</a:t>
            </a:r>
            <a:r>
              <a:rPr lang="en-US" sz="3100" b="1">
                <a:solidFill>
                  <a:srgbClr val="FF0000"/>
                </a:solidFill>
              </a:rPr>
              <a:t> this reason they will go wrong as to the new moons and seasons and sabbaths and festivals, an</a:t>
            </a:r>
            <a:r>
              <a:rPr lang="en-US" sz="3100"/>
              <a:t>d they will eat all kinds of blood with all kinds of flesh.</a:t>
            </a:r>
          </a:p>
        </p:txBody>
      </p:sp>
    </p:spTree>
    <p:extLst>
      <p:ext uri="{BB962C8B-B14F-4D97-AF65-F5344CB8AC3E}">
        <p14:creationId xmlns:p14="http://schemas.microsoft.com/office/powerpoint/2010/main" val="1812382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D606327-DBA9-A9EB-5B34-C9027F4593D3}"/>
              </a:ext>
            </a:extLst>
          </p:cNvPr>
          <p:cNvSpPr txBox="1"/>
          <p:nvPr/>
        </p:nvSpPr>
        <p:spPr>
          <a:xfrm>
            <a:off x="127000" y="127000"/>
            <a:ext cx="7315200" cy="276999"/>
          </a:xfrm>
          <a:prstGeom prst="rect">
            <a:avLst/>
          </a:prstGeom>
          <a:noFill/>
        </p:spPr>
        <p:txBody>
          <a:bodyPr vert="horz" lIns="0" tIns="0" rIns="0" bIns="0" rtlCol="0">
            <a:spAutoFit/>
          </a:bodyPr>
          <a:lstStyle/>
          <a:p>
            <a:r>
              <a:rPr lang="en-US"/>
              <a:t>THE CALENDAR WILL BE LOST/FORGOTTEN</a:t>
            </a:r>
          </a:p>
        </p:txBody>
      </p:sp>
      <p:sp>
        <p:nvSpPr>
          <p:cNvPr id="3" name="TextBox 2">
            <a:extLst>
              <a:ext uri="{FF2B5EF4-FFF2-40B4-BE49-F238E27FC236}">
                <a16:creationId xmlns:a16="http://schemas.microsoft.com/office/drawing/2014/main" id="{ABA18674-433B-EC12-B5F0-E50A24FE48A0}"/>
              </a:ext>
            </a:extLst>
          </p:cNvPr>
          <p:cNvSpPr txBox="1"/>
          <p:nvPr/>
        </p:nvSpPr>
        <p:spPr>
          <a:xfrm>
            <a:off x="0" y="762000"/>
            <a:ext cx="12192000" cy="646331"/>
          </a:xfrm>
          <a:prstGeom prst="rect">
            <a:avLst/>
          </a:prstGeom>
          <a:noFill/>
        </p:spPr>
        <p:txBody>
          <a:bodyPr vert="horz" rtlCol="0">
            <a:spAutoFit/>
          </a:bodyPr>
          <a:lstStyle/>
          <a:p>
            <a:pPr algn="ctr"/>
            <a:r>
              <a:rPr lang="en-US" sz="3600"/>
              <a:t>Matthew 24:36</a:t>
            </a:r>
          </a:p>
        </p:txBody>
      </p:sp>
      <p:sp>
        <p:nvSpPr>
          <p:cNvPr id="4" name="TextBox 3">
            <a:extLst>
              <a:ext uri="{FF2B5EF4-FFF2-40B4-BE49-F238E27FC236}">
                <a16:creationId xmlns:a16="http://schemas.microsoft.com/office/drawing/2014/main" id="{1485D96E-B3D9-4DDF-F2EE-3B5504A1C7A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E4BF73A-2466-B172-47B9-CA83209C39E9}"/>
              </a:ext>
            </a:extLst>
          </p:cNvPr>
          <p:cNvSpPr txBox="1"/>
          <p:nvPr/>
        </p:nvSpPr>
        <p:spPr>
          <a:xfrm>
            <a:off x="1016000" y="1905000"/>
            <a:ext cx="10160000" cy="1046440"/>
          </a:xfrm>
          <a:prstGeom prst="rect">
            <a:avLst/>
          </a:prstGeom>
          <a:noFill/>
        </p:spPr>
        <p:txBody>
          <a:bodyPr vert="horz" rtlCol="0">
            <a:spAutoFit/>
          </a:bodyPr>
          <a:lstStyle/>
          <a:p>
            <a:pPr algn="ctr"/>
            <a:r>
              <a:rPr lang="en-US" sz="3100"/>
              <a:t>"</a:t>
            </a:r>
            <a:r>
              <a:rPr lang="en-US" sz="3100" b="1">
                <a:solidFill>
                  <a:srgbClr val="FF0000"/>
                </a:solidFill>
              </a:rPr>
              <a:t>But of that day and hour no one knows</a:t>
            </a:r>
            <a:r>
              <a:rPr lang="en-US" sz="3100"/>
              <a:t>, not even the angels of heaven, nor the Son, but the Father alone.</a:t>
            </a:r>
          </a:p>
        </p:txBody>
      </p:sp>
    </p:spTree>
    <p:extLst>
      <p:ext uri="{BB962C8B-B14F-4D97-AF65-F5344CB8AC3E}">
        <p14:creationId xmlns:p14="http://schemas.microsoft.com/office/powerpoint/2010/main" val="24382414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5C49962-24A1-1310-56E4-5D2D517AFDFE}"/>
              </a:ext>
            </a:extLst>
          </p:cNvPr>
          <p:cNvSpPr txBox="1"/>
          <p:nvPr/>
        </p:nvSpPr>
        <p:spPr>
          <a:xfrm>
            <a:off x="127000" y="127000"/>
            <a:ext cx="7315200" cy="276999"/>
          </a:xfrm>
          <a:prstGeom prst="rect">
            <a:avLst/>
          </a:prstGeom>
          <a:noFill/>
        </p:spPr>
        <p:txBody>
          <a:bodyPr vert="horz" lIns="0" tIns="0" rIns="0" bIns="0" rtlCol="0">
            <a:spAutoFit/>
          </a:bodyPr>
          <a:lstStyle/>
          <a:p>
            <a:r>
              <a:rPr lang="en-US"/>
              <a:t>THE CALENDAR WILL BE LOST/FORGOTTEN</a:t>
            </a:r>
          </a:p>
        </p:txBody>
      </p:sp>
      <p:sp>
        <p:nvSpPr>
          <p:cNvPr id="3" name="TextBox 2">
            <a:extLst>
              <a:ext uri="{FF2B5EF4-FFF2-40B4-BE49-F238E27FC236}">
                <a16:creationId xmlns:a16="http://schemas.microsoft.com/office/drawing/2014/main" id="{AFAAB695-DE3F-A7DC-175E-A71853EF9183}"/>
              </a:ext>
            </a:extLst>
          </p:cNvPr>
          <p:cNvSpPr txBox="1"/>
          <p:nvPr/>
        </p:nvSpPr>
        <p:spPr>
          <a:xfrm>
            <a:off x="0" y="762000"/>
            <a:ext cx="12192000" cy="646331"/>
          </a:xfrm>
          <a:prstGeom prst="rect">
            <a:avLst/>
          </a:prstGeom>
          <a:noFill/>
        </p:spPr>
        <p:txBody>
          <a:bodyPr vert="horz" rtlCol="0">
            <a:spAutoFit/>
          </a:bodyPr>
          <a:lstStyle/>
          <a:p>
            <a:pPr algn="ctr"/>
            <a:r>
              <a:rPr lang="en-US" sz="3600"/>
              <a:t>Lamentations 2:5-7</a:t>
            </a:r>
          </a:p>
        </p:txBody>
      </p:sp>
      <p:sp>
        <p:nvSpPr>
          <p:cNvPr id="4" name="TextBox 3">
            <a:extLst>
              <a:ext uri="{FF2B5EF4-FFF2-40B4-BE49-F238E27FC236}">
                <a16:creationId xmlns:a16="http://schemas.microsoft.com/office/drawing/2014/main" id="{4BB65FFB-3131-59B6-78D4-960F3EAA2CD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36EB0B2-9E4A-2F62-2BDA-21672DBA4443}"/>
              </a:ext>
            </a:extLst>
          </p:cNvPr>
          <p:cNvSpPr txBox="1"/>
          <p:nvPr/>
        </p:nvSpPr>
        <p:spPr>
          <a:xfrm>
            <a:off x="1016000" y="1905000"/>
            <a:ext cx="10160000" cy="4385816"/>
          </a:xfrm>
          <a:prstGeom prst="rect">
            <a:avLst/>
          </a:prstGeom>
          <a:noFill/>
        </p:spPr>
        <p:txBody>
          <a:bodyPr vert="horz" rtlCol="0">
            <a:spAutoFit/>
          </a:bodyPr>
          <a:lstStyle/>
          <a:p>
            <a:pPr algn="ctr"/>
            <a:r>
              <a:rPr lang="en-US" sz="3100"/>
              <a:t>The Lord has become like an enemy. He has swallowed up Israel; He has swallowed up all its palaces, He has destroyed its strongholds And multiplied in the daughter of Judah Mourning and moaning. And He has violently treated His tabernacle like a garden booth; He has destroyed His appointed meeting place. The LORD </a:t>
            </a:r>
            <a:r>
              <a:rPr lang="en-US" sz="3100" b="1">
                <a:solidFill>
                  <a:srgbClr val="FF0000"/>
                </a:solidFill>
              </a:rPr>
              <a:t>has caused to be forgotten The appointed feast and sabbath</a:t>
            </a:r>
            <a:r>
              <a:rPr lang="en-US" sz="3100"/>
              <a:t> in Zion, And He has despised king and priest In the indignation of His anger. (Continued...)</a:t>
            </a:r>
          </a:p>
        </p:txBody>
      </p:sp>
    </p:spTree>
    <p:extLst>
      <p:ext uri="{BB962C8B-B14F-4D97-AF65-F5344CB8AC3E}">
        <p14:creationId xmlns:p14="http://schemas.microsoft.com/office/powerpoint/2010/main" val="8103910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9420036-CF18-0FEB-1C9A-B4947371F198}"/>
              </a:ext>
            </a:extLst>
          </p:cNvPr>
          <p:cNvSpPr txBox="1"/>
          <p:nvPr/>
        </p:nvSpPr>
        <p:spPr>
          <a:xfrm>
            <a:off x="127000" y="127000"/>
            <a:ext cx="7315200" cy="276999"/>
          </a:xfrm>
          <a:prstGeom prst="rect">
            <a:avLst/>
          </a:prstGeom>
          <a:noFill/>
        </p:spPr>
        <p:txBody>
          <a:bodyPr vert="horz" lIns="0" tIns="0" rIns="0" bIns="0" rtlCol="0">
            <a:spAutoFit/>
          </a:bodyPr>
          <a:lstStyle/>
          <a:p>
            <a:r>
              <a:rPr lang="en-US"/>
              <a:t>THE CALENDAR WILL BE LOST/FORGOTTEN</a:t>
            </a:r>
          </a:p>
        </p:txBody>
      </p:sp>
      <p:sp>
        <p:nvSpPr>
          <p:cNvPr id="3" name="TextBox 2">
            <a:extLst>
              <a:ext uri="{FF2B5EF4-FFF2-40B4-BE49-F238E27FC236}">
                <a16:creationId xmlns:a16="http://schemas.microsoft.com/office/drawing/2014/main" id="{882B37EA-0DCD-407E-E3CA-376DD9FDF444}"/>
              </a:ext>
            </a:extLst>
          </p:cNvPr>
          <p:cNvSpPr txBox="1"/>
          <p:nvPr/>
        </p:nvSpPr>
        <p:spPr>
          <a:xfrm>
            <a:off x="1016000" y="635000"/>
            <a:ext cx="10160000" cy="2000548"/>
          </a:xfrm>
          <a:prstGeom prst="rect">
            <a:avLst/>
          </a:prstGeom>
          <a:noFill/>
        </p:spPr>
        <p:txBody>
          <a:bodyPr vert="horz" rtlCol="0">
            <a:spAutoFit/>
          </a:bodyPr>
          <a:lstStyle/>
          <a:p>
            <a:pPr algn="ctr"/>
            <a:r>
              <a:rPr lang="en-US" sz="3100"/>
              <a:t>The Lord has rejected His altar, He has abandoned His sanctuary; He has delivered into the hand of the enemy The walls of her palaces. They have made a noise in the house of the LORD As in the day of an appointed feast.</a:t>
            </a:r>
          </a:p>
        </p:txBody>
      </p:sp>
    </p:spTree>
    <p:extLst>
      <p:ext uri="{BB962C8B-B14F-4D97-AF65-F5344CB8AC3E}">
        <p14:creationId xmlns:p14="http://schemas.microsoft.com/office/powerpoint/2010/main" val="10675755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DD00609-084C-F590-BA42-9D950F113450}"/>
              </a:ext>
            </a:extLst>
          </p:cNvPr>
          <p:cNvSpPr txBox="1"/>
          <p:nvPr/>
        </p:nvSpPr>
        <p:spPr>
          <a:xfrm>
            <a:off x="127000" y="127000"/>
            <a:ext cx="7315200" cy="276999"/>
          </a:xfrm>
          <a:prstGeom prst="rect">
            <a:avLst/>
          </a:prstGeom>
          <a:noFill/>
        </p:spPr>
        <p:txBody>
          <a:bodyPr vert="horz" lIns="0" tIns="0" rIns="0" bIns="0" rtlCol="0">
            <a:spAutoFit/>
          </a:bodyPr>
          <a:lstStyle/>
          <a:p>
            <a:r>
              <a:rPr lang="en-US"/>
              <a:t>THE CALENDAR WILL BE LOST/FORGOTTEN</a:t>
            </a:r>
          </a:p>
        </p:txBody>
      </p:sp>
      <p:sp>
        <p:nvSpPr>
          <p:cNvPr id="3" name="TextBox 2">
            <a:extLst>
              <a:ext uri="{FF2B5EF4-FFF2-40B4-BE49-F238E27FC236}">
                <a16:creationId xmlns:a16="http://schemas.microsoft.com/office/drawing/2014/main" id="{AADF40FE-51C6-372B-0DAC-A6812F6F16F8}"/>
              </a:ext>
            </a:extLst>
          </p:cNvPr>
          <p:cNvSpPr txBox="1"/>
          <p:nvPr/>
        </p:nvSpPr>
        <p:spPr>
          <a:xfrm>
            <a:off x="0" y="762000"/>
            <a:ext cx="12192000" cy="646331"/>
          </a:xfrm>
          <a:prstGeom prst="rect">
            <a:avLst/>
          </a:prstGeom>
          <a:noFill/>
        </p:spPr>
        <p:txBody>
          <a:bodyPr vert="horz" rtlCol="0">
            <a:spAutoFit/>
          </a:bodyPr>
          <a:lstStyle/>
          <a:p>
            <a:pPr algn="ctr"/>
            <a:r>
              <a:rPr lang="en-US" sz="3600"/>
              <a:t>Jubilees 1:13</a:t>
            </a:r>
          </a:p>
        </p:txBody>
      </p:sp>
      <p:sp>
        <p:nvSpPr>
          <p:cNvPr id="4" name="TextBox 3">
            <a:extLst>
              <a:ext uri="{FF2B5EF4-FFF2-40B4-BE49-F238E27FC236}">
                <a16:creationId xmlns:a16="http://schemas.microsoft.com/office/drawing/2014/main" id="{3BE55E4B-A6F1-AE76-90C5-CAD7D9BFDE4A}"/>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670F74BF-1D8E-B1EE-99A5-1C8C9B35E0D4}"/>
              </a:ext>
            </a:extLst>
          </p:cNvPr>
          <p:cNvSpPr txBox="1"/>
          <p:nvPr/>
        </p:nvSpPr>
        <p:spPr>
          <a:xfrm>
            <a:off x="1016000" y="1905000"/>
            <a:ext cx="10160000" cy="2000548"/>
          </a:xfrm>
          <a:prstGeom prst="rect">
            <a:avLst/>
          </a:prstGeom>
          <a:noFill/>
        </p:spPr>
        <p:txBody>
          <a:bodyPr vert="horz" rtlCol="0">
            <a:spAutoFit/>
          </a:bodyPr>
          <a:lstStyle/>
          <a:p>
            <a:pPr algn="ctr"/>
            <a:r>
              <a:rPr lang="en-US" sz="3100"/>
              <a:t>And they will forget all My law and all My commandments and all My judgments, and </a:t>
            </a:r>
            <a:r>
              <a:rPr lang="en-US" sz="3100" b="1">
                <a:solidFill>
                  <a:srgbClr val="FF0000"/>
                </a:solidFill>
              </a:rPr>
              <a:t>will go astray as to new moons, and sabbaths, and festivals</a:t>
            </a:r>
            <a:r>
              <a:rPr lang="en-US" sz="3100"/>
              <a:t>, and jubilees, and ordinances.</a:t>
            </a:r>
          </a:p>
        </p:txBody>
      </p:sp>
    </p:spTree>
    <p:extLst>
      <p:ext uri="{BB962C8B-B14F-4D97-AF65-F5344CB8AC3E}">
        <p14:creationId xmlns:p14="http://schemas.microsoft.com/office/powerpoint/2010/main" val="6897824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75C0FED-AB96-A85B-016B-7BF59A3D2729}"/>
              </a:ext>
            </a:extLst>
          </p:cNvPr>
          <p:cNvSpPr txBox="1"/>
          <p:nvPr/>
        </p:nvSpPr>
        <p:spPr>
          <a:xfrm>
            <a:off x="127000" y="127000"/>
            <a:ext cx="7315200" cy="276999"/>
          </a:xfrm>
          <a:prstGeom prst="rect">
            <a:avLst/>
          </a:prstGeom>
          <a:noFill/>
        </p:spPr>
        <p:txBody>
          <a:bodyPr vert="horz" lIns="0" tIns="0" rIns="0" bIns="0" rtlCol="0">
            <a:spAutoFit/>
          </a:bodyPr>
          <a:lstStyle/>
          <a:p>
            <a:r>
              <a:rPr lang="en-US"/>
              <a:t>THE CALENDAR WILL BE LOST/FORGOTTEN</a:t>
            </a:r>
          </a:p>
        </p:txBody>
      </p:sp>
      <p:sp>
        <p:nvSpPr>
          <p:cNvPr id="3" name="TextBox 2">
            <a:extLst>
              <a:ext uri="{FF2B5EF4-FFF2-40B4-BE49-F238E27FC236}">
                <a16:creationId xmlns:a16="http://schemas.microsoft.com/office/drawing/2014/main" id="{28B7E25E-CE0A-8269-299B-21C725A18E1A}"/>
              </a:ext>
            </a:extLst>
          </p:cNvPr>
          <p:cNvSpPr txBox="1"/>
          <p:nvPr/>
        </p:nvSpPr>
        <p:spPr>
          <a:xfrm>
            <a:off x="0" y="762000"/>
            <a:ext cx="12192000" cy="646331"/>
          </a:xfrm>
          <a:prstGeom prst="rect">
            <a:avLst/>
          </a:prstGeom>
          <a:noFill/>
        </p:spPr>
        <p:txBody>
          <a:bodyPr vert="horz" rtlCol="0">
            <a:spAutoFit/>
          </a:bodyPr>
          <a:lstStyle/>
          <a:p>
            <a:pPr algn="ctr"/>
            <a:r>
              <a:rPr lang="en-US" sz="3600"/>
              <a:t>Jubilees 50:1</a:t>
            </a:r>
          </a:p>
        </p:txBody>
      </p:sp>
      <p:sp>
        <p:nvSpPr>
          <p:cNvPr id="4" name="TextBox 3">
            <a:extLst>
              <a:ext uri="{FF2B5EF4-FFF2-40B4-BE49-F238E27FC236}">
                <a16:creationId xmlns:a16="http://schemas.microsoft.com/office/drawing/2014/main" id="{639DA18F-66C2-6F3E-E140-5A52AC784249}"/>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55AAC8E0-92DB-2538-CA86-75E6F43AD439}"/>
              </a:ext>
            </a:extLst>
          </p:cNvPr>
          <p:cNvSpPr txBox="1"/>
          <p:nvPr/>
        </p:nvSpPr>
        <p:spPr>
          <a:xfrm>
            <a:off x="1016000" y="1905000"/>
            <a:ext cx="10160000" cy="1523494"/>
          </a:xfrm>
          <a:prstGeom prst="rect">
            <a:avLst/>
          </a:prstGeom>
          <a:noFill/>
        </p:spPr>
        <p:txBody>
          <a:bodyPr vert="horz" rtlCol="0">
            <a:spAutoFit/>
          </a:bodyPr>
          <a:lstStyle/>
          <a:p>
            <a:pPr algn="ctr"/>
            <a:r>
              <a:rPr lang="en-US" sz="3100"/>
              <a:t>And after </a:t>
            </a:r>
            <a:r>
              <a:rPr lang="en-US" sz="3100" b="1">
                <a:solidFill>
                  <a:srgbClr val="FF0000"/>
                </a:solidFill>
              </a:rPr>
              <a:t>this law I made known to thee the days of the Sabbaths</a:t>
            </a:r>
            <a:r>
              <a:rPr lang="en-US" sz="3100"/>
              <a:t> in the desert of Sin[ai], which is between Elim and Sinai.</a:t>
            </a:r>
          </a:p>
        </p:txBody>
      </p:sp>
    </p:spTree>
    <p:extLst>
      <p:ext uri="{BB962C8B-B14F-4D97-AF65-F5344CB8AC3E}">
        <p14:creationId xmlns:p14="http://schemas.microsoft.com/office/powerpoint/2010/main" val="32425926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A2485A8-83E7-3D5A-051F-A4013E2DF00F}"/>
              </a:ext>
            </a:extLst>
          </p:cNvPr>
          <p:cNvSpPr txBox="1"/>
          <p:nvPr/>
        </p:nvSpPr>
        <p:spPr>
          <a:xfrm>
            <a:off x="127000" y="127000"/>
            <a:ext cx="7315200" cy="276999"/>
          </a:xfrm>
          <a:prstGeom prst="rect">
            <a:avLst/>
          </a:prstGeom>
          <a:noFill/>
        </p:spPr>
        <p:txBody>
          <a:bodyPr vert="horz" lIns="0" tIns="0" rIns="0" bIns="0" rtlCol="0">
            <a:spAutoFit/>
          </a:bodyPr>
          <a:lstStyle/>
          <a:p>
            <a:r>
              <a:rPr lang="en-US"/>
              <a:t>THE CALENDAR WILL BE LOST/FORGOTTEN</a:t>
            </a:r>
          </a:p>
        </p:txBody>
      </p:sp>
      <p:sp>
        <p:nvSpPr>
          <p:cNvPr id="3" name="TextBox 2">
            <a:extLst>
              <a:ext uri="{FF2B5EF4-FFF2-40B4-BE49-F238E27FC236}">
                <a16:creationId xmlns:a16="http://schemas.microsoft.com/office/drawing/2014/main" id="{3B9F732F-CAF8-8F49-8E7B-08DC8920CFB7}"/>
              </a:ext>
            </a:extLst>
          </p:cNvPr>
          <p:cNvSpPr txBox="1"/>
          <p:nvPr/>
        </p:nvSpPr>
        <p:spPr>
          <a:xfrm>
            <a:off x="0" y="762000"/>
            <a:ext cx="12192000" cy="646331"/>
          </a:xfrm>
          <a:prstGeom prst="rect">
            <a:avLst/>
          </a:prstGeom>
          <a:noFill/>
        </p:spPr>
        <p:txBody>
          <a:bodyPr vert="horz" rtlCol="0">
            <a:spAutoFit/>
          </a:bodyPr>
          <a:lstStyle/>
          <a:p>
            <a:pPr algn="ctr"/>
            <a:r>
              <a:rPr lang="en-US" sz="3600"/>
              <a:t>Mark 2:18</a:t>
            </a:r>
          </a:p>
        </p:txBody>
      </p:sp>
      <p:sp>
        <p:nvSpPr>
          <p:cNvPr id="4" name="TextBox 3">
            <a:extLst>
              <a:ext uri="{FF2B5EF4-FFF2-40B4-BE49-F238E27FC236}">
                <a16:creationId xmlns:a16="http://schemas.microsoft.com/office/drawing/2014/main" id="{9E321033-E1EB-862B-79DC-42C1DD7E925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2D3BD4C-BC34-12D9-DFC0-162127B69CB6}"/>
              </a:ext>
            </a:extLst>
          </p:cNvPr>
          <p:cNvSpPr txBox="1"/>
          <p:nvPr/>
        </p:nvSpPr>
        <p:spPr>
          <a:xfrm>
            <a:off x="1016000" y="1905000"/>
            <a:ext cx="10160000" cy="2000548"/>
          </a:xfrm>
          <a:prstGeom prst="rect">
            <a:avLst/>
          </a:prstGeom>
          <a:noFill/>
        </p:spPr>
        <p:txBody>
          <a:bodyPr vert="horz" rtlCol="0">
            <a:spAutoFit/>
          </a:bodyPr>
          <a:lstStyle/>
          <a:p>
            <a:pPr algn="ctr"/>
            <a:r>
              <a:rPr lang="en-US" sz="3100"/>
              <a:t>John's disciples and the Pharisees were fasting; and they came and said to </a:t>
            </a:r>
            <a:r>
              <a:rPr lang="en-US" sz="3100" b="1">
                <a:solidFill>
                  <a:srgbClr val="006400"/>
                </a:solidFill>
              </a:rPr>
              <a:t>Him</a:t>
            </a:r>
            <a:r>
              <a:rPr lang="en-US" sz="3100"/>
              <a:t>, "Why do John's disciples and the disciples of the </a:t>
            </a:r>
            <a:r>
              <a:rPr lang="en-US" sz="3100" b="1">
                <a:solidFill>
                  <a:srgbClr val="FF0000"/>
                </a:solidFill>
              </a:rPr>
              <a:t>Pharisees fast, but Your disciples do not fast</a:t>
            </a:r>
            <a:r>
              <a:rPr lang="en-US" sz="3100"/>
              <a:t>?"</a:t>
            </a:r>
          </a:p>
        </p:txBody>
      </p:sp>
    </p:spTree>
    <p:extLst>
      <p:ext uri="{BB962C8B-B14F-4D97-AF65-F5344CB8AC3E}">
        <p14:creationId xmlns:p14="http://schemas.microsoft.com/office/powerpoint/2010/main" val="23951347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BB51DC9-A3CD-F439-BA04-CC549006B3D4}"/>
              </a:ext>
            </a:extLst>
          </p:cNvPr>
          <p:cNvSpPr txBox="1"/>
          <p:nvPr/>
        </p:nvSpPr>
        <p:spPr>
          <a:xfrm>
            <a:off x="127000" y="127000"/>
            <a:ext cx="7315200" cy="276999"/>
          </a:xfrm>
          <a:prstGeom prst="rect">
            <a:avLst/>
          </a:prstGeom>
          <a:noFill/>
        </p:spPr>
        <p:txBody>
          <a:bodyPr vert="horz" lIns="0" tIns="0" rIns="0" bIns="0" rtlCol="0">
            <a:spAutoFit/>
          </a:bodyPr>
          <a:lstStyle/>
          <a:p>
            <a:r>
              <a:rPr lang="en-US"/>
              <a:t>THE CALENDAR WILL BE LOST/FORGOTTEN</a:t>
            </a:r>
          </a:p>
        </p:txBody>
      </p:sp>
      <p:sp>
        <p:nvSpPr>
          <p:cNvPr id="3" name="TextBox 2">
            <a:extLst>
              <a:ext uri="{FF2B5EF4-FFF2-40B4-BE49-F238E27FC236}">
                <a16:creationId xmlns:a16="http://schemas.microsoft.com/office/drawing/2014/main" id="{2654D657-90E2-2515-AFC2-79104F79925F}"/>
              </a:ext>
            </a:extLst>
          </p:cNvPr>
          <p:cNvSpPr txBox="1"/>
          <p:nvPr/>
        </p:nvSpPr>
        <p:spPr>
          <a:xfrm>
            <a:off x="0" y="762000"/>
            <a:ext cx="12192000" cy="646331"/>
          </a:xfrm>
          <a:prstGeom prst="rect">
            <a:avLst/>
          </a:prstGeom>
          <a:noFill/>
        </p:spPr>
        <p:txBody>
          <a:bodyPr vert="horz" rtlCol="0">
            <a:spAutoFit/>
          </a:bodyPr>
          <a:lstStyle/>
          <a:p>
            <a:pPr algn="ctr"/>
            <a:r>
              <a:rPr lang="en-US" sz="3600"/>
              <a:t>Romans 14:5-9</a:t>
            </a:r>
          </a:p>
        </p:txBody>
      </p:sp>
      <p:sp>
        <p:nvSpPr>
          <p:cNvPr id="4" name="TextBox 3">
            <a:extLst>
              <a:ext uri="{FF2B5EF4-FFF2-40B4-BE49-F238E27FC236}">
                <a16:creationId xmlns:a16="http://schemas.microsoft.com/office/drawing/2014/main" id="{34ED055F-0A12-7A5A-3194-C5CE9FFD878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7BE8E75-AF23-182B-135C-B631641537E5}"/>
              </a:ext>
            </a:extLst>
          </p:cNvPr>
          <p:cNvSpPr txBox="1"/>
          <p:nvPr/>
        </p:nvSpPr>
        <p:spPr>
          <a:xfrm>
            <a:off x="1016000" y="1905000"/>
            <a:ext cx="10160000" cy="4385816"/>
          </a:xfrm>
          <a:prstGeom prst="rect">
            <a:avLst/>
          </a:prstGeom>
          <a:noFill/>
        </p:spPr>
        <p:txBody>
          <a:bodyPr vert="horz" rtlCol="0">
            <a:spAutoFit/>
          </a:bodyPr>
          <a:lstStyle/>
          <a:p>
            <a:pPr algn="ctr"/>
            <a:r>
              <a:rPr lang="en-US" sz="3100"/>
              <a:t>One person regards one day above another, another regards every day alike. </a:t>
            </a:r>
            <a:r>
              <a:rPr lang="en-US" sz="3100" b="1">
                <a:solidFill>
                  <a:srgbClr val="FF0000"/>
                </a:solidFill>
              </a:rPr>
              <a:t>Each person must be fully convinced in his own mind</a:t>
            </a:r>
            <a:r>
              <a:rPr lang="en-US" sz="3100"/>
              <a:t>. He who observes the day, observes it for the Lord, and he who eats, does so for the Lord, for he gives thanks to God; and he who eats not, for the Lord he does not eat, and gives thanks to God. For not one of us lives for himself, and not one dies for himself; for if we live, we live for the Lord, or if we die, we die for the Lord; (Continued...)</a:t>
            </a:r>
          </a:p>
        </p:txBody>
      </p:sp>
    </p:spTree>
    <p:extLst>
      <p:ext uri="{BB962C8B-B14F-4D97-AF65-F5344CB8AC3E}">
        <p14:creationId xmlns:p14="http://schemas.microsoft.com/office/powerpoint/2010/main" val="11691053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7C71F00-F108-4A68-5DDC-22DD8978CB20}"/>
              </a:ext>
            </a:extLst>
          </p:cNvPr>
          <p:cNvSpPr txBox="1"/>
          <p:nvPr/>
        </p:nvSpPr>
        <p:spPr>
          <a:xfrm>
            <a:off x="127000" y="127000"/>
            <a:ext cx="7315200" cy="276999"/>
          </a:xfrm>
          <a:prstGeom prst="rect">
            <a:avLst/>
          </a:prstGeom>
          <a:noFill/>
        </p:spPr>
        <p:txBody>
          <a:bodyPr vert="horz" lIns="0" tIns="0" rIns="0" bIns="0" rtlCol="0">
            <a:spAutoFit/>
          </a:bodyPr>
          <a:lstStyle/>
          <a:p>
            <a:r>
              <a:rPr lang="en-US"/>
              <a:t>THE CALENDAR WILL BE LOST/FORGOTTEN</a:t>
            </a:r>
          </a:p>
        </p:txBody>
      </p:sp>
      <p:sp>
        <p:nvSpPr>
          <p:cNvPr id="3" name="TextBox 2">
            <a:extLst>
              <a:ext uri="{FF2B5EF4-FFF2-40B4-BE49-F238E27FC236}">
                <a16:creationId xmlns:a16="http://schemas.microsoft.com/office/drawing/2014/main" id="{98378C8C-5FC3-B932-DC2F-7F64D0B7A844}"/>
              </a:ext>
            </a:extLst>
          </p:cNvPr>
          <p:cNvSpPr txBox="1"/>
          <p:nvPr/>
        </p:nvSpPr>
        <p:spPr>
          <a:xfrm>
            <a:off x="1016000" y="635000"/>
            <a:ext cx="10160000" cy="1523494"/>
          </a:xfrm>
          <a:prstGeom prst="rect">
            <a:avLst/>
          </a:prstGeom>
          <a:noFill/>
        </p:spPr>
        <p:txBody>
          <a:bodyPr vert="horz" rtlCol="0">
            <a:spAutoFit/>
          </a:bodyPr>
          <a:lstStyle/>
          <a:p>
            <a:pPr algn="ctr"/>
            <a:r>
              <a:rPr lang="en-US" sz="3100"/>
              <a:t>therefore whether we live or die, we are the Lord's. For to this end Christ died and lived again, that He might be Lord both of the dead and of the living.</a:t>
            </a:r>
          </a:p>
        </p:txBody>
      </p:sp>
    </p:spTree>
    <p:extLst>
      <p:ext uri="{BB962C8B-B14F-4D97-AF65-F5344CB8AC3E}">
        <p14:creationId xmlns:p14="http://schemas.microsoft.com/office/powerpoint/2010/main" val="3870652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C6B1165-28DC-23A4-1A5A-F5EFF84EB7D2}"/>
              </a:ext>
            </a:extLst>
          </p:cNvPr>
          <p:cNvSpPr txBox="1"/>
          <p:nvPr/>
        </p:nvSpPr>
        <p:spPr>
          <a:xfrm>
            <a:off x="127000" y="127000"/>
            <a:ext cx="7315200" cy="276999"/>
          </a:xfrm>
          <a:prstGeom prst="rect">
            <a:avLst/>
          </a:prstGeom>
          <a:noFill/>
        </p:spPr>
        <p:txBody>
          <a:bodyPr vert="horz" lIns="0" tIns="0" rIns="0" bIns="0" rtlCol="0">
            <a:spAutoFit/>
          </a:bodyPr>
          <a:lstStyle/>
          <a:p>
            <a:r>
              <a:rPr lang="en-US"/>
              <a:t>THE CALENDAR WILL BE LOST/FORGOTTEN</a:t>
            </a:r>
          </a:p>
        </p:txBody>
      </p:sp>
      <p:sp>
        <p:nvSpPr>
          <p:cNvPr id="3" name="TextBox 2">
            <a:extLst>
              <a:ext uri="{FF2B5EF4-FFF2-40B4-BE49-F238E27FC236}">
                <a16:creationId xmlns:a16="http://schemas.microsoft.com/office/drawing/2014/main" id="{4C44B251-317B-8DCE-B075-F6FD961C5AA6}"/>
              </a:ext>
            </a:extLst>
          </p:cNvPr>
          <p:cNvSpPr txBox="1"/>
          <p:nvPr/>
        </p:nvSpPr>
        <p:spPr>
          <a:xfrm>
            <a:off x="0" y="762000"/>
            <a:ext cx="12192000" cy="646331"/>
          </a:xfrm>
          <a:prstGeom prst="rect">
            <a:avLst/>
          </a:prstGeom>
          <a:noFill/>
        </p:spPr>
        <p:txBody>
          <a:bodyPr vert="horz" rtlCol="0">
            <a:spAutoFit/>
          </a:bodyPr>
          <a:lstStyle/>
          <a:p>
            <a:pPr algn="ctr"/>
            <a:r>
              <a:rPr lang="en-US" sz="3600"/>
              <a:t>Daniel 2:21</a:t>
            </a:r>
          </a:p>
        </p:txBody>
      </p:sp>
      <p:sp>
        <p:nvSpPr>
          <p:cNvPr id="4" name="TextBox 3">
            <a:extLst>
              <a:ext uri="{FF2B5EF4-FFF2-40B4-BE49-F238E27FC236}">
                <a16:creationId xmlns:a16="http://schemas.microsoft.com/office/drawing/2014/main" id="{55B51E95-4490-E0F2-1299-F9703138F88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A91F120-650F-F0C3-AF22-CFC9E06A2386}"/>
              </a:ext>
            </a:extLst>
          </p:cNvPr>
          <p:cNvSpPr txBox="1"/>
          <p:nvPr/>
        </p:nvSpPr>
        <p:spPr>
          <a:xfrm>
            <a:off x="1016000" y="1905000"/>
            <a:ext cx="10160000" cy="1523494"/>
          </a:xfrm>
          <a:prstGeom prst="rect">
            <a:avLst/>
          </a:prstGeom>
          <a:noFill/>
        </p:spPr>
        <p:txBody>
          <a:bodyPr vert="horz" rtlCol="0">
            <a:spAutoFit/>
          </a:bodyPr>
          <a:lstStyle/>
          <a:p>
            <a:pPr algn="ctr"/>
            <a:r>
              <a:rPr lang="en-US" sz="3100"/>
              <a:t>"</a:t>
            </a:r>
            <a:r>
              <a:rPr lang="en-US" sz="3100" b="1">
                <a:solidFill>
                  <a:srgbClr val="FF0000"/>
                </a:solidFill>
              </a:rPr>
              <a:t>It is He who changes the times and the epochs</a:t>
            </a:r>
            <a:r>
              <a:rPr lang="en-US" sz="3100"/>
              <a:t>; He removes kings and establishes kings; He gives wisdom to wise men And knowledge to men of understanding.</a:t>
            </a:r>
          </a:p>
        </p:txBody>
      </p:sp>
    </p:spTree>
    <p:extLst>
      <p:ext uri="{BB962C8B-B14F-4D97-AF65-F5344CB8AC3E}">
        <p14:creationId xmlns:p14="http://schemas.microsoft.com/office/powerpoint/2010/main" val="5260486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40AB87B-21CE-FC3F-9A1E-16FC98AE7214}"/>
              </a:ext>
            </a:extLst>
          </p:cNvPr>
          <p:cNvSpPr txBox="1"/>
          <p:nvPr/>
        </p:nvSpPr>
        <p:spPr>
          <a:xfrm>
            <a:off x="127000" y="127000"/>
            <a:ext cx="7315200" cy="276999"/>
          </a:xfrm>
          <a:prstGeom prst="rect">
            <a:avLst/>
          </a:prstGeom>
          <a:noFill/>
        </p:spPr>
        <p:txBody>
          <a:bodyPr vert="horz" lIns="0" tIns="0" rIns="0" bIns="0" rtlCol="0">
            <a:spAutoFit/>
          </a:bodyPr>
          <a:lstStyle/>
          <a:p>
            <a:r>
              <a:rPr lang="en-US"/>
              <a:t>THE CALENDAR WILL BE LOST/FORGOTTEN</a:t>
            </a:r>
          </a:p>
        </p:txBody>
      </p:sp>
      <p:sp>
        <p:nvSpPr>
          <p:cNvPr id="3" name="TextBox 2">
            <a:extLst>
              <a:ext uri="{FF2B5EF4-FFF2-40B4-BE49-F238E27FC236}">
                <a16:creationId xmlns:a16="http://schemas.microsoft.com/office/drawing/2014/main" id="{B86D7853-466A-9476-AFAB-852B419A01EE}"/>
              </a:ext>
            </a:extLst>
          </p:cNvPr>
          <p:cNvSpPr txBox="1"/>
          <p:nvPr/>
        </p:nvSpPr>
        <p:spPr>
          <a:xfrm>
            <a:off x="0" y="762000"/>
            <a:ext cx="12192000" cy="646331"/>
          </a:xfrm>
          <a:prstGeom prst="rect">
            <a:avLst/>
          </a:prstGeom>
          <a:noFill/>
        </p:spPr>
        <p:txBody>
          <a:bodyPr vert="horz" rtlCol="0">
            <a:spAutoFit/>
          </a:bodyPr>
          <a:lstStyle/>
          <a:p>
            <a:pPr algn="ctr"/>
            <a:r>
              <a:rPr lang="en-US" sz="3600"/>
              <a:t>Psalm 90:12</a:t>
            </a:r>
          </a:p>
        </p:txBody>
      </p:sp>
      <p:sp>
        <p:nvSpPr>
          <p:cNvPr id="4" name="TextBox 3">
            <a:extLst>
              <a:ext uri="{FF2B5EF4-FFF2-40B4-BE49-F238E27FC236}">
                <a16:creationId xmlns:a16="http://schemas.microsoft.com/office/drawing/2014/main" id="{90764E08-977C-9675-8BEB-0A071FE0710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FB406CE-6CEA-3BA6-DFFC-81AA9CB72F10}"/>
              </a:ext>
            </a:extLst>
          </p:cNvPr>
          <p:cNvSpPr txBox="1"/>
          <p:nvPr/>
        </p:nvSpPr>
        <p:spPr>
          <a:xfrm>
            <a:off x="1016000" y="1905000"/>
            <a:ext cx="10160000" cy="1046440"/>
          </a:xfrm>
          <a:prstGeom prst="rect">
            <a:avLst/>
          </a:prstGeom>
          <a:noFill/>
        </p:spPr>
        <p:txBody>
          <a:bodyPr vert="horz" rtlCol="0">
            <a:spAutoFit/>
          </a:bodyPr>
          <a:lstStyle/>
          <a:p>
            <a:pPr algn="ctr"/>
            <a:r>
              <a:rPr lang="en-US" sz="3100" b="1">
                <a:solidFill>
                  <a:srgbClr val="FF0000"/>
                </a:solidFill>
              </a:rPr>
              <a:t>So teach us to number our days</a:t>
            </a:r>
            <a:r>
              <a:rPr lang="en-US" sz="3100"/>
              <a:t>, That we may present to You a heart of wisdom.</a:t>
            </a:r>
          </a:p>
        </p:txBody>
      </p:sp>
    </p:spTree>
    <p:extLst>
      <p:ext uri="{BB962C8B-B14F-4D97-AF65-F5344CB8AC3E}">
        <p14:creationId xmlns:p14="http://schemas.microsoft.com/office/powerpoint/2010/main" val="15011869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542F229-B321-C505-F9EB-F5B992829CB3}"/>
              </a:ext>
            </a:extLst>
          </p:cNvPr>
          <p:cNvSpPr txBox="1"/>
          <p:nvPr/>
        </p:nvSpPr>
        <p:spPr>
          <a:xfrm>
            <a:off x="127000" y="127000"/>
            <a:ext cx="7315200" cy="276999"/>
          </a:xfrm>
          <a:prstGeom prst="rect">
            <a:avLst/>
          </a:prstGeom>
          <a:noFill/>
        </p:spPr>
        <p:txBody>
          <a:bodyPr vert="horz" lIns="0" tIns="0" rIns="0" bIns="0" rtlCol="0">
            <a:spAutoFit/>
          </a:bodyPr>
          <a:lstStyle/>
          <a:p>
            <a:r>
              <a:rPr lang="en-US"/>
              <a:t>THE CALENDAR WILL BE LOST/FORGOTTEN</a:t>
            </a:r>
          </a:p>
        </p:txBody>
      </p:sp>
      <p:sp>
        <p:nvSpPr>
          <p:cNvPr id="3" name="TextBox 2">
            <a:extLst>
              <a:ext uri="{FF2B5EF4-FFF2-40B4-BE49-F238E27FC236}">
                <a16:creationId xmlns:a16="http://schemas.microsoft.com/office/drawing/2014/main" id="{C3751D1B-179F-32EE-CB5F-4D81E4007887}"/>
              </a:ext>
            </a:extLst>
          </p:cNvPr>
          <p:cNvSpPr txBox="1"/>
          <p:nvPr/>
        </p:nvSpPr>
        <p:spPr>
          <a:xfrm>
            <a:off x="0" y="762000"/>
            <a:ext cx="12192000" cy="646331"/>
          </a:xfrm>
          <a:prstGeom prst="rect">
            <a:avLst/>
          </a:prstGeom>
          <a:noFill/>
        </p:spPr>
        <p:txBody>
          <a:bodyPr vert="horz" rtlCol="0">
            <a:spAutoFit/>
          </a:bodyPr>
          <a:lstStyle/>
          <a:p>
            <a:pPr algn="ctr"/>
            <a:r>
              <a:rPr lang="en-US" sz="3600"/>
              <a:t>Acts 1:7</a:t>
            </a:r>
          </a:p>
        </p:txBody>
      </p:sp>
      <p:sp>
        <p:nvSpPr>
          <p:cNvPr id="4" name="TextBox 3">
            <a:extLst>
              <a:ext uri="{FF2B5EF4-FFF2-40B4-BE49-F238E27FC236}">
                <a16:creationId xmlns:a16="http://schemas.microsoft.com/office/drawing/2014/main" id="{3D23A0BB-4ED7-C7C7-D3AE-A0C0BE55F9E9}"/>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AC85238E-E01A-A67D-5BC4-A51DD3E19817}"/>
              </a:ext>
            </a:extLst>
          </p:cNvPr>
          <p:cNvSpPr txBox="1"/>
          <p:nvPr/>
        </p:nvSpPr>
        <p:spPr>
          <a:xfrm>
            <a:off x="1016000" y="1905000"/>
            <a:ext cx="10160000" cy="1523494"/>
          </a:xfrm>
          <a:prstGeom prst="rect">
            <a:avLst/>
          </a:prstGeom>
          <a:noFill/>
        </p:spPr>
        <p:txBody>
          <a:bodyPr vert="horz" rtlCol="0">
            <a:spAutoFit/>
          </a:bodyPr>
          <a:lstStyle/>
          <a:p>
            <a:pPr algn="ctr"/>
            <a:r>
              <a:rPr lang="en-US" sz="3100"/>
              <a:t>And he said unto them, </a:t>
            </a:r>
            <a:r>
              <a:rPr lang="en-US" sz="3100" b="1">
                <a:solidFill>
                  <a:srgbClr val="FF0000"/>
                </a:solidFill>
              </a:rPr>
              <a:t>It is not for you to know times or seasons, which the Father hath set within His own authority</a:t>
            </a:r>
            <a:r>
              <a:rPr lang="en-US" sz="3100"/>
              <a:t>.</a:t>
            </a:r>
          </a:p>
        </p:txBody>
      </p:sp>
    </p:spTree>
    <p:extLst>
      <p:ext uri="{BB962C8B-B14F-4D97-AF65-F5344CB8AC3E}">
        <p14:creationId xmlns:p14="http://schemas.microsoft.com/office/powerpoint/2010/main" val="33861563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B2EDD8-7228-8FC2-3380-61A441368E01}"/>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Multiple Calendars &amp; Practices in Yeshua's Day</a:t>
            </a:r>
          </a:p>
        </p:txBody>
      </p:sp>
      <p:sp>
        <p:nvSpPr>
          <p:cNvPr id="3" name="Subtitle 2">
            <a:extLst>
              <a:ext uri="{FF2B5EF4-FFF2-40B4-BE49-F238E27FC236}">
                <a16:creationId xmlns:a16="http://schemas.microsoft.com/office/drawing/2014/main" id="{E3D056F8-E91C-79AE-ED89-192596D33F3C}"/>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6934590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5A043A3-8F58-208A-CD73-20CE5818D0C8}"/>
              </a:ext>
            </a:extLst>
          </p:cNvPr>
          <p:cNvSpPr txBox="1"/>
          <p:nvPr/>
        </p:nvSpPr>
        <p:spPr>
          <a:xfrm>
            <a:off x="127000" y="127000"/>
            <a:ext cx="7315200" cy="276999"/>
          </a:xfrm>
          <a:prstGeom prst="rect">
            <a:avLst/>
          </a:prstGeom>
          <a:noFill/>
        </p:spPr>
        <p:txBody>
          <a:bodyPr vert="horz" lIns="0" tIns="0" rIns="0" bIns="0" rtlCol="0">
            <a:spAutoFit/>
          </a:bodyPr>
          <a:lstStyle/>
          <a:p>
            <a:r>
              <a:rPr lang="en-US"/>
              <a:t>MULTIPLE CALENDARS &amp; PRACTICES IN YESHUA'S DAY</a:t>
            </a:r>
          </a:p>
        </p:txBody>
      </p:sp>
      <p:sp>
        <p:nvSpPr>
          <p:cNvPr id="3" name="TextBox 2">
            <a:extLst>
              <a:ext uri="{FF2B5EF4-FFF2-40B4-BE49-F238E27FC236}">
                <a16:creationId xmlns:a16="http://schemas.microsoft.com/office/drawing/2014/main" id="{F76F83E7-86CB-70FA-9CAA-2BFAB2FAD73C}"/>
              </a:ext>
            </a:extLst>
          </p:cNvPr>
          <p:cNvSpPr txBox="1"/>
          <p:nvPr/>
        </p:nvSpPr>
        <p:spPr>
          <a:xfrm>
            <a:off x="0" y="762000"/>
            <a:ext cx="12192000" cy="646331"/>
          </a:xfrm>
          <a:prstGeom prst="rect">
            <a:avLst/>
          </a:prstGeom>
          <a:noFill/>
        </p:spPr>
        <p:txBody>
          <a:bodyPr vert="horz" rtlCol="0">
            <a:spAutoFit/>
          </a:bodyPr>
          <a:lstStyle/>
          <a:p>
            <a:pPr algn="ctr"/>
            <a:r>
              <a:rPr lang="en-US" sz="3600"/>
              <a:t>Mark 2:18-20</a:t>
            </a:r>
          </a:p>
        </p:txBody>
      </p:sp>
      <p:sp>
        <p:nvSpPr>
          <p:cNvPr id="4" name="TextBox 3">
            <a:extLst>
              <a:ext uri="{FF2B5EF4-FFF2-40B4-BE49-F238E27FC236}">
                <a16:creationId xmlns:a16="http://schemas.microsoft.com/office/drawing/2014/main" id="{494B161F-8009-DC26-86CD-9A06036F3BBB}"/>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77ADF230-A603-6C6C-C2AB-C4C7D8351B27}"/>
              </a:ext>
            </a:extLst>
          </p:cNvPr>
          <p:cNvSpPr txBox="1"/>
          <p:nvPr/>
        </p:nvSpPr>
        <p:spPr>
          <a:xfrm>
            <a:off x="1016000" y="1905000"/>
            <a:ext cx="10160000" cy="3908762"/>
          </a:xfrm>
          <a:prstGeom prst="rect">
            <a:avLst/>
          </a:prstGeom>
          <a:noFill/>
        </p:spPr>
        <p:txBody>
          <a:bodyPr vert="horz" rtlCol="0">
            <a:spAutoFit/>
          </a:bodyPr>
          <a:lstStyle/>
          <a:p>
            <a:pPr algn="ctr"/>
            <a:r>
              <a:rPr lang="en-US" sz="3100"/>
              <a:t>And John's disciples and the Pharisees were fasting: and they come and say unto him, </a:t>
            </a:r>
            <a:r>
              <a:rPr lang="en-US" sz="3100" b="1">
                <a:solidFill>
                  <a:srgbClr val="FF0000"/>
                </a:solidFill>
              </a:rPr>
              <a:t>Why do John's disciples and the disciples of the Pharisees fast, but thy disciples fast not?</a:t>
            </a:r>
            <a:r>
              <a:rPr lang="en-US" sz="3100"/>
              <a:t> And Jesus said unto them, Can the sons of the bridechamber fast, while the bridegroom is with them? as long as they have the bridegroom with them, they cannot fast. But the days will come, when the bridegroom shall be taken away from them, and then will they fast in that day.</a:t>
            </a:r>
          </a:p>
        </p:txBody>
      </p:sp>
    </p:spTree>
    <p:extLst>
      <p:ext uri="{BB962C8B-B14F-4D97-AF65-F5344CB8AC3E}">
        <p14:creationId xmlns:p14="http://schemas.microsoft.com/office/powerpoint/2010/main" val="28485127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9B6925-B02E-3388-1CA8-481BEA73AF01}"/>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The errors of the Hillel Calendar</a:t>
            </a:r>
          </a:p>
        </p:txBody>
      </p:sp>
      <p:sp>
        <p:nvSpPr>
          <p:cNvPr id="3" name="Subtitle 2">
            <a:extLst>
              <a:ext uri="{FF2B5EF4-FFF2-40B4-BE49-F238E27FC236}">
                <a16:creationId xmlns:a16="http://schemas.microsoft.com/office/drawing/2014/main" id="{D357B1C6-7819-E351-AA1C-107486427F8E}"/>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4973033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6B1315-9FBD-ECC3-698C-3A164A9B3605}"/>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Rosh Hashanah</a:t>
            </a:r>
          </a:p>
        </p:txBody>
      </p:sp>
      <p:sp>
        <p:nvSpPr>
          <p:cNvPr id="3" name="Subtitle 2">
            <a:extLst>
              <a:ext uri="{FF2B5EF4-FFF2-40B4-BE49-F238E27FC236}">
                <a16:creationId xmlns:a16="http://schemas.microsoft.com/office/drawing/2014/main" id="{E19F1016-ED35-43B2-4536-FA88100A1B27}"/>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5214809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405C1FD-CC31-70C2-5E90-D5BF34C42B00}"/>
              </a:ext>
            </a:extLst>
          </p:cNvPr>
          <p:cNvSpPr txBox="1"/>
          <p:nvPr/>
        </p:nvSpPr>
        <p:spPr>
          <a:xfrm>
            <a:off x="127000" y="127000"/>
            <a:ext cx="7315200" cy="276999"/>
          </a:xfrm>
          <a:prstGeom prst="rect">
            <a:avLst/>
          </a:prstGeom>
          <a:noFill/>
        </p:spPr>
        <p:txBody>
          <a:bodyPr vert="horz" lIns="0" tIns="0" rIns="0" bIns="0" rtlCol="0">
            <a:spAutoFit/>
          </a:bodyPr>
          <a:lstStyle/>
          <a:p>
            <a:r>
              <a:rPr lang="en-US"/>
              <a:t>Rosh Hashanah</a:t>
            </a:r>
          </a:p>
        </p:txBody>
      </p:sp>
      <p:sp>
        <p:nvSpPr>
          <p:cNvPr id="3" name="TextBox 2">
            <a:extLst>
              <a:ext uri="{FF2B5EF4-FFF2-40B4-BE49-F238E27FC236}">
                <a16:creationId xmlns:a16="http://schemas.microsoft.com/office/drawing/2014/main" id="{13905AD2-5B3C-827B-6BF4-A53BFCD77E4C}"/>
              </a:ext>
            </a:extLst>
          </p:cNvPr>
          <p:cNvSpPr txBox="1"/>
          <p:nvPr/>
        </p:nvSpPr>
        <p:spPr>
          <a:xfrm>
            <a:off x="0" y="762000"/>
            <a:ext cx="12192000" cy="646331"/>
          </a:xfrm>
          <a:prstGeom prst="rect">
            <a:avLst/>
          </a:prstGeom>
          <a:noFill/>
        </p:spPr>
        <p:txBody>
          <a:bodyPr vert="horz" rtlCol="0">
            <a:spAutoFit/>
          </a:bodyPr>
          <a:lstStyle/>
          <a:p>
            <a:pPr algn="ctr"/>
            <a:r>
              <a:rPr lang="en-US" sz="3600"/>
              <a:t>Exodus 12:1-3</a:t>
            </a:r>
          </a:p>
        </p:txBody>
      </p:sp>
      <p:sp>
        <p:nvSpPr>
          <p:cNvPr id="4" name="TextBox 3">
            <a:extLst>
              <a:ext uri="{FF2B5EF4-FFF2-40B4-BE49-F238E27FC236}">
                <a16:creationId xmlns:a16="http://schemas.microsoft.com/office/drawing/2014/main" id="{A072B5E4-9C35-1E57-FF9D-FA16EBB7FDA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82A4AF2-6DDE-FA13-86DA-8C3025F4672A}"/>
              </a:ext>
            </a:extLst>
          </p:cNvPr>
          <p:cNvSpPr txBox="1"/>
          <p:nvPr/>
        </p:nvSpPr>
        <p:spPr>
          <a:xfrm>
            <a:off x="1016000" y="1905000"/>
            <a:ext cx="10160000" cy="3431709"/>
          </a:xfrm>
          <a:prstGeom prst="rect">
            <a:avLst/>
          </a:prstGeom>
          <a:noFill/>
        </p:spPr>
        <p:txBody>
          <a:bodyPr vert="horz" rtlCol="0">
            <a:spAutoFit/>
          </a:bodyPr>
          <a:lstStyle/>
          <a:p>
            <a:pPr algn="ctr"/>
            <a:r>
              <a:rPr lang="en-US" sz="3100"/>
              <a:t>Now the LORD said to Moses and Aaron in the land of Egypt, "</a:t>
            </a:r>
            <a:r>
              <a:rPr lang="en-US" sz="3100" b="1">
                <a:solidFill>
                  <a:srgbClr val="FF0000"/>
                </a:solidFill>
              </a:rPr>
              <a:t>This month shall be the beginning of months for you</a:t>
            </a:r>
            <a:r>
              <a:rPr lang="en-US" sz="3100"/>
              <a:t>; it is to be </a:t>
            </a:r>
            <a:r>
              <a:rPr lang="en-US" sz="3100" b="1">
                <a:solidFill>
                  <a:srgbClr val="FF0000"/>
                </a:solidFill>
              </a:rPr>
              <a:t>the first month of the year to you</a:t>
            </a:r>
            <a:r>
              <a:rPr lang="en-US" sz="3100"/>
              <a:t>. "Speak to all the congregation of Israel, saying, 'On the tenth of this month they are each one to take a lamb for themselves, according to their fathers' households, a lamb for each household.</a:t>
            </a:r>
          </a:p>
        </p:txBody>
      </p:sp>
    </p:spTree>
    <p:extLst>
      <p:ext uri="{BB962C8B-B14F-4D97-AF65-F5344CB8AC3E}">
        <p14:creationId xmlns:p14="http://schemas.microsoft.com/office/powerpoint/2010/main" val="98668314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44D8D5C-5A46-79A9-1818-C7D5B902FB33}"/>
              </a:ext>
            </a:extLst>
          </p:cNvPr>
          <p:cNvSpPr txBox="1"/>
          <p:nvPr/>
        </p:nvSpPr>
        <p:spPr>
          <a:xfrm>
            <a:off x="127000" y="127000"/>
            <a:ext cx="7315200" cy="276999"/>
          </a:xfrm>
          <a:prstGeom prst="rect">
            <a:avLst/>
          </a:prstGeom>
          <a:noFill/>
        </p:spPr>
        <p:txBody>
          <a:bodyPr vert="horz" lIns="0" tIns="0" rIns="0" bIns="0" rtlCol="0">
            <a:spAutoFit/>
          </a:bodyPr>
          <a:lstStyle/>
          <a:p>
            <a:r>
              <a:rPr lang="en-US"/>
              <a:t>Rosh Hashanah</a:t>
            </a:r>
          </a:p>
        </p:txBody>
      </p:sp>
      <p:sp>
        <p:nvSpPr>
          <p:cNvPr id="3" name="TextBox 2">
            <a:extLst>
              <a:ext uri="{FF2B5EF4-FFF2-40B4-BE49-F238E27FC236}">
                <a16:creationId xmlns:a16="http://schemas.microsoft.com/office/drawing/2014/main" id="{1F0CF609-73A3-9B88-7BF0-956032B8B150}"/>
              </a:ext>
            </a:extLst>
          </p:cNvPr>
          <p:cNvSpPr txBox="1"/>
          <p:nvPr/>
        </p:nvSpPr>
        <p:spPr>
          <a:xfrm>
            <a:off x="0" y="762000"/>
            <a:ext cx="12192000" cy="646331"/>
          </a:xfrm>
          <a:prstGeom prst="rect">
            <a:avLst/>
          </a:prstGeom>
          <a:noFill/>
        </p:spPr>
        <p:txBody>
          <a:bodyPr vert="horz" rtlCol="0">
            <a:spAutoFit/>
          </a:bodyPr>
          <a:lstStyle/>
          <a:p>
            <a:pPr algn="ctr"/>
            <a:r>
              <a:rPr lang="en-US" sz="3600"/>
              <a:t>Leviticus 23:24</a:t>
            </a:r>
          </a:p>
        </p:txBody>
      </p:sp>
      <p:sp>
        <p:nvSpPr>
          <p:cNvPr id="4" name="TextBox 3">
            <a:extLst>
              <a:ext uri="{FF2B5EF4-FFF2-40B4-BE49-F238E27FC236}">
                <a16:creationId xmlns:a16="http://schemas.microsoft.com/office/drawing/2014/main" id="{0F611430-9340-ABB7-6D83-ABF748ACB03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452DA8E-A451-4239-6C3A-D1D1FF73A33C}"/>
              </a:ext>
            </a:extLst>
          </p:cNvPr>
          <p:cNvSpPr txBox="1"/>
          <p:nvPr/>
        </p:nvSpPr>
        <p:spPr>
          <a:xfrm>
            <a:off x="1016000" y="1905000"/>
            <a:ext cx="10160000" cy="1523494"/>
          </a:xfrm>
          <a:prstGeom prst="rect">
            <a:avLst/>
          </a:prstGeom>
          <a:noFill/>
        </p:spPr>
        <p:txBody>
          <a:bodyPr vert="horz" rtlCol="0">
            <a:spAutoFit/>
          </a:bodyPr>
          <a:lstStyle/>
          <a:p>
            <a:pPr algn="ctr"/>
            <a:r>
              <a:rPr lang="en-US" sz="3100"/>
              <a:t>"Speak to the sons of Israel, saying, '</a:t>
            </a:r>
            <a:r>
              <a:rPr lang="en-US" sz="3100" b="1">
                <a:solidFill>
                  <a:srgbClr val="FF0000"/>
                </a:solidFill>
              </a:rPr>
              <a:t>In the seventh month</a:t>
            </a:r>
            <a:r>
              <a:rPr lang="en-US" sz="3100"/>
              <a:t> on the first of the month you shall have a rest, a reminder by blowing of trumpets, a holy convocation.</a:t>
            </a:r>
          </a:p>
        </p:txBody>
      </p:sp>
    </p:spTree>
    <p:extLst>
      <p:ext uri="{BB962C8B-B14F-4D97-AF65-F5344CB8AC3E}">
        <p14:creationId xmlns:p14="http://schemas.microsoft.com/office/powerpoint/2010/main" val="414639402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F3F33A-1CE6-9342-E18E-C51173F6A15D}"/>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The Months</a:t>
            </a:r>
          </a:p>
        </p:txBody>
      </p:sp>
      <p:sp>
        <p:nvSpPr>
          <p:cNvPr id="3" name="Subtitle 2">
            <a:extLst>
              <a:ext uri="{FF2B5EF4-FFF2-40B4-BE49-F238E27FC236}">
                <a16:creationId xmlns:a16="http://schemas.microsoft.com/office/drawing/2014/main" id="{F91DD458-C618-347A-B6B9-3D88735681FF}"/>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54633043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BFD435F-5FF1-FAFF-DD29-2D2DA1EEA03B}"/>
              </a:ext>
            </a:extLst>
          </p:cNvPr>
          <p:cNvSpPr txBox="1"/>
          <p:nvPr/>
        </p:nvSpPr>
        <p:spPr>
          <a:xfrm>
            <a:off x="127000" y="127000"/>
            <a:ext cx="7315200" cy="276999"/>
          </a:xfrm>
          <a:prstGeom prst="rect">
            <a:avLst/>
          </a:prstGeom>
          <a:noFill/>
        </p:spPr>
        <p:txBody>
          <a:bodyPr vert="horz" lIns="0" tIns="0" rIns="0" bIns="0" rtlCol="0">
            <a:spAutoFit/>
          </a:bodyPr>
          <a:lstStyle/>
          <a:p>
            <a:r>
              <a:rPr lang="en-US"/>
              <a:t>The Months</a:t>
            </a:r>
          </a:p>
        </p:txBody>
      </p:sp>
      <p:sp>
        <p:nvSpPr>
          <p:cNvPr id="3" name="TextBox 2">
            <a:extLst>
              <a:ext uri="{FF2B5EF4-FFF2-40B4-BE49-F238E27FC236}">
                <a16:creationId xmlns:a16="http://schemas.microsoft.com/office/drawing/2014/main" id="{DA2F564F-C958-D559-B883-72344F425383}"/>
              </a:ext>
            </a:extLst>
          </p:cNvPr>
          <p:cNvSpPr txBox="1"/>
          <p:nvPr/>
        </p:nvSpPr>
        <p:spPr>
          <a:xfrm>
            <a:off x="0" y="762000"/>
            <a:ext cx="12192000" cy="646331"/>
          </a:xfrm>
          <a:prstGeom prst="rect">
            <a:avLst/>
          </a:prstGeom>
          <a:noFill/>
        </p:spPr>
        <p:txBody>
          <a:bodyPr vert="horz" rtlCol="0">
            <a:spAutoFit/>
          </a:bodyPr>
          <a:lstStyle/>
          <a:p>
            <a:pPr algn="ctr"/>
            <a:r>
              <a:rPr lang="en-US" sz="3600"/>
              <a:t>Exodus 23:13</a:t>
            </a:r>
          </a:p>
        </p:txBody>
      </p:sp>
      <p:sp>
        <p:nvSpPr>
          <p:cNvPr id="4" name="TextBox 3">
            <a:extLst>
              <a:ext uri="{FF2B5EF4-FFF2-40B4-BE49-F238E27FC236}">
                <a16:creationId xmlns:a16="http://schemas.microsoft.com/office/drawing/2014/main" id="{73553F6C-B33D-C0F5-0598-630C3EBBC61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53F7FF4-85E7-4D7F-47E0-6E2AB509C2EC}"/>
              </a:ext>
            </a:extLst>
          </p:cNvPr>
          <p:cNvSpPr txBox="1"/>
          <p:nvPr/>
        </p:nvSpPr>
        <p:spPr>
          <a:xfrm>
            <a:off x="1016000" y="1905000"/>
            <a:ext cx="10160000" cy="1523494"/>
          </a:xfrm>
          <a:prstGeom prst="rect">
            <a:avLst/>
          </a:prstGeom>
          <a:noFill/>
        </p:spPr>
        <p:txBody>
          <a:bodyPr vert="horz" rtlCol="0">
            <a:spAutoFit/>
          </a:bodyPr>
          <a:lstStyle/>
          <a:p>
            <a:pPr algn="ctr"/>
            <a:r>
              <a:rPr lang="en-US" sz="3100"/>
              <a:t>"Now concerning everything which I have said to you, be on your guard; and </a:t>
            </a:r>
            <a:r>
              <a:rPr lang="en-US" sz="3100" b="1">
                <a:solidFill>
                  <a:srgbClr val="FF0000"/>
                </a:solidFill>
              </a:rPr>
              <a:t>do not mention the name of other gods</a:t>
            </a:r>
            <a:r>
              <a:rPr lang="en-US" sz="3100"/>
              <a:t>, nor let them be heard from your mouth.</a:t>
            </a:r>
          </a:p>
        </p:txBody>
      </p:sp>
    </p:spTree>
    <p:extLst>
      <p:ext uri="{BB962C8B-B14F-4D97-AF65-F5344CB8AC3E}">
        <p14:creationId xmlns:p14="http://schemas.microsoft.com/office/powerpoint/2010/main" val="265186945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0E5DBC0-6645-FFEC-61E4-A71E65B2CF75}"/>
              </a:ext>
            </a:extLst>
          </p:cNvPr>
          <p:cNvSpPr txBox="1"/>
          <p:nvPr/>
        </p:nvSpPr>
        <p:spPr>
          <a:xfrm>
            <a:off x="127000" y="127000"/>
            <a:ext cx="7315200" cy="276999"/>
          </a:xfrm>
          <a:prstGeom prst="rect">
            <a:avLst/>
          </a:prstGeom>
          <a:noFill/>
        </p:spPr>
        <p:txBody>
          <a:bodyPr vert="horz" lIns="0" tIns="0" rIns="0" bIns="0" rtlCol="0">
            <a:spAutoFit/>
          </a:bodyPr>
          <a:lstStyle/>
          <a:p>
            <a:r>
              <a:rPr lang="en-US"/>
              <a:t>The Months</a:t>
            </a:r>
          </a:p>
        </p:txBody>
      </p:sp>
      <p:sp>
        <p:nvSpPr>
          <p:cNvPr id="3" name="TextBox 2">
            <a:extLst>
              <a:ext uri="{FF2B5EF4-FFF2-40B4-BE49-F238E27FC236}">
                <a16:creationId xmlns:a16="http://schemas.microsoft.com/office/drawing/2014/main" id="{8C75507F-C9FD-BE74-2C6F-4E5416C798D6}"/>
              </a:ext>
            </a:extLst>
          </p:cNvPr>
          <p:cNvSpPr txBox="1"/>
          <p:nvPr/>
        </p:nvSpPr>
        <p:spPr>
          <a:xfrm>
            <a:off x="0" y="762000"/>
            <a:ext cx="12192000" cy="646331"/>
          </a:xfrm>
          <a:prstGeom prst="rect">
            <a:avLst/>
          </a:prstGeom>
          <a:noFill/>
        </p:spPr>
        <p:txBody>
          <a:bodyPr vert="horz" rtlCol="0">
            <a:spAutoFit/>
          </a:bodyPr>
          <a:lstStyle/>
          <a:p>
            <a:pPr algn="ctr"/>
            <a:r>
              <a:rPr lang="en-US" sz="3600"/>
              <a:t>First Kings 6:38</a:t>
            </a:r>
          </a:p>
        </p:txBody>
      </p:sp>
      <p:sp>
        <p:nvSpPr>
          <p:cNvPr id="4" name="TextBox 3">
            <a:extLst>
              <a:ext uri="{FF2B5EF4-FFF2-40B4-BE49-F238E27FC236}">
                <a16:creationId xmlns:a16="http://schemas.microsoft.com/office/drawing/2014/main" id="{CF7EA39D-0BF9-D58A-7E0D-AFEA6993D92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3B60D0F-B74B-8F0F-6E1D-C45CE4ACBD3E}"/>
              </a:ext>
            </a:extLst>
          </p:cNvPr>
          <p:cNvSpPr txBox="1"/>
          <p:nvPr/>
        </p:nvSpPr>
        <p:spPr>
          <a:xfrm>
            <a:off x="1016000" y="1905000"/>
            <a:ext cx="10160000" cy="2000548"/>
          </a:xfrm>
          <a:prstGeom prst="rect">
            <a:avLst/>
          </a:prstGeom>
          <a:noFill/>
        </p:spPr>
        <p:txBody>
          <a:bodyPr vert="horz" rtlCol="0">
            <a:spAutoFit/>
          </a:bodyPr>
          <a:lstStyle/>
          <a:p>
            <a:pPr algn="ctr"/>
            <a:r>
              <a:rPr lang="en-US" sz="3100"/>
              <a:t>In the eleventh year, </a:t>
            </a:r>
            <a:r>
              <a:rPr lang="en-US" sz="3100" b="1">
                <a:solidFill>
                  <a:srgbClr val="FF0000"/>
                </a:solidFill>
              </a:rPr>
              <a:t>in the month of Bul</a:t>
            </a:r>
            <a:r>
              <a:rPr lang="en-US" sz="3100"/>
              <a:t>, which is the eighth month, the house was finished throughout all its parts and according to all its plans. So he was seven years in building it.</a:t>
            </a:r>
          </a:p>
        </p:txBody>
      </p:sp>
    </p:spTree>
    <p:extLst>
      <p:ext uri="{BB962C8B-B14F-4D97-AF65-F5344CB8AC3E}">
        <p14:creationId xmlns:p14="http://schemas.microsoft.com/office/powerpoint/2010/main" val="1677447712"/>
      </p:ext>
    </p:extLst>
  </p:cSld>
  <p:clrMapOvr>
    <a:masterClrMapping/>
  </p:clrMapOvr>
</p:sld>
</file>

<file path=ppt/theme/theme1.xml><?xml version="1.0" encoding="utf-8"?>
<a:theme xmlns:a="http://schemas.openxmlformats.org/drawingml/2006/main" name="ChronicleVTI">
  <a:themeElements>
    <a:clrScheme name="Chronicle">
      <a:dk1>
        <a:srgbClr val="000000"/>
      </a:dk1>
      <a:lt1>
        <a:srgbClr val="FFFFFF"/>
      </a:lt1>
      <a:dk2>
        <a:srgbClr val="1C1C32"/>
      </a:dk2>
      <a:lt2>
        <a:srgbClr val="F8F4F1"/>
      </a:lt2>
      <a:accent1>
        <a:srgbClr val="734B67"/>
      </a:accent1>
      <a:accent2>
        <a:srgbClr val="959EBB"/>
      </a:accent2>
      <a:accent3>
        <a:srgbClr val="596781"/>
      </a:accent3>
      <a:accent4>
        <a:srgbClr val="7F6E8C"/>
      </a:accent4>
      <a:accent5>
        <a:srgbClr val="DB9A8F"/>
      </a:accent5>
      <a:accent6>
        <a:srgbClr val="C29AB1"/>
      </a:accent6>
      <a:hlink>
        <a:srgbClr val="778BA2"/>
      </a:hlink>
      <a:folHlink>
        <a:srgbClr val="A27C99"/>
      </a:folHlink>
    </a:clrScheme>
    <a:fontScheme name="Univers Calisto">
      <a:majorFont>
        <a:latin typeface="Univers Condensed"/>
        <a:ea typeface=""/>
        <a:cs typeface=""/>
      </a:majorFont>
      <a:minorFont>
        <a:latin typeface="Calisto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ChronicleVTI" id="{508E4D90-5116-4BF0-876B-3F422DD1F65F}" vid="{AA21DC3D-92A8-43A4-8358-ED428371CD55}"/>
    </a:ext>
  </a:extLst>
</a:theme>
</file>

<file path=docProps/app.xml><?xml version="1.0" encoding="utf-8"?>
<Properties xmlns="http://schemas.openxmlformats.org/officeDocument/2006/extended-properties" xmlns:vt="http://schemas.openxmlformats.org/officeDocument/2006/docPropsVTypes">
  <TotalTime>18</TotalTime>
  <Words>2115</Words>
  <Application>Microsoft Office PowerPoint</Application>
  <PresentationFormat>Widescreen</PresentationFormat>
  <Paragraphs>111</Paragraphs>
  <Slides>38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38</vt:i4>
      </vt:variant>
    </vt:vector>
  </HeadingPairs>
  <TitlesOfParts>
    <vt:vector size="42" baseType="lpstr">
      <vt:lpstr>Arial</vt:lpstr>
      <vt:lpstr>Calisto MT</vt:lpstr>
      <vt:lpstr>Univers Condensed</vt:lpstr>
      <vt:lpstr>ChronicleVTI</vt:lpstr>
      <vt:lpstr>The Calendar Argument</vt:lpstr>
      <vt:lpstr>Has the calendar ever changed?</vt:lpstr>
      <vt:lpstr>Times never change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Evil ones will alter the calendar</vt:lpstr>
      <vt:lpstr>PowerPoint Presentation</vt:lpstr>
      <vt:lpstr>The Calendar will be lost/forgotten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Multiple Calendars &amp; Practices in Yeshua's Day</vt:lpstr>
      <vt:lpstr>PowerPoint Presentation</vt:lpstr>
      <vt:lpstr>The errors of the Hillel Calendar</vt:lpstr>
      <vt:lpstr>Rosh Hashanah</vt:lpstr>
      <vt:lpstr>PowerPoint Presentation</vt:lpstr>
      <vt:lpstr>PowerPoint Presentation</vt:lpstr>
      <vt:lpstr>The Months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Kyle Johnson</dc:creator>
  <cp:lastModifiedBy>Kyle Johnson</cp:lastModifiedBy>
  <cp:revision>2</cp:revision>
  <dcterms:created xsi:type="dcterms:W3CDTF">2025-03-27T20:57:54Z</dcterms:created>
  <dcterms:modified xsi:type="dcterms:W3CDTF">2026-07-08T01:09:48Z</dcterms:modified>
</cp:coreProperties>
</file>