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1"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2C481CA-C1AD-47D8-99EE-6EEE3BD959D3}">
          <p14:sldIdLst>
            <p14:sldId id="256"/>
          </p14:sldIdLst>
        </p14:section>
        <p14:section name="THERE ARE TWO NATURES (SUBSTANCES) IN THE WORLD AROUND US" id="{A0CBF47E-798D-4ABC-AA83-1703302D575C}">
          <p14:sldIdLst>
            <p14:sldId id="257"/>
            <p14:sldId id="258"/>
            <p14:sldId id="259"/>
            <p14:sldId id="260"/>
            <p14:sldId id="261"/>
            <p14:sldId id="262"/>
            <p14:sldId id="263"/>
            <p14:sldId id="264"/>
            <p14:sldId id="265"/>
            <p14:sldId id="266"/>
            <p14:sldId id="267"/>
            <p14:sldId id="268"/>
            <p14:sldId id="269"/>
            <p14:sldId id="270"/>
            <p14:sldId id="271"/>
            <p14:sldId id="272"/>
            <p14:sldId id="273"/>
            <p14:sldId id="274"/>
            <p14:sldId id="275"/>
            <p14:sldId id="276"/>
            <p14:sldId id="277"/>
            <p14:sldId id="278"/>
            <p14:sldId id="279"/>
            <p14:sldId id="280"/>
            <p14:sldId id="281"/>
          </p14:sldIdLst>
        </p14:section>
        <p14:section name="THE HEAVENLY HAVE A SPIRITUAL BODY" id="{E09F9F66-4174-4DAA-B6CC-1C97802EDC14}">
          <p14:sldIdLst>
            <p14:sldId id="282"/>
            <p14:sldId id="283"/>
            <p14:sldId id="284"/>
            <p14:sldId id="285"/>
          </p14:sldIdLst>
        </p14:section>
        <p14:section name="THE EARTHLY HAVE A BODY OF FLESH" id="{D54E608A-E0DC-4F4F-AC66-03B4CECE81A3}">
          <p14:sldIdLst>
            <p14:sldId id="286"/>
            <p14:sldId id="287"/>
          </p14:sldIdLst>
        </p14:section>
        <p14:section name="CHARACTERISTICS OF A SPIRITUAL BODY" id="{1E25434A-1085-42BB-BCBB-83B671E1E749}">
          <p14:sldIdLst>
            <p14:sldId id="288"/>
          </p14:sldIdLst>
        </p14:section>
        <p14:section name="Immortality" id="{14113947-3F5B-4BFF-8766-CFA7E434F07B}">
          <p14:sldIdLst>
            <p14:sldId id="289"/>
            <p14:sldId id="290"/>
            <p14:sldId id="291"/>
            <p14:sldId id="292"/>
            <p14:sldId id="293"/>
          </p14:sldIdLst>
        </p14:section>
        <p14:section name="Can Fly" id="{4177A77A-EFF4-4365-B476-6A418B88404C}">
          <p14:sldIdLst>
            <p14:sldId id="294"/>
            <p14:sldId id="295"/>
            <p14:sldId id="296"/>
          </p14:sldIdLst>
        </p14:section>
        <p14:section name="Endurance" id="{FFEBEDB2-3719-4712-8DC5-B491CF211147}">
          <p14:sldIdLst>
            <p14:sldId id="297"/>
            <p14:sldId id="298"/>
          </p14:sldIdLst>
        </p14:section>
        <p14:section name="Likened to the wind" id="{F83637B7-2BAF-4960-B51A-F482A4C0FF34}">
          <p14:sldIdLst>
            <p14:sldId id="299"/>
            <p14:sldId id="300"/>
          </p14:sldIdLst>
        </p14:section>
        <p14:section name="Likened to water" id="{5FA9FEEF-E453-4A5F-AD85-81556DC8F6DE}">
          <p14:sldIdLst>
            <p14:sldId id="301"/>
            <p14:sldId id="302"/>
            <p14:sldId id="303"/>
            <p14:sldId id="304"/>
            <p14:sldId id="305"/>
          </p14:sldIdLst>
        </p14:section>
        <p14:section name="Likened to light, Bioluminescence, Glowing" id="{800F44F0-5966-43D8-9BB2-B5A3FCC094F6}">
          <p14:sldIdLst>
            <p14:sldId id="306"/>
            <p14:sldId id="307"/>
            <p14:sldId id="308"/>
            <p14:sldId id="309"/>
            <p14:sldId id="310"/>
            <p14:sldId id="311"/>
            <p14:sldId id="312"/>
            <p14:sldId id="313"/>
            <p14:sldId id="314"/>
            <p14:sldId id="315"/>
            <p14:sldId id="316"/>
            <p14:sldId id="317"/>
            <p14:sldId id="318"/>
            <p14:sldId id="319"/>
          </p14:sldIdLst>
        </p14:section>
        <p14:section name="Transfiguration of Yeshua foreshadows the spiritual nature" id="{FF114D36-4714-4311-9DD2-40D438DC0E21}">
          <p14:sldIdLst>
            <p14:sldId id="320"/>
            <p14:sldId id="321"/>
            <p14:sldId id="322"/>
          </p14:sldIdLst>
        </p14:section>
        <p14:section name="THE TRANSITION FROM FLESH TO SPIRIT OCCURS AT THE RESURRECTION" id="{ED79603C-DCD7-4BAF-ABED-6CC40C5D7A82}">
          <p14:sldIdLst>
            <p14:sldId id="323"/>
            <p14:sldId id="324"/>
            <p14:sldId id="325"/>
            <p14:sldId id="326"/>
            <p14:sldId id="327"/>
            <p14:sldId id="328"/>
            <p14:sldId id="329"/>
            <p14:sldId id="330"/>
            <p14:sldId id="331"/>
            <p14:sldId id="332"/>
          </p14:sldIdLst>
        </p14:section>
        <p14:section name="THE TRANSITION: THE PERFECTED NATURE" id="{FC56AC41-C526-4E9B-A6DA-D13FC524B499}">
          <p14:sldIdLst>
            <p14:sldId id="333"/>
            <p14:sldId id="334"/>
            <p14:sldId id="335"/>
            <p14:sldId id="336"/>
            <p14:sldId id="337"/>
            <p14:sldId id="338"/>
            <p14:sldId id="339"/>
            <p14:sldId id="340"/>
            <p14:sldId id="341"/>
            <p14:sldId id="342"/>
            <p14:sldId id="343"/>
            <p14:sldId id="344"/>
            <p14:sldId id="345"/>
            <p14:sldId id="346"/>
            <p14:sldId id="347"/>
            <p14:sldId id="348"/>
            <p14:sldId id="349"/>
            <p14:sldId id="350"/>
            <p14:sldId id="351"/>
            <p14:sldId id="352"/>
            <p14:sldId id="353"/>
          </p14:sldIdLst>
        </p14:section>
        <p14:section name="SPIRITUAL BODY IS NOT RESTRAINED BY THE PHYSICAL WORLD" id="{A26D60D2-74DD-4FB1-8E8F-EAB274001FD8}">
          <p14:sldIdLst>
            <p14:sldId id="354"/>
            <p14:sldId id="355"/>
            <p14:sldId id="356"/>
            <p14:sldId id="357"/>
            <p14:sldId id="35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E155A83-0E0A-45B6-B285-2F67768935B1}" v="12751" dt="2025-04-09T16:35:16.0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07" Type="http://schemas.openxmlformats.org/officeDocument/2006/relationships/theme" Target="theme/theme1.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tableStyles" Target="tableStyles.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microsoft.com/office/2015/10/relationships/revisionInfo" Target="revisionInfo.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7/7/2026</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0073902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7/7/2026</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3406788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7/7/2026</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8424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7/7/2026</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4013720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7/7/2026</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183446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7/7/2026</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4467966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7/7/2026</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3368030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7/7/2026</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479446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7/7/2026</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419563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7/7/2026</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764457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7/7/2026</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8940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7/7/2026</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2114214"/>
      </p:ext>
    </p:extLst>
  </p:cSld>
  <p:clrMap bg1="lt1" tx1="dk1" bg2="lt2" tx2="dk2" accent1="accent1" accent2="accent2" accent3="accent3" accent4="accent4" accent5="accent5" accent6="accent6" hlink="hlink" folHlink="folHlink"/>
  <p:sldLayoutIdLst>
    <p:sldLayoutId id="2147483876" r:id="rId1"/>
    <p:sldLayoutId id="2147483877" r:id="rId2"/>
    <p:sldLayoutId id="2147483878" r:id="rId3"/>
    <p:sldLayoutId id="2147483879" r:id="rId4"/>
    <p:sldLayoutId id="2147483880" r:id="rId5"/>
    <p:sldLayoutId id="2147483874" r:id="rId6"/>
    <p:sldLayoutId id="2147483870" r:id="rId7"/>
    <p:sldLayoutId id="2147483871" r:id="rId8"/>
    <p:sldLayoutId id="2147483872" r:id="rId9"/>
    <p:sldLayoutId id="2147483873" r:id="rId10"/>
    <p:sldLayoutId id="2147483875"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0" name="Rectangle 99">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7537528" y="1032764"/>
            <a:ext cx="4308672" cy="3224045"/>
          </a:xfrm>
        </p:spPr>
        <p:txBody>
          <a:bodyPr anchor="b">
            <a:normAutofit/>
          </a:bodyPr>
          <a:lstStyle/>
          <a:p>
            <a:r>
              <a:rPr lang="en-US"/>
              <a:t>Two Natures</a:t>
            </a:r>
            <a:br>
              <a:rPr lang="en-US"/>
            </a:br>
            <a:r>
              <a:rPr lang="en-US"/>
              <a:t>(Substances)</a:t>
            </a:r>
          </a:p>
        </p:txBody>
      </p:sp>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extLst>
              <a:ext uri="{28A0092B-C50C-407E-A947-70E740481C1C}">
                <a14:useLocalDpi xmlns:a14="http://schemas.microsoft.com/office/drawing/2010/main" val="0"/>
              </a:ext>
            </a:extLst>
          </a:blip>
          <a:srcRect r="1" b="1056"/>
          <a:stretch/>
        </p:blipFill>
        <p:spPr>
          <a:xfrm>
            <a:off x="20" y="10"/>
            <a:ext cx="6931132" cy="6857990"/>
          </a:xfrm>
          <a:prstGeom prst="rect">
            <a:avLst/>
          </a:prstGeom>
        </p:spPr>
      </p:pic>
      <p:cxnSp>
        <p:nvCxnSpPr>
          <p:cNvPr id="99" name="Straight Connector 98">
            <a:extLst>
              <a:ext uri="{FF2B5EF4-FFF2-40B4-BE49-F238E27FC236}">
                <a16:creationId xmlns:a16="http://schemas.microsoft.com/office/drawing/2014/main" id="{6CA391F1-4B2C-521B-F6A5-52C74B3034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675848" y="4711579"/>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08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7A326-3B5A-8401-377E-779049C7F5B6}"/>
              </a:ext>
            </a:extLst>
          </p:cNvPr>
          <p:cNvSpPr>
            <a:spLocks noGrp="1"/>
          </p:cNvSpPr>
          <p:nvPr>
            <p:ph type="ctrTitle"/>
          </p:nvPr>
        </p:nvSpPr>
        <p:spPr>
          <a:xfrm>
            <a:off x="2758440" y="762000"/>
            <a:ext cx="6675120" cy="2951825"/>
          </a:xfrm>
        </p:spPr>
        <p:txBody>
          <a:bodyPr>
            <a:normAutofit/>
          </a:bodyPr>
          <a:lstStyle/>
          <a:p>
            <a:pPr algn="ctr"/>
            <a:r>
              <a:rPr lang="en-US" sz="4800">
                <a:solidFill>
                  <a:srgbClr val="000000"/>
                </a:solidFill>
              </a:rPr>
              <a:t>There are two natures (substances) in the world around us</a:t>
            </a:r>
          </a:p>
        </p:txBody>
      </p:sp>
      <p:sp>
        <p:nvSpPr>
          <p:cNvPr id="3" name="Subtitle 2">
            <a:extLst>
              <a:ext uri="{FF2B5EF4-FFF2-40B4-BE49-F238E27FC236}">
                <a16:creationId xmlns:a16="http://schemas.microsoft.com/office/drawing/2014/main" id="{E39003D6-A916-B37E-51A8-451473D1A85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8696054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AB116A-F9DD-14CB-5633-D953FB14226D}"/>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D57AFCEC-EC81-1BBB-95DD-E5E9B4C851DF}"/>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15:39-50</a:t>
            </a:r>
          </a:p>
        </p:txBody>
      </p:sp>
      <p:sp>
        <p:nvSpPr>
          <p:cNvPr id="4" name="TextBox 3">
            <a:extLst>
              <a:ext uri="{FF2B5EF4-FFF2-40B4-BE49-F238E27FC236}">
                <a16:creationId xmlns:a16="http://schemas.microsoft.com/office/drawing/2014/main" id="{0CA61E55-8DEF-6C35-C4E8-17635611E88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426F9E3-02D7-3CDA-D95A-E15B1601F158}"/>
              </a:ext>
            </a:extLst>
          </p:cNvPr>
          <p:cNvSpPr txBox="1"/>
          <p:nvPr/>
        </p:nvSpPr>
        <p:spPr>
          <a:xfrm>
            <a:off x="1016000" y="1905000"/>
            <a:ext cx="10160000" cy="2477601"/>
          </a:xfrm>
          <a:prstGeom prst="rect">
            <a:avLst/>
          </a:prstGeom>
          <a:noFill/>
        </p:spPr>
        <p:txBody>
          <a:bodyPr vert="horz" rtlCol="0">
            <a:spAutoFit/>
          </a:bodyPr>
          <a:lstStyle/>
          <a:p>
            <a:pPr algn="ctr"/>
            <a:r>
              <a:rPr lang="en-US" sz="3100"/>
              <a:t>Now I make known to you, brethren, the gospel which I preached to you, which also you received, in which also you stand, by which also you are saved, if you hold fast the word which I preached to you, unless you believed in vain. (Continued...)</a:t>
            </a:r>
          </a:p>
        </p:txBody>
      </p:sp>
    </p:spTree>
    <p:extLst>
      <p:ext uri="{BB962C8B-B14F-4D97-AF65-F5344CB8AC3E}">
        <p14:creationId xmlns:p14="http://schemas.microsoft.com/office/powerpoint/2010/main" val="23427026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78235E-E56C-DB8E-F821-04E762C0C9A6}"/>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6DFD03D4-3BD9-E9FB-A353-AE7E43638083}"/>
              </a:ext>
            </a:extLst>
          </p:cNvPr>
          <p:cNvSpPr txBox="1"/>
          <p:nvPr/>
        </p:nvSpPr>
        <p:spPr>
          <a:xfrm>
            <a:off x="1016000" y="635000"/>
            <a:ext cx="10160000" cy="4385816"/>
          </a:xfrm>
          <a:prstGeom prst="rect">
            <a:avLst/>
          </a:prstGeom>
          <a:noFill/>
        </p:spPr>
        <p:txBody>
          <a:bodyPr vert="horz" rtlCol="0">
            <a:spAutoFit/>
          </a:bodyPr>
          <a:lstStyle/>
          <a:p>
            <a:pPr algn="ctr"/>
            <a:r>
              <a:rPr lang="en-US" sz="3100"/>
              <a:t>For I delivered to you as of first importance what I also received, that Christ died for our sins according to the Scriptures, and that He was buried, and that He was raised on the third day according to the Scriptures, and that He appeared to Cephas, then to the twelve. After that He appeared to more than five hundred brethren at one time, most of whom remain until now, but some have fallen asleep; then He appeared to James, then to all the apostles; (Continued...)</a:t>
            </a:r>
          </a:p>
        </p:txBody>
      </p:sp>
    </p:spTree>
    <p:extLst>
      <p:ext uri="{BB962C8B-B14F-4D97-AF65-F5344CB8AC3E}">
        <p14:creationId xmlns:p14="http://schemas.microsoft.com/office/powerpoint/2010/main" val="7513891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60C419E-8F0B-2C53-FB4A-2D3B6DFEEBBF}"/>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7BC0CB50-E731-FF2E-E3BB-18FDC06B3A95}"/>
              </a:ext>
            </a:extLst>
          </p:cNvPr>
          <p:cNvSpPr txBox="1"/>
          <p:nvPr/>
        </p:nvSpPr>
        <p:spPr>
          <a:xfrm>
            <a:off x="1016000" y="635000"/>
            <a:ext cx="10160000" cy="3908762"/>
          </a:xfrm>
          <a:prstGeom prst="rect">
            <a:avLst/>
          </a:prstGeom>
          <a:noFill/>
        </p:spPr>
        <p:txBody>
          <a:bodyPr vert="horz" rtlCol="0">
            <a:spAutoFit/>
          </a:bodyPr>
          <a:lstStyle/>
          <a:p>
            <a:pPr algn="ctr"/>
            <a:r>
              <a:rPr lang="en-US" sz="3100"/>
              <a:t>and last of all, as to one untimely born, He appeared to me also. For I am the least of the apostles, and not fit to be called an apostle, because I persecuted the church of God. But by the grace of God I am what I am, and His grace toward me did not prove vain; but I labored even more than all of them, yet not I, but the grace of God with me. Whether then it was I or they, so we preach and so you believed. (Continued...)</a:t>
            </a:r>
          </a:p>
        </p:txBody>
      </p:sp>
    </p:spTree>
    <p:extLst>
      <p:ext uri="{BB962C8B-B14F-4D97-AF65-F5344CB8AC3E}">
        <p14:creationId xmlns:p14="http://schemas.microsoft.com/office/powerpoint/2010/main" val="23438748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743BF5-88BB-C87E-3B0C-676479AC70AC}"/>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599221BB-2043-A97C-9D6C-D60C5A1120AE}"/>
              </a:ext>
            </a:extLst>
          </p:cNvPr>
          <p:cNvSpPr txBox="1"/>
          <p:nvPr/>
        </p:nvSpPr>
        <p:spPr>
          <a:xfrm>
            <a:off x="1016000" y="635000"/>
            <a:ext cx="10160000" cy="4385816"/>
          </a:xfrm>
          <a:prstGeom prst="rect">
            <a:avLst/>
          </a:prstGeom>
          <a:noFill/>
        </p:spPr>
        <p:txBody>
          <a:bodyPr vert="horz" rtlCol="0">
            <a:spAutoFit/>
          </a:bodyPr>
          <a:lstStyle/>
          <a:p>
            <a:pPr algn="ctr"/>
            <a:r>
              <a:rPr lang="en-US" sz="3100"/>
              <a:t>Now if Christ is preached, that He has been raised from the dead, how do some among you say that there is no resurrection of the dead? But if there is no resurrection of the dead, not even Christ has been raised; and if Christ has not been raised, then our preaching is vain, your faith also is vain. Moreover we are even found to be false witnesses of God, because we testified against God that He raised Christ, whom He did not raise, if in fact the dead are not raised. (Continued...)</a:t>
            </a:r>
          </a:p>
        </p:txBody>
      </p:sp>
    </p:spTree>
    <p:extLst>
      <p:ext uri="{BB962C8B-B14F-4D97-AF65-F5344CB8AC3E}">
        <p14:creationId xmlns:p14="http://schemas.microsoft.com/office/powerpoint/2010/main" val="295799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64FF68-4CBC-8BFE-8DEA-EA8C097BDC8E}"/>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86566C8E-C4F3-51EB-324D-1C1AB6FD8083}"/>
              </a:ext>
            </a:extLst>
          </p:cNvPr>
          <p:cNvSpPr txBox="1"/>
          <p:nvPr/>
        </p:nvSpPr>
        <p:spPr>
          <a:xfrm>
            <a:off x="1016000" y="635000"/>
            <a:ext cx="10160000" cy="4385816"/>
          </a:xfrm>
          <a:prstGeom prst="rect">
            <a:avLst/>
          </a:prstGeom>
          <a:noFill/>
        </p:spPr>
        <p:txBody>
          <a:bodyPr vert="horz" rtlCol="0">
            <a:spAutoFit/>
          </a:bodyPr>
          <a:lstStyle/>
          <a:p>
            <a:pPr algn="ctr"/>
            <a:r>
              <a:rPr lang="en-US" sz="3100"/>
              <a:t>For if the dead are not raised, not even Christ has been raised; and if Christ has not been raised, your faith is worthless; you are still in your sins. Then those also who have fallen asleep in Christ have perished. If we have hoped in Christ in this life only, we are of all men most to be pitied. But now Christ has been raised from the dead, the first fruits of those who are asleep. For since by a man came death, by a man also came the resurrection of the dead. (Continued...)</a:t>
            </a:r>
          </a:p>
        </p:txBody>
      </p:sp>
    </p:spTree>
    <p:extLst>
      <p:ext uri="{BB962C8B-B14F-4D97-AF65-F5344CB8AC3E}">
        <p14:creationId xmlns:p14="http://schemas.microsoft.com/office/powerpoint/2010/main" val="299154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B61AE1-BDCB-DB77-6071-B00D08AF2C14}"/>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8DD02EAE-675E-C8A8-7833-CC92C155722A}"/>
              </a:ext>
            </a:extLst>
          </p:cNvPr>
          <p:cNvSpPr txBox="1"/>
          <p:nvPr/>
        </p:nvSpPr>
        <p:spPr>
          <a:xfrm>
            <a:off x="1016000" y="635000"/>
            <a:ext cx="10160000" cy="4385816"/>
          </a:xfrm>
          <a:prstGeom prst="rect">
            <a:avLst/>
          </a:prstGeom>
          <a:noFill/>
        </p:spPr>
        <p:txBody>
          <a:bodyPr vert="horz" rtlCol="0">
            <a:spAutoFit/>
          </a:bodyPr>
          <a:lstStyle/>
          <a:p>
            <a:pPr algn="ctr"/>
            <a:r>
              <a:rPr lang="en-US" sz="3100"/>
              <a:t>For as in Adam all die, so also in Christ all will be made alive. But each in his own order: Christ the first fruits, after that those who are Christ's at His coming, then comes the end, when He hands over the kingdom to the God and Father, when He has abolished all rule and all authority and power. For He must reign until He has put all His enemies under His feet. The last enemy that will be abolished is death. For HE HAS PUT ALL THINGS IN SUBJECTION UNDER HIS FEET. (Continued...)</a:t>
            </a:r>
          </a:p>
        </p:txBody>
      </p:sp>
    </p:spTree>
    <p:extLst>
      <p:ext uri="{BB962C8B-B14F-4D97-AF65-F5344CB8AC3E}">
        <p14:creationId xmlns:p14="http://schemas.microsoft.com/office/powerpoint/2010/main" val="30950145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7EA4FE-1D7C-D112-6FBD-69C6E4F8A1D9}"/>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15071425-7D51-579E-5C16-5464038A9DD3}"/>
              </a:ext>
            </a:extLst>
          </p:cNvPr>
          <p:cNvSpPr txBox="1"/>
          <p:nvPr/>
        </p:nvSpPr>
        <p:spPr>
          <a:xfrm>
            <a:off x="1016000" y="635000"/>
            <a:ext cx="10160000" cy="4385816"/>
          </a:xfrm>
          <a:prstGeom prst="rect">
            <a:avLst/>
          </a:prstGeom>
          <a:noFill/>
        </p:spPr>
        <p:txBody>
          <a:bodyPr vert="horz" rtlCol="0">
            <a:spAutoFit/>
          </a:bodyPr>
          <a:lstStyle/>
          <a:p>
            <a:pPr algn="ctr"/>
            <a:r>
              <a:rPr lang="en-US" sz="3100"/>
              <a:t>But when He says, "All things are put in subjection," it is evident that He is excepted who put all things in subjection to Him. When all things are subjected to Him, then the Son Himself also will be subjected to the One who subjected all things to Him, so that God may be all in all. Otherwise, what will those do who are baptized for the dead? If the dead are not raised at all, why then are they baptized for them? Why are we also in danger every hour? (Continued...)</a:t>
            </a:r>
          </a:p>
        </p:txBody>
      </p:sp>
    </p:spTree>
    <p:extLst>
      <p:ext uri="{BB962C8B-B14F-4D97-AF65-F5344CB8AC3E}">
        <p14:creationId xmlns:p14="http://schemas.microsoft.com/office/powerpoint/2010/main" val="33066020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499B0F-2714-D9F5-E738-D523547518A3}"/>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4EE5533F-6777-A74D-94A7-369B6C6FBEBD}"/>
              </a:ext>
            </a:extLst>
          </p:cNvPr>
          <p:cNvSpPr txBox="1"/>
          <p:nvPr/>
        </p:nvSpPr>
        <p:spPr>
          <a:xfrm>
            <a:off x="1016000" y="635000"/>
            <a:ext cx="10160000" cy="4862870"/>
          </a:xfrm>
          <a:prstGeom prst="rect">
            <a:avLst/>
          </a:prstGeom>
          <a:noFill/>
        </p:spPr>
        <p:txBody>
          <a:bodyPr vert="horz" rtlCol="0">
            <a:spAutoFit/>
          </a:bodyPr>
          <a:lstStyle/>
          <a:p>
            <a:pPr algn="ctr"/>
            <a:r>
              <a:rPr lang="en-US" sz="3100"/>
              <a:t>I affirm, brethren, by the boasting in you which I have in Christ Jesus our Lord, I die daily. If from human motives I fought with wild beasts at Ephesus, what does it profit me? If the dead are not raised, LET US EAT AND DRINK, FOR TOMORROW WE DIE. Do not be deceived: "Bad company corrupts good morals." Become sober-minded as you ought, and stop sinning; for some have no knowledge of God. I speak this to your shame. But someone will say, "How are the dead raised? (Continued...)</a:t>
            </a:r>
          </a:p>
        </p:txBody>
      </p:sp>
    </p:spTree>
    <p:extLst>
      <p:ext uri="{BB962C8B-B14F-4D97-AF65-F5344CB8AC3E}">
        <p14:creationId xmlns:p14="http://schemas.microsoft.com/office/powerpoint/2010/main" val="31947805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B1E3741-60FC-1495-E483-2445C0CBF2CC}"/>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EF160D80-58A2-F497-16E0-DB8AF82FABEC}"/>
              </a:ext>
            </a:extLst>
          </p:cNvPr>
          <p:cNvSpPr txBox="1"/>
          <p:nvPr/>
        </p:nvSpPr>
        <p:spPr>
          <a:xfrm>
            <a:off x="1016000" y="635000"/>
            <a:ext cx="10160000" cy="4385816"/>
          </a:xfrm>
          <a:prstGeom prst="rect">
            <a:avLst/>
          </a:prstGeom>
          <a:noFill/>
        </p:spPr>
        <p:txBody>
          <a:bodyPr vert="horz" rtlCol="0">
            <a:spAutoFit/>
          </a:bodyPr>
          <a:lstStyle/>
          <a:p>
            <a:pPr algn="ctr"/>
            <a:r>
              <a:rPr lang="en-US" sz="3100"/>
              <a:t>And with what kind of body do they come?" You fool! That which you sow does not come to life unless it dies; and that which you sow, you do not sow the body which is to be, but a bare grain, perhaps of wheat or of something else. But God gives it a body just as He wished, and to each of the seeds a body of its own. All flesh is not the same flesh, but there is one flesh of men, and another flesh of beasts, and another flesh of birds, and another of fish. (Continued...)</a:t>
            </a:r>
          </a:p>
        </p:txBody>
      </p:sp>
    </p:spTree>
    <p:extLst>
      <p:ext uri="{BB962C8B-B14F-4D97-AF65-F5344CB8AC3E}">
        <p14:creationId xmlns:p14="http://schemas.microsoft.com/office/powerpoint/2010/main" val="12707175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834D5C-E2C4-8129-A17B-5DC1EFDA97AE}"/>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AB14A5A5-9057-0612-DAB0-70A1FD167BFC}"/>
              </a:ext>
            </a:extLst>
          </p:cNvPr>
          <p:cNvSpPr txBox="1"/>
          <p:nvPr/>
        </p:nvSpPr>
        <p:spPr>
          <a:xfrm>
            <a:off x="1016000" y="635000"/>
            <a:ext cx="10160000" cy="3908762"/>
          </a:xfrm>
          <a:prstGeom prst="rect">
            <a:avLst/>
          </a:prstGeom>
          <a:noFill/>
        </p:spPr>
        <p:txBody>
          <a:bodyPr vert="horz" rtlCol="0">
            <a:spAutoFit/>
          </a:bodyPr>
          <a:lstStyle/>
          <a:p>
            <a:pPr algn="ctr"/>
            <a:r>
              <a:rPr lang="en-US" sz="3100"/>
              <a:t>There are also heavenly bodies and earthly bodies, but the glory of the heavenly is one, and the glory of the earthly is another. There is one glory of the sun, and another glory of the moon, and another glory of the stars; for star differs from star in glory. So also is the resurrection of the dead. It is sown a perishable body, it is raised an imperishable body; it is sown in dishonor, it is raised in glory; it is sown in weakness, it is raised in power; (Continued...)</a:t>
            </a:r>
          </a:p>
        </p:txBody>
      </p:sp>
    </p:spTree>
    <p:extLst>
      <p:ext uri="{BB962C8B-B14F-4D97-AF65-F5344CB8AC3E}">
        <p14:creationId xmlns:p14="http://schemas.microsoft.com/office/powerpoint/2010/main" val="5057119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1739695-CDF0-4642-D0A0-B4AF0EF7566F}"/>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A8331D98-7510-B891-AF69-187EB3F5B0A7}"/>
              </a:ext>
            </a:extLst>
          </p:cNvPr>
          <p:cNvSpPr txBox="1"/>
          <p:nvPr/>
        </p:nvSpPr>
        <p:spPr>
          <a:xfrm>
            <a:off x="1016000" y="635000"/>
            <a:ext cx="10160000" cy="3908762"/>
          </a:xfrm>
          <a:prstGeom prst="rect">
            <a:avLst/>
          </a:prstGeom>
          <a:noFill/>
        </p:spPr>
        <p:txBody>
          <a:bodyPr vert="horz" rtlCol="0">
            <a:spAutoFit/>
          </a:bodyPr>
          <a:lstStyle/>
          <a:p>
            <a:pPr algn="ctr"/>
            <a:r>
              <a:rPr lang="en-US" sz="3100"/>
              <a:t>it is sown a natural body, it is raised a spiritual body. If there is a natural body, there is also a spiritual body. So also it is written, "The first MAN, Adam, BECAME A LIVING SOUL." The last Adam became a life-giving spirit. However, the spiritual is not first, but the natural; then the spiritual. The first man is from the earth, earthy; the second man is from heaven. As is the earthy, so also are those who are earthy; (Continued...)</a:t>
            </a:r>
          </a:p>
        </p:txBody>
      </p:sp>
    </p:spTree>
    <p:extLst>
      <p:ext uri="{BB962C8B-B14F-4D97-AF65-F5344CB8AC3E}">
        <p14:creationId xmlns:p14="http://schemas.microsoft.com/office/powerpoint/2010/main" val="36982566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61E099-AC77-770E-563A-5266A978B1E6}"/>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C2B454C3-B152-BF9B-EF9A-34FA19A63E7E}"/>
              </a:ext>
            </a:extLst>
          </p:cNvPr>
          <p:cNvSpPr txBox="1"/>
          <p:nvPr/>
        </p:nvSpPr>
        <p:spPr>
          <a:xfrm>
            <a:off x="1016000" y="635000"/>
            <a:ext cx="10160000" cy="3908762"/>
          </a:xfrm>
          <a:prstGeom prst="rect">
            <a:avLst/>
          </a:prstGeom>
          <a:noFill/>
        </p:spPr>
        <p:txBody>
          <a:bodyPr vert="horz" rtlCol="0">
            <a:spAutoFit/>
          </a:bodyPr>
          <a:lstStyle/>
          <a:p>
            <a:pPr algn="ctr"/>
            <a:r>
              <a:rPr lang="en-US" sz="3100"/>
              <a:t>and as is the heavenly, so also are those who are heavenly. Just as we have borne the image of the earthy, we will also bear the image of the heavenly. Now I say this, brethren, that flesh and blood cannot inherit the kingdom of God; nor does the perishable inherit the imperishable. Behold, I tell you a mystery; we will not all sleep, but we will all be changed, in a moment, in the twinkling of an eye, at the last trumpet; (Continued...)</a:t>
            </a:r>
          </a:p>
        </p:txBody>
      </p:sp>
    </p:spTree>
    <p:extLst>
      <p:ext uri="{BB962C8B-B14F-4D97-AF65-F5344CB8AC3E}">
        <p14:creationId xmlns:p14="http://schemas.microsoft.com/office/powerpoint/2010/main" val="39474183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8FDBFE-F2E2-7EA8-E646-BD709A406F88}"/>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0C80B159-5386-D070-CF4D-E719EB8A6198}"/>
              </a:ext>
            </a:extLst>
          </p:cNvPr>
          <p:cNvSpPr txBox="1"/>
          <p:nvPr/>
        </p:nvSpPr>
        <p:spPr>
          <a:xfrm>
            <a:off x="1016000" y="635000"/>
            <a:ext cx="10160000" cy="4385816"/>
          </a:xfrm>
          <a:prstGeom prst="rect">
            <a:avLst/>
          </a:prstGeom>
          <a:noFill/>
        </p:spPr>
        <p:txBody>
          <a:bodyPr vert="horz" rtlCol="0">
            <a:spAutoFit/>
          </a:bodyPr>
          <a:lstStyle/>
          <a:p>
            <a:pPr algn="ctr"/>
            <a:r>
              <a:rPr lang="en-US" sz="3100"/>
              <a:t>for the trumpet will sound, and the dead will be raised imperishable, and we will be changed. For this perishable must put on the imperishable, and this mortal must put on immortality. But when this perishable will have put on the imperishable, and this mortal will have put on immortality, then will come about the saying that is written, "DEATH IS SWALLOWED UP in victory. "O DEATH, WHERE IS YOUR VICTORY? O DEATH, WHERE IS YOUR STING? (Continued...)</a:t>
            </a:r>
          </a:p>
        </p:txBody>
      </p:sp>
    </p:spTree>
    <p:extLst>
      <p:ext uri="{BB962C8B-B14F-4D97-AF65-F5344CB8AC3E}">
        <p14:creationId xmlns:p14="http://schemas.microsoft.com/office/powerpoint/2010/main" val="31133247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4967AF-123A-0C94-7DB6-296E6D1FC139}"/>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0D674500-F47F-F06D-A4B1-E48CEE97DD85}"/>
              </a:ext>
            </a:extLst>
          </p:cNvPr>
          <p:cNvSpPr txBox="1"/>
          <p:nvPr/>
        </p:nvSpPr>
        <p:spPr>
          <a:xfrm>
            <a:off x="1016000" y="635000"/>
            <a:ext cx="10160000" cy="1523494"/>
          </a:xfrm>
          <a:prstGeom prst="rect">
            <a:avLst/>
          </a:prstGeom>
          <a:noFill/>
        </p:spPr>
        <p:txBody>
          <a:bodyPr vert="horz" rtlCol="0">
            <a:spAutoFit/>
          </a:bodyPr>
          <a:lstStyle/>
          <a:p>
            <a:pPr algn="ctr"/>
            <a:r>
              <a:rPr lang="en-US" sz="3100"/>
              <a:t>" The sting of death is sin, and the power of sin is the law; but thanks be to God, who gives us the victory through our Lord Jesus Christ.</a:t>
            </a:r>
          </a:p>
        </p:txBody>
      </p:sp>
    </p:spTree>
    <p:extLst>
      <p:ext uri="{BB962C8B-B14F-4D97-AF65-F5344CB8AC3E}">
        <p14:creationId xmlns:p14="http://schemas.microsoft.com/office/powerpoint/2010/main" val="42024195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04EE56-6B9D-81BD-327F-F6166B3D25E8}"/>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899BE952-2A00-B3B9-9856-434AA6F1BE4A}"/>
              </a:ext>
            </a:extLst>
          </p:cNvPr>
          <p:cNvSpPr txBox="1"/>
          <p:nvPr/>
        </p:nvSpPr>
        <p:spPr>
          <a:xfrm>
            <a:off x="0" y="762000"/>
            <a:ext cx="12192000" cy="646331"/>
          </a:xfrm>
          <a:prstGeom prst="rect">
            <a:avLst/>
          </a:prstGeom>
          <a:noFill/>
        </p:spPr>
        <p:txBody>
          <a:bodyPr vert="horz" rtlCol="0">
            <a:spAutoFit/>
          </a:bodyPr>
          <a:lstStyle/>
          <a:p>
            <a:pPr algn="ctr"/>
            <a:r>
              <a:rPr lang="en-US" sz="3600"/>
              <a:t>First Peter 1:22-23</a:t>
            </a:r>
          </a:p>
        </p:txBody>
      </p:sp>
      <p:sp>
        <p:nvSpPr>
          <p:cNvPr id="4" name="TextBox 3">
            <a:extLst>
              <a:ext uri="{FF2B5EF4-FFF2-40B4-BE49-F238E27FC236}">
                <a16:creationId xmlns:a16="http://schemas.microsoft.com/office/drawing/2014/main" id="{A8C9B0A7-9A4B-6413-40BA-8405848D467D}"/>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39C86981-4B5C-FF0C-C702-AF2B09A2CF8C}"/>
              </a:ext>
            </a:extLst>
          </p:cNvPr>
          <p:cNvSpPr txBox="1"/>
          <p:nvPr/>
        </p:nvSpPr>
        <p:spPr>
          <a:xfrm>
            <a:off x="1016000" y="1905000"/>
            <a:ext cx="10160000" cy="2477601"/>
          </a:xfrm>
          <a:prstGeom prst="rect">
            <a:avLst/>
          </a:prstGeom>
          <a:noFill/>
        </p:spPr>
        <p:txBody>
          <a:bodyPr vert="horz" rtlCol="0">
            <a:spAutoFit/>
          </a:bodyPr>
          <a:lstStyle/>
          <a:p>
            <a:pPr algn="ctr"/>
            <a:r>
              <a:rPr lang="en-US" sz="3100"/>
              <a:t>Seeing ye have purified your souls in your obedience to the truth unto unfeigned love of the brethren, love one another from the heart fervently: </a:t>
            </a:r>
            <a:r>
              <a:rPr lang="en-US" sz="3100" b="1">
                <a:solidFill>
                  <a:srgbClr val="FF0000"/>
                </a:solidFill>
              </a:rPr>
              <a:t>having been begotten again, not of corruptible seed, but of incorruptible</a:t>
            </a:r>
            <a:r>
              <a:rPr lang="en-US" sz="3100"/>
              <a:t>, through the word of God, which liveth and abideth.</a:t>
            </a:r>
          </a:p>
        </p:txBody>
      </p:sp>
    </p:spTree>
    <p:extLst>
      <p:ext uri="{BB962C8B-B14F-4D97-AF65-F5344CB8AC3E}">
        <p14:creationId xmlns:p14="http://schemas.microsoft.com/office/powerpoint/2010/main" val="6407135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5305F4-627A-82ED-DF6F-B7DB0898EFA3}"/>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E5473F65-3340-CCE7-0990-1C0CD5E24F07}"/>
              </a:ext>
            </a:extLst>
          </p:cNvPr>
          <p:cNvSpPr txBox="1"/>
          <p:nvPr/>
        </p:nvSpPr>
        <p:spPr>
          <a:xfrm>
            <a:off x="0" y="762000"/>
            <a:ext cx="12192000" cy="646331"/>
          </a:xfrm>
          <a:prstGeom prst="rect">
            <a:avLst/>
          </a:prstGeom>
          <a:noFill/>
        </p:spPr>
        <p:txBody>
          <a:bodyPr vert="horz" rtlCol="0">
            <a:spAutoFit/>
          </a:bodyPr>
          <a:lstStyle/>
          <a:p>
            <a:pPr algn="ctr"/>
            <a:r>
              <a:rPr lang="en-US" sz="3600"/>
              <a:t>First Peter 3:18</a:t>
            </a:r>
          </a:p>
        </p:txBody>
      </p:sp>
      <p:sp>
        <p:nvSpPr>
          <p:cNvPr id="4" name="TextBox 3">
            <a:extLst>
              <a:ext uri="{FF2B5EF4-FFF2-40B4-BE49-F238E27FC236}">
                <a16:creationId xmlns:a16="http://schemas.microsoft.com/office/drawing/2014/main" id="{A50F2605-6ED0-7ECB-65D9-D1207CC5FEF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D83175F-D327-C67E-DC80-7A65DD1BA69E}"/>
              </a:ext>
            </a:extLst>
          </p:cNvPr>
          <p:cNvSpPr txBox="1"/>
          <p:nvPr/>
        </p:nvSpPr>
        <p:spPr>
          <a:xfrm>
            <a:off x="1016000" y="1905000"/>
            <a:ext cx="10160000" cy="1523494"/>
          </a:xfrm>
          <a:prstGeom prst="rect">
            <a:avLst/>
          </a:prstGeom>
          <a:noFill/>
        </p:spPr>
        <p:txBody>
          <a:bodyPr vert="horz" rtlCol="0">
            <a:spAutoFit/>
          </a:bodyPr>
          <a:lstStyle/>
          <a:p>
            <a:pPr algn="ctr"/>
            <a:r>
              <a:rPr lang="en-US" sz="3100"/>
              <a:t>For Christ also died for sins once for all, the just for the unjust, so that He might bring us to God, having been put to death in the flesh, but made alive in the spirit;</a:t>
            </a:r>
          </a:p>
        </p:txBody>
      </p:sp>
    </p:spTree>
    <p:extLst>
      <p:ext uri="{BB962C8B-B14F-4D97-AF65-F5344CB8AC3E}">
        <p14:creationId xmlns:p14="http://schemas.microsoft.com/office/powerpoint/2010/main" val="27588187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56CA64-E620-A2A8-3FA6-48541EC77DDA}"/>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A1B2B6D9-F374-BF61-5614-712194D7E4AB}"/>
              </a:ext>
            </a:extLst>
          </p:cNvPr>
          <p:cNvSpPr txBox="1"/>
          <p:nvPr/>
        </p:nvSpPr>
        <p:spPr>
          <a:xfrm>
            <a:off x="0" y="762000"/>
            <a:ext cx="12192000" cy="646331"/>
          </a:xfrm>
          <a:prstGeom prst="rect">
            <a:avLst/>
          </a:prstGeom>
          <a:noFill/>
        </p:spPr>
        <p:txBody>
          <a:bodyPr vert="horz" rtlCol="0">
            <a:spAutoFit/>
          </a:bodyPr>
          <a:lstStyle/>
          <a:p>
            <a:pPr algn="ctr"/>
            <a:r>
              <a:rPr lang="en-US" sz="3600"/>
              <a:t>First Timothy 3:16</a:t>
            </a:r>
          </a:p>
        </p:txBody>
      </p:sp>
      <p:sp>
        <p:nvSpPr>
          <p:cNvPr id="4" name="TextBox 3">
            <a:extLst>
              <a:ext uri="{FF2B5EF4-FFF2-40B4-BE49-F238E27FC236}">
                <a16:creationId xmlns:a16="http://schemas.microsoft.com/office/drawing/2014/main" id="{C54D0DB7-1298-DE42-33AC-AB96CB8DB0B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70957FF-B539-25D8-221A-443D63DA4D51}"/>
              </a:ext>
            </a:extLst>
          </p:cNvPr>
          <p:cNvSpPr txBox="1"/>
          <p:nvPr/>
        </p:nvSpPr>
        <p:spPr>
          <a:xfrm>
            <a:off x="1016000" y="1905000"/>
            <a:ext cx="10160000" cy="2000548"/>
          </a:xfrm>
          <a:prstGeom prst="rect">
            <a:avLst/>
          </a:prstGeom>
          <a:noFill/>
        </p:spPr>
        <p:txBody>
          <a:bodyPr vert="horz" rtlCol="0">
            <a:spAutoFit/>
          </a:bodyPr>
          <a:lstStyle/>
          <a:p>
            <a:pPr algn="ctr"/>
            <a:r>
              <a:rPr lang="en-US" sz="3100"/>
              <a:t>By common confession, great is the mystery of godliness: He who was revealed in the flesh, Was vindicated in the Spirit, Seen by angels, Proclaimed among the nations, Believed on in the world, Taken up in glory.</a:t>
            </a:r>
          </a:p>
        </p:txBody>
      </p:sp>
    </p:spTree>
    <p:extLst>
      <p:ext uri="{BB962C8B-B14F-4D97-AF65-F5344CB8AC3E}">
        <p14:creationId xmlns:p14="http://schemas.microsoft.com/office/powerpoint/2010/main" val="38375812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A919B9-451E-D662-3E87-6E3260BD1014}"/>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6C45600A-46BA-70FE-091D-B6DB23513D53}"/>
              </a:ext>
            </a:extLst>
          </p:cNvPr>
          <p:cNvSpPr txBox="1"/>
          <p:nvPr/>
        </p:nvSpPr>
        <p:spPr>
          <a:xfrm>
            <a:off x="0" y="762000"/>
            <a:ext cx="12192000" cy="646331"/>
          </a:xfrm>
          <a:prstGeom prst="rect">
            <a:avLst/>
          </a:prstGeom>
          <a:noFill/>
        </p:spPr>
        <p:txBody>
          <a:bodyPr vert="horz" rtlCol="0">
            <a:spAutoFit/>
          </a:bodyPr>
          <a:lstStyle/>
          <a:p>
            <a:pPr algn="ctr"/>
            <a:r>
              <a:rPr lang="en-US" sz="3600"/>
              <a:t>John 3:5-6</a:t>
            </a:r>
          </a:p>
        </p:txBody>
      </p:sp>
      <p:sp>
        <p:nvSpPr>
          <p:cNvPr id="4" name="TextBox 3">
            <a:extLst>
              <a:ext uri="{FF2B5EF4-FFF2-40B4-BE49-F238E27FC236}">
                <a16:creationId xmlns:a16="http://schemas.microsoft.com/office/drawing/2014/main" id="{2F945147-C8BC-92AA-CECF-867F6CC7743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680E4C8-F47E-1F9D-2FBB-771D3721EA39}"/>
              </a:ext>
            </a:extLst>
          </p:cNvPr>
          <p:cNvSpPr txBox="1"/>
          <p:nvPr/>
        </p:nvSpPr>
        <p:spPr>
          <a:xfrm>
            <a:off x="1016000" y="1905000"/>
            <a:ext cx="10160000" cy="2000548"/>
          </a:xfrm>
          <a:prstGeom prst="rect">
            <a:avLst/>
          </a:prstGeom>
          <a:noFill/>
        </p:spPr>
        <p:txBody>
          <a:bodyPr vert="horz" rtlCol="0">
            <a:spAutoFit/>
          </a:bodyPr>
          <a:lstStyle/>
          <a:p>
            <a:pPr algn="ctr"/>
            <a:r>
              <a:rPr lang="en-US" sz="3100"/>
              <a:t>Jesus answered, "Truly, truly, I say to you, unless one is </a:t>
            </a:r>
            <a:r>
              <a:rPr lang="en-US" sz="3100" b="1">
                <a:solidFill>
                  <a:srgbClr val="FF0000"/>
                </a:solidFill>
              </a:rPr>
              <a:t>born of water and the Spirit he cannot enter into the kingdom of God</a:t>
            </a:r>
            <a:r>
              <a:rPr lang="en-US" sz="3100"/>
              <a:t>. "That which is born of the flesh is flesh, and that which is born of the Spirit is spirit.</a:t>
            </a:r>
          </a:p>
        </p:txBody>
      </p:sp>
    </p:spTree>
    <p:extLst>
      <p:ext uri="{BB962C8B-B14F-4D97-AF65-F5344CB8AC3E}">
        <p14:creationId xmlns:p14="http://schemas.microsoft.com/office/powerpoint/2010/main" val="8043283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58271D-2ECD-8DEF-C00D-48509AB1D1E9}"/>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2356E0A8-C252-497F-4753-46EB04D10D2E}"/>
              </a:ext>
            </a:extLst>
          </p:cNvPr>
          <p:cNvSpPr txBox="1"/>
          <p:nvPr/>
        </p:nvSpPr>
        <p:spPr>
          <a:xfrm>
            <a:off x="0" y="762000"/>
            <a:ext cx="12192000" cy="646331"/>
          </a:xfrm>
          <a:prstGeom prst="rect">
            <a:avLst/>
          </a:prstGeom>
          <a:noFill/>
        </p:spPr>
        <p:txBody>
          <a:bodyPr vert="horz" rtlCol="0">
            <a:spAutoFit/>
          </a:bodyPr>
          <a:lstStyle/>
          <a:p>
            <a:pPr algn="ctr"/>
            <a:r>
              <a:rPr lang="en-US" sz="3600"/>
              <a:t>Second Peter 1:2-4</a:t>
            </a:r>
          </a:p>
        </p:txBody>
      </p:sp>
      <p:sp>
        <p:nvSpPr>
          <p:cNvPr id="4" name="TextBox 3">
            <a:extLst>
              <a:ext uri="{FF2B5EF4-FFF2-40B4-BE49-F238E27FC236}">
                <a16:creationId xmlns:a16="http://schemas.microsoft.com/office/drawing/2014/main" id="{871A979E-2EE7-5571-B838-5449F452135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80C9D47-24BF-A1FB-B43B-86B2AF9B527F}"/>
              </a:ext>
            </a:extLst>
          </p:cNvPr>
          <p:cNvSpPr txBox="1"/>
          <p:nvPr/>
        </p:nvSpPr>
        <p:spPr>
          <a:xfrm>
            <a:off x="1016000" y="1905000"/>
            <a:ext cx="10160000" cy="4385816"/>
          </a:xfrm>
          <a:prstGeom prst="rect">
            <a:avLst/>
          </a:prstGeom>
          <a:noFill/>
        </p:spPr>
        <p:txBody>
          <a:bodyPr vert="horz" rtlCol="0">
            <a:spAutoFit/>
          </a:bodyPr>
          <a:lstStyle/>
          <a:p>
            <a:pPr algn="ctr"/>
            <a:r>
              <a:rPr lang="en-US" sz="3100"/>
              <a:t>Grace and peace be multiplied to you in the knowledge of God and of Jesus our Lord; seeing that His divine power has granted to us everything pertaining to life and godliness, through the true knowledge of Him who called us by His own glory and excellence. For by these He has granted to us His precious and magnificent promises, so that by them you may become partakers of the divine nature, having escaped the corruption that is in the world by lust.</a:t>
            </a:r>
          </a:p>
        </p:txBody>
      </p:sp>
    </p:spTree>
    <p:extLst>
      <p:ext uri="{BB962C8B-B14F-4D97-AF65-F5344CB8AC3E}">
        <p14:creationId xmlns:p14="http://schemas.microsoft.com/office/powerpoint/2010/main" val="4465506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19C1CC-7DFF-3187-423F-A6E293FF9D3A}"/>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ECC2144F-70CB-173F-F21D-1E6865986E40}"/>
              </a:ext>
            </a:extLst>
          </p:cNvPr>
          <p:cNvSpPr txBox="1"/>
          <p:nvPr/>
        </p:nvSpPr>
        <p:spPr>
          <a:xfrm>
            <a:off x="0" y="762000"/>
            <a:ext cx="12192000" cy="646331"/>
          </a:xfrm>
          <a:prstGeom prst="rect">
            <a:avLst/>
          </a:prstGeom>
          <a:noFill/>
        </p:spPr>
        <p:txBody>
          <a:bodyPr vert="horz" rtlCol="0">
            <a:spAutoFit/>
          </a:bodyPr>
          <a:lstStyle/>
          <a:p>
            <a:pPr algn="ctr"/>
            <a:r>
              <a:rPr lang="en-US" sz="3600"/>
              <a:t>Testament of Asher 1:1</a:t>
            </a:r>
          </a:p>
        </p:txBody>
      </p:sp>
      <p:sp>
        <p:nvSpPr>
          <p:cNvPr id="4" name="TextBox 3">
            <a:extLst>
              <a:ext uri="{FF2B5EF4-FFF2-40B4-BE49-F238E27FC236}">
                <a16:creationId xmlns:a16="http://schemas.microsoft.com/office/drawing/2014/main" id="{ED55C738-FCE0-2B86-326D-5B0159C91A68}"/>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0FC0281D-9585-0DB6-DD4A-948524F07F38}"/>
              </a:ext>
            </a:extLst>
          </p:cNvPr>
          <p:cNvSpPr txBox="1"/>
          <p:nvPr/>
        </p:nvSpPr>
        <p:spPr>
          <a:xfrm>
            <a:off x="1016000" y="1905000"/>
            <a:ext cx="10160000" cy="3908762"/>
          </a:xfrm>
          <a:prstGeom prst="rect">
            <a:avLst/>
          </a:prstGeom>
          <a:noFill/>
        </p:spPr>
        <p:txBody>
          <a:bodyPr vert="horz" rtlCol="0">
            <a:spAutoFit/>
          </a:bodyPr>
          <a:lstStyle/>
          <a:p>
            <a:pPr algn="ctr"/>
            <a:r>
              <a:rPr lang="en-US" sz="3100"/>
              <a:t>The record of the Testament of Asher. What things? He spoke to his sons in the one hundred and twentieth year of his life. While he was still in health, he said to them, My children, listen to me. I want to tell you what is right in the sight of God. </a:t>
            </a:r>
            <a:r>
              <a:rPr lang="en-US" sz="3100" b="1">
                <a:solidFill>
                  <a:srgbClr val="FF0000"/>
                </a:solidFill>
              </a:rPr>
              <a:t>God has given two ways to the sons of men</a:t>
            </a:r>
            <a:r>
              <a:rPr lang="en-US" sz="3100"/>
              <a:t>. Two different mindsets or lifestyles, and they lead to two different eternities. The two ways are good and evil </a:t>
            </a:r>
            <a:r>
              <a:rPr lang="en-US" sz="3100" b="1">
                <a:solidFill>
                  <a:srgbClr val="FF0000"/>
                </a:solidFill>
              </a:rPr>
              <a:t>and we have two natures</a:t>
            </a:r>
            <a:r>
              <a:rPr lang="en-US" sz="3100"/>
              <a:t>. (Continued...)</a:t>
            </a:r>
          </a:p>
        </p:txBody>
      </p:sp>
    </p:spTree>
    <p:extLst>
      <p:ext uri="{BB962C8B-B14F-4D97-AF65-F5344CB8AC3E}">
        <p14:creationId xmlns:p14="http://schemas.microsoft.com/office/powerpoint/2010/main" val="24241551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4B2531-BEC2-B0D1-389E-E6BB7CC8E90D}"/>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FD083084-63A1-8626-77D4-0324F6E36748}"/>
              </a:ext>
            </a:extLst>
          </p:cNvPr>
          <p:cNvSpPr txBox="1"/>
          <p:nvPr/>
        </p:nvSpPr>
        <p:spPr>
          <a:xfrm>
            <a:off x="1016000" y="635000"/>
            <a:ext cx="10160000" cy="3908762"/>
          </a:xfrm>
          <a:prstGeom prst="rect">
            <a:avLst/>
          </a:prstGeom>
          <a:noFill/>
        </p:spPr>
        <p:txBody>
          <a:bodyPr vert="horz" rtlCol="0">
            <a:spAutoFit/>
          </a:bodyPr>
          <a:lstStyle/>
          <a:p>
            <a:pPr algn="ctr"/>
            <a:r>
              <a:rPr lang="en-US" sz="3100"/>
              <a:t>Therefore, if the soul takes pleasure in good, all his actions are righteous. If he sins, he immediately repents because his mind is focused on righteousness. He rejects evil and this uproots the sin. If the sole focuses on evil, his actions begin to be evil. He drives away the good and becomes increasingly evil. Belial rules over him, and even the good he does perverts to evil because the poison in his heart.</a:t>
            </a:r>
          </a:p>
        </p:txBody>
      </p:sp>
    </p:spTree>
    <p:extLst>
      <p:ext uri="{BB962C8B-B14F-4D97-AF65-F5344CB8AC3E}">
        <p14:creationId xmlns:p14="http://schemas.microsoft.com/office/powerpoint/2010/main" val="27224243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9D56E9-3FFC-9EF2-E425-8CB54900626B}"/>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AA3BBFF9-7C93-5D59-A151-918BF50FFFF4}"/>
              </a:ext>
            </a:extLst>
          </p:cNvPr>
          <p:cNvSpPr txBox="1"/>
          <p:nvPr/>
        </p:nvSpPr>
        <p:spPr>
          <a:xfrm>
            <a:off x="0" y="762000"/>
            <a:ext cx="12192000" cy="646331"/>
          </a:xfrm>
          <a:prstGeom prst="rect">
            <a:avLst/>
          </a:prstGeom>
          <a:noFill/>
        </p:spPr>
        <p:txBody>
          <a:bodyPr vert="horz" rtlCol="0">
            <a:spAutoFit/>
          </a:bodyPr>
          <a:lstStyle/>
          <a:p>
            <a:pPr algn="ctr"/>
            <a:r>
              <a:rPr lang="en-US" sz="3600"/>
              <a:t>Wisdom of Solomon [Book of Wisdom] 2:23-24</a:t>
            </a:r>
          </a:p>
        </p:txBody>
      </p:sp>
      <p:sp>
        <p:nvSpPr>
          <p:cNvPr id="4" name="TextBox 3">
            <a:extLst>
              <a:ext uri="{FF2B5EF4-FFF2-40B4-BE49-F238E27FC236}">
                <a16:creationId xmlns:a16="http://schemas.microsoft.com/office/drawing/2014/main" id="{218B3911-558F-BA0A-C897-96B77515AA35}"/>
              </a:ext>
            </a:extLst>
          </p:cNvPr>
          <p:cNvSpPr txBox="1"/>
          <p:nvPr/>
        </p:nvSpPr>
        <p:spPr>
          <a:xfrm>
            <a:off x="0" y="1270000"/>
            <a:ext cx="12192000" cy="400110"/>
          </a:xfrm>
          <a:prstGeom prst="rect">
            <a:avLst/>
          </a:prstGeom>
          <a:noFill/>
        </p:spPr>
        <p:txBody>
          <a:bodyPr vert="horz" rtlCol="0">
            <a:spAutoFit/>
          </a:bodyPr>
          <a:lstStyle/>
          <a:p>
            <a:pPr algn="ctr"/>
            <a:r>
              <a:rPr lang="en-US" sz="2000"/>
              <a:t>(NABRE, New American Bible Revised Edition)</a:t>
            </a:r>
          </a:p>
        </p:txBody>
      </p:sp>
      <p:sp>
        <p:nvSpPr>
          <p:cNvPr id="5" name="TextBox 4">
            <a:extLst>
              <a:ext uri="{FF2B5EF4-FFF2-40B4-BE49-F238E27FC236}">
                <a16:creationId xmlns:a16="http://schemas.microsoft.com/office/drawing/2014/main" id="{43A86DA0-377B-6B6D-3232-872211457F54}"/>
              </a:ext>
            </a:extLst>
          </p:cNvPr>
          <p:cNvSpPr txBox="1"/>
          <p:nvPr/>
        </p:nvSpPr>
        <p:spPr>
          <a:xfrm>
            <a:off x="1016000" y="1905000"/>
            <a:ext cx="10160000" cy="2000548"/>
          </a:xfrm>
          <a:prstGeom prst="rect">
            <a:avLst/>
          </a:prstGeom>
          <a:noFill/>
        </p:spPr>
        <p:txBody>
          <a:bodyPr vert="horz" rtlCol="0">
            <a:spAutoFit/>
          </a:bodyPr>
          <a:lstStyle/>
          <a:p>
            <a:pPr algn="ctr"/>
            <a:r>
              <a:rPr lang="en-US" sz="3100"/>
              <a:t>For God created us for incorruption, and made us in the image of his own eternity, But through the devil's envy, death entered the world, and those who belong to his company experience it.</a:t>
            </a:r>
          </a:p>
        </p:txBody>
      </p:sp>
    </p:spTree>
    <p:extLst>
      <p:ext uri="{BB962C8B-B14F-4D97-AF65-F5344CB8AC3E}">
        <p14:creationId xmlns:p14="http://schemas.microsoft.com/office/powerpoint/2010/main" val="28144791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22EAEF-53D0-4FC8-57B5-E77A12C17B5D}"/>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DFCE4E79-3A64-6259-DF00-661980CE3ACF}"/>
              </a:ext>
            </a:extLst>
          </p:cNvPr>
          <p:cNvSpPr txBox="1"/>
          <p:nvPr/>
        </p:nvSpPr>
        <p:spPr>
          <a:xfrm>
            <a:off x="0" y="762000"/>
            <a:ext cx="12192000" cy="646331"/>
          </a:xfrm>
          <a:prstGeom prst="rect">
            <a:avLst/>
          </a:prstGeom>
          <a:noFill/>
        </p:spPr>
        <p:txBody>
          <a:bodyPr vert="horz" rtlCol="0">
            <a:spAutoFit/>
          </a:bodyPr>
          <a:lstStyle/>
          <a:p>
            <a:pPr algn="ctr"/>
            <a:r>
              <a:rPr lang="en-US" sz="3600"/>
              <a:t>Jubilees 23:31</a:t>
            </a:r>
          </a:p>
        </p:txBody>
      </p:sp>
      <p:sp>
        <p:nvSpPr>
          <p:cNvPr id="4" name="TextBox 3">
            <a:extLst>
              <a:ext uri="{FF2B5EF4-FFF2-40B4-BE49-F238E27FC236}">
                <a16:creationId xmlns:a16="http://schemas.microsoft.com/office/drawing/2014/main" id="{74B514A8-D7D2-533D-8FDD-2DAAD92CD98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BD312D2-40CE-D30B-A404-288B1189884E}"/>
              </a:ext>
            </a:extLst>
          </p:cNvPr>
          <p:cNvSpPr txBox="1"/>
          <p:nvPr/>
        </p:nvSpPr>
        <p:spPr>
          <a:xfrm>
            <a:off x="1016000" y="1905000"/>
            <a:ext cx="10160000" cy="2000548"/>
          </a:xfrm>
          <a:prstGeom prst="rect">
            <a:avLst/>
          </a:prstGeom>
          <a:noFill/>
        </p:spPr>
        <p:txBody>
          <a:bodyPr vert="horz" rtlCol="0">
            <a:spAutoFit/>
          </a:bodyPr>
          <a:lstStyle/>
          <a:p>
            <a:pPr algn="ctr"/>
            <a:r>
              <a:rPr lang="en-US" sz="3100"/>
              <a:t>And their bones shall rest in the earth, And their spirits shall have much joy, And they shall know that it is the Lord who executes judgment, And shows mercy to hundreds and thousands and to all that love Him</a:t>
            </a:r>
          </a:p>
        </p:txBody>
      </p:sp>
    </p:spTree>
    <p:extLst>
      <p:ext uri="{BB962C8B-B14F-4D97-AF65-F5344CB8AC3E}">
        <p14:creationId xmlns:p14="http://schemas.microsoft.com/office/powerpoint/2010/main" val="13355251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38A0915-D46C-E7FC-0E98-7B1F4EC883D6}"/>
              </a:ext>
            </a:extLst>
          </p:cNvPr>
          <p:cNvSpPr txBox="1"/>
          <p:nvPr/>
        </p:nvSpPr>
        <p:spPr>
          <a:xfrm>
            <a:off x="127000" y="127000"/>
            <a:ext cx="7315200" cy="276999"/>
          </a:xfrm>
          <a:prstGeom prst="rect">
            <a:avLst/>
          </a:prstGeom>
          <a:noFill/>
        </p:spPr>
        <p:txBody>
          <a:bodyPr vert="horz" lIns="0" tIns="0" rIns="0" bIns="0" rtlCol="0">
            <a:spAutoFit/>
          </a:bodyPr>
          <a:lstStyle/>
          <a:p>
            <a:r>
              <a:rPr lang="en-US"/>
              <a:t>THERE ARE TWO NATURES (SUBSTANCES) IN THE WORLD AROUND US</a:t>
            </a:r>
          </a:p>
        </p:txBody>
      </p:sp>
      <p:sp>
        <p:nvSpPr>
          <p:cNvPr id="3" name="TextBox 2">
            <a:extLst>
              <a:ext uri="{FF2B5EF4-FFF2-40B4-BE49-F238E27FC236}">
                <a16:creationId xmlns:a16="http://schemas.microsoft.com/office/drawing/2014/main" id="{DB4E5591-85BE-5B31-A61F-32ADE0E2E1F0}"/>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4:16-18</a:t>
            </a:r>
          </a:p>
        </p:txBody>
      </p:sp>
      <p:sp>
        <p:nvSpPr>
          <p:cNvPr id="4" name="TextBox 3">
            <a:extLst>
              <a:ext uri="{FF2B5EF4-FFF2-40B4-BE49-F238E27FC236}">
                <a16:creationId xmlns:a16="http://schemas.microsoft.com/office/drawing/2014/main" id="{CFAF703C-E63D-F223-5D2A-DEB4BCC2A3D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D384D46-D870-A75A-41BA-1418C7A885EF}"/>
              </a:ext>
            </a:extLst>
          </p:cNvPr>
          <p:cNvSpPr txBox="1"/>
          <p:nvPr/>
        </p:nvSpPr>
        <p:spPr>
          <a:xfrm>
            <a:off x="1016000" y="1905000"/>
            <a:ext cx="10160000" cy="3431709"/>
          </a:xfrm>
          <a:prstGeom prst="rect">
            <a:avLst/>
          </a:prstGeom>
          <a:noFill/>
        </p:spPr>
        <p:txBody>
          <a:bodyPr vert="horz" rtlCol="0">
            <a:spAutoFit/>
          </a:bodyPr>
          <a:lstStyle/>
          <a:p>
            <a:pPr algn="ctr"/>
            <a:r>
              <a:rPr lang="en-US" sz="3100"/>
              <a:t>Therefore we do not lose heart, but though </a:t>
            </a:r>
            <a:r>
              <a:rPr lang="en-US" sz="3100" b="1">
                <a:solidFill>
                  <a:srgbClr val="FF0000"/>
                </a:solidFill>
              </a:rPr>
              <a:t>our outer man is decaying, yet our inner man is being renewed day by day</a:t>
            </a:r>
            <a:r>
              <a:rPr lang="en-US" sz="3100"/>
              <a:t>. For momentary, light affliction is producing for us an eternal weight of glory far beyond all comparison, while we look not at the things which are seen, but at the things which are not seen; for the things which are seen are temporal, but the things which are not seen are eternal.</a:t>
            </a:r>
          </a:p>
        </p:txBody>
      </p:sp>
    </p:spTree>
    <p:extLst>
      <p:ext uri="{BB962C8B-B14F-4D97-AF65-F5344CB8AC3E}">
        <p14:creationId xmlns:p14="http://schemas.microsoft.com/office/powerpoint/2010/main" val="33559181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5046C-13BE-2860-6689-FC659C0EF060}"/>
              </a:ext>
            </a:extLst>
          </p:cNvPr>
          <p:cNvSpPr>
            <a:spLocks noGrp="1"/>
          </p:cNvSpPr>
          <p:nvPr>
            <p:ph type="ctrTitle"/>
          </p:nvPr>
        </p:nvSpPr>
        <p:spPr>
          <a:xfrm>
            <a:off x="2758440" y="762000"/>
            <a:ext cx="6675120" cy="2951825"/>
          </a:xfrm>
        </p:spPr>
        <p:txBody>
          <a:bodyPr>
            <a:normAutofit/>
          </a:bodyPr>
          <a:lstStyle/>
          <a:p>
            <a:pPr algn="ctr"/>
            <a:r>
              <a:rPr lang="en-US" sz="4800">
                <a:solidFill>
                  <a:srgbClr val="000000"/>
                </a:solidFill>
              </a:rPr>
              <a:t>The heavenly have a spiritual body</a:t>
            </a:r>
          </a:p>
        </p:txBody>
      </p:sp>
      <p:sp>
        <p:nvSpPr>
          <p:cNvPr id="3" name="Subtitle 2">
            <a:extLst>
              <a:ext uri="{FF2B5EF4-FFF2-40B4-BE49-F238E27FC236}">
                <a16:creationId xmlns:a16="http://schemas.microsoft.com/office/drawing/2014/main" id="{B84456DF-5EDD-2418-0F51-AB78AFC4BB9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048028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C0A4AD-0BF0-D203-F5F0-9C3E5E66AA48}"/>
              </a:ext>
            </a:extLst>
          </p:cNvPr>
          <p:cNvSpPr txBox="1"/>
          <p:nvPr/>
        </p:nvSpPr>
        <p:spPr>
          <a:xfrm>
            <a:off x="127000" y="127000"/>
            <a:ext cx="7315200" cy="276999"/>
          </a:xfrm>
          <a:prstGeom prst="rect">
            <a:avLst/>
          </a:prstGeom>
          <a:noFill/>
        </p:spPr>
        <p:txBody>
          <a:bodyPr vert="horz" lIns="0" tIns="0" rIns="0" bIns="0" rtlCol="0">
            <a:spAutoFit/>
          </a:bodyPr>
          <a:lstStyle/>
          <a:p>
            <a:r>
              <a:rPr lang="en-US"/>
              <a:t>THE HEAVENLY HAVE A SPIRITUAL BODY</a:t>
            </a:r>
          </a:p>
        </p:txBody>
      </p:sp>
      <p:sp>
        <p:nvSpPr>
          <p:cNvPr id="3" name="TextBox 2">
            <a:extLst>
              <a:ext uri="{FF2B5EF4-FFF2-40B4-BE49-F238E27FC236}">
                <a16:creationId xmlns:a16="http://schemas.microsoft.com/office/drawing/2014/main" id="{808E4E38-216F-DFDC-5CEB-58EFF3D5F559}"/>
              </a:ext>
            </a:extLst>
          </p:cNvPr>
          <p:cNvSpPr txBox="1"/>
          <p:nvPr/>
        </p:nvSpPr>
        <p:spPr>
          <a:xfrm>
            <a:off x="0" y="762000"/>
            <a:ext cx="12192000" cy="646331"/>
          </a:xfrm>
          <a:prstGeom prst="rect">
            <a:avLst/>
          </a:prstGeom>
          <a:noFill/>
        </p:spPr>
        <p:txBody>
          <a:bodyPr vert="horz" rtlCol="0">
            <a:spAutoFit/>
          </a:bodyPr>
          <a:lstStyle/>
          <a:p>
            <a:pPr algn="ctr"/>
            <a:r>
              <a:rPr lang="en-US" sz="3600"/>
              <a:t>John 3:3-8</a:t>
            </a:r>
          </a:p>
        </p:txBody>
      </p:sp>
      <p:sp>
        <p:nvSpPr>
          <p:cNvPr id="4" name="TextBox 3">
            <a:extLst>
              <a:ext uri="{FF2B5EF4-FFF2-40B4-BE49-F238E27FC236}">
                <a16:creationId xmlns:a16="http://schemas.microsoft.com/office/drawing/2014/main" id="{DAFB4492-3B63-FA83-F8A3-4DDC577372E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F65E446-270C-FB0F-5A0F-FF085CBA674F}"/>
              </a:ext>
            </a:extLst>
          </p:cNvPr>
          <p:cNvSpPr txBox="1"/>
          <p:nvPr/>
        </p:nvSpPr>
        <p:spPr>
          <a:xfrm>
            <a:off x="1016000" y="1905000"/>
            <a:ext cx="10160000" cy="4385816"/>
          </a:xfrm>
          <a:prstGeom prst="rect">
            <a:avLst/>
          </a:prstGeom>
          <a:noFill/>
        </p:spPr>
        <p:txBody>
          <a:bodyPr vert="horz" rtlCol="0">
            <a:spAutoFit/>
          </a:bodyPr>
          <a:lstStyle/>
          <a:p>
            <a:pPr algn="ctr"/>
            <a:r>
              <a:rPr lang="en-US" sz="3100"/>
              <a:t>Jesus answered and said to him, "Truly, truly, I say to you, unless one is born again he cannot see the kingdom of God." Nicodemus said to Him, "How can a man be born when he is old? He cannot enter a second time into his mother's womb and be born, can he?" Jesus answered, "Truly, truly, I say to you, unless one is born of water and the Spirit he cannot enter into the kingdom of God. "That which is born of the flesh is flesh, and that which is born of the Spirit is spirit. (Continued...)</a:t>
            </a:r>
          </a:p>
        </p:txBody>
      </p:sp>
    </p:spTree>
    <p:extLst>
      <p:ext uri="{BB962C8B-B14F-4D97-AF65-F5344CB8AC3E}">
        <p14:creationId xmlns:p14="http://schemas.microsoft.com/office/powerpoint/2010/main" val="36025013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4A4A57F-490D-F453-F410-C9679D235350}"/>
              </a:ext>
            </a:extLst>
          </p:cNvPr>
          <p:cNvSpPr txBox="1"/>
          <p:nvPr/>
        </p:nvSpPr>
        <p:spPr>
          <a:xfrm>
            <a:off x="127000" y="127000"/>
            <a:ext cx="7315200" cy="276999"/>
          </a:xfrm>
          <a:prstGeom prst="rect">
            <a:avLst/>
          </a:prstGeom>
          <a:noFill/>
        </p:spPr>
        <p:txBody>
          <a:bodyPr vert="horz" lIns="0" tIns="0" rIns="0" bIns="0" rtlCol="0">
            <a:spAutoFit/>
          </a:bodyPr>
          <a:lstStyle/>
          <a:p>
            <a:r>
              <a:rPr lang="en-US"/>
              <a:t>THE HEAVENLY HAVE A SPIRITUAL BODY</a:t>
            </a:r>
          </a:p>
        </p:txBody>
      </p:sp>
      <p:sp>
        <p:nvSpPr>
          <p:cNvPr id="3" name="TextBox 2">
            <a:extLst>
              <a:ext uri="{FF2B5EF4-FFF2-40B4-BE49-F238E27FC236}">
                <a16:creationId xmlns:a16="http://schemas.microsoft.com/office/drawing/2014/main" id="{E7C37C38-8036-6D9F-AF4C-00EED9F04D9E}"/>
              </a:ext>
            </a:extLst>
          </p:cNvPr>
          <p:cNvSpPr txBox="1"/>
          <p:nvPr/>
        </p:nvSpPr>
        <p:spPr>
          <a:xfrm>
            <a:off x="1016000" y="635000"/>
            <a:ext cx="10160000" cy="2000548"/>
          </a:xfrm>
          <a:prstGeom prst="rect">
            <a:avLst/>
          </a:prstGeom>
          <a:noFill/>
        </p:spPr>
        <p:txBody>
          <a:bodyPr vert="horz" rtlCol="0">
            <a:spAutoFit/>
          </a:bodyPr>
          <a:lstStyle/>
          <a:p>
            <a:pPr algn="ctr"/>
            <a:r>
              <a:rPr lang="en-US" sz="3100"/>
              <a:t>"Do not be amazed that I said to you, 'You must be born again.' "The wind blows where it wishes and you hear the sound of it, but do not know where it comes from and where it is going; so is everyone who is born of the Spirit."</a:t>
            </a:r>
          </a:p>
        </p:txBody>
      </p:sp>
    </p:spTree>
    <p:extLst>
      <p:ext uri="{BB962C8B-B14F-4D97-AF65-F5344CB8AC3E}">
        <p14:creationId xmlns:p14="http://schemas.microsoft.com/office/powerpoint/2010/main" val="22594640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C4238D-8D9F-DCD4-5A87-FCCEF690690A}"/>
              </a:ext>
            </a:extLst>
          </p:cNvPr>
          <p:cNvSpPr txBox="1"/>
          <p:nvPr/>
        </p:nvSpPr>
        <p:spPr>
          <a:xfrm>
            <a:off x="127000" y="127000"/>
            <a:ext cx="7315200" cy="276999"/>
          </a:xfrm>
          <a:prstGeom prst="rect">
            <a:avLst/>
          </a:prstGeom>
          <a:noFill/>
        </p:spPr>
        <p:txBody>
          <a:bodyPr vert="horz" lIns="0" tIns="0" rIns="0" bIns="0" rtlCol="0">
            <a:spAutoFit/>
          </a:bodyPr>
          <a:lstStyle/>
          <a:p>
            <a:r>
              <a:rPr lang="en-US"/>
              <a:t>THE HEAVENLY HAVE A SPIRITUAL BODY</a:t>
            </a:r>
          </a:p>
        </p:txBody>
      </p:sp>
      <p:sp>
        <p:nvSpPr>
          <p:cNvPr id="3" name="TextBox 2">
            <a:extLst>
              <a:ext uri="{FF2B5EF4-FFF2-40B4-BE49-F238E27FC236}">
                <a16:creationId xmlns:a16="http://schemas.microsoft.com/office/drawing/2014/main" id="{656F7D48-866C-1D15-ED41-78CE6F97CA75}"/>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3:17-18</a:t>
            </a:r>
          </a:p>
        </p:txBody>
      </p:sp>
      <p:sp>
        <p:nvSpPr>
          <p:cNvPr id="4" name="TextBox 3">
            <a:extLst>
              <a:ext uri="{FF2B5EF4-FFF2-40B4-BE49-F238E27FC236}">
                <a16:creationId xmlns:a16="http://schemas.microsoft.com/office/drawing/2014/main" id="{7CC13A7A-F0B2-A156-404F-E31BB28FBCE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8A4D870-D372-AA26-475D-FE560C8E0437}"/>
              </a:ext>
            </a:extLst>
          </p:cNvPr>
          <p:cNvSpPr txBox="1"/>
          <p:nvPr/>
        </p:nvSpPr>
        <p:spPr>
          <a:xfrm>
            <a:off x="1016000" y="1905000"/>
            <a:ext cx="10160000" cy="2477601"/>
          </a:xfrm>
          <a:prstGeom prst="rect">
            <a:avLst/>
          </a:prstGeom>
          <a:noFill/>
        </p:spPr>
        <p:txBody>
          <a:bodyPr vert="horz" rtlCol="0">
            <a:spAutoFit/>
          </a:bodyPr>
          <a:lstStyle/>
          <a:p>
            <a:pPr algn="ctr"/>
            <a:r>
              <a:rPr lang="en-US" sz="3100"/>
              <a:t>Now the Lord is the Spirit, and where the Spirit of the Lord is, there is liberty. But we all, with unveiled face, beholding as in a mirror the glory of the Lord, are being transformed into the same image from glory to glory, just as from the Lord, the Spirit.</a:t>
            </a:r>
          </a:p>
        </p:txBody>
      </p:sp>
    </p:spTree>
    <p:extLst>
      <p:ext uri="{BB962C8B-B14F-4D97-AF65-F5344CB8AC3E}">
        <p14:creationId xmlns:p14="http://schemas.microsoft.com/office/powerpoint/2010/main" val="14042975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14272-0ED3-C25E-6F21-A3F4A1B76220}"/>
              </a:ext>
            </a:extLst>
          </p:cNvPr>
          <p:cNvSpPr>
            <a:spLocks noGrp="1"/>
          </p:cNvSpPr>
          <p:nvPr>
            <p:ph type="ctrTitle"/>
          </p:nvPr>
        </p:nvSpPr>
        <p:spPr>
          <a:xfrm>
            <a:off x="2758440" y="762000"/>
            <a:ext cx="6675120" cy="2951825"/>
          </a:xfrm>
        </p:spPr>
        <p:txBody>
          <a:bodyPr>
            <a:normAutofit/>
          </a:bodyPr>
          <a:lstStyle/>
          <a:p>
            <a:pPr algn="ctr"/>
            <a:r>
              <a:rPr lang="en-US" sz="4800">
                <a:solidFill>
                  <a:srgbClr val="000000"/>
                </a:solidFill>
              </a:rPr>
              <a:t>The earthly have a body of flesh</a:t>
            </a:r>
          </a:p>
        </p:txBody>
      </p:sp>
      <p:sp>
        <p:nvSpPr>
          <p:cNvPr id="3" name="Subtitle 2">
            <a:extLst>
              <a:ext uri="{FF2B5EF4-FFF2-40B4-BE49-F238E27FC236}">
                <a16:creationId xmlns:a16="http://schemas.microsoft.com/office/drawing/2014/main" id="{BA772CC7-02AD-3ED8-E75F-5923D81A99B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202644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EFC056-AFD3-FBCB-B378-ABC0D159CD26}"/>
              </a:ext>
            </a:extLst>
          </p:cNvPr>
          <p:cNvSpPr txBox="1"/>
          <p:nvPr/>
        </p:nvSpPr>
        <p:spPr>
          <a:xfrm>
            <a:off x="127000" y="127000"/>
            <a:ext cx="7315200" cy="276999"/>
          </a:xfrm>
          <a:prstGeom prst="rect">
            <a:avLst/>
          </a:prstGeom>
          <a:noFill/>
        </p:spPr>
        <p:txBody>
          <a:bodyPr vert="horz" lIns="0" tIns="0" rIns="0" bIns="0" rtlCol="0">
            <a:spAutoFit/>
          </a:bodyPr>
          <a:lstStyle/>
          <a:p>
            <a:r>
              <a:rPr lang="en-US"/>
              <a:t>THE EARTHLY HAVE A BODY OF FLESH</a:t>
            </a:r>
          </a:p>
        </p:txBody>
      </p:sp>
      <p:sp>
        <p:nvSpPr>
          <p:cNvPr id="3" name="TextBox 2">
            <a:extLst>
              <a:ext uri="{FF2B5EF4-FFF2-40B4-BE49-F238E27FC236}">
                <a16:creationId xmlns:a16="http://schemas.microsoft.com/office/drawing/2014/main" id="{3F4F9091-96B9-0EF3-EC18-897AA100A556}"/>
              </a:ext>
            </a:extLst>
          </p:cNvPr>
          <p:cNvSpPr txBox="1"/>
          <p:nvPr/>
        </p:nvSpPr>
        <p:spPr>
          <a:xfrm>
            <a:off x="0" y="762000"/>
            <a:ext cx="12192000" cy="646331"/>
          </a:xfrm>
          <a:prstGeom prst="rect">
            <a:avLst/>
          </a:prstGeom>
          <a:noFill/>
        </p:spPr>
        <p:txBody>
          <a:bodyPr vert="horz" rtlCol="0">
            <a:spAutoFit/>
          </a:bodyPr>
          <a:lstStyle/>
          <a:p>
            <a:pPr algn="ctr"/>
            <a:r>
              <a:rPr lang="en-US" sz="3600"/>
              <a:t>Luke 24:39</a:t>
            </a:r>
          </a:p>
        </p:txBody>
      </p:sp>
      <p:sp>
        <p:nvSpPr>
          <p:cNvPr id="4" name="TextBox 3">
            <a:extLst>
              <a:ext uri="{FF2B5EF4-FFF2-40B4-BE49-F238E27FC236}">
                <a16:creationId xmlns:a16="http://schemas.microsoft.com/office/drawing/2014/main" id="{B95020FA-DF92-6883-65F2-61D7384252B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35B6F41-4626-CFB2-3732-AB5C3599D28A}"/>
              </a:ext>
            </a:extLst>
          </p:cNvPr>
          <p:cNvSpPr txBox="1"/>
          <p:nvPr/>
        </p:nvSpPr>
        <p:spPr>
          <a:xfrm>
            <a:off x="1016000" y="1905000"/>
            <a:ext cx="10160000" cy="1523494"/>
          </a:xfrm>
          <a:prstGeom prst="rect">
            <a:avLst/>
          </a:prstGeom>
          <a:noFill/>
        </p:spPr>
        <p:txBody>
          <a:bodyPr vert="horz" rtlCol="0">
            <a:spAutoFit/>
          </a:bodyPr>
          <a:lstStyle/>
          <a:p>
            <a:pPr algn="ctr"/>
            <a:r>
              <a:rPr lang="en-US" sz="3100"/>
              <a:t>"See My hands and My feet, that it is I Myself; touch Me and see, for a spirit does not have flesh and bones as you see that I have."</a:t>
            </a:r>
          </a:p>
        </p:txBody>
      </p:sp>
    </p:spTree>
    <p:extLst>
      <p:ext uri="{BB962C8B-B14F-4D97-AF65-F5344CB8AC3E}">
        <p14:creationId xmlns:p14="http://schemas.microsoft.com/office/powerpoint/2010/main" val="23550258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3AB23-6C79-8653-26D0-C79523CB1B8A}"/>
              </a:ext>
            </a:extLst>
          </p:cNvPr>
          <p:cNvSpPr>
            <a:spLocks noGrp="1"/>
          </p:cNvSpPr>
          <p:nvPr>
            <p:ph type="ctrTitle"/>
          </p:nvPr>
        </p:nvSpPr>
        <p:spPr>
          <a:xfrm>
            <a:off x="2758440" y="762000"/>
            <a:ext cx="6675120" cy="2951825"/>
          </a:xfrm>
        </p:spPr>
        <p:txBody>
          <a:bodyPr>
            <a:normAutofit/>
          </a:bodyPr>
          <a:lstStyle/>
          <a:p>
            <a:pPr algn="ctr"/>
            <a:r>
              <a:rPr lang="en-US" sz="4800">
                <a:solidFill>
                  <a:srgbClr val="000000"/>
                </a:solidFill>
              </a:rPr>
              <a:t>Characteristics of a spiritual body</a:t>
            </a:r>
          </a:p>
        </p:txBody>
      </p:sp>
      <p:sp>
        <p:nvSpPr>
          <p:cNvPr id="3" name="Subtitle 2">
            <a:extLst>
              <a:ext uri="{FF2B5EF4-FFF2-40B4-BE49-F238E27FC236}">
                <a16:creationId xmlns:a16="http://schemas.microsoft.com/office/drawing/2014/main" id="{F59EA6D4-E72B-6AD4-F836-2C92FA080D2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026101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608F6-1BB4-0F5C-8BA2-5E0410836B43}"/>
              </a:ext>
            </a:extLst>
          </p:cNvPr>
          <p:cNvSpPr>
            <a:spLocks noGrp="1"/>
          </p:cNvSpPr>
          <p:nvPr>
            <p:ph type="ctrTitle"/>
          </p:nvPr>
        </p:nvSpPr>
        <p:spPr>
          <a:xfrm>
            <a:off x="2758440" y="762000"/>
            <a:ext cx="6675120" cy="2951825"/>
          </a:xfrm>
        </p:spPr>
        <p:txBody>
          <a:bodyPr>
            <a:normAutofit/>
          </a:bodyPr>
          <a:lstStyle/>
          <a:p>
            <a:pPr algn="ctr"/>
            <a:r>
              <a:rPr lang="en-US" sz="4800">
                <a:solidFill>
                  <a:srgbClr val="000000"/>
                </a:solidFill>
              </a:rPr>
              <a:t>Immortality</a:t>
            </a:r>
          </a:p>
        </p:txBody>
      </p:sp>
      <p:sp>
        <p:nvSpPr>
          <p:cNvPr id="3" name="Subtitle 2">
            <a:extLst>
              <a:ext uri="{FF2B5EF4-FFF2-40B4-BE49-F238E27FC236}">
                <a16:creationId xmlns:a16="http://schemas.microsoft.com/office/drawing/2014/main" id="{71D0BF7E-2B4C-1EB5-94F0-85E15768003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367744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C04A0A-181B-99A1-1024-7A5256D51BC0}"/>
              </a:ext>
            </a:extLst>
          </p:cNvPr>
          <p:cNvSpPr txBox="1"/>
          <p:nvPr/>
        </p:nvSpPr>
        <p:spPr>
          <a:xfrm>
            <a:off x="127000" y="127000"/>
            <a:ext cx="7315200" cy="276999"/>
          </a:xfrm>
          <a:prstGeom prst="rect">
            <a:avLst/>
          </a:prstGeom>
          <a:noFill/>
        </p:spPr>
        <p:txBody>
          <a:bodyPr vert="horz" lIns="0" tIns="0" rIns="0" bIns="0" rtlCol="0">
            <a:spAutoFit/>
          </a:bodyPr>
          <a:lstStyle/>
          <a:p>
            <a:r>
              <a:rPr lang="en-US"/>
              <a:t>Immortality</a:t>
            </a:r>
          </a:p>
        </p:txBody>
      </p:sp>
      <p:sp>
        <p:nvSpPr>
          <p:cNvPr id="3" name="TextBox 2">
            <a:extLst>
              <a:ext uri="{FF2B5EF4-FFF2-40B4-BE49-F238E27FC236}">
                <a16:creationId xmlns:a16="http://schemas.microsoft.com/office/drawing/2014/main" id="{37C632D6-F0ED-F6EE-0322-9C93A567D5E4}"/>
              </a:ext>
            </a:extLst>
          </p:cNvPr>
          <p:cNvSpPr txBox="1"/>
          <p:nvPr/>
        </p:nvSpPr>
        <p:spPr>
          <a:xfrm>
            <a:off x="0" y="762000"/>
            <a:ext cx="12192000" cy="646331"/>
          </a:xfrm>
          <a:prstGeom prst="rect">
            <a:avLst/>
          </a:prstGeom>
          <a:noFill/>
        </p:spPr>
        <p:txBody>
          <a:bodyPr vert="horz" rtlCol="0">
            <a:spAutoFit/>
          </a:bodyPr>
          <a:lstStyle/>
          <a:p>
            <a:pPr algn="ctr"/>
            <a:r>
              <a:rPr lang="en-US" sz="3600"/>
              <a:t>John 10:28</a:t>
            </a:r>
          </a:p>
        </p:txBody>
      </p:sp>
      <p:sp>
        <p:nvSpPr>
          <p:cNvPr id="4" name="TextBox 3">
            <a:extLst>
              <a:ext uri="{FF2B5EF4-FFF2-40B4-BE49-F238E27FC236}">
                <a16:creationId xmlns:a16="http://schemas.microsoft.com/office/drawing/2014/main" id="{944A3071-A185-B2B6-F188-AD40EA7535E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C58E8D1-3E55-58B7-DE4A-83B7EE7E3090}"/>
              </a:ext>
            </a:extLst>
          </p:cNvPr>
          <p:cNvSpPr txBox="1"/>
          <p:nvPr/>
        </p:nvSpPr>
        <p:spPr>
          <a:xfrm>
            <a:off x="1016000" y="1905000"/>
            <a:ext cx="10160000" cy="1046440"/>
          </a:xfrm>
          <a:prstGeom prst="rect">
            <a:avLst/>
          </a:prstGeom>
          <a:noFill/>
        </p:spPr>
        <p:txBody>
          <a:bodyPr vert="horz" rtlCol="0">
            <a:spAutoFit/>
          </a:bodyPr>
          <a:lstStyle/>
          <a:p>
            <a:pPr algn="ctr"/>
            <a:r>
              <a:rPr lang="en-US" sz="3100"/>
              <a:t>and I give </a:t>
            </a:r>
            <a:r>
              <a:rPr lang="en-US" sz="3100" b="1">
                <a:solidFill>
                  <a:srgbClr val="FF0000"/>
                </a:solidFill>
              </a:rPr>
              <a:t>eternal</a:t>
            </a:r>
            <a:r>
              <a:rPr lang="en-US" sz="3100"/>
              <a:t> </a:t>
            </a:r>
            <a:r>
              <a:rPr lang="en-US" sz="3100" b="1">
                <a:solidFill>
                  <a:srgbClr val="FF0000"/>
                </a:solidFill>
              </a:rPr>
              <a:t>life</a:t>
            </a:r>
            <a:r>
              <a:rPr lang="en-US" sz="3100"/>
              <a:t> to them, and they will never perish; and no one will snatch them out of My hand.</a:t>
            </a:r>
          </a:p>
        </p:txBody>
      </p:sp>
    </p:spTree>
    <p:extLst>
      <p:ext uri="{BB962C8B-B14F-4D97-AF65-F5344CB8AC3E}">
        <p14:creationId xmlns:p14="http://schemas.microsoft.com/office/powerpoint/2010/main" val="39687690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15B441B-9C67-2B0C-0485-A0A7E6648612}"/>
              </a:ext>
            </a:extLst>
          </p:cNvPr>
          <p:cNvSpPr txBox="1"/>
          <p:nvPr/>
        </p:nvSpPr>
        <p:spPr>
          <a:xfrm>
            <a:off x="127000" y="127000"/>
            <a:ext cx="7315200" cy="276999"/>
          </a:xfrm>
          <a:prstGeom prst="rect">
            <a:avLst/>
          </a:prstGeom>
          <a:noFill/>
        </p:spPr>
        <p:txBody>
          <a:bodyPr vert="horz" lIns="0" tIns="0" rIns="0" bIns="0" rtlCol="0">
            <a:spAutoFit/>
          </a:bodyPr>
          <a:lstStyle/>
          <a:p>
            <a:r>
              <a:rPr lang="en-US"/>
              <a:t>Immortality</a:t>
            </a:r>
          </a:p>
        </p:txBody>
      </p:sp>
      <p:sp>
        <p:nvSpPr>
          <p:cNvPr id="3" name="TextBox 2">
            <a:extLst>
              <a:ext uri="{FF2B5EF4-FFF2-40B4-BE49-F238E27FC236}">
                <a16:creationId xmlns:a16="http://schemas.microsoft.com/office/drawing/2014/main" id="{174F019F-3DC5-923A-9966-35138D492C16}"/>
              </a:ext>
            </a:extLst>
          </p:cNvPr>
          <p:cNvSpPr txBox="1"/>
          <p:nvPr/>
        </p:nvSpPr>
        <p:spPr>
          <a:xfrm>
            <a:off x="0" y="762000"/>
            <a:ext cx="12192000" cy="646331"/>
          </a:xfrm>
          <a:prstGeom prst="rect">
            <a:avLst/>
          </a:prstGeom>
          <a:noFill/>
        </p:spPr>
        <p:txBody>
          <a:bodyPr vert="horz" rtlCol="0">
            <a:spAutoFit/>
          </a:bodyPr>
          <a:lstStyle/>
          <a:p>
            <a:pPr algn="ctr"/>
            <a:r>
              <a:rPr lang="en-US" sz="3600"/>
              <a:t>John 3:16</a:t>
            </a:r>
          </a:p>
        </p:txBody>
      </p:sp>
      <p:sp>
        <p:nvSpPr>
          <p:cNvPr id="4" name="TextBox 3">
            <a:extLst>
              <a:ext uri="{FF2B5EF4-FFF2-40B4-BE49-F238E27FC236}">
                <a16:creationId xmlns:a16="http://schemas.microsoft.com/office/drawing/2014/main" id="{F45DE2CC-5973-4AE6-EAFF-5BE2A9B551A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E450D67-C8AE-5CE5-5671-8CB6A7D87478}"/>
              </a:ext>
            </a:extLst>
          </p:cNvPr>
          <p:cNvSpPr txBox="1"/>
          <p:nvPr/>
        </p:nvSpPr>
        <p:spPr>
          <a:xfrm>
            <a:off x="1016000" y="1905000"/>
            <a:ext cx="10160000" cy="1523494"/>
          </a:xfrm>
          <a:prstGeom prst="rect">
            <a:avLst/>
          </a:prstGeom>
          <a:noFill/>
        </p:spPr>
        <p:txBody>
          <a:bodyPr vert="horz" rtlCol="0">
            <a:spAutoFit/>
          </a:bodyPr>
          <a:lstStyle/>
          <a:p>
            <a:pPr algn="ctr"/>
            <a:r>
              <a:rPr lang="en-US" sz="3100"/>
              <a:t>"For God so loved the world, that He gave His only begotten Son, that whoever believes in Him shall not perish, but have </a:t>
            </a:r>
            <a:r>
              <a:rPr lang="en-US" sz="3100" b="1">
                <a:solidFill>
                  <a:srgbClr val="FF0000"/>
                </a:solidFill>
              </a:rPr>
              <a:t>eternal life</a:t>
            </a:r>
            <a:r>
              <a:rPr lang="en-US" sz="3100"/>
              <a:t>.</a:t>
            </a:r>
          </a:p>
        </p:txBody>
      </p:sp>
    </p:spTree>
    <p:extLst>
      <p:ext uri="{BB962C8B-B14F-4D97-AF65-F5344CB8AC3E}">
        <p14:creationId xmlns:p14="http://schemas.microsoft.com/office/powerpoint/2010/main" val="21090310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6BC25DA-F329-CBF4-A14D-D353139948B3}"/>
              </a:ext>
            </a:extLst>
          </p:cNvPr>
          <p:cNvSpPr txBox="1"/>
          <p:nvPr/>
        </p:nvSpPr>
        <p:spPr>
          <a:xfrm>
            <a:off x="127000" y="127000"/>
            <a:ext cx="7315200" cy="276999"/>
          </a:xfrm>
          <a:prstGeom prst="rect">
            <a:avLst/>
          </a:prstGeom>
          <a:noFill/>
        </p:spPr>
        <p:txBody>
          <a:bodyPr vert="horz" lIns="0" tIns="0" rIns="0" bIns="0" rtlCol="0">
            <a:spAutoFit/>
          </a:bodyPr>
          <a:lstStyle/>
          <a:p>
            <a:r>
              <a:rPr lang="en-US"/>
              <a:t>Immortality</a:t>
            </a:r>
          </a:p>
        </p:txBody>
      </p:sp>
      <p:sp>
        <p:nvSpPr>
          <p:cNvPr id="3" name="TextBox 2">
            <a:extLst>
              <a:ext uri="{FF2B5EF4-FFF2-40B4-BE49-F238E27FC236}">
                <a16:creationId xmlns:a16="http://schemas.microsoft.com/office/drawing/2014/main" id="{C2E0495D-0A84-4529-4170-4B0BFBBD331C}"/>
              </a:ext>
            </a:extLst>
          </p:cNvPr>
          <p:cNvSpPr txBox="1"/>
          <p:nvPr/>
        </p:nvSpPr>
        <p:spPr>
          <a:xfrm>
            <a:off x="0" y="762000"/>
            <a:ext cx="12192000" cy="646331"/>
          </a:xfrm>
          <a:prstGeom prst="rect">
            <a:avLst/>
          </a:prstGeom>
          <a:noFill/>
        </p:spPr>
        <p:txBody>
          <a:bodyPr vert="horz" rtlCol="0">
            <a:spAutoFit/>
          </a:bodyPr>
          <a:lstStyle/>
          <a:p>
            <a:pPr algn="ctr"/>
            <a:r>
              <a:rPr lang="en-US" sz="3600"/>
              <a:t>Matthew 25:46</a:t>
            </a:r>
          </a:p>
        </p:txBody>
      </p:sp>
      <p:sp>
        <p:nvSpPr>
          <p:cNvPr id="4" name="TextBox 3">
            <a:extLst>
              <a:ext uri="{FF2B5EF4-FFF2-40B4-BE49-F238E27FC236}">
                <a16:creationId xmlns:a16="http://schemas.microsoft.com/office/drawing/2014/main" id="{C32AE65A-78E4-385B-F279-B3C228B6082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DA8E1A8-3C28-E76F-EAD2-2F47004417D0}"/>
              </a:ext>
            </a:extLst>
          </p:cNvPr>
          <p:cNvSpPr txBox="1"/>
          <p:nvPr/>
        </p:nvSpPr>
        <p:spPr>
          <a:xfrm>
            <a:off x="1016000" y="1905000"/>
            <a:ext cx="10160000" cy="1046440"/>
          </a:xfrm>
          <a:prstGeom prst="rect">
            <a:avLst/>
          </a:prstGeom>
          <a:noFill/>
        </p:spPr>
        <p:txBody>
          <a:bodyPr vert="horz" rtlCol="0">
            <a:spAutoFit/>
          </a:bodyPr>
          <a:lstStyle/>
          <a:p>
            <a:pPr algn="ctr"/>
            <a:r>
              <a:rPr lang="en-US" sz="3100"/>
              <a:t>"These will go away into eternal punishment, but the righteous into </a:t>
            </a:r>
            <a:r>
              <a:rPr lang="en-US" sz="3100" b="1">
                <a:solidFill>
                  <a:srgbClr val="FF0000"/>
                </a:solidFill>
              </a:rPr>
              <a:t>eternal life</a:t>
            </a:r>
            <a:r>
              <a:rPr lang="en-US" sz="3100"/>
              <a:t>."</a:t>
            </a:r>
          </a:p>
        </p:txBody>
      </p:sp>
    </p:spTree>
    <p:extLst>
      <p:ext uri="{BB962C8B-B14F-4D97-AF65-F5344CB8AC3E}">
        <p14:creationId xmlns:p14="http://schemas.microsoft.com/office/powerpoint/2010/main" val="35301810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23D4D4-E10A-6B1A-738B-4D54EAEF8602}"/>
              </a:ext>
            </a:extLst>
          </p:cNvPr>
          <p:cNvSpPr txBox="1"/>
          <p:nvPr/>
        </p:nvSpPr>
        <p:spPr>
          <a:xfrm>
            <a:off x="127000" y="127000"/>
            <a:ext cx="7315200" cy="276999"/>
          </a:xfrm>
          <a:prstGeom prst="rect">
            <a:avLst/>
          </a:prstGeom>
          <a:noFill/>
        </p:spPr>
        <p:txBody>
          <a:bodyPr vert="horz" lIns="0" tIns="0" rIns="0" bIns="0" rtlCol="0">
            <a:spAutoFit/>
          </a:bodyPr>
          <a:lstStyle/>
          <a:p>
            <a:r>
              <a:rPr lang="en-US"/>
              <a:t>Immortality</a:t>
            </a:r>
          </a:p>
        </p:txBody>
      </p:sp>
      <p:sp>
        <p:nvSpPr>
          <p:cNvPr id="3" name="TextBox 2">
            <a:extLst>
              <a:ext uri="{FF2B5EF4-FFF2-40B4-BE49-F238E27FC236}">
                <a16:creationId xmlns:a16="http://schemas.microsoft.com/office/drawing/2014/main" id="{7681EC01-D3CA-5360-1F2E-FF8BD78781C3}"/>
              </a:ext>
            </a:extLst>
          </p:cNvPr>
          <p:cNvSpPr txBox="1"/>
          <p:nvPr/>
        </p:nvSpPr>
        <p:spPr>
          <a:xfrm>
            <a:off x="0" y="762000"/>
            <a:ext cx="12192000" cy="646331"/>
          </a:xfrm>
          <a:prstGeom prst="rect">
            <a:avLst/>
          </a:prstGeom>
          <a:noFill/>
        </p:spPr>
        <p:txBody>
          <a:bodyPr vert="horz" rtlCol="0">
            <a:spAutoFit/>
          </a:bodyPr>
          <a:lstStyle/>
          <a:p>
            <a:pPr algn="ctr"/>
            <a:r>
              <a:rPr lang="en-US" sz="3600"/>
              <a:t>Isaiah 25:8</a:t>
            </a:r>
          </a:p>
        </p:txBody>
      </p:sp>
      <p:sp>
        <p:nvSpPr>
          <p:cNvPr id="4" name="TextBox 3">
            <a:extLst>
              <a:ext uri="{FF2B5EF4-FFF2-40B4-BE49-F238E27FC236}">
                <a16:creationId xmlns:a16="http://schemas.microsoft.com/office/drawing/2014/main" id="{467C8AC0-9787-86F0-1621-E3C985BD6C2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39EFA32-A071-E2B2-94A4-89698415C885}"/>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He will swallow up death for all time</a:t>
            </a:r>
            <a:r>
              <a:rPr lang="en-US" sz="3100"/>
              <a:t>, And the Lord GOD will wipe tears away from all faces, And </a:t>
            </a:r>
            <a:r>
              <a:rPr lang="en-US" sz="3100" b="1">
                <a:solidFill>
                  <a:srgbClr val="FF0000"/>
                </a:solidFill>
              </a:rPr>
              <a:t>He will remove the reproach of His people from all the earth</a:t>
            </a:r>
            <a:r>
              <a:rPr lang="en-US" sz="3100"/>
              <a:t>; For the LORD has spoken.</a:t>
            </a:r>
          </a:p>
        </p:txBody>
      </p:sp>
    </p:spTree>
    <p:extLst>
      <p:ext uri="{BB962C8B-B14F-4D97-AF65-F5344CB8AC3E}">
        <p14:creationId xmlns:p14="http://schemas.microsoft.com/office/powerpoint/2010/main" val="34068608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16945-F828-B900-00A2-3DC42740AF1F}"/>
              </a:ext>
            </a:extLst>
          </p:cNvPr>
          <p:cNvSpPr>
            <a:spLocks noGrp="1"/>
          </p:cNvSpPr>
          <p:nvPr>
            <p:ph type="ctrTitle"/>
          </p:nvPr>
        </p:nvSpPr>
        <p:spPr>
          <a:xfrm>
            <a:off x="2758440" y="762000"/>
            <a:ext cx="6675120" cy="2951825"/>
          </a:xfrm>
        </p:spPr>
        <p:txBody>
          <a:bodyPr>
            <a:normAutofit/>
          </a:bodyPr>
          <a:lstStyle/>
          <a:p>
            <a:pPr algn="ctr"/>
            <a:r>
              <a:rPr lang="en-US" sz="4800">
                <a:solidFill>
                  <a:srgbClr val="000000"/>
                </a:solidFill>
              </a:rPr>
              <a:t>Can Fly</a:t>
            </a:r>
          </a:p>
        </p:txBody>
      </p:sp>
      <p:sp>
        <p:nvSpPr>
          <p:cNvPr id="3" name="Subtitle 2">
            <a:extLst>
              <a:ext uri="{FF2B5EF4-FFF2-40B4-BE49-F238E27FC236}">
                <a16:creationId xmlns:a16="http://schemas.microsoft.com/office/drawing/2014/main" id="{F5B2826A-BC6A-E432-8D3F-205F27DE8CC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328143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B16143-EE68-4B5F-DB7F-167483A1B6EA}"/>
              </a:ext>
            </a:extLst>
          </p:cNvPr>
          <p:cNvSpPr txBox="1"/>
          <p:nvPr/>
        </p:nvSpPr>
        <p:spPr>
          <a:xfrm>
            <a:off x="127000" y="127000"/>
            <a:ext cx="7315200" cy="276999"/>
          </a:xfrm>
          <a:prstGeom prst="rect">
            <a:avLst/>
          </a:prstGeom>
          <a:noFill/>
        </p:spPr>
        <p:txBody>
          <a:bodyPr vert="horz" lIns="0" tIns="0" rIns="0" bIns="0" rtlCol="0">
            <a:spAutoFit/>
          </a:bodyPr>
          <a:lstStyle/>
          <a:p>
            <a:r>
              <a:rPr lang="en-US"/>
              <a:t>Can Fly</a:t>
            </a:r>
          </a:p>
        </p:txBody>
      </p:sp>
      <p:sp>
        <p:nvSpPr>
          <p:cNvPr id="3" name="TextBox 2">
            <a:extLst>
              <a:ext uri="{FF2B5EF4-FFF2-40B4-BE49-F238E27FC236}">
                <a16:creationId xmlns:a16="http://schemas.microsoft.com/office/drawing/2014/main" id="{3E0B5C24-4CD9-3BE5-22AA-29D885FCAF27}"/>
              </a:ext>
            </a:extLst>
          </p:cNvPr>
          <p:cNvSpPr txBox="1"/>
          <p:nvPr/>
        </p:nvSpPr>
        <p:spPr>
          <a:xfrm>
            <a:off x="0" y="762000"/>
            <a:ext cx="12192000" cy="646331"/>
          </a:xfrm>
          <a:prstGeom prst="rect">
            <a:avLst/>
          </a:prstGeom>
          <a:noFill/>
        </p:spPr>
        <p:txBody>
          <a:bodyPr vert="horz" rtlCol="0">
            <a:spAutoFit/>
          </a:bodyPr>
          <a:lstStyle/>
          <a:p>
            <a:pPr algn="ctr"/>
            <a:r>
              <a:rPr lang="en-US" sz="3600"/>
              <a:t>Isaiah 40:31</a:t>
            </a:r>
          </a:p>
        </p:txBody>
      </p:sp>
      <p:sp>
        <p:nvSpPr>
          <p:cNvPr id="4" name="TextBox 3">
            <a:extLst>
              <a:ext uri="{FF2B5EF4-FFF2-40B4-BE49-F238E27FC236}">
                <a16:creationId xmlns:a16="http://schemas.microsoft.com/office/drawing/2014/main" id="{53018B12-8BC9-AD81-A2FE-51C16977B2B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8C91AFC-5D93-3715-29AA-50C926C6DF1D}"/>
              </a:ext>
            </a:extLst>
          </p:cNvPr>
          <p:cNvSpPr txBox="1"/>
          <p:nvPr/>
        </p:nvSpPr>
        <p:spPr>
          <a:xfrm>
            <a:off x="1016000" y="1905000"/>
            <a:ext cx="10160000" cy="1523494"/>
          </a:xfrm>
          <a:prstGeom prst="rect">
            <a:avLst/>
          </a:prstGeom>
          <a:noFill/>
        </p:spPr>
        <p:txBody>
          <a:bodyPr vert="horz" rtlCol="0">
            <a:spAutoFit/>
          </a:bodyPr>
          <a:lstStyle/>
          <a:p>
            <a:pPr algn="ctr"/>
            <a:r>
              <a:rPr lang="en-US" sz="3100"/>
              <a:t>Yet those who wait for the LORD Will gain new strength; They will </a:t>
            </a:r>
            <a:r>
              <a:rPr lang="en-US" sz="3100" b="1">
                <a:solidFill>
                  <a:srgbClr val="FF0000"/>
                </a:solidFill>
              </a:rPr>
              <a:t>mount up with wings like eagles</a:t>
            </a:r>
            <a:r>
              <a:rPr lang="en-US" sz="3100"/>
              <a:t>, They will run and not get tired, They will walk and not become weary.</a:t>
            </a:r>
          </a:p>
        </p:txBody>
      </p:sp>
    </p:spTree>
    <p:extLst>
      <p:ext uri="{BB962C8B-B14F-4D97-AF65-F5344CB8AC3E}">
        <p14:creationId xmlns:p14="http://schemas.microsoft.com/office/powerpoint/2010/main" val="11084498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A758EA-AA08-F885-F0CA-9996F9D9A8F5}"/>
              </a:ext>
            </a:extLst>
          </p:cNvPr>
          <p:cNvSpPr txBox="1"/>
          <p:nvPr/>
        </p:nvSpPr>
        <p:spPr>
          <a:xfrm>
            <a:off x="127000" y="127000"/>
            <a:ext cx="7315200" cy="276999"/>
          </a:xfrm>
          <a:prstGeom prst="rect">
            <a:avLst/>
          </a:prstGeom>
          <a:noFill/>
        </p:spPr>
        <p:txBody>
          <a:bodyPr vert="horz" lIns="0" tIns="0" rIns="0" bIns="0" rtlCol="0">
            <a:spAutoFit/>
          </a:bodyPr>
          <a:lstStyle/>
          <a:p>
            <a:r>
              <a:rPr lang="en-US"/>
              <a:t>Can Fly</a:t>
            </a:r>
          </a:p>
        </p:txBody>
      </p:sp>
      <p:sp>
        <p:nvSpPr>
          <p:cNvPr id="3" name="TextBox 2">
            <a:extLst>
              <a:ext uri="{FF2B5EF4-FFF2-40B4-BE49-F238E27FC236}">
                <a16:creationId xmlns:a16="http://schemas.microsoft.com/office/drawing/2014/main" id="{EDA4E272-4797-B4BC-53C0-4BDBDD21130C}"/>
              </a:ext>
            </a:extLst>
          </p:cNvPr>
          <p:cNvSpPr txBox="1"/>
          <p:nvPr/>
        </p:nvSpPr>
        <p:spPr>
          <a:xfrm>
            <a:off x="0" y="762000"/>
            <a:ext cx="12192000" cy="646331"/>
          </a:xfrm>
          <a:prstGeom prst="rect">
            <a:avLst/>
          </a:prstGeom>
          <a:noFill/>
        </p:spPr>
        <p:txBody>
          <a:bodyPr vert="horz" rtlCol="0">
            <a:spAutoFit/>
          </a:bodyPr>
          <a:lstStyle/>
          <a:p>
            <a:pPr algn="ctr"/>
            <a:r>
              <a:rPr lang="en-US" sz="3600"/>
              <a:t>Isaiah 60:7-8</a:t>
            </a:r>
          </a:p>
        </p:txBody>
      </p:sp>
      <p:sp>
        <p:nvSpPr>
          <p:cNvPr id="4" name="TextBox 3">
            <a:extLst>
              <a:ext uri="{FF2B5EF4-FFF2-40B4-BE49-F238E27FC236}">
                <a16:creationId xmlns:a16="http://schemas.microsoft.com/office/drawing/2014/main" id="{B7EF9386-C76F-F3E4-B3DC-518AEFE4668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691DB52-2D8E-A8CA-E73C-0B3384BFF3DD}"/>
              </a:ext>
            </a:extLst>
          </p:cNvPr>
          <p:cNvSpPr txBox="1"/>
          <p:nvPr/>
        </p:nvSpPr>
        <p:spPr>
          <a:xfrm>
            <a:off x="1016000" y="1905000"/>
            <a:ext cx="10160000" cy="2477601"/>
          </a:xfrm>
          <a:prstGeom prst="rect">
            <a:avLst/>
          </a:prstGeom>
          <a:noFill/>
        </p:spPr>
        <p:txBody>
          <a:bodyPr vert="horz" rtlCol="0">
            <a:spAutoFit/>
          </a:bodyPr>
          <a:lstStyle/>
          <a:p>
            <a:pPr algn="ctr"/>
            <a:r>
              <a:rPr lang="en-US" sz="3100"/>
              <a:t>"All the flocks of Kedar will be gathered together to you, The rams of Nebaioth will minister to you; They will go up with acceptance on My altar, And I shall glorify My glorious house. "</a:t>
            </a:r>
            <a:r>
              <a:rPr lang="en-US" sz="3100" b="1">
                <a:solidFill>
                  <a:srgbClr val="FF0000"/>
                </a:solidFill>
              </a:rPr>
              <a:t>Who are these who fly like a cloud And like the doves</a:t>
            </a:r>
            <a:r>
              <a:rPr lang="en-US" sz="3100"/>
              <a:t> to their lattices?</a:t>
            </a:r>
          </a:p>
        </p:txBody>
      </p:sp>
    </p:spTree>
    <p:extLst>
      <p:ext uri="{BB962C8B-B14F-4D97-AF65-F5344CB8AC3E}">
        <p14:creationId xmlns:p14="http://schemas.microsoft.com/office/powerpoint/2010/main" val="5587401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19F0F1-4811-152C-B928-963CC9309342}"/>
              </a:ext>
            </a:extLst>
          </p:cNvPr>
          <p:cNvSpPr>
            <a:spLocks noGrp="1"/>
          </p:cNvSpPr>
          <p:nvPr>
            <p:ph type="ctrTitle"/>
          </p:nvPr>
        </p:nvSpPr>
        <p:spPr>
          <a:xfrm>
            <a:off x="2758440" y="762000"/>
            <a:ext cx="6675120" cy="2951825"/>
          </a:xfrm>
        </p:spPr>
        <p:txBody>
          <a:bodyPr>
            <a:normAutofit/>
          </a:bodyPr>
          <a:lstStyle/>
          <a:p>
            <a:pPr algn="ctr"/>
            <a:r>
              <a:rPr lang="en-US" sz="4800">
                <a:solidFill>
                  <a:srgbClr val="000000"/>
                </a:solidFill>
              </a:rPr>
              <a:t>Endurance</a:t>
            </a:r>
          </a:p>
        </p:txBody>
      </p:sp>
      <p:sp>
        <p:nvSpPr>
          <p:cNvPr id="3" name="Subtitle 2">
            <a:extLst>
              <a:ext uri="{FF2B5EF4-FFF2-40B4-BE49-F238E27FC236}">
                <a16:creationId xmlns:a16="http://schemas.microsoft.com/office/drawing/2014/main" id="{404C7786-F661-ED79-694A-E3F1AB9CB0A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088928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0D4B7A-681C-7AFB-EC1A-5A51D1A26D80}"/>
              </a:ext>
            </a:extLst>
          </p:cNvPr>
          <p:cNvSpPr txBox="1"/>
          <p:nvPr/>
        </p:nvSpPr>
        <p:spPr>
          <a:xfrm>
            <a:off x="127000" y="127000"/>
            <a:ext cx="7315200" cy="276999"/>
          </a:xfrm>
          <a:prstGeom prst="rect">
            <a:avLst/>
          </a:prstGeom>
          <a:noFill/>
        </p:spPr>
        <p:txBody>
          <a:bodyPr vert="horz" lIns="0" tIns="0" rIns="0" bIns="0" rtlCol="0">
            <a:spAutoFit/>
          </a:bodyPr>
          <a:lstStyle/>
          <a:p>
            <a:r>
              <a:rPr lang="en-US"/>
              <a:t>Endurance</a:t>
            </a:r>
          </a:p>
        </p:txBody>
      </p:sp>
      <p:sp>
        <p:nvSpPr>
          <p:cNvPr id="3" name="TextBox 2">
            <a:extLst>
              <a:ext uri="{FF2B5EF4-FFF2-40B4-BE49-F238E27FC236}">
                <a16:creationId xmlns:a16="http://schemas.microsoft.com/office/drawing/2014/main" id="{6BBE92BE-28CA-65C3-6199-3343CBD19F23}"/>
              </a:ext>
            </a:extLst>
          </p:cNvPr>
          <p:cNvSpPr txBox="1"/>
          <p:nvPr/>
        </p:nvSpPr>
        <p:spPr>
          <a:xfrm>
            <a:off x="0" y="762000"/>
            <a:ext cx="12192000" cy="646331"/>
          </a:xfrm>
          <a:prstGeom prst="rect">
            <a:avLst/>
          </a:prstGeom>
          <a:noFill/>
        </p:spPr>
        <p:txBody>
          <a:bodyPr vert="horz" rtlCol="0">
            <a:spAutoFit/>
          </a:bodyPr>
          <a:lstStyle/>
          <a:p>
            <a:pPr algn="ctr"/>
            <a:r>
              <a:rPr lang="en-US" sz="3600"/>
              <a:t>Isaiah 40:31</a:t>
            </a:r>
          </a:p>
        </p:txBody>
      </p:sp>
      <p:sp>
        <p:nvSpPr>
          <p:cNvPr id="4" name="TextBox 3">
            <a:extLst>
              <a:ext uri="{FF2B5EF4-FFF2-40B4-BE49-F238E27FC236}">
                <a16:creationId xmlns:a16="http://schemas.microsoft.com/office/drawing/2014/main" id="{07F4D112-6DAB-CE52-B511-5849231E5F1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D321BFC-298A-570D-9672-D35BA6651E0C}"/>
              </a:ext>
            </a:extLst>
          </p:cNvPr>
          <p:cNvSpPr txBox="1"/>
          <p:nvPr/>
        </p:nvSpPr>
        <p:spPr>
          <a:xfrm>
            <a:off x="1016000" y="1905000"/>
            <a:ext cx="10160000" cy="1523494"/>
          </a:xfrm>
          <a:prstGeom prst="rect">
            <a:avLst/>
          </a:prstGeom>
          <a:noFill/>
        </p:spPr>
        <p:txBody>
          <a:bodyPr vert="horz" rtlCol="0">
            <a:spAutoFit/>
          </a:bodyPr>
          <a:lstStyle/>
          <a:p>
            <a:pPr algn="ctr"/>
            <a:r>
              <a:rPr lang="en-US" sz="3100"/>
              <a:t>Yet those who wait for the LORD </a:t>
            </a:r>
            <a:r>
              <a:rPr lang="en-US" sz="3100" b="1">
                <a:solidFill>
                  <a:srgbClr val="FF0000"/>
                </a:solidFill>
              </a:rPr>
              <a:t>Will gain new strength</a:t>
            </a:r>
            <a:r>
              <a:rPr lang="en-US" sz="3100"/>
              <a:t>; They will mount up with wings like eagles, </a:t>
            </a:r>
            <a:r>
              <a:rPr lang="en-US" sz="3100" b="1">
                <a:solidFill>
                  <a:srgbClr val="FF0000"/>
                </a:solidFill>
              </a:rPr>
              <a:t>They will run and not get tired,</a:t>
            </a:r>
            <a:r>
              <a:rPr lang="en-US" sz="3100"/>
              <a:t> </a:t>
            </a:r>
            <a:r>
              <a:rPr lang="en-US" sz="3100" b="1">
                <a:solidFill>
                  <a:srgbClr val="FF0000"/>
                </a:solidFill>
              </a:rPr>
              <a:t>They will walk and not become weary</a:t>
            </a:r>
            <a:r>
              <a:rPr lang="en-US" sz="3100"/>
              <a:t>.</a:t>
            </a:r>
          </a:p>
        </p:txBody>
      </p:sp>
    </p:spTree>
    <p:extLst>
      <p:ext uri="{BB962C8B-B14F-4D97-AF65-F5344CB8AC3E}">
        <p14:creationId xmlns:p14="http://schemas.microsoft.com/office/powerpoint/2010/main" val="16595348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9F868-48FB-43B0-F433-A645C0610D19}"/>
              </a:ext>
            </a:extLst>
          </p:cNvPr>
          <p:cNvSpPr>
            <a:spLocks noGrp="1"/>
          </p:cNvSpPr>
          <p:nvPr>
            <p:ph type="ctrTitle"/>
          </p:nvPr>
        </p:nvSpPr>
        <p:spPr>
          <a:xfrm>
            <a:off x="2758440" y="762000"/>
            <a:ext cx="6675120" cy="2951825"/>
          </a:xfrm>
        </p:spPr>
        <p:txBody>
          <a:bodyPr>
            <a:normAutofit/>
          </a:bodyPr>
          <a:lstStyle/>
          <a:p>
            <a:pPr algn="ctr"/>
            <a:r>
              <a:rPr lang="en-US" sz="4800">
                <a:solidFill>
                  <a:srgbClr val="000000"/>
                </a:solidFill>
              </a:rPr>
              <a:t>Likened to the wind</a:t>
            </a:r>
          </a:p>
        </p:txBody>
      </p:sp>
      <p:sp>
        <p:nvSpPr>
          <p:cNvPr id="3" name="Subtitle 2">
            <a:extLst>
              <a:ext uri="{FF2B5EF4-FFF2-40B4-BE49-F238E27FC236}">
                <a16:creationId xmlns:a16="http://schemas.microsoft.com/office/drawing/2014/main" id="{9B9905A6-FE44-E8A1-08D0-64734AF83BC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097282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E153D48-6E37-51DC-A5C9-AC3378AA76C3}"/>
              </a:ext>
            </a:extLst>
          </p:cNvPr>
          <p:cNvSpPr txBox="1"/>
          <p:nvPr/>
        </p:nvSpPr>
        <p:spPr>
          <a:xfrm>
            <a:off x="127000" y="127000"/>
            <a:ext cx="7315200" cy="276999"/>
          </a:xfrm>
          <a:prstGeom prst="rect">
            <a:avLst/>
          </a:prstGeom>
          <a:noFill/>
        </p:spPr>
        <p:txBody>
          <a:bodyPr vert="horz" lIns="0" tIns="0" rIns="0" bIns="0" rtlCol="0">
            <a:spAutoFit/>
          </a:bodyPr>
          <a:lstStyle/>
          <a:p>
            <a:r>
              <a:rPr lang="en-US"/>
              <a:t>Likened to the wind</a:t>
            </a:r>
          </a:p>
        </p:txBody>
      </p:sp>
      <p:sp>
        <p:nvSpPr>
          <p:cNvPr id="3" name="TextBox 2">
            <a:extLst>
              <a:ext uri="{FF2B5EF4-FFF2-40B4-BE49-F238E27FC236}">
                <a16:creationId xmlns:a16="http://schemas.microsoft.com/office/drawing/2014/main" id="{7DCBE855-2BC6-4A8F-6D65-F7DA1A1B63A5}"/>
              </a:ext>
            </a:extLst>
          </p:cNvPr>
          <p:cNvSpPr txBox="1"/>
          <p:nvPr/>
        </p:nvSpPr>
        <p:spPr>
          <a:xfrm>
            <a:off x="0" y="762000"/>
            <a:ext cx="12192000" cy="646331"/>
          </a:xfrm>
          <a:prstGeom prst="rect">
            <a:avLst/>
          </a:prstGeom>
          <a:noFill/>
        </p:spPr>
        <p:txBody>
          <a:bodyPr vert="horz" rtlCol="0">
            <a:spAutoFit/>
          </a:bodyPr>
          <a:lstStyle/>
          <a:p>
            <a:pPr algn="ctr"/>
            <a:r>
              <a:rPr lang="en-US" sz="3600"/>
              <a:t>John 3:8</a:t>
            </a:r>
          </a:p>
        </p:txBody>
      </p:sp>
      <p:sp>
        <p:nvSpPr>
          <p:cNvPr id="4" name="TextBox 3">
            <a:extLst>
              <a:ext uri="{FF2B5EF4-FFF2-40B4-BE49-F238E27FC236}">
                <a16:creationId xmlns:a16="http://schemas.microsoft.com/office/drawing/2014/main" id="{4CF6DA69-556E-A4E3-1717-3F5CD163D95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368702D-4B3E-DB48-4F53-B910189BF3C2}"/>
              </a:ext>
            </a:extLst>
          </p:cNvPr>
          <p:cNvSpPr txBox="1"/>
          <p:nvPr/>
        </p:nvSpPr>
        <p:spPr>
          <a:xfrm>
            <a:off x="1016000" y="1905000"/>
            <a:ext cx="10160000" cy="1523494"/>
          </a:xfrm>
          <a:prstGeom prst="rect">
            <a:avLst/>
          </a:prstGeom>
          <a:noFill/>
        </p:spPr>
        <p:txBody>
          <a:bodyPr vert="horz" rtlCol="0">
            <a:spAutoFit/>
          </a:bodyPr>
          <a:lstStyle/>
          <a:p>
            <a:pPr algn="ctr"/>
            <a:r>
              <a:rPr lang="en-US" sz="3100"/>
              <a:t>"</a:t>
            </a:r>
            <a:r>
              <a:rPr lang="en-US" sz="3100" b="1">
                <a:solidFill>
                  <a:srgbClr val="FF0000"/>
                </a:solidFill>
              </a:rPr>
              <a:t>The wind blows where it wishes</a:t>
            </a:r>
            <a:r>
              <a:rPr lang="en-US" sz="3100"/>
              <a:t> and you hear the sound of it, but do not know where it comes from and where it is going; </a:t>
            </a:r>
            <a:r>
              <a:rPr lang="en-US" sz="3100" b="1">
                <a:solidFill>
                  <a:srgbClr val="FF0000"/>
                </a:solidFill>
              </a:rPr>
              <a:t>so is everyone who is born of the Spirit</a:t>
            </a:r>
            <a:r>
              <a:rPr lang="en-US" sz="3100"/>
              <a:t>."</a:t>
            </a:r>
          </a:p>
        </p:txBody>
      </p:sp>
    </p:spTree>
    <p:extLst>
      <p:ext uri="{BB962C8B-B14F-4D97-AF65-F5344CB8AC3E}">
        <p14:creationId xmlns:p14="http://schemas.microsoft.com/office/powerpoint/2010/main" val="411573168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8758B-9C3D-2417-CFFC-F0D66A0B3829}"/>
              </a:ext>
            </a:extLst>
          </p:cNvPr>
          <p:cNvSpPr>
            <a:spLocks noGrp="1"/>
          </p:cNvSpPr>
          <p:nvPr>
            <p:ph type="ctrTitle"/>
          </p:nvPr>
        </p:nvSpPr>
        <p:spPr>
          <a:xfrm>
            <a:off x="2758440" y="762000"/>
            <a:ext cx="6675120" cy="2951825"/>
          </a:xfrm>
        </p:spPr>
        <p:txBody>
          <a:bodyPr>
            <a:normAutofit/>
          </a:bodyPr>
          <a:lstStyle/>
          <a:p>
            <a:pPr algn="ctr"/>
            <a:r>
              <a:rPr lang="en-US" sz="4800">
                <a:solidFill>
                  <a:srgbClr val="000000"/>
                </a:solidFill>
              </a:rPr>
              <a:t>Likened to water</a:t>
            </a:r>
          </a:p>
        </p:txBody>
      </p:sp>
      <p:sp>
        <p:nvSpPr>
          <p:cNvPr id="3" name="Subtitle 2">
            <a:extLst>
              <a:ext uri="{FF2B5EF4-FFF2-40B4-BE49-F238E27FC236}">
                <a16:creationId xmlns:a16="http://schemas.microsoft.com/office/drawing/2014/main" id="{AFE1731D-26BA-E5E7-E88D-BE97C415709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32669790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C86A10-675A-61E3-CC16-ACF4256A8DC9}"/>
              </a:ext>
            </a:extLst>
          </p:cNvPr>
          <p:cNvSpPr txBox="1"/>
          <p:nvPr/>
        </p:nvSpPr>
        <p:spPr>
          <a:xfrm>
            <a:off x="127000" y="127000"/>
            <a:ext cx="7315200" cy="276999"/>
          </a:xfrm>
          <a:prstGeom prst="rect">
            <a:avLst/>
          </a:prstGeom>
          <a:noFill/>
        </p:spPr>
        <p:txBody>
          <a:bodyPr vert="horz" lIns="0" tIns="0" rIns="0" bIns="0" rtlCol="0">
            <a:spAutoFit/>
          </a:bodyPr>
          <a:lstStyle/>
          <a:p>
            <a:r>
              <a:rPr lang="en-US"/>
              <a:t>Likened to water</a:t>
            </a:r>
          </a:p>
        </p:txBody>
      </p:sp>
      <p:sp>
        <p:nvSpPr>
          <p:cNvPr id="3" name="TextBox 2">
            <a:extLst>
              <a:ext uri="{FF2B5EF4-FFF2-40B4-BE49-F238E27FC236}">
                <a16:creationId xmlns:a16="http://schemas.microsoft.com/office/drawing/2014/main" id="{32FAE9C4-B716-64D6-2B75-46A2C9617493}"/>
              </a:ext>
            </a:extLst>
          </p:cNvPr>
          <p:cNvSpPr txBox="1"/>
          <p:nvPr/>
        </p:nvSpPr>
        <p:spPr>
          <a:xfrm>
            <a:off x="0" y="762000"/>
            <a:ext cx="12192000" cy="646331"/>
          </a:xfrm>
          <a:prstGeom prst="rect">
            <a:avLst/>
          </a:prstGeom>
          <a:noFill/>
        </p:spPr>
        <p:txBody>
          <a:bodyPr vert="horz" rtlCol="0">
            <a:spAutoFit/>
          </a:bodyPr>
          <a:lstStyle/>
          <a:p>
            <a:pPr algn="ctr"/>
            <a:r>
              <a:rPr lang="en-US" sz="3600"/>
              <a:t>John 4:14</a:t>
            </a:r>
          </a:p>
        </p:txBody>
      </p:sp>
      <p:sp>
        <p:nvSpPr>
          <p:cNvPr id="4" name="TextBox 3">
            <a:extLst>
              <a:ext uri="{FF2B5EF4-FFF2-40B4-BE49-F238E27FC236}">
                <a16:creationId xmlns:a16="http://schemas.microsoft.com/office/drawing/2014/main" id="{AC032AD7-2487-982D-D25D-CC391FC112C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BDC0BD0-2857-44EB-ACEF-89395B0EDE8B}"/>
              </a:ext>
            </a:extLst>
          </p:cNvPr>
          <p:cNvSpPr txBox="1"/>
          <p:nvPr/>
        </p:nvSpPr>
        <p:spPr>
          <a:xfrm>
            <a:off x="1016000" y="1905000"/>
            <a:ext cx="10160000" cy="1523494"/>
          </a:xfrm>
          <a:prstGeom prst="rect">
            <a:avLst/>
          </a:prstGeom>
          <a:noFill/>
        </p:spPr>
        <p:txBody>
          <a:bodyPr vert="horz" rtlCol="0">
            <a:spAutoFit/>
          </a:bodyPr>
          <a:lstStyle/>
          <a:p>
            <a:pPr algn="ctr"/>
            <a:r>
              <a:rPr lang="en-US" sz="3100"/>
              <a:t>but whoever drinks of the water that I will give him shall never thirst; but the water that I will give him </a:t>
            </a:r>
            <a:r>
              <a:rPr lang="en-US" sz="3100" b="1">
                <a:solidFill>
                  <a:srgbClr val="FF0000"/>
                </a:solidFill>
              </a:rPr>
              <a:t>will become in him a well of water</a:t>
            </a:r>
            <a:r>
              <a:rPr lang="en-US" sz="3100"/>
              <a:t> springing up to eternal life."</a:t>
            </a:r>
          </a:p>
        </p:txBody>
      </p:sp>
    </p:spTree>
    <p:extLst>
      <p:ext uri="{BB962C8B-B14F-4D97-AF65-F5344CB8AC3E}">
        <p14:creationId xmlns:p14="http://schemas.microsoft.com/office/powerpoint/2010/main" val="328410145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C02E2F-A37D-3914-E6D1-F68A1D6340CE}"/>
              </a:ext>
            </a:extLst>
          </p:cNvPr>
          <p:cNvSpPr txBox="1"/>
          <p:nvPr/>
        </p:nvSpPr>
        <p:spPr>
          <a:xfrm>
            <a:off x="127000" y="127000"/>
            <a:ext cx="7315200" cy="276999"/>
          </a:xfrm>
          <a:prstGeom prst="rect">
            <a:avLst/>
          </a:prstGeom>
          <a:noFill/>
        </p:spPr>
        <p:txBody>
          <a:bodyPr vert="horz" lIns="0" tIns="0" rIns="0" bIns="0" rtlCol="0">
            <a:spAutoFit/>
          </a:bodyPr>
          <a:lstStyle/>
          <a:p>
            <a:r>
              <a:rPr lang="en-US"/>
              <a:t>Likened to water</a:t>
            </a:r>
          </a:p>
        </p:txBody>
      </p:sp>
      <p:sp>
        <p:nvSpPr>
          <p:cNvPr id="3" name="TextBox 2">
            <a:extLst>
              <a:ext uri="{FF2B5EF4-FFF2-40B4-BE49-F238E27FC236}">
                <a16:creationId xmlns:a16="http://schemas.microsoft.com/office/drawing/2014/main" id="{AA6B5C46-E25D-5F88-C901-4EABDA0EE037}"/>
              </a:ext>
            </a:extLst>
          </p:cNvPr>
          <p:cNvSpPr txBox="1"/>
          <p:nvPr/>
        </p:nvSpPr>
        <p:spPr>
          <a:xfrm>
            <a:off x="0" y="762000"/>
            <a:ext cx="12192000" cy="646331"/>
          </a:xfrm>
          <a:prstGeom prst="rect">
            <a:avLst/>
          </a:prstGeom>
          <a:noFill/>
        </p:spPr>
        <p:txBody>
          <a:bodyPr vert="horz" rtlCol="0">
            <a:spAutoFit/>
          </a:bodyPr>
          <a:lstStyle/>
          <a:p>
            <a:pPr algn="ctr"/>
            <a:r>
              <a:rPr lang="en-US" sz="3600"/>
              <a:t>John 7:38</a:t>
            </a:r>
          </a:p>
        </p:txBody>
      </p:sp>
      <p:sp>
        <p:nvSpPr>
          <p:cNvPr id="4" name="TextBox 3">
            <a:extLst>
              <a:ext uri="{FF2B5EF4-FFF2-40B4-BE49-F238E27FC236}">
                <a16:creationId xmlns:a16="http://schemas.microsoft.com/office/drawing/2014/main" id="{F1E641E8-C20E-D2C0-AD81-C355F6D3412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2319878-91E2-259A-AC9B-1B455EC84C8E}"/>
              </a:ext>
            </a:extLst>
          </p:cNvPr>
          <p:cNvSpPr txBox="1"/>
          <p:nvPr/>
        </p:nvSpPr>
        <p:spPr>
          <a:xfrm>
            <a:off x="1016000" y="1905000"/>
            <a:ext cx="10160000" cy="1046440"/>
          </a:xfrm>
          <a:prstGeom prst="rect">
            <a:avLst/>
          </a:prstGeom>
          <a:noFill/>
        </p:spPr>
        <p:txBody>
          <a:bodyPr vert="horz" rtlCol="0">
            <a:spAutoFit/>
          </a:bodyPr>
          <a:lstStyle/>
          <a:p>
            <a:pPr algn="ctr"/>
            <a:r>
              <a:rPr lang="en-US" sz="3100"/>
              <a:t>"He who believes in Me, as the Scripture said, 'From his innermost being </a:t>
            </a:r>
            <a:r>
              <a:rPr lang="en-US" sz="3100" b="1">
                <a:solidFill>
                  <a:srgbClr val="FF0000"/>
                </a:solidFill>
              </a:rPr>
              <a:t>will flow rivers of living water</a:t>
            </a:r>
            <a:r>
              <a:rPr lang="en-US" sz="3100"/>
              <a:t>.'"</a:t>
            </a:r>
          </a:p>
        </p:txBody>
      </p:sp>
    </p:spTree>
    <p:extLst>
      <p:ext uri="{BB962C8B-B14F-4D97-AF65-F5344CB8AC3E}">
        <p14:creationId xmlns:p14="http://schemas.microsoft.com/office/powerpoint/2010/main" val="24302010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3D7D01-0C4C-1A12-4C12-BAB318146FD2}"/>
              </a:ext>
            </a:extLst>
          </p:cNvPr>
          <p:cNvSpPr txBox="1"/>
          <p:nvPr/>
        </p:nvSpPr>
        <p:spPr>
          <a:xfrm>
            <a:off x="127000" y="127000"/>
            <a:ext cx="7315200" cy="276999"/>
          </a:xfrm>
          <a:prstGeom prst="rect">
            <a:avLst/>
          </a:prstGeom>
          <a:noFill/>
        </p:spPr>
        <p:txBody>
          <a:bodyPr vert="horz" lIns="0" tIns="0" rIns="0" bIns="0" rtlCol="0">
            <a:spAutoFit/>
          </a:bodyPr>
          <a:lstStyle/>
          <a:p>
            <a:r>
              <a:rPr lang="en-US"/>
              <a:t>Likened to water</a:t>
            </a:r>
          </a:p>
        </p:txBody>
      </p:sp>
      <p:sp>
        <p:nvSpPr>
          <p:cNvPr id="3" name="TextBox 2">
            <a:extLst>
              <a:ext uri="{FF2B5EF4-FFF2-40B4-BE49-F238E27FC236}">
                <a16:creationId xmlns:a16="http://schemas.microsoft.com/office/drawing/2014/main" id="{FD9EB30E-906E-5D47-4837-E49E16CB9775}"/>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16:2</a:t>
            </a:r>
          </a:p>
        </p:txBody>
      </p:sp>
      <p:sp>
        <p:nvSpPr>
          <p:cNvPr id="4" name="TextBox 3">
            <a:extLst>
              <a:ext uri="{FF2B5EF4-FFF2-40B4-BE49-F238E27FC236}">
                <a16:creationId xmlns:a16="http://schemas.microsoft.com/office/drawing/2014/main" id="{F50AC101-E0F6-BE20-60F2-53F418D1BC81}"/>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0CA01647-6035-A2F2-37D4-E9DD8F4334BE}"/>
              </a:ext>
            </a:extLst>
          </p:cNvPr>
          <p:cNvSpPr txBox="1"/>
          <p:nvPr/>
        </p:nvSpPr>
        <p:spPr>
          <a:xfrm>
            <a:off x="1016000" y="1905000"/>
            <a:ext cx="10160000" cy="2477601"/>
          </a:xfrm>
          <a:prstGeom prst="rect">
            <a:avLst/>
          </a:prstGeom>
          <a:noFill/>
        </p:spPr>
        <p:txBody>
          <a:bodyPr vert="horz" rtlCol="0">
            <a:spAutoFit/>
          </a:bodyPr>
          <a:lstStyle/>
          <a:p>
            <a:pPr algn="ctr"/>
            <a:r>
              <a:rPr lang="en-US" sz="3100"/>
              <a:t>The man who renews the law in the power of the Most High, you will call a deceiver. At last, as you suppose, you will slay him, not understanding his resurrection, wickedly taking upon your own heads the innocent blood. (Continued...)</a:t>
            </a:r>
          </a:p>
        </p:txBody>
      </p:sp>
    </p:spTree>
    <p:extLst>
      <p:ext uri="{BB962C8B-B14F-4D97-AF65-F5344CB8AC3E}">
        <p14:creationId xmlns:p14="http://schemas.microsoft.com/office/powerpoint/2010/main" val="23344037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BF1080-80E6-44E7-D151-EDD59E1F1267}"/>
              </a:ext>
            </a:extLst>
          </p:cNvPr>
          <p:cNvSpPr txBox="1"/>
          <p:nvPr/>
        </p:nvSpPr>
        <p:spPr>
          <a:xfrm>
            <a:off x="127000" y="127000"/>
            <a:ext cx="7315200" cy="276999"/>
          </a:xfrm>
          <a:prstGeom prst="rect">
            <a:avLst/>
          </a:prstGeom>
          <a:noFill/>
        </p:spPr>
        <p:txBody>
          <a:bodyPr vert="horz" lIns="0" tIns="0" rIns="0" bIns="0" rtlCol="0">
            <a:spAutoFit/>
          </a:bodyPr>
          <a:lstStyle/>
          <a:p>
            <a:r>
              <a:rPr lang="en-US"/>
              <a:t>Likened to water</a:t>
            </a:r>
          </a:p>
        </p:txBody>
      </p:sp>
      <p:sp>
        <p:nvSpPr>
          <p:cNvPr id="3" name="TextBox 2">
            <a:extLst>
              <a:ext uri="{FF2B5EF4-FFF2-40B4-BE49-F238E27FC236}">
                <a16:creationId xmlns:a16="http://schemas.microsoft.com/office/drawing/2014/main" id="{96BD3551-50C9-6B5D-BDA6-945876FD62EA}"/>
              </a:ext>
            </a:extLst>
          </p:cNvPr>
          <p:cNvSpPr txBox="1"/>
          <p:nvPr/>
        </p:nvSpPr>
        <p:spPr>
          <a:xfrm>
            <a:off x="1016000" y="635000"/>
            <a:ext cx="10160000" cy="2477601"/>
          </a:xfrm>
          <a:prstGeom prst="rect">
            <a:avLst/>
          </a:prstGeom>
          <a:noFill/>
        </p:spPr>
        <p:txBody>
          <a:bodyPr vert="horz" rtlCol="0">
            <a:spAutoFit/>
          </a:bodyPr>
          <a:lstStyle/>
          <a:p>
            <a:pPr algn="ctr"/>
            <a:r>
              <a:rPr lang="en-US" sz="3100"/>
              <a:t>Because of Him will your holy places be desolate, polluted, even to the ground, And you will have no place that is clean, but you will be among the Gentiles, a curse and a dispersion, until he will again look on you, and in pity </a:t>
            </a:r>
            <a:r>
              <a:rPr lang="en-US" sz="3100" b="1">
                <a:solidFill>
                  <a:srgbClr val="FF0000"/>
                </a:solidFill>
              </a:rPr>
              <a:t>will take you to himself through faith and water</a:t>
            </a:r>
            <a:r>
              <a:rPr lang="en-US" sz="3100"/>
              <a:t>.</a:t>
            </a:r>
          </a:p>
        </p:txBody>
      </p:sp>
    </p:spTree>
    <p:extLst>
      <p:ext uri="{BB962C8B-B14F-4D97-AF65-F5344CB8AC3E}">
        <p14:creationId xmlns:p14="http://schemas.microsoft.com/office/powerpoint/2010/main" val="420253018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2EE7D-6564-37A9-21E6-AE99069BD593}"/>
              </a:ext>
            </a:extLst>
          </p:cNvPr>
          <p:cNvSpPr>
            <a:spLocks noGrp="1"/>
          </p:cNvSpPr>
          <p:nvPr>
            <p:ph type="ctrTitle"/>
          </p:nvPr>
        </p:nvSpPr>
        <p:spPr>
          <a:xfrm>
            <a:off x="2758440" y="762000"/>
            <a:ext cx="6675120" cy="2951825"/>
          </a:xfrm>
        </p:spPr>
        <p:txBody>
          <a:bodyPr>
            <a:normAutofit/>
          </a:bodyPr>
          <a:lstStyle/>
          <a:p>
            <a:pPr algn="ctr"/>
            <a:r>
              <a:rPr lang="en-US" sz="4800">
                <a:solidFill>
                  <a:srgbClr val="000000"/>
                </a:solidFill>
              </a:rPr>
              <a:t>Likened to light, Bioluminescence, Glowing</a:t>
            </a:r>
          </a:p>
        </p:txBody>
      </p:sp>
      <p:sp>
        <p:nvSpPr>
          <p:cNvPr id="3" name="Subtitle 2">
            <a:extLst>
              <a:ext uri="{FF2B5EF4-FFF2-40B4-BE49-F238E27FC236}">
                <a16:creationId xmlns:a16="http://schemas.microsoft.com/office/drawing/2014/main" id="{4636CEE1-C213-A39A-06DD-081E4227837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9134694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A04661-BA2E-C78A-440E-A5EDDD108D0B}"/>
              </a:ext>
            </a:extLst>
          </p:cNvPr>
          <p:cNvSpPr txBox="1"/>
          <p:nvPr/>
        </p:nvSpPr>
        <p:spPr>
          <a:xfrm>
            <a:off x="127000" y="127000"/>
            <a:ext cx="7315200" cy="276999"/>
          </a:xfrm>
          <a:prstGeom prst="rect">
            <a:avLst/>
          </a:prstGeom>
          <a:noFill/>
        </p:spPr>
        <p:txBody>
          <a:bodyPr vert="horz" lIns="0" tIns="0" rIns="0" bIns="0" rtlCol="0">
            <a:spAutoFit/>
          </a:bodyPr>
          <a:lstStyle/>
          <a:p>
            <a:r>
              <a:rPr lang="en-US"/>
              <a:t>Likened to light, Bioluminescence, Glowing</a:t>
            </a:r>
          </a:p>
        </p:txBody>
      </p:sp>
      <p:sp>
        <p:nvSpPr>
          <p:cNvPr id="3" name="TextBox 2">
            <a:extLst>
              <a:ext uri="{FF2B5EF4-FFF2-40B4-BE49-F238E27FC236}">
                <a16:creationId xmlns:a16="http://schemas.microsoft.com/office/drawing/2014/main" id="{C681A2AA-7278-C8F3-9713-7717E745A3E3}"/>
              </a:ext>
            </a:extLst>
          </p:cNvPr>
          <p:cNvSpPr txBox="1"/>
          <p:nvPr/>
        </p:nvSpPr>
        <p:spPr>
          <a:xfrm>
            <a:off x="0" y="762000"/>
            <a:ext cx="12192000" cy="646331"/>
          </a:xfrm>
          <a:prstGeom prst="rect">
            <a:avLst/>
          </a:prstGeom>
          <a:noFill/>
        </p:spPr>
        <p:txBody>
          <a:bodyPr vert="horz" rtlCol="0">
            <a:spAutoFit/>
          </a:bodyPr>
          <a:lstStyle/>
          <a:p>
            <a:pPr algn="ctr"/>
            <a:r>
              <a:rPr lang="en-US" sz="3600"/>
              <a:t>Daniel 12:2-3</a:t>
            </a:r>
          </a:p>
        </p:txBody>
      </p:sp>
      <p:sp>
        <p:nvSpPr>
          <p:cNvPr id="4" name="TextBox 3">
            <a:extLst>
              <a:ext uri="{FF2B5EF4-FFF2-40B4-BE49-F238E27FC236}">
                <a16:creationId xmlns:a16="http://schemas.microsoft.com/office/drawing/2014/main" id="{2FFEDB98-8A55-BEB9-2559-2B73EE328E2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D2F83C8-399E-A681-D42B-752F8498067A}"/>
              </a:ext>
            </a:extLst>
          </p:cNvPr>
          <p:cNvSpPr txBox="1"/>
          <p:nvPr/>
        </p:nvSpPr>
        <p:spPr>
          <a:xfrm>
            <a:off x="1016000" y="1905000"/>
            <a:ext cx="10160000" cy="2954655"/>
          </a:xfrm>
          <a:prstGeom prst="rect">
            <a:avLst/>
          </a:prstGeom>
          <a:noFill/>
        </p:spPr>
        <p:txBody>
          <a:bodyPr vert="horz" rtlCol="0">
            <a:spAutoFit/>
          </a:bodyPr>
          <a:lstStyle/>
          <a:p>
            <a:pPr algn="ctr"/>
            <a:r>
              <a:rPr lang="en-US" sz="3100"/>
              <a:t>"Many of those who sleep in the dust of the ground will awake, these to everlasting life, but the others to disgrace and everlasting contempt. "Those who have insight </a:t>
            </a:r>
            <a:r>
              <a:rPr lang="en-US" sz="3100" b="1">
                <a:solidFill>
                  <a:srgbClr val="FF0000"/>
                </a:solidFill>
              </a:rPr>
              <a:t>will shine brightly like the brightness of the expanse of heaven</a:t>
            </a:r>
            <a:r>
              <a:rPr lang="en-US" sz="3100"/>
              <a:t>, and those who lead the many to righteousness, </a:t>
            </a:r>
            <a:r>
              <a:rPr lang="en-US" sz="3100" b="1">
                <a:solidFill>
                  <a:srgbClr val="FF0000"/>
                </a:solidFill>
              </a:rPr>
              <a:t>like the stars</a:t>
            </a:r>
            <a:r>
              <a:rPr lang="en-US" sz="3100"/>
              <a:t> forever and ever.</a:t>
            </a:r>
          </a:p>
        </p:txBody>
      </p:sp>
    </p:spTree>
    <p:extLst>
      <p:ext uri="{BB962C8B-B14F-4D97-AF65-F5344CB8AC3E}">
        <p14:creationId xmlns:p14="http://schemas.microsoft.com/office/powerpoint/2010/main" val="189351678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587568E-AFB3-680D-0EEB-0758431E0084}"/>
              </a:ext>
            </a:extLst>
          </p:cNvPr>
          <p:cNvSpPr txBox="1"/>
          <p:nvPr/>
        </p:nvSpPr>
        <p:spPr>
          <a:xfrm>
            <a:off x="127000" y="127000"/>
            <a:ext cx="7315200" cy="276999"/>
          </a:xfrm>
          <a:prstGeom prst="rect">
            <a:avLst/>
          </a:prstGeom>
          <a:noFill/>
        </p:spPr>
        <p:txBody>
          <a:bodyPr vert="horz" lIns="0" tIns="0" rIns="0" bIns="0" rtlCol="0">
            <a:spAutoFit/>
          </a:bodyPr>
          <a:lstStyle/>
          <a:p>
            <a:r>
              <a:rPr lang="en-US"/>
              <a:t>Likened to light, Bioluminescence, Glowing</a:t>
            </a:r>
          </a:p>
        </p:txBody>
      </p:sp>
      <p:sp>
        <p:nvSpPr>
          <p:cNvPr id="3" name="TextBox 2">
            <a:extLst>
              <a:ext uri="{FF2B5EF4-FFF2-40B4-BE49-F238E27FC236}">
                <a16:creationId xmlns:a16="http://schemas.microsoft.com/office/drawing/2014/main" id="{906D0C89-D214-8C1D-716F-C8A09F6C0D80}"/>
              </a:ext>
            </a:extLst>
          </p:cNvPr>
          <p:cNvSpPr txBox="1"/>
          <p:nvPr/>
        </p:nvSpPr>
        <p:spPr>
          <a:xfrm>
            <a:off x="0" y="762000"/>
            <a:ext cx="12192000" cy="646331"/>
          </a:xfrm>
          <a:prstGeom prst="rect">
            <a:avLst/>
          </a:prstGeom>
          <a:noFill/>
        </p:spPr>
        <p:txBody>
          <a:bodyPr vert="horz" rtlCol="0">
            <a:spAutoFit/>
          </a:bodyPr>
          <a:lstStyle/>
          <a:p>
            <a:pPr algn="ctr"/>
            <a:r>
              <a:rPr lang="en-US" sz="3600"/>
              <a:t>Ephesians 5:8-9</a:t>
            </a:r>
          </a:p>
        </p:txBody>
      </p:sp>
      <p:sp>
        <p:nvSpPr>
          <p:cNvPr id="4" name="TextBox 3">
            <a:extLst>
              <a:ext uri="{FF2B5EF4-FFF2-40B4-BE49-F238E27FC236}">
                <a16:creationId xmlns:a16="http://schemas.microsoft.com/office/drawing/2014/main" id="{008FFA47-C69C-974C-EE58-8FB4A005CDE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28A4D34-6730-8A66-79C5-44BAF6EA74EB}"/>
              </a:ext>
            </a:extLst>
          </p:cNvPr>
          <p:cNvSpPr txBox="1"/>
          <p:nvPr/>
        </p:nvSpPr>
        <p:spPr>
          <a:xfrm>
            <a:off x="1016000" y="1905000"/>
            <a:ext cx="10160000" cy="2000548"/>
          </a:xfrm>
          <a:prstGeom prst="rect">
            <a:avLst/>
          </a:prstGeom>
          <a:noFill/>
        </p:spPr>
        <p:txBody>
          <a:bodyPr vert="horz" rtlCol="0">
            <a:spAutoFit/>
          </a:bodyPr>
          <a:lstStyle/>
          <a:p>
            <a:pPr algn="ctr"/>
            <a:r>
              <a:rPr lang="en-US" sz="3100"/>
              <a:t>for you were formerly darkness, </a:t>
            </a:r>
            <a:r>
              <a:rPr lang="en-US" sz="3100" b="1">
                <a:solidFill>
                  <a:srgbClr val="FF0000"/>
                </a:solidFill>
              </a:rPr>
              <a:t>but now you are Light in the Lord</a:t>
            </a:r>
            <a:r>
              <a:rPr lang="en-US" sz="3100"/>
              <a:t>; walk as children of Light (for the fruit of the Light consists in all goodness and righteousness and truth),</a:t>
            </a:r>
          </a:p>
        </p:txBody>
      </p:sp>
    </p:spTree>
    <p:extLst>
      <p:ext uri="{BB962C8B-B14F-4D97-AF65-F5344CB8AC3E}">
        <p14:creationId xmlns:p14="http://schemas.microsoft.com/office/powerpoint/2010/main" val="248320365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FA4A97-1FD0-C086-403A-9523FA77E8DB}"/>
              </a:ext>
            </a:extLst>
          </p:cNvPr>
          <p:cNvSpPr txBox="1"/>
          <p:nvPr/>
        </p:nvSpPr>
        <p:spPr>
          <a:xfrm>
            <a:off x="127000" y="127000"/>
            <a:ext cx="7315200" cy="276999"/>
          </a:xfrm>
          <a:prstGeom prst="rect">
            <a:avLst/>
          </a:prstGeom>
          <a:noFill/>
        </p:spPr>
        <p:txBody>
          <a:bodyPr vert="horz" lIns="0" tIns="0" rIns="0" bIns="0" rtlCol="0">
            <a:spAutoFit/>
          </a:bodyPr>
          <a:lstStyle/>
          <a:p>
            <a:r>
              <a:rPr lang="en-US"/>
              <a:t>Likened to light, Bioluminescence, Glowing</a:t>
            </a:r>
          </a:p>
        </p:txBody>
      </p:sp>
      <p:sp>
        <p:nvSpPr>
          <p:cNvPr id="3" name="TextBox 2">
            <a:extLst>
              <a:ext uri="{FF2B5EF4-FFF2-40B4-BE49-F238E27FC236}">
                <a16:creationId xmlns:a16="http://schemas.microsoft.com/office/drawing/2014/main" id="{8D16623D-BE56-670A-B787-5173389EBE1F}"/>
              </a:ext>
            </a:extLst>
          </p:cNvPr>
          <p:cNvSpPr txBox="1"/>
          <p:nvPr/>
        </p:nvSpPr>
        <p:spPr>
          <a:xfrm>
            <a:off x="0" y="762000"/>
            <a:ext cx="12192000" cy="646331"/>
          </a:xfrm>
          <a:prstGeom prst="rect">
            <a:avLst/>
          </a:prstGeom>
          <a:noFill/>
        </p:spPr>
        <p:txBody>
          <a:bodyPr vert="horz" rtlCol="0">
            <a:spAutoFit/>
          </a:bodyPr>
          <a:lstStyle/>
          <a:p>
            <a:pPr algn="ctr"/>
            <a:r>
              <a:rPr lang="en-US" sz="3600"/>
              <a:t>First Enoch 104:2</a:t>
            </a:r>
          </a:p>
        </p:txBody>
      </p:sp>
      <p:sp>
        <p:nvSpPr>
          <p:cNvPr id="4" name="TextBox 3">
            <a:extLst>
              <a:ext uri="{FF2B5EF4-FFF2-40B4-BE49-F238E27FC236}">
                <a16:creationId xmlns:a16="http://schemas.microsoft.com/office/drawing/2014/main" id="{E932126F-09EF-9EFB-FA96-FD1FA018483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2063807-925E-B348-9D2B-223D48F0A884}"/>
              </a:ext>
            </a:extLst>
          </p:cNvPr>
          <p:cNvSpPr txBox="1"/>
          <p:nvPr/>
        </p:nvSpPr>
        <p:spPr>
          <a:xfrm>
            <a:off x="1016000" y="1905000"/>
            <a:ext cx="10160000" cy="2000548"/>
          </a:xfrm>
          <a:prstGeom prst="rect">
            <a:avLst/>
          </a:prstGeom>
          <a:noFill/>
        </p:spPr>
        <p:txBody>
          <a:bodyPr vert="horz" rtlCol="0">
            <a:spAutoFit/>
          </a:bodyPr>
          <a:lstStyle/>
          <a:p>
            <a:pPr algn="ctr"/>
            <a:r>
              <a:rPr lang="en-US" sz="3100"/>
              <a:t>One: and your names are written before the glory of the Great One. Be hopeful; for aforetime ye were put to shame through ill and affliction; but now </a:t>
            </a:r>
            <a:r>
              <a:rPr lang="en-US" sz="3100" b="1">
                <a:solidFill>
                  <a:srgbClr val="FF0000"/>
                </a:solidFill>
              </a:rPr>
              <a:t>ye shall shine as the lights of heaven</a:t>
            </a:r>
            <a:r>
              <a:rPr lang="en-US" sz="3100"/>
              <a:t>,</a:t>
            </a:r>
          </a:p>
        </p:txBody>
      </p:sp>
    </p:spTree>
    <p:extLst>
      <p:ext uri="{BB962C8B-B14F-4D97-AF65-F5344CB8AC3E}">
        <p14:creationId xmlns:p14="http://schemas.microsoft.com/office/powerpoint/2010/main" val="95246193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ABD415-00B0-4F68-69C8-137DE7FD1992}"/>
              </a:ext>
            </a:extLst>
          </p:cNvPr>
          <p:cNvSpPr txBox="1"/>
          <p:nvPr/>
        </p:nvSpPr>
        <p:spPr>
          <a:xfrm>
            <a:off x="127000" y="127000"/>
            <a:ext cx="7315200" cy="276999"/>
          </a:xfrm>
          <a:prstGeom prst="rect">
            <a:avLst/>
          </a:prstGeom>
          <a:noFill/>
        </p:spPr>
        <p:txBody>
          <a:bodyPr vert="horz" lIns="0" tIns="0" rIns="0" bIns="0" rtlCol="0">
            <a:spAutoFit/>
          </a:bodyPr>
          <a:lstStyle/>
          <a:p>
            <a:r>
              <a:rPr lang="en-US"/>
              <a:t>Likened to light, Bioluminescence, Glowing</a:t>
            </a:r>
          </a:p>
        </p:txBody>
      </p:sp>
      <p:sp>
        <p:nvSpPr>
          <p:cNvPr id="3" name="TextBox 2">
            <a:extLst>
              <a:ext uri="{FF2B5EF4-FFF2-40B4-BE49-F238E27FC236}">
                <a16:creationId xmlns:a16="http://schemas.microsoft.com/office/drawing/2014/main" id="{A1661308-E919-2F63-A3FC-889BD36BEF8E}"/>
              </a:ext>
            </a:extLst>
          </p:cNvPr>
          <p:cNvSpPr txBox="1"/>
          <p:nvPr/>
        </p:nvSpPr>
        <p:spPr>
          <a:xfrm>
            <a:off x="0" y="762000"/>
            <a:ext cx="12192000" cy="646331"/>
          </a:xfrm>
          <a:prstGeom prst="rect">
            <a:avLst/>
          </a:prstGeom>
          <a:noFill/>
        </p:spPr>
        <p:txBody>
          <a:bodyPr vert="horz" rtlCol="0">
            <a:spAutoFit/>
          </a:bodyPr>
          <a:lstStyle/>
          <a:p>
            <a:pPr algn="ctr"/>
            <a:r>
              <a:rPr lang="en-US" sz="3600"/>
              <a:t>First Enoch 108:11-13</a:t>
            </a:r>
          </a:p>
        </p:txBody>
      </p:sp>
      <p:sp>
        <p:nvSpPr>
          <p:cNvPr id="4" name="TextBox 3">
            <a:extLst>
              <a:ext uri="{FF2B5EF4-FFF2-40B4-BE49-F238E27FC236}">
                <a16:creationId xmlns:a16="http://schemas.microsoft.com/office/drawing/2014/main" id="{4104BB51-6124-AA44-BA85-4DD20FBAFFB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A0F51CF-BD4B-6598-5ED0-D5A5F5D97D56}"/>
              </a:ext>
            </a:extLst>
          </p:cNvPr>
          <p:cNvSpPr txBox="1"/>
          <p:nvPr/>
        </p:nvSpPr>
        <p:spPr>
          <a:xfrm>
            <a:off x="1016000" y="1905000"/>
            <a:ext cx="10160000" cy="4385816"/>
          </a:xfrm>
          <a:prstGeom prst="rect">
            <a:avLst/>
          </a:prstGeom>
          <a:noFill/>
        </p:spPr>
        <p:txBody>
          <a:bodyPr vert="horz" rtlCol="0">
            <a:spAutoFit/>
          </a:bodyPr>
          <a:lstStyle/>
          <a:p>
            <a:pPr algn="ctr"/>
            <a:r>
              <a:rPr lang="en-US" sz="3100"/>
              <a:t>yet they blessed Me. And now I will summon </a:t>
            </a:r>
            <a:r>
              <a:rPr lang="en-US" sz="3100" b="1">
                <a:solidFill>
                  <a:srgbClr val="FF0000"/>
                </a:solidFill>
              </a:rPr>
              <a:t>the spirits of the good who belong to the generation of light</a:t>
            </a:r>
            <a:r>
              <a:rPr lang="en-US" sz="3100"/>
              <a:t>, and I will transform those who were born in darkness, who in the flesh were not recompensed with such honour as their faithfulness deserved. </a:t>
            </a:r>
            <a:r>
              <a:rPr lang="en-US" sz="3100" b="1">
                <a:solidFill>
                  <a:srgbClr val="FF0000"/>
                </a:solidFill>
              </a:rPr>
              <a:t>And I will bring forth in shining light</a:t>
            </a:r>
            <a:r>
              <a:rPr lang="en-US" sz="3100"/>
              <a:t> those who have loved My holy name, and I will seat each on the throne of his honour. And they shall be resplendent for times without number; for righteousness is the judgement of God; (Continued...)</a:t>
            </a:r>
          </a:p>
        </p:txBody>
      </p:sp>
    </p:spTree>
    <p:extLst>
      <p:ext uri="{BB962C8B-B14F-4D97-AF65-F5344CB8AC3E}">
        <p14:creationId xmlns:p14="http://schemas.microsoft.com/office/powerpoint/2010/main" val="341065176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633FDA-28D8-B365-2CDE-AE4FCA596DB8}"/>
              </a:ext>
            </a:extLst>
          </p:cNvPr>
          <p:cNvSpPr txBox="1"/>
          <p:nvPr/>
        </p:nvSpPr>
        <p:spPr>
          <a:xfrm>
            <a:off x="127000" y="127000"/>
            <a:ext cx="7315200" cy="276999"/>
          </a:xfrm>
          <a:prstGeom prst="rect">
            <a:avLst/>
          </a:prstGeom>
          <a:noFill/>
        </p:spPr>
        <p:txBody>
          <a:bodyPr vert="horz" lIns="0" tIns="0" rIns="0" bIns="0" rtlCol="0">
            <a:spAutoFit/>
          </a:bodyPr>
          <a:lstStyle/>
          <a:p>
            <a:r>
              <a:rPr lang="en-US"/>
              <a:t>Likened to light, Bioluminescence, Glowing</a:t>
            </a:r>
          </a:p>
        </p:txBody>
      </p:sp>
      <p:sp>
        <p:nvSpPr>
          <p:cNvPr id="3" name="TextBox 2">
            <a:extLst>
              <a:ext uri="{FF2B5EF4-FFF2-40B4-BE49-F238E27FC236}">
                <a16:creationId xmlns:a16="http://schemas.microsoft.com/office/drawing/2014/main" id="{2BB9D9BE-5AE1-A8EE-56D0-81CBC9B60EB0}"/>
              </a:ext>
            </a:extLst>
          </p:cNvPr>
          <p:cNvSpPr txBox="1"/>
          <p:nvPr/>
        </p:nvSpPr>
        <p:spPr>
          <a:xfrm>
            <a:off x="1016000" y="635000"/>
            <a:ext cx="10160000" cy="569387"/>
          </a:xfrm>
          <a:prstGeom prst="rect">
            <a:avLst/>
          </a:prstGeom>
          <a:noFill/>
        </p:spPr>
        <p:txBody>
          <a:bodyPr vert="horz" rtlCol="0">
            <a:spAutoFit/>
          </a:bodyPr>
          <a:lstStyle/>
          <a:p>
            <a:pPr algn="ctr"/>
            <a:r>
              <a:rPr lang="en-US" sz="3100"/>
              <a:t>for to the faithful</a:t>
            </a:r>
          </a:p>
        </p:txBody>
      </p:sp>
    </p:spTree>
    <p:extLst>
      <p:ext uri="{BB962C8B-B14F-4D97-AF65-F5344CB8AC3E}">
        <p14:creationId xmlns:p14="http://schemas.microsoft.com/office/powerpoint/2010/main" val="154317892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286F28-88BE-9131-FE87-3BEDDDEA7AAE}"/>
              </a:ext>
            </a:extLst>
          </p:cNvPr>
          <p:cNvSpPr txBox="1"/>
          <p:nvPr/>
        </p:nvSpPr>
        <p:spPr>
          <a:xfrm>
            <a:off x="127000" y="127000"/>
            <a:ext cx="7315200" cy="276999"/>
          </a:xfrm>
          <a:prstGeom prst="rect">
            <a:avLst/>
          </a:prstGeom>
          <a:noFill/>
        </p:spPr>
        <p:txBody>
          <a:bodyPr vert="horz" lIns="0" tIns="0" rIns="0" bIns="0" rtlCol="0">
            <a:spAutoFit/>
          </a:bodyPr>
          <a:lstStyle/>
          <a:p>
            <a:r>
              <a:rPr lang="en-US"/>
              <a:t>Likened to light, Bioluminescence, Glowing</a:t>
            </a:r>
          </a:p>
        </p:txBody>
      </p:sp>
      <p:sp>
        <p:nvSpPr>
          <p:cNvPr id="3" name="TextBox 2">
            <a:extLst>
              <a:ext uri="{FF2B5EF4-FFF2-40B4-BE49-F238E27FC236}">
                <a16:creationId xmlns:a16="http://schemas.microsoft.com/office/drawing/2014/main" id="{03CD96AA-48D5-BA8A-5999-BBC8F614B6E9}"/>
              </a:ext>
            </a:extLst>
          </p:cNvPr>
          <p:cNvSpPr txBox="1"/>
          <p:nvPr/>
        </p:nvSpPr>
        <p:spPr>
          <a:xfrm>
            <a:off x="0" y="762000"/>
            <a:ext cx="12192000" cy="646331"/>
          </a:xfrm>
          <a:prstGeom prst="rect">
            <a:avLst/>
          </a:prstGeom>
          <a:noFill/>
        </p:spPr>
        <p:txBody>
          <a:bodyPr vert="horz" rtlCol="0">
            <a:spAutoFit/>
          </a:bodyPr>
          <a:lstStyle/>
          <a:p>
            <a:pPr algn="ctr"/>
            <a:r>
              <a:rPr lang="en-US" sz="3600"/>
              <a:t>First Enoch 39:7</a:t>
            </a:r>
          </a:p>
        </p:txBody>
      </p:sp>
      <p:sp>
        <p:nvSpPr>
          <p:cNvPr id="4" name="TextBox 3">
            <a:extLst>
              <a:ext uri="{FF2B5EF4-FFF2-40B4-BE49-F238E27FC236}">
                <a16:creationId xmlns:a16="http://schemas.microsoft.com/office/drawing/2014/main" id="{6263C48F-1510-F616-E80A-4352925F644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FD70FF1-F0A5-5759-93EE-CCCC772AC395}"/>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And all the righteous and elect before Him shall be strong as fiery lights</a:t>
            </a:r>
            <a:r>
              <a:rPr lang="en-US" sz="3100"/>
              <a:t>,</a:t>
            </a:r>
          </a:p>
        </p:txBody>
      </p:sp>
    </p:spTree>
    <p:extLst>
      <p:ext uri="{BB962C8B-B14F-4D97-AF65-F5344CB8AC3E}">
        <p14:creationId xmlns:p14="http://schemas.microsoft.com/office/powerpoint/2010/main" val="321019254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B6B32C-E3E3-2B57-62BB-C5FEE73A83D1}"/>
              </a:ext>
            </a:extLst>
          </p:cNvPr>
          <p:cNvSpPr txBox="1"/>
          <p:nvPr/>
        </p:nvSpPr>
        <p:spPr>
          <a:xfrm>
            <a:off x="127000" y="127000"/>
            <a:ext cx="7315200" cy="276999"/>
          </a:xfrm>
          <a:prstGeom prst="rect">
            <a:avLst/>
          </a:prstGeom>
          <a:noFill/>
        </p:spPr>
        <p:txBody>
          <a:bodyPr vert="horz" lIns="0" tIns="0" rIns="0" bIns="0" rtlCol="0">
            <a:spAutoFit/>
          </a:bodyPr>
          <a:lstStyle/>
          <a:p>
            <a:r>
              <a:rPr lang="en-US"/>
              <a:t>Likened to light, Bioluminescence, Glowing</a:t>
            </a:r>
          </a:p>
        </p:txBody>
      </p:sp>
      <p:sp>
        <p:nvSpPr>
          <p:cNvPr id="3" name="TextBox 2">
            <a:extLst>
              <a:ext uri="{FF2B5EF4-FFF2-40B4-BE49-F238E27FC236}">
                <a16:creationId xmlns:a16="http://schemas.microsoft.com/office/drawing/2014/main" id="{F123776B-2D0B-2AAE-3FCE-DC34074DFBF4}"/>
              </a:ext>
            </a:extLst>
          </p:cNvPr>
          <p:cNvSpPr txBox="1"/>
          <p:nvPr/>
        </p:nvSpPr>
        <p:spPr>
          <a:xfrm>
            <a:off x="0" y="762000"/>
            <a:ext cx="12192000" cy="646331"/>
          </a:xfrm>
          <a:prstGeom prst="rect">
            <a:avLst/>
          </a:prstGeom>
          <a:noFill/>
        </p:spPr>
        <p:txBody>
          <a:bodyPr vert="horz" rtlCol="0">
            <a:spAutoFit/>
          </a:bodyPr>
          <a:lstStyle/>
          <a:p>
            <a:pPr algn="ctr"/>
            <a:r>
              <a:rPr lang="en-US" sz="3600"/>
              <a:t>First Enoch 58:2-6</a:t>
            </a:r>
          </a:p>
        </p:txBody>
      </p:sp>
      <p:sp>
        <p:nvSpPr>
          <p:cNvPr id="4" name="TextBox 3">
            <a:extLst>
              <a:ext uri="{FF2B5EF4-FFF2-40B4-BE49-F238E27FC236}">
                <a16:creationId xmlns:a16="http://schemas.microsoft.com/office/drawing/2014/main" id="{067CD3D7-917E-5A09-B3DD-A3A82712119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9F10179-4388-942C-39FF-3FCC23B04898}"/>
              </a:ext>
            </a:extLst>
          </p:cNvPr>
          <p:cNvSpPr txBox="1"/>
          <p:nvPr/>
        </p:nvSpPr>
        <p:spPr>
          <a:xfrm>
            <a:off x="1016000" y="1905000"/>
            <a:ext cx="10160000" cy="2477601"/>
          </a:xfrm>
          <a:prstGeom prst="rect">
            <a:avLst/>
          </a:prstGeom>
          <a:noFill/>
        </p:spPr>
        <p:txBody>
          <a:bodyPr vert="horz" rtlCol="0">
            <a:spAutoFit/>
          </a:bodyPr>
          <a:lstStyle/>
          <a:p>
            <a:pPr algn="ctr"/>
            <a:r>
              <a:rPr lang="en-US" sz="3100"/>
              <a:t>Blessed are ye, ye righteous and elect, </a:t>
            </a:r>
            <a:r>
              <a:rPr lang="en-US" sz="3100" b="1">
                <a:solidFill>
                  <a:srgbClr val="FF0000"/>
                </a:solidFill>
              </a:rPr>
              <a:t>And the righteous shall be in the light of the sun</a:t>
            </a:r>
            <a:r>
              <a:rPr lang="en-US" sz="3100"/>
              <a:t>. And they shall seek the light and find righteousness with the Lord of Spirits: And after this it shall be said to the holy in heaven And there shall be a light that never endeth,</a:t>
            </a:r>
          </a:p>
        </p:txBody>
      </p:sp>
    </p:spTree>
    <p:extLst>
      <p:ext uri="{BB962C8B-B14F-4D97-AF65-F5344CB8AC3E}">
        <p14:creationId xmlns:p14="http://schemas.microsoft.com/office/powerpoint/2010/main" val="8931373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51F02F-887D-BA8B-49CF-838CF993F00A}"/>
              </a:ext>
            </a:extLst>
          </p:cNvPr>
          <p:cNvSpPr txBox="1"/>
          <p:nvPr/>
        </p:nvSpPr>
        <p:spPr>
          <a:xfrm>
            <a:off x="127000" y="127000"/>
            <a:ext cx="7315200" cy="276999"/>
          </a:xfrm>
          <a:prstGeom prst="rect">
            <a:avLst/>
          </a:prstGeom>
          <a:noFill/>
        </p:spPr>
        <p:txBody>
          <a:bodyPr vert="horz" lIns="0" tIns="0" rIns="0" bIns="0" rtlCol="0">
            <a:spAutoFit/>
          </a:bodyPr>
          <a:lstStyle/>
          <a:p>
            <a:r>
              <a:rPr lang="en-US"/>
              <a:t>Likened to light, Bioluminescence, Glowing</a:t>
            </a:r>
          </a:p>
        </p:txBody>
      </p:sp>
      <p:sp>
        <p:nvSpPr>
          <p:cNvPr id="3" name="TextBox 2">
            <a:extLst>
              <a:ext uri="{FF2B5EF4-FFF2-40B4-BE49-F238E27FC236}">
                <a16:creationId xmlns:a16="http://schemas.microsoft.com/office/drawing/2014/main" id="{9096A82F-23D6-2BE7-3C07-BE263E42D48C}"/>
              </a:ext>
            </a:extLst>
          </p:cNvPr>
          <p:cNvSpPr txBox="1"/>
          <p:nvPr/>
        </p:nvSpPr>
        <p:spPr>
          <a:xfrm>
            <a:off x="0" y="762000"/>
            <a:ext cx="12192000" cy="646331"/>
          </a:xfrm>
          <a:prstGeom prst="rect">
            <a:avLst/>
          </a:prstGeom>
          <a:noFill/>
        </p:spPr>
        <p:txBody>
          <a:bodyPr vert="horz" rtlCol="0">
            <a:spAutoFit/>
          </a:bodyPr>
          <a:lstStyle/>
          <a:p>
            <a:pPr algn="ctr"/>
            <a:r>
              <a:rPr lang="en-US" sz="3600"/>
              <a:t>Matthew 13:43</a:t>
            </a:r>
          </a:p>
        </p:txBody>
      </p:sp>
      <p:sp>
        <p:nvSpPr>
          <p:cNvPr id="4" name="TextBox 3">
            <a:extLst>
              <a:ext uri="{FF2B5EF4-FFF2-40B4-BE49-F238E27FC236}">
                <a16:creationId xmlns:a16="http://schemas.microsoft.com/office/drawing/2014/main" id="{7DFE7810-D77F-19EF-2DF3-F3B90967084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5542AA5-04AB-133B-8934-F7576CFB5476}"/>
              </a:ext>
            </a:extLst>
          </p:cNvPr>
          <p:cNvSpPr txBox="1"/>
          <p:nvPr/>
        </p:nvSpPr>
        <p:spPr>
          <a:xfrm>
            <a:off x="1016000" y="1905000"/>
            <a:ext cx="10160000" cy="1523494"/>
          </a:xfrm>
          <a:prstGeom prst="rect">
            <a:avLst/>
          </a:prstGeom>
          <a:noFill/>
        </p:spPr>
        <p:txBody>
          <a:bodyPr vert="horz" rtlCol="0">
            <a:spAutoFit/>
          </a:bodyPr>
          <a:lstStyle/>
          <a:p>
            <a:pPr algn="ctr"/>
            <a:r>
              <a:rPr lang="en-US" sz="3100"/>
              <a:t>"Then THE RIGHTEOUS WILL </a:t>
            </a:r>
            <a:r>
              <a:rPr lang="en-US" sz="3100" b="1">
                <a:solidFill>
                  <a:srgbClr val="FF0000"/>
                </a:solidFill>
              </a:rPr>
              <a:t>SHINE FORTH AS THE SUN</a:t>
            </a:r>
            <a:r>
              <a:rPr lang="en-US" sz="3100"/>
              <a:t> in the kingdom of their Father. He who has ears, let him hear.</a:t>
            </a:r>
          </a:p>
        </p:txBody>
      </p:sp>
    </p:spTree>
    <p:extLst>
      <p:ext uri="{BB962C8B-B14F-4D97-AF65-F5344CB8AC3E}">
        <p14:creationId xmlns:p14="http://schemas.microsoft.com/office/powerpoint/2010/main" val="46293020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EA4455-13F7-60F3-7FDE-1678712A84DB}"/>
              </a:ext>
            </a:extLst>
          </p:cNvPr>
          <p:cNvSpPr txBox="1"/>
          <p:nvPr/>
        </p:nvSpPr>
        <p:spPr>
          <a:xfrm>
            <a:off x="127000" y="127000"/>
            <a:ext cx="7315200" cy="276999"/>
          </a:xfrm>
          <a:prstGeom prst="rect">
            <a:avLst/>
          </a:prstGeom>
          <a:noFill/>
        </p:spPr>
        <p:txBody>
          <a:bodyPr vert="horz" lIns="0" tIns="0" rIns="0" bIns="0" rtlCol="0">
            <a:spAutoFit/>
          </a:bodyPr>
          <a:lstStyle/>
          <a:p>
            <a:r>
              <a:rPr lang="en-US"/>
              <a:t>Likened to light, Bioluminescence, Glowing</a:t>
            </a:r>
          </a:p>
        </p:txBody>
      </p:sp>
      <p:sp>
        <p:nvSpPr>
          <p:cNvPr id="3" name="TextBox 2">
            <a:extLst>
              <a:ext uri="{FF2B5EF4-FFF2-40B4-BE49-F238E27FC236}">
                <a16:creationId xmlns:a16="http://schemas.microsoft.com/office/drawing/2014/main" id="{22DEEF16-6955-084A-A081-00EC1AFE385C}"/>
              </a:ext>
            </a:extLst>
          </p:cNvPr>
          <p:cNvSpPr txBox="1"/>
          <p:nvPr/>
        </p:nvSpPr>
        <p:spPr>
          <a:xfrm>
            <a:off x="0" y="762000"/>
            <a:ext cx="12192000" cy="646331"/>
          </a:xfrm>
          <a:prstGeom prst="rect">
            <a:avLst/>
          </a:prstGeom>
          <a:noFill/>
        </p:spPr>
        <p:txBody>
          <a:bodyPr vert="horz" rtlCol="0">
            <a:spAutoFit/>
          </a:bodyPr>
          <a:lstStyle/>
          <a:p>
            <a:pPr algn="ctr"/>
            <a:r>
              <a:rPr lang="en-US" sz="3600"/>
              <a:t>Matthew 17:2</a:t>
            </a:r>
          </a:p>
        </p:txBody>
      </p:sp>
      <p:sp>
        <p:nvSpPr>
          <p:cNvPr id="4" name="TextBox 3">
            <a:extLst>
              <a:ext uri="{FF2B5EF4-FFF2-40B4-BE49-F238E27FC236}">
                <a16:creationId xmlns:a16="http://schemas.microsoft.com/office/drawing/2014/main" id="{BFC18B30-98E9-E48D-1C55-9AA60735D58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F7DDD6B-E418-D5F5-6185-3A018EEB28DB}"/>
              </a:ext>
            </a:extLst>
          </p:cNvPr>
          <p:cNvSpPr txBox="1"/>
          <p:nvPr/>
        </p:nvSpPr>
        <p:spPr>
          <a:xfrm>
            <a:off x="1016000" y="1905000"/>
            <a:ext cx="10160000" cy="1046440"/>
          </a:xfrm>
          <a:prstGeom prst="rect">
            <a:avLst/>
          </a:prstGeom>
          <a:noFill/>
        </p:spPr>
        <p:txBody>
          <a:bodyPr vert="horz" rtlCol="0">
            <a:spAutoFit/>
          </a:bodyPr>
          <a:lstStyle/>
          <a:p>
            <a:pPr algn="ctr"/>
            <a:r>
              <a:rPr lang="en-US" sz="3100"/>
              <a:t>And He was transfigured before them; </a:t>
            </a:r>
            <a:r>
              <a:rPr lang="en-US" sz="3100" b="1">
                <a:solidFill>
                  <a:srgbClr val="FF0000"/>
                </a:solidFill>
              </a:rPr>
              <a:t>and His face shone like the sun</a:t>
            </a:r>
            <a:r>
              <a:rPr lang="en-US" sz="3100"/>
              <a:t>, and </a:t>
            </a:r>
            <a:r>
              <a:rPr lang="en-US" sz="3100" b="1">
                <a:solidFill>
                  <a:srgbClr val="FF0000"/>
                </a:solidFill>
              </a:rPr>
              <a:t>His garments became as white as light</a:t>
            </a:r>
            <a:r>
              <a:rPr lang="en-US" sz="3100"/>
              <a:t>.</a:t>
            </a:r>
          </a:p>
        </p:txBody>
      </p:sp>
    </p:spTree>
    <p:extLst>
      <p:ext uri="{BB962C8B-B14F-4D97-AF65-F5344CB8AC3E}">
        <p14:creationId xmlns:p14="http://schemas.microsoft.com/office/powerpoint/2010/main" val="256461842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5057EC-9CFB-6097-6849-67CE4A1E4DFE}"/>
              </a:ext>
            </a:extLst>
          </p:cNvPr>
          <p:cNvSpPr txBox="1"/>
          <p:nvPr/>
        </p:nvSpPr>
        <p:spPr>
          <a:xfrm>
            <a:off x="127000" y="127000"/>
            <a:ext cx="7315200" cy="276999"/>
          </a:xfrm>
          <a:prstGeom prst="rect">
            <a:avLst/>
          </a:prstGeom>
          <a:noFill/>
        </p:spPr>
        <p:txBody>
          <a:bodyPr vert="horz" lIns="0" tIns="0" rIns="0" bIns="0" rtlCol="0">
            <a:spAutoFit/>
          </a:bodyPr>
          <a:lstStyle/>
          <a:p>
            <a:r>
              <a:rPr lang="en-US"/>
              <a:t>Likened to light, Bioluminescence, Glowing</a:t>
            </a:r>
          </a:p>
        </p:txBody>
      </p:sp>
      <p:sp>
        <p:nvSpPr>
          <p:cNvPr id="3" name="TextBox 2">
            <a:extLst>
              <a:ext uri="{FF2B5EF4-FFF2-40B4-BE49-F238E27FC236}">
                <a16:creationId xmlns:a16="http://schemas.microsoft.com/office/drawing/2014/main" id="{E2C450DB-756D-DC7C-7FE0-21894927B355}"/>
              </a:ext>
            </a:extLst>
          </p:cNvPr>
          <p:cNvSpPr txBox="1"/>
          <p:nvPr/>
        </p:nvSpPr>
        <p:spPr>
          <a:xfrm>
            <a:off x="0" y="762000"/>
            <a:ext cx="12192000" cy="646331"/>
          </a:xfrm>
          <a:prstGeom prst="rect">
            <a:avLst/>
          </a:prstGeom>
          <a:noFill/>
        </p:spPr>
        <p:txBody>
          <a:bodyPr vert="horz" rtlCol="0">
            <a:spAutoFit/>
          </a:bodyPr>
          <a:lstStyle/>
          <a:p>
            <a:pPr algn="ctr"/>
            <a:r>
              <a:rPr lang="en-US" sz="3600"/>
              <a:t>Revelation 22:5</a:t>
            </a:r>
          </a:p>
        </p:txBody>
      </p:sp>
      <p:sp>
        <p:nvSpPr>
          <p:cNvPr id="4" name="TextBox 3">
            <a:extLst>
              <a:ext uri="{FF2B5EF4-FFF2-40B4-BE49-F238E27FC236}">
                <a16:creationId xmlns:a16="http://schemas.microsoft.com/office/drawing/2014/main" id="{6052A577-3F95-65B4-8472-13313244F63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96133F0-D92A-328C-DD5C-7F3486CA6563}"/>
              </a:ext>
            </a:extLst>
          </p:cNvPr>
          <p:cNvSpPr txBox="1"/>
          <p:nvPr/>
        </p:nvSpPr>
        <p:spPr>
          <a:xfrm>
            <a:off x="1016000" y="1905000"/>
            <a:ext cx="10160000" cy="2000548"/>
          </a:xfrm>
          <a:prstGeom prst="rect">
            <a:avLst/>
          </a:prstGeom>
          <a:noFill/>
        </p:spPr>
        <p:txBody>
          <a:bodyPr vert="horz" rtlCol="0">
            <a:spAutoFit/>
          </a:bodyPr>
          <a:lstStyle/>
          <a:p>
            <a:pPr algn="ctr"/>
            <a:r>
              <a:rPr lang="en-US" sz="3100"/>
              <a:t>And there will no longer be any night; and they </a:t>
            </a:r>
            <a:r>
              <a:rPr lang="en-US" sz="3100" b="1">
                <a:solidFill>
                  <a:srgbClr val="FF0000"/>
                </a:solidFill>
              </a:rPr>
              <a:t>will not have need of the light of a lamp nor the light of the sun, because the Lord God will illumine them</a:t>
            </a:r>
            <a:r>
              <a:rPr lang="en-US" sz="3100"/>
              <a:t>; and they will reign forever and ever.</a:t>
            </a:r>
          </a:p>
        </p:txBody>
      </p:sp>
    </p:spTree>
    <p:extLst>
      <p:ext uri="{BB962C8B-B14F-4D97-AF65-F5344CB8AC3E}">
        <p14:creationId xmlns:p14="http://schemas.microsoft.com/office/powerpoint/2010/main" val="39978091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91F375-95C5-4854-F14A-21B12E8E68FC}"/>
              </a:ext>
            </a:extLst>
          </p:cNvPr>
          <p:cNvSpPr txBox="1"/>
          <p:nvPr/>
        </p:nvSpPr>
        <p:spPr>
          <a:xfrm>
            <a:off x="127000" y="127000"/>
            <a:ext cx="7315200" cy="276999"/>
          </a:xfrm>
          <a:prstGeom prst="rect">
            <a:avLst/>
          </a:prstGeom>
          <a:noFill/>
        </p:spPr>
        <p:txBody>
          <a:bodyPr vert="horz" lIns="0" tIns="0" rIns="0" bIns="0" rtlCol="0">
            <a:spAutoFit/>
          </a:bodyPr>
          <a:lstStyle/>
          <a:p>
            <a:r>
              <a:rPr lang="en-US"/>
              <a:t>Likened to light, Bioluminescence, Glowing</a:t>
            </a:r>
          </a:p>
        </p:txBody>
      </p:sp>
      <p:sp>
        <p:nvSpPr>
          <p:cNvPr id="3" name="TextBox 2">
            <a:extLst>
              <a:ext uri="{FF2B5EF4-FFF2-40B4-BE49-F238E27FC236}">
                <a16:creationId xmlns:a16="http://schemas.microsoft.com/office/drawing/2014/main" id="{FE897F9F-B89A-FD30-DBC6-741FD81572B5}"/>
              </a:ext>
            </a:extLst>
          </p:cNvPr>
          <p:cNvSpPr txBox="1"/>
          <p:nvPr/>
        </p:nvSpPr>
        <p:spPr>
          <a:xfrm>
            <a:off x="0" y="762000"/>
            <a:ext cx="12192000" cy="646331"/>
          </a:xfrm>
          <a:prstGeom prst="rect">
            <a:avLst/>
          </a:prstGeom>
          <a:noFill/>
        </p:spPr>
        <p:txBody>
          <a:bodyPr vert="horz" rtlCol="0">
            <a:spAutoFit/>
          </a:bodyPr>
          <a:lstStyle/>
          <a:p>
            <a:pPr algn="ctr"/>
            <a:r>
              <a:rPr lang="en-US" sz="3600"/>
              <a:t>Second Baruch [Apocalypse of Baruch] 50:10</a:t>
            </a:r>
          </a:p>
        </p:txBody>
      </p:sp>
      <p:sp>
        <p:nvSpPr>
          <p:cNvPr id="4" name="TextBox 3">
            <a:extLst>
              <a:ext uri="{FF2B5EF4-FFF2-40B4-BE49-F238E27FC236}">
                <a16:creationId xmlns:a16="http://schemas.microsoft.com/office/drawing/2014/main" id="{FC48D86D-1D9C-584C-ED60-B4D06AA4819A}"/>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5EE8B83F-0688-E801-D7C8-8608597351FC}"/>
              </a:ext>
            </a:extLst>
          </p:cNvPr>
          <p:cNvSpPr txBox="1"/>
          <p:nvPr/>
        </p:nvSpPr>
        <p:spPr>
          <a:xfrm>
            <a:off x="1016000" y="1905000"/>
            <a:ext cx="10160000" cy="2477601"/>
          </a:xfrm>
          <a:prstGeom prst="rect">
            <a:avLst/>
          </a:prstGeom>
          <a:noFill/>
        </p:spPr>
        <p:txBody>
          <a:bodyPr vert="horz" rtlCol="0">
            <a:spAutoFit/>
          </a:bodyPr>
          <a:lstStyle/>
          <a:p>
            <a:pPr algn="ctr"/>
            <a:r>
              <a:rPr lang="en-US" sz="3100"/>
              <a:t>For in the heights of that world shall they dwell, and they shall be like the angels and be made equal to the stars, and they shall be changed into every form they desire, from beauty into loveliness, </a:t>
            </a:r>
            <a:r>
              <a:rPr lang="en-US" sz="3100" b="1">
                <a:solidFill>
                  <a:srgbClr val="FF0000"/>
                </a:solidFill>
              </a:rPr>
              <a:t>and from light into the splendor of glory</a:t>
            </a:r>
            <a:r>
              <a:rPr lang="en-US" sz="3100"/>
              <a:t>.</a:t>
            </a:r>
          </a:p>
        </p:txBody>
      </p:sp>
    </p:spTree>
    <p:extLst>
      <p:ext uri="{BB962C8B-B14F-4D97-AF65-F5344CB8AC3E}">
        <p14:creationId xmlns:p14="http://schemas.microsoft.com/office/powerpoint/2010/main" val="193432446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35C63BA-3EF2-FE1F-7B25-17FAD314517D}"/>
              </a:ext>
            </a:extLst>
          </p:cNvPr>
          <p:cNvSpPr txBox="1"/>
          <p:nvPr/>
        </p:nvSpPr>
        <p:spPr>
          <a:xfrm>
            <a:off x="127000" y="127000"/>
            <a:ext cx="7315200" cy="276999"/>
          </a:xfrm>
          <a:prstGeom prst="rect">
            <a:avLst/>
          </a:prstGeom>
          <a:noFill/>
        </p:spPr>
        <p:txBody>
          <a:bodyPr vert="horz" lIns="0" tIns="0" rIns="0" bIns="0" rtlCol="0">
            <a:spAutoFit/>
          </a:bodyPr>
          <a:lstStyle/>
          <a:p>
            <a:r>
              <a:rPr lang="en-US"/>
              <a:t>Likened to light, Bioluminescence, Glowing</a:t>
            </a:r>
          </a:p>
        </p:txBody>
      </p:sp>
      <p:sp>
        <p:nvSpPr>
          <p:cNvPr id="3" name="TextBox 2">
            <a:extLst>
              <a:ext uri="{FF2B5EF4-FFF2-40B4-BE49-F238E27FC236}">
                <a16:creationId xmlns:a16="http://schemas.microsoft.com/office/drawing/2014/main" id="{D12BF607-EC9E-1C46-CD82-679FF0632F94}"/>
              </a:ext>
            </a:extLst>
          </p:cNvPr>
          <p:cNvSpPr txBox="1"/>
          <p:nvPr/>
        </p:nvSpPr>
        <p:spPr>
          <a:xfrm>
            <a:off x="0" y="762000"/>
            <a:ext cx="12192000" cy="646331"/>
          </a:xfrm>
          <a:prstGeom prst="rect">
            <a:avLst/>
          </a:prstGeom>
          <a:noFill/>
        </p:spPr>
        <p:txBody>
          <a:bodyPr vert="horz" rtlCol="0">
            <a:spAutoFit/>
          </a:bodyPr>
          <a:lstStyle/>
          <a:p>
            <a:pPr algn="ctr"/>
            <a:r>
              <a:rPr lang="en-US" sz="3600"/>
              <a:t>Second Baruch [Apocalypse of Baruch] 50:3</a:t>
            </a:r>
          </a:p>
        </p:txBody>
      </p:sp>
      <p:sp>
        <p:nvSpPr>
          <p:cNvPr id="4" name="TextBox 3">
            <a:extLst>
              <a:ext uri="{FF2B5EF4-FFF2-40B4-BE49-F238E27FC236}">
                <a16:creationId xmlns:a16="http://schemas.microsoft.com/office/drawing/2014/main" id="{C7E0AA29-4876-099C-FE19-43A250767B24}"/>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31F00BCE-58E2-7C59-7043-B5D6EB7842B2}"/>
              </a:ext>
            </a:extLst>
          </p:cNvPr>
          <p:cNvSpPr txBox="1"/>
          <p:nvPr/>
        </p:nvSpPr>
        <p:spPr>
          <a:xfrm>
            <a:off x="1016000" y="1905000"/>
            <a:ext cx="10160000" cy="3908762"/>
          </a:xfrm>
          <a:prstGeom prst="rect">
            <a:avLst/>
          </a:prstGeom>
          <a:noFill/>
        </p:spPr>
        <p:txBody>
          <a:bodyPr vert="horz" rtlCol="0">
            <a:spAutoFit/>
          </a:bodyPr>
          <a:lstStyle/>
          <a:p>
            <a:pPr algn="ctr"/>
            <a:r>
              <a:rPr lang="en-US" sz="3100"/>
              <a:t>Also as for the glory of those who have now been justified in My law, who have had understanding in their life, and who have planted in their heart the root of wisdom, then their splendor shall be glorified by transformations, and </a:t>
            </a:r>
            <a:r>
              <a:rPr lang="en-US" sz="3100" b="1">
                <a:solidFill>
                  <a:srgbClr val="FF0000"/>
                </a:solidFill>
              </a:rPr>
              <a:t>the shape of their face shall be turned into the light of their beauty</a:t>
            </a:r>
            <a:r>
              <a:rPr lang="en-US" sz="3100"/>
              <a:t>, that they may be able to acquire and receive the world which does not die, which is then promised to them.</a:t>
            </a:r>
          </a:p>
        </p:txBody>
      </p:sp>
    </p:spTree>
    <p:extLst>
      <p:ext uri="{BB962C8B-B14F-4D97-AF65-F5344CB8AC3E}">
        <p14:creationId xmlns:p14="http://schemas.microsoft.com/office/powerpoint/2010/main" val="121192111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91121B-EAA9-1427-65DA-9341F58CE66A}"/>
              </a:ext>
            </a:extLst>
          </p:cNvPr>
          <p:cNvSpPr txBox="1"/>
          <p:nvPr/>
        </p:nvSpPr>
        <p:spPr>
          <a:xfrm>
            <a:off x="127000" y="127000"/>
            <a:ext cx="7315200" cy="276999"/>
          </a:xfrm>
          <a:prstGeom prst="rect">
            <a:avLst/>
          </a:prstGeom>
          <a:noFill/>
        </p:spPr>
        <p:txBody>
          <a:bodyPr vert="horz" lIns="0" tIns="0" rIns="0" bIns="0" rtlCol="0">
            <a:spAutoFit/>
          </a:bodyPr>
          <a:lstStyle/>
          <a:p>
            <a:r>
              <a:rPr lang="en-US"/>
              <a:t>Likened to light, Bioluminescence, Glowing</a:t>
            </a:r>
          </a:p>
        </p:txBody>
      </p:sp>
      <p:sp>
        <p:nvSpPr>
          <p:cNvPr id="3" name="TextBox 2">
            <a:extLst>
              <a:ext uri="{FF2B5EF4-FFF2-40B4-BE49-F238E27FC236}">
                <a16:creationId xmlns:a16="http://schemas.microsoft.com/office/drawing/2014/main" id="{F0E65128-0C67-4FC5-E182-1C711810540C}"/>
              </a:ext>
            </a:extLst>
          </p:cNvPr>
          <p:cNvSpPr txBox="1"/>
          <p:nvPr/>
        </p:nvSpPr>
        <p:spPr>
          <a:xfrm>
            <a:off x="0" y="762000"/>
            <a:ext cx="12192000" cy="646331"/>
          </a:xfrm>
          <a:prstGeom prst="rect">
            <a:avLst/>
          </a:prstGeom>
          <a:noFill/>
        </p:spPr>
        <p:txBody>
          <a:bodyPr vert="horz" rtlCol="0">
            <a:spAutoFit/>
          </a:bodyPr>
          <a:lstStyle/>
          <a:p>
            <a:pPr algn="ctr"/>
            <a:r>
              <a:rPr lang="en-US" sz="3600"/>
              <a:t>Wisdom of Solomon [Book of Wisdom] 3:7</a:t>
            </a:r>
          </a:p>
        </p:txBody>
      </p:sp>
      <p:sp>
        <p:nvSpPr>
          <p:cNvPr id="4" name="TextBox 3">
            <a:extLst>
              <a:ext uri="{FF2B5EF4-FFF2-40B4-BE49-F238E27FC236}">
                <a16:creationId xmlns:a16="http://schemas.microsoft.com/office/drawing/2014/main" id="{385F9CA2-C094-1634-1AC0-79779E0AF43E}"/>
              </a:ext>
            </a:extLst>
          </p:cNvPr>
          <p:cNvSpPr txBox="1"/>
          <p:nvPr/>
        </p:nvSpPr>
        <p:spPr>
          <a:xfrm>
            <a:off x="0" y="1270000"/>
            <a:ext cx="12192000" cy="400110"/>
          </a:xfrm>
          <a:prstGeom prst="rect">
            <a:avLst/>
          </a:prstGeom>
          <a:noFill/>
        </p:spPr>
        <p:txBody>
          <a:bodyPr vert="horz" rtlCol="0">
            <a:spAutoFit/>
          </a:bodyPr>
          <a:lstStyle/>
          <a:p>
            <a:pPr algn="ctr"/>
            <a:r>
              <a:rPr lang="en-US" sz="2000"/>
              <a:t>(NABRE, New American Bible Revised Edition)</a:t>
            </a:r>
          </a:p>
        </p:txBody>
      </p:sp>
      <p:sp>
        <p:nvSpPr>
          <p:cNvPr id="5" name="TextBox 4">
            <a:extLst>
              <a:ext uri="{FF2B5EF4-FFF2-40B4-BE49-F238E27FC236}">
                <a16:creationId xmlns:a16="http://schemas.microsoft.com/office/drawing/2014/main" id="{D1E5E2F6-6F02-81E7-954A-E40995F0C006}"/>
              </a:ext>
            </a:extLst>
          </p:cNvPr>
          <p:cNvSpPr txBox="1"/>
          <p:nvPr/>
        </p:nvSpPr>
        <p:spPr>
          <a:xfrm>
            <a:off x="1016000" y="1905000"/>
            <a:ext cx="10160000" cy="1046440"/>
          </a:xfrm>
          <a:prstGeom prst="rect">
            <a:avLst/>
          </a:prstGeom>
          <a:noFill/>
        </p:spPr>
        <p:txBody>
          <a:bodyPr vert="horz" rtlCol="0">
            <a:spAutoFit/>
          </a:bodyPr>
          <a:lstStyle/>
          <a:p>
            <a:pPr algn="ctr"/>
            <a:r>
              <a:rPr lang="en-US" sz="3100"/>
              <a:t>In the time of their judgment </a:t>
            </a:r>
            <a:r>
              <a:rPr lang="en-US" sz="3100" b="1">
                <a:solidFill>
                  <a:srgbClr val="FF0000"/>
                </a:solidFill>
              </a:rPr>
              <a:t>they shall shine</a:t>
            </a:r>
            <a:r>
              <a:rPr lang="en-US" sz="3100"/>
              <a:t> and dart about </a:t>
            </a:r>
            <a:r>
              <a:rPr lang="en-US" sz="3100" b="1">
                <a:solidFill>
                  <a:srgbClr val="FF0000"/>
                </a:solidFill>
              </a:rPr>
              <a:t>as sparks</a:t>
            </a:r>
            <a:r>
              <a:rPr lang="en-US" sz="3100"/>
              <a:t> through stubble;</a:t>
            </a:r>
          </a:p>
        </p:txBody>
      </p:sp>
    </p:spTree>
    <p:extLst>
      <p:ext uri="{BB962C8B-B14F-4D97-AF65-F5344CB8AC3E}">
        <p14:creationId xmlns:p14="http://schemas.microsoft.com/office/powerpoint/2010/main" val="159689881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A53F0-A90C-4E36-B5B8-21B14AAFABBE}"/>
              </a:ext>
            </a:extLst>
          </p:cNvPr>
          <p:cNvSpPr>
            <a:spLocks noGrp="1"/>
          </p:cNvSpPr>
          <p:nvPr>
            <p:ph type="ctrTitle"/>
          </p:nvPr>
        </p:nvSpPr>
        <p:spPr>
          <a:xfrm>
            <a:off x="2758440" y="762000"/>
            <a:ext cx="6675120" cy="2951825"/>
          </a:xfrm>
        </p:spPr>
        <p:txBody>
          <a:bodyPr>
            <a:normAutofit/>
          </a:bodyPr>
          <a:lstStyle/>
          <a:p>
            <a:pPr algn="ctr"/>
            <a:r>
              <a:rPr lang="en-US" sz="4800">
                <a:solidFill>
                  <a:srgbClr val="000000"/>
                </a:solidFill>
              </a:rPr>
              <a:t>Transfiguration of Yeshua foreshadows the spiritual nature</a:t>
            </a:r>
          </a:p>
        </p:txBody>
      </p:sp>
      <p:sp>
        <p:nvSpPr>
          <p:cNvPr id="3" name="Subtitle 2">
            <a:extLst>
              <a:ext uri="{FF2B5EF4-FFF2-40B4-BE49-F238E27FC236}">
                <a16:creationId xmlns:a16="http://schemas.microsoft.com/office/drawing/2014/main" id="{06913629-845F-B7D6-0436-5E76FB48D49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7102219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10F75B-1A6F-B742-376F-2344AF96F262}"/>
              </a:ext>
            </a:extLst>
          </p:cNvPr>
          <p:cNvSpPr txBox="1"/>
          <p:nvPr/>
        </p:nvSpPr>
        <p:spPr>
          <a:xfrm>
            <a:off x="127000" y="127000"/>
            <a:ext cx="7315200" cy="276999"/>
          </a:xfrm>
          <a:prstGeom prst="rect">
            <a:avLst/>
          </a:prstGeom>
          <a:noFill/>
        </p:spPr>
        <p:txBody>
          <a:bodyPr vert="horz" lIns="0" tIns="0" rIns="0" bIns="0" rtlCol="0">
            <a:spAutoFit/>
          </a:bodyPr>
          <a:lstStyle/>
          <a:p>
            <a:r>
              <a:rPr lang="en-US"/>
              <a:t>Transfiguration of Yeshua foreshadows the spiritual nature</a:t>
            </a:r>
          </a:p>
        </p:txBody>
      </p:sp>
      <p:sp>
        <p:nvSpPr>
          <p:cNvPr id="3" name="TextBox 2">
            <a:extLst>
              <a:ext uri="{FF2B5EF4-FFF2-40B4-BE49-F238E27FC236}">
                <a16:creationId xmlns:a16="http://schemas.microsoft.com/office/drawing/2014/main" id="{78B315B6-4B8D-7AB0-E8A7-F4958BF3AF17}"/>
              </a:ext>
            </a:extLst>
          </p:cNvPr>
          <p:cNvSpPr txBox="1"/>
          <p:nvPr/>
        </p:nvSpPr>
        <p:spPr>
          <a:xfrm>
            <a:off x="0" y="762000"/>
            <a:ext cx="12192000" cy="646331"/>
          </a:xfrm>
          <a:prstGeom prst="rect">
            <a:avLst/>
          </a:prstGeom>
          <a:noFill/>
        </p:spPr>
        <p:txBody>
          <a:bodyPr vert="horz" rtlCol="0">
            <a:spAutoFit/>
          </a:bodyPr>
          <a:lstStyle/>
          <a:p>
            <a:pPr algn="ctr"/>
            <a:r>
              <a:rPr lang="en-US" sz="3600"/>
              <a:t>Mark 9:2-4</a:t>
            </a:r>
          </a:p>
        </p:txBody>
      </p:sp>
      <p:sp>
        <p:nvSpPr>
          <p:cNvPr id="4" name="TextBox 3">
            <a:extLst>
              <a:ext uri="{FF2B5EF4-FFF2-40B4-BE49-F238E27FC236}">
                <a16:creationId xmlns:a16="http://schemas.microsoft.com/office/drawing/2014/main" id="{4DD67B5F-0EA2-E200-5D3A-08981EC0E2C4}"/>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161494F6-23E0-E5A4-8D89-33EA34B61FC2}"/>
              </a:ext>
            </a:extLst>
          </p:cNvPr>
          <p:cNvSpPr txBox="1"/>
          <p:nvPr/>
        </p:nvSpPr>
        <p:spPr>
          <a:xfrm>
            <a:off x="1016000" y="1905000"/>
            <a:ext cx="10160000" cy="3431709"/>
          </a:xfrm>
          <a:prstGeom prst="rect">
            <a:avLst/>
          </a:prstGeom>
          <a:noFill/>
        </p:spPr>
        <p:txBody>
          <a:bodyPr vert="horz" rtlCol="0">
            <a:spAutoFit/>
          </a:bodyPr>
          <a:lstStyle/>
          <a:p>
            <a:pPr algn="ctr"/>
            <a:r>
              <a:rPr lang="en-US" sz="3100"/>
              <a:t>And after six days Jesus taketh with him Peter, and James, and John, and bringeth them up into a high mountain apart by themselves: </a:t>
            </a:r>
            <a:r>
              <a:rPr lang="en-US" sz="3100" b="1">
                <a:solidFill>
                  <a:srgbClr val="FF0000"/>
                </a:solidFill>
              </a:rPr>
              <a:t>and he was transfigured before them</a:t>
            </a:r>
            <a:r>
              <a:rPr lang="en-US" sz="3100"/>
              <a:t>; and his garments became glistering, exceeding white, so as no fuller on earth can whiten them. And there appeared unto them Elijah with Moses: and they were talking with Jesus.</a:t>
            </a:r>
          </a:p>
        </p:txBody>
      </p:sp>
    </p:spTree>
    <p:extLst>
      <p:ext uri="{BB962C8B-B14F-4D97-AF65-F5344CB8AC3E}">
        <p14:creationId xmlns:p14="http://schemas.microsoft.com/office/powerpoint/2010/main" val="95492599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B5E933-AF94-7825-AAB5-1247FFFDCED5}"/>
              </a:ext>
            </a:extLst>
          </p:cNvPr>
          <p:cNvSpPr txBox="1"/>
          <p:nvPr/>
        </p:nvSpPr>
        <p:spPr>
          <a:xfrm>
            <a:off x="127000" y="127000"/>
            <a:ext cx="7315200" cy="276999"/>
          </a:xfrm>
          <a:prstGeom prst="rect">
            <a:avLst/>
          </a:prstGeom>
          <a:noFill/>
        </p:spPr>
        <p:txBody>
          <a:bodyPr vert="horz" lIns="0" tIns="0" rIns="0" bIns="0" rtlCol="0">
            <a:spAutoFit/>
          </a:bodyPr>
          <a:lstStyle/>
          <a:p>
            <a:r>
              <a:rPr lang="en-US"/>
              <a:t>Transfiguration of Yeshua foreshadows the spiritual nature</a:t>
            </a:r>
          </a:p>
        </p:txBody>
      </p:sp>
      <p:sp>
        <p:nvSpPr>
          <p:cNvPr id="3" name="TextBox 2">
            <a:extLst>
              <a:ext uri="{FF2B5EF4-FFF2-40B4-BE49-F238E27FC236}">
                <a16:creationId xmlns:a16="http://schemas.microsoft.com/office/drawing/2014/main" id="{6E174C14-B80C-8C76-CBC1-DBA536E00D26}"/>
              </a:ext>
            </a:extLst>
          </p:cNvPr>
          <p:cNvSpPr txBox="1"/>
          <p:nvPr/>
        </p:nvSpPr>
        <p:spPr>
          <a:xfrm>
            <a:off x="0" y="762000"/>
            <a:ext cx="12192000" cy="646331"/>
          </a:xfrm>
          <a:prstGeom prst="rect">
            <a:avLst/>
          </a:prstGeom>
          <a:noFill/>
        </p:spPr>
        <p:txBody>
          <a:bodyPr vert="horz" rtlCol="0">
            <a:spAutoFit/>
          </a:bodyPr>
          <a:lstStyle/>
          <a:p>
            <a:pPr algn="ctr"/>
            <a:r>
              <a:rPr lang="en-US" sz="3600"/>
              <a:t>Matthew 17:1-3</a:t>
            </a:r>
          </a:p>
        </p:txBody>
      </p:sp>
      <p:sp>
        <p:nvSpPr>
          <p:cNvPr id="4" name="TextBox 3">
            <a:extLst>
              <a:ext uri="{FF2B5EF4-FFF2-40B4-BE49-F238E27FC236}">
                <a16:creationId xmlns:a16="http://schemas.microsoft.com/office/drawing/2014/main" id="{F3922578-BA61-23D5-AC25-450F25E77DD7}"/>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2CD34C0-3C5F-6E7C-0BC9-905A293C261E}"/>
              </a:ext>
            </a:extLst>
          </p:cNvPr>
          <p:cNvSpPr txBox="1"/>
          <p:nvPr/>
        </p:nvSpPr>
        <p:spPr>
          <a:xfrm>
            <a:off x="1016000" y="1905000"/>
            <a:ext cx="10160000" cy="2954655"/>
          </a:xfrm>
          <a:prstGeom prst="rect">
            <a:avLst/>
          </a:prstGeom>
          <a:noFill/>
        </p:spPr>
        <p:txBody>
          <a:bodyPr vert="horz" rtlCol="0">
            <a:spAutoFit/>
          </a:bodyPr>
          <a:lstStyle/>
          <a:p>
            <a:pPr algn="ctr"/>
            <a:r>
              <a:rPr lang="en-US" sz="3100"/>
              <a:t>And after six days Jesus taketh with him Peter, and James, and John his brother, and bringeth them up into a high mountain apart: and </a:t>
            </a:r>
            <a:r>
              <a:rPr lang="en-US" sz="3100" b="1">
                <a:solidFill>
                  <a:srgbClr val="FF0000"/>
                </a:solidFill>
              </a:rPr>
              <a:t>he was transfigured before them</a:t>
            </a:r>
            <a:r>
              <a:rPr lang="en-US" sz="3100"/>
              <a:t>; and his face did shine as the sun, and his garments became white as the light. And behold, there appeared unto them Moses and Elijah talking with him.</a:t>
            </a:r>
          </a:p>
        </p:txBody>
      </p:sp>
    </p:spTree>
    <p:extLst>
      <p:ext uri="{BB962C8B-B14F-4D97-AF65-F5344CB8AC3E}">
        <p14:creationId xmlns:p14="http://schemas.microsoft.com/office/powerpoint/2010/main" val="31834591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335C1-8ED2-0352-CEBA-8B4D9104C5BD}"/>
              </a:ext>
            </a:extLst>
          </p:cNvPr>
          <p:cNvSpPr>
            <a:spLocks noGrp="1"/>
          </p:cNvSpPr>
          <p:nvPr>
            <p:ph type="ctrTitle"/>
          </p:nvPr>
        </p:nvSpPr>
        <p:spPr>
          <a:xfrm>
            <a:off x="2758440" y="762000"/>
            <a:ext cx="6675120" cy="2951825"/>
          </a:xfrm>
        </p:spPr>
        <p:txBody>
          <a:bodyPr>
            <a:normAutofit/>
          </a:bodyPr>
          <a:lstStyle/>
          <a:p>
            <a:pPr algn="ctr"/>
            <a:r>
              <a:rPr lang="en-US" sz="4800">
                <a:solidFill>
                  <a:srgbClr val="000000"/>
                </a:solidFill>
              </a:rPr>
              <a:t>The transition from flesh to spirit occurs at the resurrection</a:t>
            </a:r>
          </a:p>
        </p:txBody>
      </p:sp>
      <p:sp>
        <p:nvSpPr>
          <p:cNvPr id="3" name="Subtitle 2">
            <a:extLst>
              <a:ext uri="{FF2B5EF4-FFF2-40B4-BE49-F238E27FC236}">
                <a16:creationId xmlns:a16="http://schemas.microsoft.com/office/drawing/2014/main" id="{0BF232E5-031C-4173-D478-1EBF0D27ACA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41791802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98BEB2-3A57-F54E-CEAC-ECB136682A9E}"/>
              </a:ext>
            </a:extLst>
          </p:cNvPr>
          <p:cNvSpPr txBox="1"/>
          <p:nvPr/>
        </p:nvSpPr>
        <p:spPr>
          <a:xfrm>
            <a:off x="127000" y="127000"/>
            <a:ext cx="7315200" cy="553998"/>
          </a:xfrm>
          <a:prstGeom prst="rect">
            <a:avLst/>
          </a:prstGeom>
          <a:noFill/>
        </p:spPr>
        <p:txBody>
          <a:bodyPr vert="horz" lIns="0" tIns="0" rIns="0" bIns="0" rtlCol="0">
            <a:spAutoFit/>
          </a:bodyPr>
          <a:lstStyle/>
          <a:p>
            <a:r>
              <a:rPr lang="en-US"/>
              <a:t>THE TRANSITION FROM FLESH TO SPIRIT OCCURS AT THE RESURRECTION</a:t>
            </a:r>
          </a:p>
        </p:txBody>
      </p:sp>
      <p:sp>
        <p:nvSpPr>
          <p:cNvPr id="3" name="TextBox 2">
            <a:extLst>
              <a:ext uri="{FF2B5EF4-FFF2-40B4-BE49-F238E27FC236}">
                <a16:creationId xmlns:a16="http://schemas.microsoft.com/office/drawing/2014/main" id="{064FA62A-D6C5-07D9-A6BB-9445893FA5F1}"/>
              </a:ext>
            </a:extLst>
          </p:cNvPr>
          <p:cNvSpPr txBox="1"/>
          <p:nvPr/>
        </p:nvSpPr>
        <p:spPr>
          <a:xfrm>
            <a:off x="0" y="762000"/>
            <a:ext cx="12192000" cy="646331"/>
          </a:xfrm>
          <a:prstGeom prst="rect">
            <a:avLst/>
          </a:prstGeom>
          <a:noFill/>
        </p:spPr>
        <p:txBody>
          <a:bodyPr vert="horz" rtlCol="0">
            <a:spAutoFit/>
          </a:bodyPr>
          <a:lstStyle/>
          <a:p>
            <a:pPr algn="ctr"/>
            <a:r>
              <a:rPr lang="en-US" sz="3600"/>
              <a:t>Ezekiel 37:7-10</a:t>
            </a:r>
          </a:p>
        </p:txBody>
      </p:sp>
      <p:sp>
        <p:nvSpPr>
          <p:cNvPr id="4" name="TextBox 3">
            <a:extLst>
              <a:ext uri="{FF2B5EF4-FFF2-40B4-BE49-F238E27FC236}">
                <a16:creationId xmlns:a16="http://schemas.microsoft.com/office/drawing/2014/main" id="{6943CA3F-C087-07BF-F07C-A8F1576CF33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8110265-712B-1203-ECED-267F8FC8EECD}"/>
              </a:ext>
            </a:extLst>
          </p:cNvPr>
          <p:cNvSpPr txBox="1"/>
          <p:nvPr/>
        </p:nvSpPr>
        <p:spPr>
          <a:xfrm>
            <a:off x="1016000" y="1905000"/>
            <a:ext cx="10160000" cy="4385816"/>
          </a:xfrm>
          <a:prstGeom prst="rect">
            <a:avLst/>
          </a:prstGeom>
          <a:noFill/>
        </p:spPr>
        <p:txBody>
          <a:bodyPr vert="horz" rtlCol="0">
            <a:spAutoFit/>
          </a:bodyPr>
          <a:lstStyle/>
          <a:p>
            <a:pPr algn="ctr"/>
            <a:r>
              <a:rPr lang="en-US" sz="3100"/>
              <a:t>So I prophesied as I was commanded; and as I prophesied, there was a noise, and behold, a rattling; and the bones came together, bone to its bone. And I looked, and behold, sinews were on them, and flesh grew and skin covered them; but there was no breath in them. Then He said to me, "Prophesy to the breath, prophesy, son of man, and say to the breath, 'Thus says the Lord GOD, "Come from the four winds, O breath, and breathe on these slain, that they come to life. (Continued...)</a:t>
            </a:r>
          </a:p>
        </p:txBody>
      </p:sp>
    </p:spTree>
    <p:extLst>
      <p:ext uri="{BB962C8B-B14F-4D97-AF65-F5344CB8AC3E}">
        <p14:creationId xmlns:p14="http://schemas.microsoft.com/office/powerpoint/2010/main" val="395928912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3949828-DCFB-C705-FAE9-15EE4E74A50D}"/>
              </a:ext>
            </a:extLst>
          </p:cNvPr>
          <p:cNvSpPr txBox="1"/>
          <p:nvPr/>
        </p:nvSpPr>
        <p:spPr>
          <a:xfrm>
            <a:off x="127000" y="127000"/>
            <a:ext cx="7315200" cy="553998"/>
          </a:xfrm>
          <a:prstGeom prst="rect">
            <a:avLst/>
          </a:prstGeom>
          <a:noFill/>
        </p:spPr>
        <p:txBody>
          <a:bodyPr vert="horz" lIns="0" tIns="0" rIns="0" bIns="0" rtlCol="0">
            <a:spAutoFit/>
          </a:bodyPr>
          <a:lstStyle/>
          <a:p>
            <a:r>
              <a:rPr lang="en-US"/>
              <a:t>THE TRANSITION FROM FLESH TO SPIRIT OCCURS AT THE RESURRECTION</a:t>
            </a:r>
          </a:p>
        </p:txBody>
      </p:sp>
      <p:sp>
        <p:nvSpPr>
          <p:cNvPr id="3" name="TextBox 2">
            <a:extLst>
              <a:ext uri="{FF2B5EF4-FFF2-40B4-BE49-F238E27FC236}">
                <a16:creationId xmlns:a16="http://schemas.microsoft.com/office/drawing/2014/main" id="{F7FDB0D8-9287-FC4F-0282-494E5C7C9FE7}"/>
              </a:ext>
            </a:extLst>
          </p:cNvPr>
          <p:cNvSpPr txBox="1"/>
          <p:nvPr/>
        </p:nvSpPr>
        <p:spPr>
          <a:xfrm>
            <a:off x="1016000" y="635000"/>
            <a:ext cx="10160000" cy="1523494"/>
          </a:xfrm>
          <a:prstGeom prst="rect">
            <a:avLst/>
          </a:prstGeom>
          <a:noFill/>
        </p:spPr>
        <p:txBody>
          <a:bodyPr vert="horz" rtlCol="0">
            <a:spAutoFit/>
          </a:bodyPr>
          <a:lstStyle/>
          <a:p>
            <a:pPr algn="ctr"/>
            <a:r>
              <a:rPr lang="en-US" sz="3100"/>
              <a:t>"'" So I prophesied as He commanded me,</a:t>
            </a:r>
            <a:r>
              <a:rPr lang="en-US" sz="3100" b="1">
                <a:solidFill>
                  <a:srgbClr val="FF0000"/>
                </a:solidFill>
              </a:rPr>
              <a:t> and the breath came into them, and they came to life and stood on their feet, an exceedingly great army</a:t>
            </a:r>
            <a:r>
              <a:rPr lang="en-US" sz="3100"/>
              <a:t>.</a:t>
            </a:r>
          </a:p>
        </p:txBody>
      </p:sp>
    </p:spTree>
    <p:extLst>
      <p:ext uri="{BB962C8B-B14F-4D97-AF65-F5344CB8AC3E}">
        <p14:creationId xmlns:p14="http://schemas.microsoft.com/office/powerpoint/2010/main" val="46989159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A908823-2457-7D49-BE31-BFA2B11472A3}"/>
              </a:ext>
            </a:extLst>
          </p:cNvPr>
          <p:cNvSpPr txBox="1"/>
          <p:nvPr/>
        </p:nvSpPr>
        <p:spPr>
          <a:xfrm>
            <a:off x="127000" y="127000"/>
            <a:ext cx="7315200" cy="553998"/>
          </a:xfrm>
          <a:prstGeom prst="rect">
            <a:avLst/>
          </a:prstGeom>
          <a:noFill/>
        </p:spPr>
        <p:txBody>
          <a:bodyPr vert="horz" lIns="0" tIns="0" rIns="0" bIns="0" rtlCol="0">
            <a:spAutoFit/>
          </a:bodyPr>
          <a:lstStyle/>
          <a:p>
            <a:r>
              <a:rPr lang="en-US"/>
              <a:t>THE TRANSITION FROM FLESH TO SPIRIT OCCURS AT THE RESURRECTION</a:t>
            </a:r>
          </a:p>
        </p:txBody>
      </p:sp>
      <p:sp>
        <p:nvSpPr>
          <p:cNvPr id="3" name="TextBox 2">
            <a:extLst>
              <a:ext uri="{FF2B5EF4-FFF2-40B4-BE49-F238E27FC236}">
                <a16:creationId xmlns:a16="http://schemas.microsoft.com/office/drawing/2014/main" id="{6DE0DE1F-5AFA-9C14-9C6B-20EF416F9EEE}"/>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15:51-52</a:t>
            </a:r>
          </a:p>
        </p:txBody>
      </p:sp>
      <p:sp>
        <p:nvSpPr>
          <p:cNvPr id="4" name="TextBox 3">
            <a:extLst>
              <a:ext uri="{FF2B5EF4-FFF2-40B4-BE49-F238E27FC236}">
                <a16:creationId xmlns:a16="http://schemas.microsoft.com/office/drawing/2014/main" id="{23C7312F-7A3A-4C33-5C60-9282D3DB6C1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DCEEF2F-0361-EE3A-7B78-82CC065214E4}"/>
              </a:ext>
            </a:extLst>
          </p:cNvPr>
          <p:cNvSpPr txBox="1"/>
          <p:nvPr/>
        </p:nvSpPr>
        <p:spPr>
          <a:xfrm>
            <a:off x="1016000" y="1905000"/>
            <a:ext cx="10160000" cy="2477601"/>
          </a:xfrm>
          <a:prstGeom prst="rect">
            <a:avLst/>
          </a:prstGeom>
          <a:noFill/>
        </p:spPr>
        <p:txBody>
          <a:bodyPr vert="horz" rtlCol="0">
            <a:spAutoFit/>
          </a:bodyPr>
          <a:lstStyle/>
          <a:p>
            <a:pPr algn="ctr"/>
            <a:r>
              <a:rPr lang="en-US" sz="3100"/>
              <a:t>Behold, I tell you a mystery; we will not all sleep, but we will all be changed, in a moment, in the twinkling of an eye, at the last trumpet; for the trumpet will sound, </a:t>
            </a:r>
            <a:r>
              <a:rPr lang="en-US" sz="3100" b="1">
                <a:solidFill>
                  <a:srgbClr val="FF0000"/>
                </a:solidFill>
              </a:rPr>
              <a:t>and the dead will be raised imperishable, and we will be changed</a:t>
            </a:r>
            <a:r>
              <a:rPr lang="en-US" sz="3100"/>
              <a:t>.</a:t>
            </a:r>
          </a:p>
        </p:txBody>
      </p:sp>
    </p:spTree>
    <p:extLst>
      <p:ext uri="{BB962C8B-B14F-4D97-AF65-F5344CB8AC3E}">
        <p14:creationId xmlns:p14="http://schemas.microsoft.com/office/powerpoint/2010/main" val="376857282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3A4B4E-331E-14E4-9886-38FDE14EBC18}"/>
              </a:ext>
            </a:extLst>
          </p:cNvPr>
          <p:cNvSpPr txBox="1"/>
          <p:nvPr/>
        </p:nvSpPr>
        <p:spPr>
          <a:xfrm>
            <a:off x="127000" y="127000"/>
            <a:ext cx="7315200" cy="553998"/>
          </a:xfrm>
          <a:prstGeom prst="rect">
            <a:avLst/>
          </a:prstGeom>
          <a:noFill/>
        </p:spPr>
        <p:txBody>
          <a:bodyPr vert="horz" lIns="0" tIns="0" rIns="0" bIns="0" rtlCol="0">
            <a:spAutoFit/>
          </a:bodyPr>
          <a:lstStyle/>
          <a:p>
            <a:r>
              <a:rPr lang="en-US"/>
              <a:t>THE TRANSITION FROM FLESH TO SPIRIT OCCURS AT THE RESURRECTION</a:t>
            </a:r>
          </a:p>
        </p:txBody>
      </p:sp>
      <p:sp>
        <p:nvSpPr>
          <p:cNvPr id="3" name="TextBox 2">
            <a:extLst>
              <a:ext uri="{FF2B5EF4-FFF2-40B4-BE49-F238E27FC236}">
                <a16:creationId xmlns:a16="http://schemas.microsoft.com/office/drawing/2014/main" id="{068DF788-B6C7-0C3B-A1A0-A9D02B901310}"/>
              </a:ext>
            </a:extLst>
          </p:cNvPr>
          <p:cNvSpPr txBox="1"/>
          <p:nvPr/>
        </p:nvSpPr>
        <p:spPr>
          <a:xfrm>
            <a:off x="0" y="762000"/>
            <a:ext cx="12192000" cy="646331"/>
          </a:xfrm>
          <a:prstGeom prst="rect">
            <a:avLst/>
          </a:prstGeom>
          <a:noFill/>
        </p:spPr>
        <p:txBody>
          <a:bodyPr vert="horz" rtlCol="0">
            <a:spAutoFit/>
          </a:bodyPr>
          <a:lstStyle/>
          <a:p>
            <a:pPr algn="ctr"/>
            <a:r>
              <a:rPr lang="en-US" sz="3600"/>
              <a:t>First John 3:2</a:t>
            </a:r>
          </a:p>
        </p:txBody>
      </p:sp>
      <p:sp>
        <p:nvSpPr>
          <p:cNvPr id="4" name="TextBox 3">
            <a:extLst>
              <a:ext uri="{FF2B5EF4-FFF2-40B4-BE49-F238E27FC236}">
                <a16:creationId xmlns:a16="http://schemas.microsoft.com/office/drawing/2014/main" id="{82F04B5E-F73F-F1BF-CD23-617CA748063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28C3D03-2938-BF3E-528B-E54CBAD33FDB}"/>
              </a:ext>
            </a:extLst>
          </p:cNvPr>
          <p:cNvSpPr txBox="1"/>
          <p:nvPr/>
        </p:nvSpPr>
        <p:spPr>
          <a:xfrm>
            <a:off x="1016000" y="1905000"/>
            <a:ext cx="10160000" cy="2000548"/>
          </a:xfrm>
          <a:prstGeom prst="rect">
            <a:avLst/>
          </a:prstGeom>
          <a:noFill/>
        </p:spPr>
        <p:txBody>
          <a:bodyPr vert="horz" rtlCol="0">
            <a:spAutoFit/>
          </a:bodyPr>
          <a:lstStyle/>
          <a:p>
            <a:pPr algn="ctr"/>
            <a:r>
              <a:rPr lang="en-US" sz="3100"/>
              <a:t>Beloved, now we are children of God, and it has not appeared as yet what we will be. We know that </a:t>
            </a:r>
            <a:r>
              <a:rPr lang="en-US" sz="3100" b="1">
                <a:solidFill>
                  <a:srgbClr val="FF0000"/>
                </a:solidFill>
              </a:rPr>
              <a:t>when He appears, we will be like Him</a:t>
            </a:r>
            <a:r>
              <a:rPr lang="en-US" sz="3100"/>
              <a:t>, because we will see Him just as He is.</a:t>
            </a:r>
          </a:p>
        </p:txBody>
      </p:sp>
    </p:spTree>
    <p:extLst>
      <p:ext uri="{BB962C8B-B14F-4D97-AF65-F5344CB8AC3E}">
        <p14:creationId xmlns:p14="http://schemas.microsoft.com/office/powerpoint/2010/main" val="67321700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47DBC0-426A-D7ED-A7A1-836780FB69A6}"/>
              </a:ext>
            </a:extLst>
          </p:cNvPr>
          <p:cNvSpPr txBox="1"/>
          <p:nvPr/>
        </p:nvSpPr>
        <p:spPr>
          <a:xfrm>
            <a:off x="127000" y="127000"/>
            <a:ext cx="7315200" cy="553998"/>
          </a:xfrm>
          <a:prstGeom prst="rect">
            <a:avLst/>
          </a:prstGeom>
          <a:noFill/>
        </p:spPr>
        <p:txBody>
          <a:bodyPr vert="horz" lIns="0" tIns="0" rIns="0" bIns="0" rtlCol="0">
            <a:spAutoFit/>
          </a:bodyPr>
          <a:lstStyle/>
          <a:p>
            <a:r>
              <a:rPr lang="en-US"/>
              <a:t>THE TRANSITION FROM FLESH TO SPIRIT OCCURS AT THE RESURRECTION</a:t>
            </a:r>
          </a:p>
        </p:txBody>
      </p:sp>
      <p:sp>
        <p:nvSpPr>
          <p:cNvPr id="3" name="TextBox 2">
            <a:extLst>
              <a:ext uri="{FF2B5EF4-FFF2-40B4-BE49-F238E27FC236}">
                <a16:creationId xmlns:a16="http://schemas.microsoft.com/office/drawing/2014/main" id="{B16E9AA5-A4C0-A33B-2ABD-DE640B7F19C7}"/>
              </a:ext>
            </a:extLst>
          </p:cNvPr>
          <p:cNvSpPr txBox="1"/>
          <p:nvPr/>
        </p:nvSpPr>
        <p:spPr>
          <a:xfrm>
            <a:off x="0" y="762000"/>
            <a:ext cx="12192000" cy="646331"/>
          </a:xfrm>
          <a:prstGeom prst="rect">
            <a:avLst/>
          </a:prstGeom>
          <a:noFill/>
        </p:spPr>
        <p:txBody>
          <a:bodyPr vert="horz" rtlCol="0">
            <a:spAutoFit/>
          </a:bodyPr>
          <a:lstStyle/>
          <a:p>
            <a:pPr algn="ctr"/>
            <a:r>
              <a:rPr lang="en-US" sz="3600"/>
              <a:t>Luke 20:34-36</a:t>
            </a:r>
          </a:p>
        </p:txBody>
      </p:sp>
      <p:sp>
        <p:nvSpPr>
          <p:cNvPr id="4" name="TextBox 3">
            <a:extLst>
              <a:ext uri="{FF2B5EF4-FFF2-40B4-BE49-F238E27FC236}">
                <a16:creationId xmlns:a16="http://schemas.microsoft.com/office/drawing/2014/main" id="{CAB0AA09-B698-3837-541E-AE91B7B8855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0791483-079C-52B4-BCEB-4046712D76F0}"/>
              </a:ext>
            </a:extLst>
          </p:cNvPr>
          <p:cNvSpPr txBox="1"/>
          <p:nvPr/>
        </p:nvSpPr>
        <p:spPr>
          <a:xfrm>
            <a:off x="1016000" y="1905000"/>
            <a:ext cx="10160000" cy="2954655"/>
          </a:xfrm>
          <a:prstGeom prst="rect">
            <a:avLst/>
          </a:prstGeom>
          <a:noFill/>
        </p:spPr>
        <p:txBody>
          <a:bodyPr vert="horz" rtlCol="0">
            <a:spAutoFit/>
          </a:bodyPr>
          <a:lstStyle/>
          <a:p>
            <a:pPr algn="ctr"/>
            <a:r>
              <a:rPr lang="en-US" sz="3100"/>
              <a:t>Jesus said to them, "The sons of this age marry and are given in marriage, </a:t>
            </a:r>
            <a:r>
              <a:rPr lang="en-US" sz="3100" b="1">
                <a:solidFill>
                  <a:srgbClr val="FF0000"/>
                </a:solidFill>
              </a:rPr>
              <a:t>but those who are considered worthy to attain to that age and the resurrection from the dead</a:t>
            </a:r>
            <a:r>
              <a:rPr lang="en-US" sz="3100"/>
              <a:t>, neither marry nor are given in marriage; for they cannot even die anymore, </a:t>
            </a:r>
            <a:r>
              <a:rPr lang="en-US" sz="3100" b="1">
                <a:solidFill>
                  <a:srgbClr val="FF0000"/>
                </a:solidFill>
              </a:rPr>
              <a:t>because they are like angels</a:t>
            </a:r>
            <a:r>
              <a:rPr lang="en-US" sz="3100"/>
              <a:t>, and are sons of God, being sons of the resurrection.</a:t>
            </a:r>
          </a:p>
        </p:txBody>
      </p:sp>
    </p:spTree>
    <p:extLst>
      <p:ext uri="{BB962C8B-B14F-4D97-AF65-F5344CB8AC3E}">
        <p14:creationId xmlns:p14="http://schemas.microsoft.com/office/powerpoint/2010/main" val="163799860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11C37D-B641-D6B5-0F21-6F0F185FA00D}"/>
              </a:ext>
            </a:extLst>
          </p:cNvPr>
          <p:cNvSpPr txBox="1"/>
          <p:nvPr/>
        </p:nvSpPr>
        <p:spPr>
          <a:xfrm>
            <a:off x="127000" y="127000"/>
            <a:ext cx="7315200" cy="553998"/>
          </a:xfrm>
          <a:prstGeom prst="rect">
            <a:avLst/>
          </a:prstGeom>
          <a:noFill/>
        </p:spPr>
        <p:txBody>
          <a:bodyPr vert="horz" lIns="0" tIns="0" rIns="0" bIns="0" rtlCol="0">
            <a:spAutoFit/>
          </a:bodyPr>
          <a:lstStyle/>
          <a:p>
            <a:r>
              <a:rPr lang="en-US"/>
              <a:t>THE TRANSITION FROM FLESH TO SPIRIT OCCURS AT THE RESURRECTION</a:t>
            </a:r>
          </a:p>
        </p:txBody>
      </p:sp>
      <p:sp>
        <p:nvSpPr>
          <p:cNvPr id="3" name="TextBox 2">
            <a:extLst>
              <a:ext uri="{FF2B5EF4-FFF2-40B4-BE49-F238E27FC236}">
                <a16:creationId xmlns:a16="http://schemas.microsoft.com/office/drawing/2014/main" id="{5F7C3E2C-3191-EB4E-5C07-F07206CDBD74}"/>
              </a:ext>
            </a:extLst>
          </p:cNvPr>
          <p:cNvSpPr txBox="1"/>
          <p:nvPr/>
        </p:nvSpPr>
        <p:spPr>
          <a:xfrm>
            <a:off x="0" y="762000"/>
            <a:ext cx="12192000" cy="646331"/>
          </a:xfrm>
          <a:prstGeom prst="rect">
            <a:avLst/>
          </a:prstGeom>
          <a:noFill/>
        </p:spPr>
        <p:txBody>
          <a:bodyPr vert="horz" rtlCol="0">
            <a:spAutoFit/>
          </a:bodyPr>
          <a:lstStyle/>
          <a:p>
            <a:pPr algn="ctr"/>
            <a:r>
              <a:rPr lang="en-US" sz="3600"/>
              <a:t>Philippians 3:20-21</a:t>
            </a:r>
          </a:p>
        </p:txBody>
      </p:sp>
      <p:sp>
        <p:nvSpPr>
          <p:cNvPr id="4" name="TextBox 3">
            <a:extLst>
              <a:ext uri="{FF2B5EF4-FFF2-40B4-BE49-F238E27FC236}">
                <a16:creationId xmlns:a16="http://schemas.microsoft.com/office/drawing/2014/main" id="{0CE83EEA-540A-84DD-A884-CC607677E8A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042899C-63A7-4377-51C0-6DBE3D5A4DA8}"/>
              </a:ext>
            </a:extLst>
          </p:cNvPr>
          <p:cNvSpPr txBox="1"/>
          <p:nvPr/>
        </p:nvSpPr>
        <p:spPr>
          <a:xfrm>
            <a:off x="1016000" y="1905000"/>
            <a:ext cx="10160000" cy="2477601"/>
          </a:xfrm>
          <a:prstGeom prst="rect">
            <a:avLst/>
          </a:prstGeom>
          <a:noFill/>
        </p:spPr>
        <p:txBody>
          <a:bodyPr vert="horz" rtlCol="0">
            <a:spAutoFit/>
          </a:bodyPr>
          <a:lstStyle/>
          <a:p>
            <a:pPr algn="ctr"/>
            <a:r>
              <a:rPr lang="en-US" sz="3100"/>
              <a:t>For our citizenship is in heaven, from which also </a:t>
            </a:r>
            <a:r>
              <a:rPr lang="en-US" sz="3100" b="1">
                <a:solidFill>
                  <a:srgbClr val="FF0000"/>
                </a:solidFill>
              </a:rPr>
              <a:t>we eagerly wait for a Savior</a:t>
            </a:r>
            <a:r>
              <a:rPr lang="en-US" sz="3100"/>
              <a:t>, the Lord Jesus Christ; </a:t>
            </a:r>
            <a:r>
              <a:rPr lang="en-US" sz="3100" b="1">
                <a:solidFill>
                  <a:srgbClr val="FF0000"/>
                </a:solidFill>
              </a:rPr>
              <a:t>who will transform the body of our humble state into conformity with the body of His glory</a:t>
            </a:r>
            <a:r>
              <a:rPr lang="en-US" sz="3100"/>
              <a:t>, by the exertion of the power that He has even to subject all things to Himself.</a:t>
            </a:r>
          </a:p>
        </p:txBody>
      </p:sp>
    </p:spTree>
    <p:extLst>
      <p:ext uri="{BB962C8B-B14F-4D97-AF65-F5344CB8AC3E}">
        <p14:creationId xmlns:p14="http://schemas.microsoft.com/office/powerpoint/2010/main" val="352603403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53A7DF-8868-BA80-3874-545210B62314}"/>
              </a:ext>
            </a:extLst>
          </p:cNvPr>
          <p:cNvSpPr txBox="1"/>
          <p:nvPr/>
        </p:nvSpPr>
        <p:spPr>
          <a:xfrm>
            <a:off x="127000" y="127000"/>
            <a:ext cx="7315200" cy="553998"/>
          </a:xfrm>
          <a:prstGeom prst="rect">
            <a:avLst/>
          </a:prstGeom>
          <a:noFill/>
        </p:spPr>
        <p:txBody>
          <a:bodyPr vert="horz" lIns="0" tIns="0" rIns="0" bIns="0" rtlCol="0">
            <a:spAutoFit/>
          </a:bodyPr>
          <a:lstStyle/>
          <a:p>
            <a:r>
              <a:rPr lang="en-US"/>
              <a:t>THE TRANSITION FROM FLESH TO SPIRIT OCCURS AT THE RESURRECTION</a:t>
            </a:r>
          </a:p>
        </p:txBody>
      </p:sp>
      <p:sp>
        <p:nvSpPr>
          <p:cNvPr id="3" name="TextBox 2">
            <a:extLst>
              <a:ext uri="{FF2B5EF4-FFF2-40B4-BE49-F238E27FC236}">
                <a16:creationId xmlns:a16="http://schemas.microsoft.com/office/drawing/2014/main" id="{2648040A-C235-D7C4-B995-65DD1F4EE206}"/>
              </a:ext>
            </a:extLst>
          </p:cNvPr>
          <p:cNvSpPr txBox="1"/>
          <p:nvPr/>
        </p:nvSpPr>
        <p:spPr>
          <a:xfrm>
            <a:off x="0" y="762000"/>
            <a:ext cx="12192000" cy="646331"/>
          </a:xfrm>
          <a:prstGeom prst="rect">
            <a:avLst/>
          </a:prstGeom>
          <a:noFill/>
        </p:spPr>
        <p:txBody>
          <a:bodyPr vert="horz" rtlCol="0">
            <a:spAutoFit/>
          </a:bodyPr>
          <a:lstStyle/>
          <a:p>
            <a:pPr algn="ctr"/>
            <a:r>
              <a:rPr lang="en-US" sz="3600"/>
              <a:t>Psalm 17:15</a:t>
            </a:r>
          </a:p>
        </p:txBody>
      </p:sp>
      <p:sp>
        <p:nvSpPr>
          <p:cNvPr id="4" name="TextBox 3">
            <a:extLst>
              <a:ext uri="{FF2B5EF4-FFF2-40B4-BE49-F238E27FC236}">
                <a16:creationId xmlns:a16="http://schemas.microsoft.com/office/drawing/2014/main" id="{0C00D613-69DD-549E-F3BB-04E2F13D316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4B91CD8-23D0-69B7-B809-C65B63D33A8B}"/>
              </a:ext>
            </a:extLst>
          </p:cNvPr>
          <p:cNvSpPr txBox="1"/>
          <p:nvPr/>
        </p:nvSpPr>
        <p:spPr>
          <a:xfrm>
            <a:off x="1016000" y="1905000"/>
            <a:ext cx="10160000" cy="1046440"/>
          </a:xfrm>
          <a:prstGeom prst="rect">
            <a:avLst/>
          </a:prstGeom>
          <a:noFill/>
        </p:spPr>
        <p:txBody>
          <a:bodyPr vert="horz" rtlCol="0">
            <a:spAutoFit/>
          </a:bodyPr>
          <a:lstStyle/>
          <a:p>
            <a:pPr algn="ctr"/>
            <a:r>
              <a:rPr lang="en-US" sz="3100"/>
              <a:t>As for me, I shall behold Your face in righteousness; </a:t>
            </a:r>
            <a:r>
              <a:rPr lang="en-US" sz="3100" b="1">
                <a:solidFill>
                  <a:srgbClr val="FF0000"/>
                </a:solidFill>
              </a:rPr>
              <a:t>I will be satisfied with Your likeness when I awake</a:t>
            </a:r>
            <a:r>
              <a:rPr lang="en-US" sz="3100"/>
              <a:t>.</a:t>
            </a:r>
          </a:p>
        </p:txBody>
      </p:sp>
    </p:spTree>
    <p:extLst>
      <p:ext uri="{BB962C8B-B14F-4D97-AF65-F5344CB8AC3E}">
        <p14:creationId xmlns:p14="http://schemas.microsoft.com/office/powerpoint/2010/main" val="277869305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34F3D6-85A8-2BF5-E6B2-431E242D2E1E}"/>
              </a:ext>
            </a:extLst>
          </p:cNvPr>
          <p:cNvSpPr txBox="1"/>
          <p:nvPr/>
        </p:nvSpPr>
        <p:spPr>
          <a:xfrm>
            <a:off x="127000" y="127000"/>
            <a:ext cx="7315200" cy="553998"/>
          </a:xfrm>
          <a:prstGeom prst="rect">
            <a:avLst/>
          </a:prstGeom>
          <a:noFill/>
        </p:spPr>
        <p:txBody>
          <a:bodyPr vert="horz" lIns="0" tIns="0" rIns="0" bIns="0" rtlCol="0">
            <a:spAutoFit/>
          </a:bodyPr>
          <a:lstStyle/>
          <a:p>
            <a:r>
              <a:rPr lang="en-US"/>
              <a:t>THE TRANSITION FROM FLESH TO SPIRIT OCCURS AT THE RESURRECTION</a:t>
            </a:r>
          </a:p>
        </p:txBody>
      </p:sp>
      <p:sp>
        <p:nvSpPr>
          <p:cNvPr id="3" name="TextBox 2">
            <a:extLst>
              <a:ext uri="{FF2B5EF4-FFF2-40B4-BE49-F238E27FC236}">
                <a16:creationId xmlns:a16="http://schemas.microsoft.com/office/drawing/2014/main" id="{CCE83736-9177-7336-EBBC-AA107476C317}"/>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3:17-18</a:t>
            </a:r>
          </a:p>
        </p:txBody>
      </p:sp>
      <p:sp>
        <p:nvSpPr>
          <p:cNvPr id="4" name="TextBox 3">
            <a:extLst>
              <a:ext uri="{FF2B5EF4-FFF2-40B4-BE49-F238E27FC236}">
                <a16:creationId xmlns:a16="http://schemas.microsoft.com/office/drawing/2014/main" id="{E0956C56-E3B7-DC45-3690-E4B7AB1870E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3182AEA-1A2D-8612-C21A-6A3825B016D9}"/>
              </a:ext>
            </a:extLst>
          </p:cNvPr>
          <p:cNvSpPr txBox="1"/>
          <p:nvPr/>
        </p:nvSpPr>
        <p:spPr>
          <a:xfrm>
            <a:off x="1016000" y="1905000"/>
            <a:ext cx="10160000" cy="2477601"/>
          </a:xfrm>
          <a:prstGeom prst="rect">
            <a:avLst/>
          </a:prstGeom>
          <a:noFill/>
        </p:spPr>
        <p:txBody>
          <a:bodyPr vert="horz" rtlCol="0">
            <a:spAutoFit/>
          </a:bodyPr>
          <a:lstStyle/>
          <a:p>
            <a:pPr algn="ctr"/>
            <a:r>
              <a:rPr lang="en-US" sz="3100"/>
              <a:t>Now the Lord is the Spirit, and where the Spirit of the Lord is, there is liberty. But we all, with unveiled face, beholding as in a mirror the glory of the Lord, </a:t>
            </a:r>
            <a:r>
              <a:rPr lang="en-US" sz="3100" b="1">
                <a:solidFill>
                  <a:srgbClr val="FF0000"/>
                </a:solidFill>
              </a:rPr>
              <a:t>are being transformed into the same image from glory to glory</a:t>
            </a:r>
            <a:r>
              <a:rPr lang="en-US" sz="3100"/>
              <a:t>, just as from the Lord, the Spirit.</a:t>
            </a:r>
          </a:p>
        </p:txBody>
      </p:sp>
    </p:spTree>
    <p:extLst>
      <p:ext uri="{BB962C8B-B14F-4D97-AF65-F5344CB8AC3E}">
        <p14:creationId xmlns:p14="http://schemas.microsoft.com/office/powerpoint/2010/main" val="259134419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9EE53B-B04F-00FB-2650-D481E49CA82B}"/>
              </a:ext>
            </a:extLst>
          </p:cNvPr>
          <p:cNvSpPr txBox="1"/>
          <p:nvPr/>
        </p:nvSpPr>
        <p:spPr>
          <a:xfrm>
            <a:off x="127000" y="127000"/>
            <a:ext cx="7315200" cy="553998"/>
          </a:xfrm>
          <a:prstGeom prst="rect">
            <a:avLst/>
          </a:prstGeom>
          <a:noFill/>
        </p:spPr>
        <p:txBody>
          <a:bodyPr vert="horz" lIns="0" tIns="0" rIns="0" bIns="0" rtlCol="0">
            <a:spAutoFit/>
          </a:bodyPr>
          <a:lstStyle/>
          <a:p>
            <a:r>
              <a:rPr lang="en-US"/>
              <a:t>THE TRANSITION FROM FLESH TO SPIRIT OCCURS AT THE RESURRECTION</a:t>
            </a:r>
          </a:p>
        </p:txBody>
      </p:sp>
      <p:sp>
        <p:nvSpPr>
          <p:cNvPr id="3" name="TextBox 2">
            <a:extLst>
              <a:ext uri="{FF2B5EF4-FFF2-40B4-BE49-F238E27FC236}">
                <a16:creationId xmlns:a16="http://schemas.microsoft.com/office/drawing/2014/main" id="{374B3FC3-97B6-474D-F505-8B833099C5CA}"/>
              </a:ext>
            </a:extLst>
          </p:cNvPr>
          <p:cNvSpPr txBox="1"/>
          <p:nvPr/>
        </p:nvSpPr>
        <p:spPr>
          <a:xfrm>
            <a:off x="0" y="762000"/>
            <a:ext cx="12192000" cy="646331"/>
          </a:xfrm>
          <a:prstGeom prst="rect">
            <a:avLst/>
          </a:prstGeom>
          <a:noFill/>
        </p:spPr>
        <p:txBody>
          <a:bodyPr vert="horz" rtlCol="0">
            <a:spAutoFit/>
          </a:bodyPr>
          <a:lstStyle/>
          <a:p>
            <a:pPr algn="ctr"/>
            <a:r>
              <a:rPr lang="en-US" sz="3600"/>
              <a:t>Second Esdras [4th Ezra] 2:34-35</a:t>
            </a:r>
          </a:p>
        </p:txBody>
      </p:sp>
      <p:sp>
        <p:nvSpPr>
          <p:cNvPr id="4" name="TextBox 3">
            <a:extLst>
              <a:ext uri="{FF2B5EF4-FFF2-40B4-BE49-F238E27FC236}">
                <a16:creationId xmlns:a16="http://schemas.microsoft.com/office/drawing/2014/main" id="{517F96F1-5221-9ACD-3A16-1F487182E73D}"/>
              </a:ext>
            </a:extLst>
          </p:cNvPr>
          <p:cNvSpPr txBox="1"/>
          <p:nvPr/>
        </p:nvSpPr>
        <p:spPr>
          <a:xfrm>
            <a:off x="0" y="1270000"/>
            <a:ext cx="12192000" cy="400110"/>
          </a:xfrm>
          <a:prstGeom prst="rect">
            <a:avLst/>
          </a:prstGeom>
          <a:noFill/>
        </p:spPr>
        <p:txBody>
          <a:bodyPr vert="horz" rtlCol="0">
            <a:spAutoFit/>
          </a:bodyPr>
          <a:lstStyle/>
          <a:p>
            <a:pPr algn="ctr"/>
            <a:r>
              <a:rPr lang="en-US" sz="2000"/>
              <a:t>(1611 KJV, King James Version)</a:t>
            </a:r>
          </a:p>
        </p:txBody>
      </p:sp>
      <p:sp>
        <p:nvSpPr>
          <p:cNvPr id="5" name="TextBox 4">
            <a:extLst>
              <a:ext uri="{FF2B5EF4-FFF2-40B4-BE49-F238E27FC236}">
                <a16:creationId xmlns:a16="http://schemas.microsoft.com/office/drawing/2014/main" id="{9EE32DA1-07A5-076B-7D30-D03F54B81FF9}"/>
              </a:ext>
            </a:extLst>
          </p:cNvPr>
          <p:cNvSpPr txBox="1"/>
          <p:nvPr/>
        </p:nvSpPr>
        <p:spPr>
          <a:xfrm>
            <a:off x="1016000" y="1905000"/>
            <a:ext cx="10160000" cy="2954655"/>
          </a:xfrm>
          <a:prstGeom prst="rect">
            <a:avLst/>
          </a:prstGeom>
          <a:noFill/>
        </p:spPr>
        <p:txBody>
          <a:bodyPr vert="horz" rtlCol="0">
            <a:spAutoFit/>
          </a:bodyPr>
          <a:lstStyle/>
          <a:p>
            <a:pPr algn="ctr"/>
            <a:r>
              <a:rPr lang="en-US" sz="3100"/>
              <a:t>And therefore I say unto you, O ye heathen, that hear and understand, look for your Shepherd, he shall give you everlasting rest; for he is nigh at hand, that shall come in the end of the world. Be ready to the reward of the kingdom, </a:t>
            </a:r>
            <a:r>
              <a:rPr lang="en-US" sz="3100" b="1">
                <a:solidFill>
                  <a:srgbClr val="FF0000"/>
                </a:solidFill>
              </a:rPr>
              <a:t>for the everlasting light shall shine upon you for evermore</a:t>
            </a:r>
            <a:r>
              <a:rPr lang="en-US" sz="3100"/>
              <a:t>.</a:t>
            </a:r>
          </a:p>
        </p:txBody>
      </p:sp>
    </p:spTree>
    <p:extLst>
      <p:ext uri="{BB962C8B-B14F-4D97-AF65-F5344CB8AC3E}">
        <p14:creationId xmlns:p14="http://schemas.microsoft.com/office/powerpoint/2010/main" val="71432250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2F9F3-2CFD-41C8-32D9-A29F14036527}"/>
              </a:ext>
            </a:extLst>
          </p:cNvPr>
          <p:cNvSpPr>
            <a:spLocks noGrp="1"/>
          </p:cNvSpPr>
          <p:nvPr>
            <p:ph type="ctrTitle"/>
          </p:nvPr>
        </p:nvSpPr>
        <p:spPr>
          <a:xfrm>
            <a:off x="2758440" y="762000"/>
            <a:ext cx="6675120" cy="2951825"/>
          </a:xfrm>
        </p:spPr>
        <p:txBody>
          <a:bodyPr>
            <a:normAutofit/>
          </a:bodyPr>
          <a:lstStyle/>
          <a:p>
            <a:pPr algn="ctr"/>
            <a:r>
              <a:rPr lang="en-US" sz="4800">
                <a:solidFill>
                  <a:srgbClr val="000000"/>
                </a:solidFill>
              </a:rPr>
              <a:t>The Transition: The Perfected Nature</a:t>
            </a:r>
          </a:p>
        </p:txBody>
      </p:sp>
      <p:sp>
        <p:nvSpPr>
          <p:cNvPr id="3" name="Subtitle 2">
            <a:extLst>
              <a:ext uri="{FF2B5EF4-FFF2-40B4-BE49-F238E27FC236}">
                <a16:creationId xmlns:a16="http://schemas.microsoft.com/office/drawing/2014/main" id="{432281BC-73AF-384C-0FE6-28DA5E79B05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4700803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5136AD-31EA-95F3-DD48-BEE87DC02FF9}"/>
              </a:ext>
            </a:extLst>
          </p:cNvPr>
          <p:cNvSpPr txBox="1"/>
          <p:nvPr/>
        </p:nvSpPr>
        <p:spPr>
          <a:xfrm>
            <a:off x="127000" y="127000"/>
            <a:ext cx="7315200" cy="276999"/>
          </a:xfrm>
          <a:prstGeom prst="rect">
            <a:avLst/>
          </a:prstGeom>
          <a:noFill/>
        </p:spPr>
        <p:txBody>
          <a:bodyPr vert="horz" lIns="0" tIns="0" rIns="0" bIns="0" rtlCol="0">
            <a:spAutoFit/>
          </a:bodyPr>
          <a:lstStyle/>
          <a:p>
            <a:r>
              <a:rPr lang="en-US"/>
              <a:t>THE TRANSITION: THE PERFECTED NATURE</a:t>
            </a:r>
          </a:p>
        </p:txBody>
      </p:sp>
      <p:sp>
        <p:nvSpPr>
          <p:cNvPr id="3" name="TextBox 2">
            <a:extLst>
              <a:ext uri="{FF2B5EF4-FFF2-40B4-BE49-F238E27FC236}">
                <a16:creationId xmlns:a16="http://schemas.microsoft.com/office/drawing/2014/main" id="{068B2B57-81A0-BA18-08E7-682B81E31DD5}"/>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13:10</a:t>
            </a:r>
          </a:p>
        </p:txBody>
      </p:sp>
      <p:sp>
        <p:nvSpPr>
          <p:cNvPr id="4" name="TextBox 3">
            <a:extLst>
              <a:ext uri="{FF2B5EF4-FFF2-40B4-BE49-F238E27FC236}">
                <a16:creationId xmlns:a16="http://schemas.microsoft.com/office/drawing/2014/main" id="{87DD1953-A049-5522-4881-13A974A21AA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1C8C5F7-A985-78DA-83E3-10B0928B2339}"/>
              </a:ext>
            </a:extLst>
          </p:cNvPr>
          <p:cNvSpPr txBox="1"/>
          <p:nvPr/>
        </p:nvSpPr>
        <p:spPr>
          <a:xfrm>
            <a:off x="1016000" y="1905000"/>
            <a:ext cx="10160000" cy="569387"/>
          </a:xfrm>
          <a:prstGeom prst="rect">
            <a:avLst/>
          </a:prstGeom>
          <a:noFill/>
        </p:spPr>
        <p:txBody>
          <a:bodyPr vert="horz" rtlCol="0">
            <a:spAutoFit/>
          </a:bodyPr>
          <a:lstStyle/>
          <a:p>
            <a:pPr algn="ctr"/>
            <a:r>
              <a:rPr lang="en-US" sz="3100"/>
              <a:t>but </a:t>
            </a:r>
            <a:r>
              <a:rPr lang="en-US" sz="3100" b="1">
                <a:solidFill>
                  <a:srgbClr val="FF0000"/>
                </a:solidFill>
              </a:rPr>
              <a:t>when the perfect comes</a:t>
            </a:r>
            <a:r>
              <a:rPr lang="en-US" sz="3100"/>
              <a:t>, the partial will be done away.</a:t>
            </a:r>
          </a:p>
        </p:txBody>
      </p:sp>
    </p:spTree>
    <p:extLst>
      <p:ext uri="{BB962C8B-B14F-4D97-AF65-F5344CB8AC3E}">
        <p14:creationId xmlns:p14="http://schemas.microsoft.com/office/powerpoint/2010/main" val="249776300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59BD50-5B26-7672-477F-8FCC0AFB69D7}"/>
              </a:ext>
            </a:extLst>
          </p:cNvPr>
          <p:cNvSpPr txBox="1"/>
          <p:nvPr/>
        </p:nvSpPr>
        <p:spPr>
          <a:xfrm>
            <a:off x="127000" y="127000"/>
            <a:ext cx="7315200" cy="276999"/>
          </a:xfrm>
          <a:prstGeom prst="rect">
            <a:avLst/>
          </a:prstGeom>
          <a:noFill/>
        </p:spPr>
        <p:txBody>
          <a:bodyPr vert="horz" lIns="0" tIns="0" rIns="0" bIns="0" rtlCol="0">
            <a:spAutoFit/>
          </a:bodyPr>
          <a:lstStyle/>
          <a:p>
            <a:r>
              <a:rPr lang="en-US"/>
              <a:t>THE TRANSITION: THE PERFECTED NATURE</a:t>
            </a:r>
          </a:p>
        </p:txBody>
      </p:sp>
      <p:sp>
        <p:nvSpPr>
          <p:cNvPr id="3" name="TextBox 2">
            <a:extLst>
              <a:ext uri="{FF2B5EF4-FFF2-40B4-BE49-F238E27FC236}">
                <a16:creationId xmlns:a16="http://schemas.microsoft.com/office/drawing/2014/main" id="{34FF089B-668B-200A-BC52-F0EF1ECC719B}"/>
              </a:ext>
            </a:extLst>
          </p:cNvPr>
          <p:cNvSpPr txBox="1"/>
          <p:nvPr/>
        </p:nvSpPr>
        <p:spPr>
          <a:xfrm>
            <a:off x="0" y="762000"/>
            <a:ext cx="12192000" cy="646331"/>
          </a:xfrm>
          <a:prstGeom prst="rect">
            <a:avLst/>
          </a:prstGeom>
          <a:noFill/>
        </p:spPr>
        <p:txBody>
          <a:bodyPr vert="horz" rtlCol="0">
            <a:spAutoFit/>
          </a:bodyPr>
          <a:lstStyle/>
          <a:p>
            <a:pPr algn="ctr"/>
            <a:r>
              <a:rPr lang="en-US" sz="3600"/>
              <a:t>First Enoch 71:1</a:t>
            </a:r>
          </a:p>
        </p:txBody>
      </p:sp>
      <p:sp>
        <p:nvSpPr>
          <p:cNvPr id="4" name="TextBox 3">
            <a:extLst>
              <a:ext uri="{FF2B5EF4-FFF2-40B4-BE49-F238E27FC236}">
                <a16:creationId xmlns:a16="http://schemas.microsoft.com/office/drawing/2014/main" id="{913E30BA-0815-3A8C-1092-73AD78D3369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99AF05F-CEC8-8721-77F0-2F7FF0618691}"/>
              </a:ext>
            </a:extLst>
          </p:cNvPr>
          <p:cNvSpPr txBox="1"/>
          <p:nvPr/>
        </p:nvSpPr>
        <p:spPr>
          <a:xfrm>
            <a:off x="1016000" y="1905000"/>
            <a:ext cx="10160000" cy="1046440"/>
          </a:xfrm>
          <a:prstGeom prst="rect">
            <a:avLst/>
          </a:prstGeom>
          <a:noFill/>
        </p:spPr>
        <p:txBody>
          <a:bodyPr vert="horz" rtlCol="0">
            <a:spAutoFit/>
          </a:bodyPr>
          <a:lstStyle/>
          <a:p>
            <a:pPr algn="ctr"/>
            <a:r>
              <a:rPr lang="en-US" sz="3100"/>
              <a:t>And it came to pass after this that </a:t>
            </a:r>
            <a:r>
              <a:rPr lang="en-US" sz="3100" b="1">
                <a:solidFill>
                  <a:srgbClr val="FF0000"/>
                </a:solidFill>
              </a:rPr>
              <a:t>my spirit was translated</a:t>
            </a:r>
          </a:p>
        </p:txBody>
      </p:sp>
    </p:spTree>
    <p:extLst>
      <p:ext uri="{BB962C8B-B14F-4D97-AF65-F5344CB8AC3E}">
        <p14:creationId xmlns:p14="http://schemas.microsoft.com/office/powerpoint/2010/main" val="155034794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CD54A8-A18E-FF35-C35F-ACD1226FE84C}"/>
              </a:ext>
            </a:extLst>
          </p:cNvPr>
          <p:cNvSpPr txBox="1"/>
          <p:nvPr/>
        </p:nvSpPr>
        <p:spPr>
          <a:xfrm>
            <a:off x="127000" y="127000"/>
            <a:ext cx="7315200" cy="276999"/>
          </a:xfrm>
          <a:prstGeom prst="rect">
            <a:avLst/>
          </a:prstGeom>
          <a:noFill/>
        </p:spPr>
        <p:txBody>
          <a:bodyPr vert="horz" lIns="0" tIns="0" rIns="0" bIns="0" rtlCol="0">
            <a:spAutoFit/>
          </a:bodyPr>
          <a:lstStyle/>
          <a:p>
            <a:r>
              <a:rPr lang="en-US"/>
              <a:t>THE TRANSITION: THE PERFECTED NATURE</a:t>
            </a:r>
          </a:p>
        </p:txBody>
      </p:sp>
      <p:sp>
        <p:nvSpPr>
          <p:cNvPr id="3" name="TextBox 2">
            <a:extLst>
              <a:ext uri="{FF2B5EF4-FFF2-40B4-BE49-F238E27FC236}">
                <a16:creationId xmlns:a16="http://schemas.microsoft.com/office/drawing/2014/main" id="{93879983-395C-0235-1983-E81504D23FA1}"/>
              </a:ext>
            </a:extLst>
          </p:cNvPr>
          <p:cNvSpPr txBox="1"/>
          <p:nvPr/>
        </p:nvSpPr>
        <p:spPr>
          <a:xfrm>
            <a:off x="0" y="762000"/>
            <a:ext cx="12192000" cy="646331"/>
          </a:xfrm>
          <a:prstGeom prst="rect">
            <a:avLst/>
          </a:prstGeom>
          <a:noFill/>
        </p:spPr>
        <p:txBody>
          <a:bodyPr vert="horz" rtlCol="0">
            <a:spAutoFit/>
          </a:bodyPr>
          <a:lstStyle/>
          <a:p>
            <a:pPr algn="ctr"/>
            <a:r>
              <a:rPr lang="en-US" sz="3600"/>
              <a:t>First Enoch 71:5</a:t>
            </a:r>
          </a:p>
        </p:txBody>
      </p:sp>
      <p:sp>
        <p:nvSpPr>
          <p:cNvPr id="4" name="TextBox 3">
            <a:extLst>
              <a:ext uri="{FF2B5EF4-FFF2-40B4-BE49-F238E27FC236}">
                <a16:creationId xmlns:a16="http://schemas.microsoft.com/office/drawing/2014/main" id="{3E91FDEE-78F7-14BC-C257-1B05D20BB8E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C8F749D-CAE5-D817-0917-EA94D1C1CF13}"/>
              </a:ext>
            </a:extLst>
          </p:cNvPr>
          <p:cNvSpPr txBox="1"/>
          <p:nvPr/>
        </p:nvSpPr>
        <p:spPr>
          <a:xfrm>
            <a:off x="1016000" y="1905000"/>
            <a:ext cx="10160000" cy="569387"/>
          </a:xfrm>
          <a:prstGeom prst="rect">
            <a:avLst/>
          </a:prstGeom>
          <a:noFill/>
        </p:spPr>
        <p:txBody>
          <a:bodyPr vert="horz" rtlCol="0">
            <a:spAutoFit/>
          </a:bodyPr>
          <a:lstStyle/>
          <a:p>
            <a:pPr algn="ctr"/>
            <a:r>
              <a:rPr lang="en-US" sz="3100"/>
              <a:t>And </a:t>
            </a:r>
            <a:r>
              <a:rPr lang="en-US" sz="3100" b="1">
                <a:solidFill>
                  <a:srgbClr val="FF0000"/>
                </a:solidFill>
              </a:rPr>
              <a:t>he translated my spirit</a:t>
            </a:r>
            <a:r>
              <a:rPr lang="en-US" sz="3100"/>
              <a:t> into the heaven of heavens,</a:t>
            </a:r>
          </a:p>
        </p:txBody>
      </p:sp>
    </p:spTree>
    <p:extLst>
      <p:ext uri="{BB962C8B-B14F-4D97-AF65-F5344CB8AC3E}">
        <p14:creationId xmlns:p14="http://schemas.microsoft.com/office/powerpoint/2010/main" val="246002993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A57624-6007-6A33-8C97-279D48F5F755}"/>
              </a:ext>
            </a:extLst>
          </p:cNvPr>
          <p:cNvSpPr txBox="1"/>
          <p:nvPr/>
        </p:nvSpPr>
        <p:spPr>
          <a:xfrm>
            <a:off x="127000" y="127000"/>
            <a:ext cx="7315200" cy="276999"/>
          </a:xfrm>
          <a:prstGeom prst="rect">
            <a:avLst/>
          </a:prstGeom>
          <a:noFill/>
        </p:spPr>
        <p:txBody>
          <a:bodyPr vert="horz" lIns="0" tIns="0" rIns="0" bIns="0" rtlCol="0">
            <a:spAutoFit/>
          </a:bodyPr>
          <a:lstStyle/>
          <a:p>
            <a:r>
              <a:rPr lang="en-US"/>
              <a:t>THE TRANSITION: THE PERFECTED NATURE</a:t>
            </a:r>
          </a:p>
        </p:txBody>
      </p:sp>
      <p:sp>
        <p:nvSpPr>
          <p:cNvPr id="3" name="TextBox 2">
            <a:extLst>
              <a:ext uri="{FF2B5EF4-FFF2-40B4-BE49-F238E27FC236}">
                <a16:creationId xmlns:a16="http://schemas.microsoft.com/office/drawing/2014/main" id="{003CAEBC-2196-3F70-4F7C-5FC1788CE7AF}"/>
              </a:ext>
            </a:extLst>
          </p:cNvPr>
          <p:cNvSpPr txBox="1"/>
          <p:nvPr/>
        </p:nvSpPr>
        <p:spPr>
          <a:xfrm>
            <a:off x="0" y="762000"/>
            <a:ext cx="12192000" cy="646331"/>
          </a:xfrm>
          <a:prstGeom prst="rect">
            <a:avLst/>
          </a:prstGeom>
          <a:noFill/>
        </p:spPr>
        <p:txBody>
          <a:bodyPr vert="horz" rtlCol="0">
            <a:spAutoFit/>
          </a:bodyPr>
          <a:lstStyle/>
          <a:p>
            <a:pPr algn="ctr"/>
            <a:r>
              <a:rPr lang="en-US" sz="3600"/>
              <a:t>Hebrews 10:14</a:t>
            </a:r>
          </a:p>
        </p:txBody>
      </p:sp>
      <p:sp>
        <p:nvSpPr>
          <p:cNvPr id="4" name="TextBox 3">
            <a:extLst>
              <a:ext uri="{FF2B5EF4-FFF2-40B4-BE49-F238E27FC236}">
                <a16:creationId xmlns:a16="http://schemas.microsoft.com/office/drawing/2014/main" id="{E714693C-EE1C-763B-D5C0-AABC1C0D041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E869409-AE23-F9CD-D047-853DFA56F072}"/>
              </a:ext>
            </a:extLst>
          </p:cNvPr>
          <p:cNvSpPr txBox="1"/>
          <p:nvPr/>
        </p:nvSpPr>
        <p:spPr>
          <a:xfrm>
            <a:off x="1016000" y="1905000"/>
            <a:ext cx="10160000" cy="1046440"/>
          </a:xfrm>
          <a:prstGeom prst="rect">
            <a:avLst/>
          </a:prstGeom>
          <a:noFill/>
        </p:spPr>
        <p:txBody>
          <a:bodyPr vert="horz" rtlCol="0">
            <a:spAutoFit/>
          </a:bodyPr>
          <a:lstStyle/>
          <a:p>
            <a:pPr algn="ctr"/>
            <a:r>
              <a:rPr lang="en-US" sz="3100"/>
              <a:t>For by one offering </a:t>
            </a:r>
            <a:r>
              <a:rPr lang="en-US" sz="3100" b="1">
                <a:solidFill>
                  <a:srgbClr val="FF0000"/>
                </a:solidFill>
              </a:rPr>
              <a:t>He has perfected for all time those who are sanctified.</a:t>
            </a:r>
          </a:p>
        </p:txBody>
      </p:sp>
    </p:spTree>
    <p:extLst>
      <p:ext uri="{BB962C8B-B14F-4D97-AF65-F5344CB8AC3E}">
        <p14:creationId xmlns:p14="http://schemas.microsoft.com/office/powerpoint/2010/main" val="280164986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1F8673-22EF-8D75-DB05-93BDAF414F77}"/>
              </a:ext>
            </a:extLst>
          </p:cNvPr>
          <p:cNvSpPr txBox="1"/>
          <p:nvPr/>
        </p:nvSpPr>
        <p:spPr>
          <a:xfrm>
            <a:off x="127000" y="127000"/>
            <a:ext cx="7315200" cy="276999"/>
          </a:xfrm>
          <a:prstGeom prst="rect">
            <a:avLst/>
          </a:prstGeom>
          <a:noFill/>
        </p:spPr>
        <p:txBody>
          <a:bodyPr vert="horz" lIns="0" tIns="0" rIns="0" bIns="0" rtlCol="0">
            <a:spAutoFit/>
          </a:bodyPr>
          <a:lstStyle/>
          <a:p>
            <a:r>
              <a:rPr lang="en-US"/>
              <a:t>THE TRANSITION: THE PERFECTED NATURE</a:t>
            </a:r>
          </a:p>
        </p:txBody>
      </p:sp>
      <p:sp>
        <p:nvSpPr>
          <p:cNvPr id="3" name="TextBox 2">
            <a:extLst>
              <a:ext uri="{FF2B5EF4-FFF2-40B4-BE49-F238E27FC236}">
                <a16:creationId xmlns:a16="http://schemas.microsoft.com/office/drawing/2014/main" id="{79110D46-11E8-2686-A023-82B26AF4EAD8}"/>
              </a:ext>
            </a:extLst>
          </p:cNvPr>
          <p:cNvSpPr txBox="1"/>
          <p:nvPr/>
        </p:nvSpPr>
        <p:spPr>
          <a:xfrm>
            <a:off x="0" y="762000"/>
            <a:ext cx="12192000" cy="646331"/>
          </a:xfrm>
          <a:prstGeom prst="rect">
            <a:avLst/>
          </a:prstGeom>
          <a:noFill/>
        </p:spPr>
        <p:txBody>
          <a:bodyPr vert="horz" rtlCol="0">
            <a:spAutoFit/>
          </a:bodyPr>
          <a:lstStyle/>
          <a:p>
            <a:pPr algn="ctr"/>
            <a:r>
              <a:rPr lang="en-US" sz="3600"/>
              <a:t>Hebrews 11:40</a:t>
            </a:r>
          </a:p>
        </p:txBody>
      </p:sp>
      <p:sp>
        <p:nvSpPr>
          <p:cNvPr id="4" name="TextBox 3">
            <a:extLst>
              <a:ext uri="{FF2B5EF4-FFF2-40B4-BE49-F238E27FC236}">
                <a16:creationId xmlns:a16="http://schemas.microsoft.com/office/drawing/2014/main" id="{326AA23C-6A61-794E-2FFB-48A1F65234F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DD5E029-BAC7-644D-88D7-4AE112E8AEC8}"/>
              </a:ext>
            </a:extLst>
          </p:cNvPr>
          <p:cNvSpPr txBox="1"/>
          <p:nvPr/>
        </p:nvSpPr>
        <p:spPr>
          <a:xfrm>
            <a:off x="1016000" y="1905000"/>
            <a:ext cx="10160000" cy="1046440"/>
          </a:xfrm>
          <a:prstGeom prst="rect">
            <a:avLst/>
          </a:prstGeom>
          <a:noFill/>
        </p:spPr>
        <p:txBody>
          <a:bodyPr vert="horz" rtlCol="0">
            <a:spAutoFit/>
          </a:bodyPr>
          <a:lstStyle/>
          <a:p>
            <a:pPr algn="ctr"/>
            <a:r>
              <a:rPr lang="en-US" sz="3100"/>
              <a:t>because God had provided something better for us, </a:t>
            </a:r>
            <a:r>
              <a:rPr lang="en-US" sz="3100" b="1">
                <a:solidFill>
                  <a:srgbClr val="FF0000"/>
                </a:solidFill>
              </a:rPr>
              <a:t>so that apart from us they would not be made perfect</a:t>
            </a:r>
            <a:r>
              <a:rPr lang="en-US" sz="3100"/>
              <a:t>.</a:t>
            </a:r>
          </a:p>
        </p:txBody>
      </p:sp>
    </p:spTree>
    <p:extLst>
      <p:ext uri="{BB962C8B-B14F-4D97-AF65-F5344CB8AC3E}">
        <p14:creationId xmlns:p14="http://schemas.microsoft.com/office/powerpoint/2010/main" val="221008970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5EDEB4-EA5C-2DF8-FCEF-300974369FB8}"/>
              </a:ext>
            </a:extLst>
          </p:cNvPr>
          <p:cNvSpPr txBox="1"/>
          <p:nvPr/>
        </p:nvSpPr>
        <p:spPr>
          <a:xfrm>
            <a:off x="127000" y="127000"/>
            <a:ext cx="7315200" cy="276999"/>
          </a:xfrm>
          <a:prstGeom prst="rect">
            <a:avLst/>
          </a:prstGeom>
          <a:noFill/>
        </p:spPr>
        <p:txBody>
          <a:bodyPr vert="horz" lIns="0" tIns="0" rIns="0" bIns="0" rtlCol="0">
            <a:spAutoFit/>
          </a:bodyPr>
          <a:lstStyle/>
          <a:p>
            <a:r>
              <a:rPr lang="en-US"/>
              <a:t>THE TRANSITION: THE PERFECTED NATURE</a:t>
            </a:r>
          </a:p>
        </p:txBody>
      </p:sp>
      <p:sp>
        <p:nvSpPr>
          <p:cNvPr id="3" name="TextBox 2">
            <a:extLst>
              <a:ext uri="{FF2B5EF4-FFF2-40B4-BE49-F238E27FC236}">
                <a16:creationId xmlns:a16="http://schemas.microsoft.com/office/drawing/2014/main" id="{2E86CA8F-F302-B35D-EE5F-6172BBDE4DBC}"/>
              </a:ext>
            </a:extLst>
          </p:cNvPr>
          <p:cNvSpPr txBox="1"/>
          <p:nvPr/>
        </p:nvSpPr>
        <p:spPr>
          <a:xfrm>
            <a:off x="0" y="762000"/>
            <a:ext cx="12192000" cy="646331"/>
          </a:xfrm>
          <a:prstGeom prst="rect">
            <a:avLst/>
          </a:prstGeom>
          <a:noFill/>
        </p:spPr>
        <p:txBody>
          <a:bodyPr vert="horz" rtlCol="0">
            <a:spAutoFit/>
          </a:bodyPr>
          <a:lstStyle/>
          <a:p>
            <a:pPr algn="ctr"/>
            <a:r>
              <a:rPr lang="en-US" sz="3600"/>
              <a:t>Hebrews 12:23</a:t>
            </a:r>
          </a:p>
        </p:txBody>
      </p:sp>
      <p:sp>
        <p:nvSpPr>
          <p:cNvPr id="4" name="TextBox 3">
            <a:extLst>
              <a:ext uri="{FF2B5EF4-FFF2-40B4-BE49-F238E27FC236}">
                <a16:creationId xmlns:a16="http://schemas.microsoft.com/office/drawing/2014/main" id="{755529DC-4918-EB71-F77C-915095502C2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D185728-C2FA-0804-50A2-0C8B6D31BDA3}"/>
              </a:ext>
            </a:extLst>
          </p:cNvPr>
          <p:cNvSpPr txBox="1"/>
          <p:nvPr/>
        </p:nvSpPr>
        <p:spPr>
          <a:xfrm>
            <a:off x="1016000" y="1905000"/>
            <a:ext cx="10160000" cy="1523494"/>
          </a:xfrm>
          <a:prstGeom prst="rect">
            <a:avLst/>
          </a:prstGeom>
          <a:noFill/>
        </p:spPr>
        <p:txBody>
          <a:bodyPr vert="horz" rtlCol="0">
            <a:spAutoFit/>
          </a:bodyPr>
          <a:lstStyle/>
          <a:p>
            <a:pPr algn="ctr"/>
            <a:r>
              <a:rPr lang="en-US" sz="3100"/>
              <a:t>to the general assembly and church of the firstborn who are enrolled in heaven, and to God, the Judge of all, and to the spirits of the righteous </a:t>
            </a:r>
            <a:r>
              <a:rPr lang="en-US" sz="3100" b="1">
                <a:solidFill>
                  <a:srgbClr val="FF0000"/>
                </a:solidFill>
              </a:rPr>
              <a:t>made perfect</a:t>
            </a:r>
            <a:r>
              <a:rPr lang="en-US" sz="3100"/>
              <a:t>,</a:t>
            </a:r>
          </a:p>
        </p:txBody>
      </p:sp>
    </p:spTree>
    <p:extLst>
      <p:ext uri="{BB962C8B-B14F-4D97-AF65-F5344CB8AC3E}">
        <p14:creationId xmlns:p14="http://schemas.microsoft.com/office/powerpoint/2010/main" val="426683928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72DC250-0E2D-F53B-4918-6CFED35B67F6}"/>
              </a:ext>
            </a:extLst>
          </p:cNvPr>
          <p:cNvSpPr txBox="1"/>
          <p:nvPr/>
        </p:nvSpPr>
        <p:spPr>
          <a:xfrm>
            <a:off x="127000" y="127000"/>
            <a:ext cx="7315200" cy="276999"/>
          </a:xfrm>
          <a:prstGeom prst="rect">
            <a:avLst/>
          </a:prstGeom>
          <a:noFill/>
        </p:spPr>
        <p:txBody>
          <a:bodyPr vert="horz" lIns="0" tIns="0" rIns="0" bIns="0" rtlCol="0">
            <a:spAutoFit/>
          </a:bodyPr>
          <a:lstStyle/>
          <a:p>
            <a:r>
              <a:rPr lang="en-US"/>
              <a:t>THE TRANSITION: THE PERFECTED NATURE</a:t>
            </a:r>
          </a:p>
        </p:txBody>
      </p:sp>
      <p:sp>
        <p:nvSpPr>
          <p:cNvPr id="3" name="TextBox 2">
            <a:extLst>
              <a:ext uri="{FF2B5EF4-FFF2-40B4-BE49-F238E27FC236}">
                <a16:creationId xmlns:a16="http://schemas.microsoft.com/office/drawing/2014/main" id="{B02C8BAF-A936-0A30-062F-1CB10F487810}"/>
              </a:ext>
            </a:extLst>
          </p:cNvPr>
          <p:cNvSpPr txBox="1"/>
          <p:nvPr/>
        </p:nvSpPr>
        <p:spPr>
          <a:xfrm>
            <a:off x="0" y="762000"/>
            <a:ext cx="12192000" cy="646331"/>
          </a:xfrm>
          <a:prstGeom prst="rect">
            <a:avLst/>
          </a:prstGeom>
          <a:noFill/>
        </p:spPr>
        <p:txBody>
          <a:bodyPr vert="horz" rtlCol="0">
            <a:spAutoFit/>
          </a:bodyPr>
          <a:lstStyle/>
          <a:p>
            <a:pPr algn="ctr"/>
            <a:r>
              <a:rPr lang="en-US" sz="3600"/>
              <a:t>Hebrews 2:10</a:t>
            </a:r>
          </a:p>
        </p:txBody>
      </p:sp>
      <p:sp>
        <p:nvSpPr>
          <p:cNvPr id="4" name="TextBox 3">
            <a:extLst>
              <a:ext uri="{FF2B5EF4-FFF2-40B4-BE49-F238E27FC236}">
                <a16:creationId xmlns:a16="http://schemas.microsoft.com/office/drawing/2014/main" id="{A27623C6-4828-F563-F2EE-84FAF8B3D9F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15200F1-9F5E-405A-0D9F-3E3862295EFF}"/>
              </a:ext>
            </a:extLst>
          </p:cNvPr>
          <p:cNvSpPr txBox="1"/>
          <p:nvPr/>
        </p:nvSpPr>
        <p:spPr>
          <a:xfrm>
            <a:off x="1016000" y="1905000"/>
            <a:ext cx="10160000" cy="2000548"/>
          </a:xfrm>
          <a:prstGeom prst="rect">
            <a:avLst/>
          </a:prstGeom>
          <a:noFill/>
        </p:spPr>
        <p:txBody>
          <a:bodyPr vert="horz" rtlCol="0">
            <a:spAutoFit/>
          </a:bodyPr>
          <a:lstStyle/>
          <a:p>
            <a:pPr algn="ctr"/>
            <a:r>
              <a:rPr lang="en-US" sz="3100"/>
              <a:t>For it was fitting for Him, for whom are all things, and through whom are all things, </a:t>
            </a:r>
            <a:r>
              <a:rPr lang="en-US" sz="3100" b="1">
                <a:solidFill>
                  <a:srgbClr val="FF0000"/>
                </a:solidFill>
              </a:rPr>
              <a:t>in bringing many sons to glory</a:t>
            </a:r>
            <a:r>
              <a:rPr lang="en-US" sz="3100"/>
              <a:t>, to perfect the author of their salvation through sufferings.</a:t>
            </a:r>
          </a:p>
        </p:txBody>
      </p:sp>
    </p:spTree>
    <p:extLst>
      <p:ext uri="{BB962C8B-B14F-4D97-AF65-F5344CB8AC3E}">
        <p14:creationId xmlns:p14="http://schemas.microsoft.com/office/powerpoint/2010/main" val="242931620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7F077A-B573-AB83-8795-4D56CC50EB4E}"/>
              </a:ext>
            </a:extLst>
          </p:cNvPr>
          <p:cNvSpPr txBox="1"/>
          <p:nvPr/>
        </p:nvSpPr>
        <p:spPr>
          <a:xfrm>
            <a:off x="127000" y="127000"/>
            <a:ext cx="7315200" cy="276999"/>
          </a:xfrm>
          <a:prstGeom prst="rect">
            <a:avLst/>
          </a:prstGeom>
          <a:noFill/>
        </p:spPr>
        <p:txBody>
          <a:bodyPr vert="horz" lIns="0" tIns="0" rIns="0" bIns="0" rtlCol="0">
            <a:spAutoFit/>
          </a:bodyPr>
          <a:lstStyle/>
          <a:p>
            <a:r>
              <a:rPr lang="en-US"/>
              <a:t>THE TRANSITION: THE PERFECTED NATURE</a:t>
            </a:r>
          </a:p>
        </p:txBody>
      </p:sp>
      <p:sp>
        <p:nvSpPr>
          <p:cNvPr id="3" name="TextBox 2">
            <a:extLst>
              <a:ext uri="{FF2B5EF4-FFF2-40B4-BE49-F238E27FC236}">
                <a16:creationId xmlns:a16="http://schemas.microsoft.com/office/drawing/2014/main" id="{DBAC19AE-A282-54AC-4ABF-9826C7A5BB34}"/>
              </a:ext>
            </a:extLst>
          </p:cNvPr>
          <p:cNvSpPr txBox="1"/>
          <p:nvPr/>
        </p:nvSpPr>
        <p:spPr>
          <a:xfrm>
            <a:off x="0" y="762000"/>
            <a:ext cx="12192000" cy="646331"/>
          </a:xfrm>
          <a:prstGeom prst="rect">
            <a:avLst/>
          </a:prstGeom>
          <a:noFill/>
        </p:spPr>
        <p:txBody>
          <a:bodyPr vert="horz" rtlCol="0">
            <a:spAutoFit/>
          </a:bodyPr>
          <a:lstStyle/>
          <a:p>
            <a:pPr algn="ctr"/>
            <a:r>
              <a:rPr lang="en-US" sz="3600"/>
              <a:t>Hebrews 5:9</a:t>
            </a:r>
          </a:p>
        </p:txBody>
      </p:sp>
      <p:sp>
        <p:nvSpPr>
          <p:cNvPr id="4" name="TextBox 3">
            <a:extLst>
              <a:ext uri="{FF2B5EF4-FFF2-40B4-BE49-F238E27FC236}">
                <a16:creationId xmlns:a16="http://schemas.microsoft.com/office/drawing/2014/main" id="{ACBA16D6-0DF6-8988-4630-C67796DA253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E116DA0-E8B4-E080-28DC-03BA58000A85}"/>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And having been made perfect</a:t>
            </a:r>
            <a:r>
              <a:rPr lang="en-US" sz="3100"/>
              <a:t>, He became to all those who obey Him the source of eternal salvation,</a:t>
            </a:r>
          </a:p>
        </p:txBody>
      </p:sp>
    </p:spTree>
    <p:extLst>
      <p:ext uri="{BB962C8B-B14F-4D97-AF65-F5344CB8AC3E}">
        <p14:creationId xmlns:p14="http://schemas.microsoft.com/office/powerpoint/2010/main" val="698841202"/>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523667-98E1-69FA-A23A-CD0100A8137C}"/>
              </a:ext>
            </a:extLst>
          </p:cNvPr>
          <p:cNvSpPr txBox="1"/>
          <p:nvPr/>
        </p:nvSpPr>
        <p:spPr>
          <a:xfrm>
            <a:off x="127000" y="127000"/>
            <a:ext cx="7315200" cy="276999"/>
          </a:xfrm>
          <a:prstGeom prst="rect">
            <a:avLst/>
          </a:prstGeom>
          <a:noFill/>
        </p:spPr>
        <p:txBody>
          <a:bodyPr vert="horz" lIns="0" tIns="0" rIns="0" bIns="0" rtlCol="0">
            <a:spAutoFit/>
          </a:bodyPr>
          <a:lstStyle/>
          <a:p>
            <a:r>
              <a:rPr lang="en-US"/>
              <a:t>THE TRANSITION: THE PERFECTED NATURE</a:t>
            </a:r>
          </a:p>
        </p:txBody>
      </p:sp>
      <p:sp>
        <p:nvSpPr>
          <p:cNvPr id="3" name="TextBox 2">
            <a:extLst>
              <a:ext uri="{FF2B5EF4-FFF2-40B4-BE49-F238E27FC236}">
                <a16:creationId xmlns:a16="http://schemas.microsoft.com/office/drawing/2014/main" id="{0AB4B709-9902-B17C-620D-9718DADB17B5}"/>
              </a:ext>
            </a:extLst>
          </p:cNvPr>
          <p:cNvSpPr txBox="1"/>
          <p:nvPr/>
        </p:nvSpPr>
        <p:spPr>
          <a:xfrm>
            <a:off x="0" y="762000"/>
            <a:ext cx="12192000" cy="646331"/>
          </a:xfrm>
          <a:prstGeom prst="rect">
            <a:avLst/>
          </a:prstGeom>
          <a:noFill/>
        </p:spPr>
        <p:txBody>
          <a:bodyPr vert="horz" rtlCol="0">
            <a:spAutoFit/>
          </a:bodyPr>
          <a:lstStyle/>
          <a:p>
            <a:pPr algn="ctr"/>
            <a:r>
              <a:rPr lang="en-US" sz="3600"/>
              <a:t>Hebrews 7:28</a:t>
            </a:r>
          </a:p>
        </p:txBody>
      </p:sp>
      <p:sp>
        <p:nvSpPr>
          <p:cNvPr id="4" name="TextBox 3">
            <a:extLst>
              <a:ext uri="{FF2B5EF4-FFF2-40B4-BE49-F238E27FC236}">
                <a16:creationId xmlns:a16="http://schemas.microsoft.com/office/drawing/2014/main" id="{B4458F18-A581-26B7-95DC-05AD49D480D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6CE99082-8FE7-084B-C419-B04E080E6A2E}"/>
              </a:ext>
            </a:extLst>
          </p:cNvPr>
          <p:cNvSpPr txBox="1"/>
          <p:nvPr/>
        </p:nvSpPr>
        <p:spPr>
          <a:xfrm>
            <a:off x="1016000" y="1905000"/>
            <a:ext cx="10160000" cy="1523494"/>
          </a:xfrm>
          <a:prstGeom prst="rect">
            <a:avLst/>
          </a:prstGeom>
          <a:noFill/>
        </p:spPr>
        <p:txBody>
          <a:bodyPr vert="horz" rtlCol="0">
            <a:spAutoFit/>
          </a:bodyPr>
          <a:lstStyle/>
          <a:p>
            <a:pPr algn="ctr"/>
            <a:r>
              <a:rPr lang="en-US" sz="3100"/>
              <a:t>For the law appointeth men high priests, having infirmity; but the word of the oath, which was after the law, appointeth a Son, </a:t>
            </a:r>
            <a:r>
              <a:rPr lang="en-US" sz="3100" b="1">
                <a:solidFill>
                  <a:srgbClr val="FF0000"/>
                </a:solidFill>
              </a:rPr>
              <a:t>perfected for evermore</a:t>
            </a:r>
            <a:r>
              <a:rPr lang="en-US" sz="3100"/>
              <a:t>.</a:t>
            </a:r>
          </a:p>
        </p:txBody>
      </p:sp>
    </p:spTree>
    <p:extLst>
      <p:ext uri="{BB962C8B-B14F-4D97-AF65-F5344CB8AC3E}">
        <p14:creationId xmlns:p14="http://schemas.microsoft.com/office/powerpoint/2010/main" val="2553367028"/>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DEE1D8-63DD-1B23-BCD9-9A2F6FF9F05F}"/>
              </a:ext>
            </a:extLst>
          </p:cNvPr>
          <p:cNvSpPr txBox="1"/>
          <p:nvPr/>
        </p:nvSpPr>
        <p:spPr>
          <a:xfrm>
            <a:off x="127000" y="127000"/>
            <a:ext cx="7315200" cy="276999"/>
          </a:xfrm>
          <a:prstGeom prst="rect">
            <a:avLst/>
          </a:prstGeom>
          <a:noFill/>
        </p:spPr>
        <p:txBody>
          <a:bodyPr vert="horz" lIns="0" tIns="0" rIns="0" bIns="0" rtlCol="0">
            <a:spAutoFit/>
          </a:bodyPr>
          <a:lstStyle/>
          <a:p>
            <a:r>
              <a:rPr lang="en-US"/>
              <a:t>THE TRANSITION: THE PERFECTED NATURE</a:t>
            </a:r>
          </a:p>
        </p:txBody>
      </p:sp>
      <p:sp>
        <p:nvSpPr>
          <p:cNvPr id="3" name="TextBox 2">
            <a:extLst>
              <a:ext uri="{FF2B5EF4-FFF2-40B4-BE49-F238E27FC236}">
                <a16:creationId xmlns:a16="http://schemas.microsoft.com/office/drawing/2014/main" id="{9248632E-1278-BDC7-8431-108987A052B6}"/>
              </a:ext>
            </a:extLst>
          </p:cNvPr>
          <p:cNvSpPr txBox="1"/>
          <p:nvPr/>
        </p:nvSpPr>
        <p:spPr>
          <a:xfrm>
            <a:off x="0" y="762000"/>
            <a:ext cx="12192000" cy="646331"/>
          </a:xfrm>
          <a:prstGeom prst="rect">
            <a:avLst/>
          </a:prstGeom>
          <a:noFill/>
        </p:spPr>
        <p:txBody>
          <a:bodyPr vert="horz" rtlCol="0">
            <a:spAutoFit/>
          </a:bodyPr>
          <a:lstStyle/>
          <a:p>
            <a:pPr algn="ctr"/>
            <a:r>
              <a:rPr lang="en-US" sz="3600"/>
              <a:t>James 1:4</a:t>
            </a:r>
          </a:p>
        </p:txBody>
      </p:sp>
      <p:sp>
        <p:nvSpPr>
          <p:cNvPr id="4" name="TextBox 3">
            <a:extLst>
              <a:ext uri="{FF2B5EF4-FFF2-40B4-BE49-F238E27FC236}">
                <a16:creationId xmlns:a16="http://schemas.microsoft.com/office/drawing/2014/main" id="{C3560319-6BDE-9F01-A5E2-03370DCB4A9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4E62A06-A428-0513-EF63-9E55190BE95A}"/>
              </a:ext>
            </a:extLst>
          </p:cNvPr>
          <p:cNvSpPr txBox="1"/>
          <p:nvPr/>
        </p:nvSpPr>
        <p:spPr>
          <a:xfrm>
            <a:off x="1016000" y="1905000"/>
            <a:ext cx="10160000" cy="1046440"/>
          </a:xfrm>
          <a:prstGeom prst="rect">
            <a:avLst/>
          </a:prstGeom>
          <a:noFill/>
        </p:spPr>
        <p:txBody>
          <a:bodyPr vert="horz" rtlCol="0">
            <a:spAutoFit/>
          </a:bodyPr>
          <a:lstStyle/>
          <a:p>
            <a:pPr algn="ctr"/>
            <a:r>
              <a:rPr lang="en-US" sz="3100"/>
              <a:t>And let endurance have its perfect result, </a:t>
            </a:r>
            <a:r>
              <a:rPr lang="en-US" sz="3100" b="1">
                <a:solidFill>
                  <a:srgbClr val="FF0000"/>
                </a:solidFill>
              </a:rPr>
              <a:t>so that you may be perfect and complete, lacking in nothing</a:t>
            </a:r>
            <a:r>
              <a:rPr lang="en-US" sz="3100"/>
              <a:t>.</a:t>
            </a:r>
          </a:p>
        </p:txBody>
      </p:sp>
    </p:spTree>
    <p:extLst>
      <p:ext uri="{BB962C8B-B14F-4D97-AF65-F5344CB8AC3E}">
        <p14:creationId xmlns:p14="http://schemas.microsoft.com/office/powerpoint/2010/main" val="157560418"/>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D22A76-B7EA-3C34-2115-ECB3A41C618D}"/>
              </a:ext>
            </a:extLst>
          </p:cNvPr>
          <p:cNvSpPr txBox="1"/>
          <p:nvPr/>
        </p:nvSpPr>
        <p:spPr>
          <a:xfrm>
            <a:off x="127000" y="127000"/>
            <a:ext cx="7315200" cy="276999"/>
          </a:xfrm>
          <a:prstGeom prst="rect">
            <a:avLst/>
          </a:prstGeom>
          <a:noFill/>
        </p:spPr>
        <p:txBody>
          <a:bodyPr vert="horz" lIns="0" tIns="0" rIns="0" bIns="0" rtlCol="0">
            <a:spAutoFit/>
          </a:bodyPr>
          <a:lstStyle/>
          <a:p>
            <a:r>
              <a:rPr lang="en-US"/>
              <a:t>THE TRANSITION: THE PERFECTED NATURE</a:t>
            </a:r>
          </a:p>
        </p:txBody>
      </p:sp>
      <p:sp>
        <p:nvSpPr>
          <p:cNvPr id="3" name="TextBox 2">
            <a:extLst>
              <a:ext uri="{FF2B5EF4-FFF2-40B4-BE49-F238E27FC236}">
                <a16:creationId xmlns:a16="http://schemas.microsoft.com/office/drawing/2014/main" id="{63AC9635-35DD-07E5-FBB7-61DF2E8C951B}"/>
              </a:ext>
            </a:extLst>
          </p:cNvPr>
          <p:cNvSpPr txBox="1"/>
          <p:nvPr/>
        </p:nvSpPr>
        <p:spPr>
          <a:xfrm>
            <a:off x="0" y="762000"/>
            <a:ext cx="12192000" cy="646331"/>
          </a:xfrm>
          <a:prstGeom prst="rect">
            <a:avLst/>
          </a:prstGeom>
          <a:noFill/>
        </p:spPr>
        <p:txBody>
          <a:bodyPr vert="horz" rtlCol="0">
            <a:spAutoFit/>
          </a:bodyPr>
          <a:lstStyle/>
          <a:p>
            <a:pPr algn="ctr"/>
            <a:r>
              <a:rPr lang="en-US" sz="3600"/>
              <a:t>John 17:21-23</a:t>
            </a:r>
          </a:p>
        </p:txBody>
      </p:sp>
      <p:sp>
        <p:nvSpPr>
          <p:cNvPr id="4" name="TextBox 3">
            <a:extLst>
              <a:ext uri="{FF2B5EF4-FFF2-40B4-BE49-F238E27FC236}">
                <a16:creationId xmlns:a16="http://schemas.microsoft.com/office/drawing/2014/main" id="{DD1B397A-C912-81AF-606C-C66B7E225B7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D5494FF-5FDF-47FB-7BC0-B954032C50B3}"/>
              </a:ext>
            </a:extLst>
          </p:cNvPr>
          <p:cNvSpPr txBox="1"/>
          <p:nvPr/>
        </p:nvSpPr>
        <p:spPr>
          <a:xfrm>
            <a:off x="1016000" y="1905000"/>
            <a:ext cx="10160000" cy="3431709"/>
          </a:xfrm>
          <a:prstGeom prst="rect">
            <a:avLst/>
          </a:prstGeom>
          <a:noFill/>
        </p:spPr>
        <p:txBody>
          <a:bodyPr vert="horz" rtlCol="0">
            <a:spAutoFit/>
          </a:bodyPr>
          <a:lstStyle/>
          <a:p>
            <a:pPr algn="ctr"/>
            <a:r>
              <a:rPr lang="en-US" sz="3100"/>
              <a:t>that they may all be one; even as You, Father, are in Me and I in You, that they also may be in Us, so that the world may believe that You sent Me. "</a:t>
            </a:r>
            <a:r>
              <a:rPr lang="en-US" sz="3100" b="1">
                <a:solidFill>
                  <a:srgbClr val="FF0000"/>
                </a:solidFill>
              </a:rPr>
              <a:t>The glory which You have given Me I have given to them</a:t>
            </a:r>
            <a:r>
              <a:rPr lang="en-US" sz="3100"/>
              <a:t>, that they may be one, just as We are one; I in them and You in Me, that they may be perfected in unity, so that the world may know that You sent Me, and loved them, even as You have loved Me.</a:t>
            </a:r>
          </a:p>
        </p:txBody>
      </p:sp>
    </p:spTree>
    <p:extLst>
      <p:ext uri="{BB962C8B-B14F-4D97-AF65-F5344CB8AC3E}">
        <p14:creationId xmlns:p14="http://schemas.microsoft.com/office/powerpoint/2010/main" val="117433193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D3AF13-FEEA-3F59-C013-CAEA27750150}"/>
              </a:ext>
            </a:extLst>
          </p:cNvPr>
          <p:cNvSpPr txBox="1"/>
          <p:nvPr/>
        </p:nvSpPr>
        <p:spPr>
          <a:xfrm>
            <a:off x="127000" y="127000"/>
            <a:ext cx="7315200" cy="276999"/>
          </a:xfrm>
          <a:prstGeom prst="rect">
            <a:avLst/>
          </a:prstGeom>
          <a:noFill/>
        </p:spPr>
        <p:txBody>
          <a:bodyPr vert="horz" lIns="0" tIns="0" rIns="0" bIns="0" rtlCol="0">
            <a:spAutoFit/>
          </a:bodyPr>
          <a:lstStyle/>
          <a:p>
            <a:r>
              <a:rPr lang="en-US"/>
              <a:t>THE TRANSITION: THE PERFECTED NATURE</a:t>
            </a:r>
          </a:p>
        </p:txBody>
      </p:sp>
      <p:sp>
        <p:nvSpPr>
          <p:cNvPr id="3" name="TextBox 2">
            <a:extLst>
              <a:ext uri="{FF2B5EF4-FFF2-40B4-BE49-F238E27FC236}">
                <a16:creationId xmlns:a16="http://schemas.microsoft.com/office/drawing/2014/main" id="{7529AF0C-74F7-90D3-6931-7AAD58ADFFB9}"/>
              </a:ext>
            </a:extLst>
          </p:cNvPr>
          <p:cNvSpPr txBox="1"/>
          <p:nvPr/>
        </p:nvSpPr>
        <p:spPr>
          <a:xfrm>
            <a:off x="0" y="762000"/>
            <a:ext cx="12192000" cy="646331"/>
          </a:xfrm>
          <a:prstGeom prst="rect">
            <a:avLst/>
          </a:prstGeom>
          <a:noFill/>
        </p:spPr>
        <p:txBody>
          <a:bodyPr vert="horz" rtlCol="0">
            <a:spAutoFit/>
          </a:bodyPr>
          <a:lstStyle/>
          <a:p>
            <a:pPr algn="ctr"/>
            <a:r>
              <a:rPr lang="en-US" sz="3600"/>
              <a:t>John 3:1-3</a:t>
            </a:r>
          </a:p>
        </p:txBody>
      </p:sp>
      <p:sp>
        <p:nvSpPr>
          <p:cNvPr id="4" name="TextBox 3">
            <a:extLst>
              <a:ext uri="{FF2B5EF4-FFF2-40B4-BE49-F238E27FC236}">
                <a16:creationId xmlns:a16="http://schemas.microsoft.com/office/drawing/2014/main" id="{5F38D338-AD30-E5FA-359A-4D57AC0AFBF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A590F85-D382-B2D0-04A9-B99F31E139B2}"/>
              </a:ext>
            </a:extLst>
          </p:cNvPr>
          <p:cNvSpPr txBox="1"/>
          <p:nvPr/>
        </p:nvSpPr>
        <p:spPr>
          <a:xfrm>
            <a:off x="1016000" y="1905000"/>
            <a:ext cx="10160000" cy="3908762"/>
          </a:xfrm>
          <a:prstGeom prst="rect">
            <a:avLst/>
          </a:prstGeom>
          <a:noFill/>
        </p:spPr>
        <p:txBody>
          <a:bodyPr vert="horz" rtlCol="0">
            <a:spAutoFit/>
          </a:bodyPr>
          <a:lstStyle/>
          <a:p>
            <a:pPr algn="ctr"/>
            <a:r>
              <a:rPr lang="en-US" sz="3100"/>
              <a:t>Now there was a man of the Pharisees, named Nicodemus, a ruler of the Jews; this man came to Jesus by night and said to Him, "Rabbi, we know that You have come from God as a teacher; for no one can do these signs that You do unless God is with him." Jesus answered and said to him, "Truly, truly, I say to you, </a:t>
            </a:r>
            <a:r>
              <a:rPr lang="en-US" sz="3100" b="1">
                <a:solidFill>
                  <a:srgbClr val="FF0000"/>
                </a:solidFill>
              </a:rPr>
              <a:t>unless one is born again he cannot see the kingdom of God</a:t>
            </a:r>
            <a:r>
              <a:rPr lang="en-US" sz="3100"/>
              <a:t>."</a:t>
            </a:r>
          </a:p>
        </p:txBody>
      </p:sp>
    </p:spTree>
    <p:extLst>
      <p:ext uri="{BB962C8B-B14F-4D97-AF65-F5344CB8AC3E}">
        <p14:creationId xmlns:p14="http://schemas.microsoft.com/office/powerpoint/2010/main" val="299651085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61C5513-305A-3356-AAC1-2DCEE860029B}"/>
              </a:ext>
            </a:extLst>
          </p:cNvPr>
          <p:cNvSpPr txBox="1"/>
          <p:nvPr/>
        </p:nvSpPr>
        <p:spPr>
          <a:xfrm>
            <a:off x="127000" y="127000"/>
            <a:ext cx="7315200" cy="276999"/>
          </a:xfrm>
          <a:prstGeom prst="rect">
            <a:avLst/>
          </a:prstGeom>
          <a:noFill/>
        </p:spPr>
        <p:txBody>
          <a:bodyPr vert="horz" lIns="0" tIns="0" rIns="0" bIns="0" rtlCol="0">
            <a:spAutoFit/>
          </a:bodyPr>
          <a:lstStyle/>
          <a:p>
            <a:r>
              <a:rPr lang="en-US"/>
              <a:t>THE TRANSITION: THE PERFECTED NATURE</a:t>
            </a:r>
          </a:p>
        </p:txBody>
      </p:sp>
      <p:sp>
        <p:nvSpPr>
          <p:cNvPr id="3" name="TextBox 2">
            <a:extLst>
              <a:ext uri="{FF2B5EF4-FFF2-40B4-BE49-F238E27FC236}">
                <a16:creationId xmlns:a16="http://schemas.microsoft.com/office/drawing/2014/main" id="{CFC6D446-AE19-6A08-ABF8-757369DF588C}"/>
              </a:ext>
            </a:extLst>
          </p:cNvPr>
          <p:cNvSpPr txBox="1"/>
          <p:nvPr/>
        </p:nvSpPr>
        <p:spPr>
          <a:xfrm>
            <a:off x="0" y="762000"/>
            <a:ext cx="12192000" cy="646331"/>
          </a:xfrm>
          <a:prstGeom prst="rect">
            <a:avLst/>
          </a:prstGeom>
          <a:noFill/>
        </p:spPr>
        <p:txBody>
          <a:bodyPr vert="horz" rtlCol="0">
            <a:spAutoFit/>
          </a:bodyPr>
          <a:lstStyle/>
          <a:p>
            <a:pPr algn="ctr"/>
            <a:r>
              <a:rPr lang="en-US" sz="3600"/>
              <a:t>Matthew 5:8</a:t>
            </a:r>
          </a:p>
        </p:txBody>
      </p:sp>
      <p:sp>
        <p:nvSpPr>
          <p:cNvPr id="4" name="TextBox 3">
            <a:extLst>
              <a:ext uri="{FF2B5EF4-FFF2-40B4-BE49-F238E27FC236}">
                <a16:creationId xmlns:a16="http://schemas.microsoft.com/office/drawing/2014/main" id="{C8226271-EA15-D194-87E6-EB8E2913F43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E347387-CB25-C68F-F131-282520B9B6C4}"/>
              </a:ext>
            </a:extLst>
          </p:cNvPr>
          <p:cNvSpPr txBox="1"/>
          <p:nvPr/>
        </p:nvSpPr>
        <p:spPr>
          <a:xfrm>
            <a:off x="1016000" y="1905000"/>
            <a:ext cx="10160000" cy="569387"/>
          </a:xfrm>
          <a:prstGeom prst="rect">
            <a:avLst/>
          </a:prstGeom>
          <a:noFill/>
        </p:spPr>
        <p:txBody>
          <a:bodyPr vert="horz" rtlCol="0">
            <a:spAutoFit/>
          </a:bodyPr>
          <a:lstStyle/>
          <a:p>
            <a:pPr algn="ctr"/>
            <a:r>
              <a:rPr lang="en-US" sz="3100"/>
              <a:t>"Blessed are the </a:t>
            </a:r>
            <a:r>
              <a:rPr lang="en-US" sz="3100" b="1">
                <a:solidFill>
                  <a:srgbClr val="FF0000"/>
                </a:solidFill>
              </a:rPr>
              <a:t>pure in heart</a:t>
            </a:r>
            <a:r>
              <a:rPr lang="en-US" sz="3100"/>
              <a:t>, for they shall see God.</a:t>
            </a:r>
          </a:p>
        </p:txBody>
      </p:sp>
    </p:spTree>
    <p:extLst>
      <p:ext uri="{BB962C8B-B14F-4D97-AF65-F5344CB8AC3E}">
        <p14:creationId xmlns:p14="http://schemas.microsoft.com/office/powerpoint/2010/main" val="210684021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6AAF0E-C8F6-95D3-E000-E439A633EA8D}"/>
              </a:ext>
            </a:extLst>
          </p:cNvPr>
          <p:cNvSpPr txBox="1"/>
          <p:nvPr/>
        </p:nvSpPr>
        <p:spPr>
          <a:xfrm>
            <a:off x="127000" y="127000"/>
            <a:ext cx="7315200" cy="276999"/>
          </a:xfrm>
          <a:prstGeom prst="rect">
            <a:avLst/>
          </a:prstGeom>
          <a:noFill/>
        </p:spPr>
        <p:txBody>
          <a:bodyPr vert="horz" lIns="0" tIns="0" rIns="0" bIns="0" rtlCol="0">
            <a:spAutoFit/>
          </a:bodyPr>
          <a:lstStyle/>
          <a:p>
            <a:r>
              <a:rPr lang="en-US"/>
              <a:t>THE TRANSITION: THE PERFECTED NATURE</a:t>
            </a:r>
          </a:p>
        </p:txBody>
      </p:sp>
      <p:sp>
        <p:nvSpPr>
          <p:cNvPr id="3" name="TextBox 2">
            <a:extLst>
              <a:ext uri="{FF2B5EF4-FFF2-40B4-BE49-F238E27FC236}">
                <a16:creationId xmlns:a16="http://schemas.microsoft.com/office/drawing/2014/main" id="{1A405CA5-BFBC-E7FF-08B5-69D56EF9C949}"/>
              </a:ext>
            </a:extLst>
          </p:cNvPr>
          <p:cNvSpPr txBox="1"/>
          <p:nvPr/>
        </p:nvSpPr>
        <p:spPr>
          <a:xfrm>
            <a:off x="0" y="762000"/>
            <a:ext cx="12192000" cy="646331"/>
          </a:xfrm>
          <a:prstGeom prst="rect">
            <a:avLst/>
          </a:prstGeom>
          <a:noFill/>
        </p:spPr>
        <p:txBody>
          <a:bodyPr vert="horz" rtlCol="0">
            <a:spAutoFit/>
          </a:bodyPr>
          <a:lstStyle/>
          <a:p>
            <a:pPr algn="ctr"/>
            <a:r>
              <a:rPr lang="en-US" sz="3600"/>
              <a:t>Philippians 3:10-14</a:t>
            </a:r>
          </a:p>
        </p:txBody>
      </p:sp>
      <p:sp>
        <p:nvSpPr>
          <p:cNvPr id="4" name="TextBox 3">
            <a:extLst>
              <a:ext uri="{FF2B5EF4-FFF2-40B4-BE49-F238E27FC236}">
                <a16:creationId xmlns:a16="http://schemas.microsoft.com/office/drawing/2014/main" id="{6A1E7ECD-F00F-CE68-4457-F0E90674A68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43664EE-C464-5ABC-162D-4A4B136EDB7F}"/>
              </a:ext>
            </a:extLst>
          </p:cNvPr>
          <p:cNvSpPr txBox="1"/>
          <p:nvPr/>
        </p:nvSpPr>
        <p:spPr>
          <a:xfrm>
            <a:off x="1016000" y="1905000"/>
            <a:ext cx="10160000" cy="3908762"/>
          </a:xfrm>
          <a:prstGeom prst="rect">
            <a:avLst/>
          </a:prstGeom>
          <a:noFill/>
        </p:spPr>
        <p:txBody>
          <a:bodyPr vert="horz" rtlCol="0">
            <a:spAutoFit/>
          </a:bodyPr>
          <a:lstStyle/>
          <a:p>
            <a:pPr algn="ctr"/>
            <a:r>
              <a:rPr lang="en-US" sz="3100"/>
              <a:t>that I may know Him and the power of His resurrection and the fellowship of His sufferings, being conformed to His death; in order that I may attain to the resurrection from the dead. </a:t>
            </a:r>
            <a:r>
              <a:rPr lang="en-US" sz="3100" b="1">
                <a:solidFill>
                  <a:srgbClr val="FF0000"/>
                </a:solidFill>
              </a:rPr>
              <a:t>Not that I have already obtained it or have already become perfect</a:t>
            </a:r>
            <a:r>
              <a:rPr lang="en-US" sz="3100"/>
              <a:t>, but I press on so that I may lay hold of that for which also I was laid hold of by Christ Jesus. Brethren, I do not regard myself as having laid hold of it yet; but one thing I do: (Continued...)</a:t>
            </a:r>
          </a:p>
        </p:txBody>
      </p:sp>
    </p:spTree>
    <p:extLst>
      <p:ext uri="{BB962C8B-B14F-4D97-AF65-F5344CB8AC3E}">
        <p14:creationId xmlns:p14="http://schemas.microsoft.com/office/powerpoint/2010/main" val="3861970208"/>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B340A54-29B5-CFE4-CF26-B326E1E476C1}"/>
              </a:ext>
            </a:extLst>
          </p:cNvPr>
          <p:cNvSpPr txBox="1"/>
          <p:nvPr/>
        </p:nvSpPr>
        <p:spPr>
          <a:xfrm>
            <a:off x="127000" y="127000"/>
            <a:ext cx="7315200" cy="276999"/>
          </a:xfrm>
          <a:prstGeom prst="rect">
            <a:avLst/>
          </a:prstGeom>
          <a:noFill/>
        </p:spPr>
        <p:txBody>
          <a:bodyPr vert="horz" lIns="0" tIns="0" rIns="0" bIns="0" rtlCol="0">
            <a:spAutoFit/>
          </a:bodyPr>
          <a:lstStyle/>
          <a:p>
            <a:r>
              <a:rPr lang="en-US"/>
              <a:t>THE TRANSITION: THE PERFECTED NATURE</a:t>
            </a:r>
          </a:p>
        </p:txBody>
      </p:sp>
      <p:sp>
        <p:nvSpPr>
          <p:cNvPr id="3" name="TextBox 2">
            <a:extLst>
              <a:ext uri="{FF2B5EF4-FFF2-40B4-BE49-F238E27FC236}">
                <a16:creationId xmlns:a16="http://schemas.microsoft.com/office/drawing/2014/main" id="{4EC0EC64-4EDB-9398-D177-5449B9E40D13}"/>
              </a:ext>
            </a:extLst>
          </p:cNvPr>
          <p:cNvSpPr txBox="1"/>
          <p:nvPr/>
        </p:nvSpPr>
        <p:spPr>
          <a:xfrm>
            <a:off x="1016000" y="635000"/>
            <a:ext cx="10160000" cy="1523494"/>
          </a:xfrm>
          <a:prstGeom prst="rect">
            <a:avLst/>
          </a:prstGeom>
          <a:noFill/>
        </p:spPr>
        <p:txBody>
          <a:bodyPr vert="horz" rtlCol="0">
            <a:spAutoFit/>
          </a:bodyPr>
          <a:lstStyle/>
          <a:p>
            <a:pPr algn="ctr"/>
            <a:r>
              <a:rPr lang="en-US" sz="3100"/>
              <a:t>forgetting what lies behind and reaching forward to what lies ahead, I press on toward the goal for the prize of the upward call of God in Christ Jesus.</a:t>
            </a:r>
          </a:p>
        </p:txBody>
      </p:sp>
    </p:spTree>
    <p:extLst>
      <p:ext uri="{BB962C8B-B14F-4D97-AF65-F5344CB8AC3E}">
        <p14:creationId xmlns:p14="http://schemas.microsoft.com/office/powerpoint/2010/main" val="2852651757"/>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64111B-1E38-8342-B034-9766C4305431}"/>
              </a:ext>
            </a:extLst>
          </p:cNvPr>
          <p:cNvSpPr txBox="1"/>
          <p:nvPr/>
        </p:nvSpPr>
        <p:spPr>
          <a:xfrm>
            <a:off x="127000" y="127000"/>
            <a:ext cx="7315200" cy="276999"/>
          </a:xfrm>
          <a:prstGeom prst="rect">
            <a:avLst/>
          </a:prstGeom>
          <a:noFill/>
        </p:spPr>
        <p:txBody>
          <a:bodyPr vert="horz" lIns="0" tIns="0" rIns="0" bIns="0" rtlCol="0">
            <a:spAutoFit/>
          </a:bodyPr>
          <a:lstStyle/>
          <a:p>
            <a:r>
              <a:rPr lang="en-US"/>
              <a:t>THE TRANSITION: THE PERFECTED NATURE</a:t>
            </a:r>
          </a:p>
        </p:txBody>
      </p:sp>
      <p:sp>
        <p:nvSpPr>
          <p:cNvPr id="3" name="TextBox 2">
            <a:extLst>
              <a:ext uri="{FF2B5EF4-FFF2-40B4-BE49-F238E27FC236}">
                <a16:creationId xmlns:a16="http://schemas.microsoft.com/office/drawing/2014/main" id="{1018AF83-F62F-7323-4C4F-D556850132E1}"/>
              </a:ext>
            </a:extLst>
          </p:cNvPr>
          <p:cNvSpPr txBox="1"/>
          <p:nvPr/>
        </p:nvSpPr>
        <p:spPr>
          <a:xfrm>
            <a:off x="0" y="762000"/>
            <a:ext cx="12192000" cy="646331"/>
          </a:xfrm>
          <a:prstGeom prst="rect">
            <a:avLst/>
          </a:prstGeom>
          <a:noFill/>
        </p:spPr>
        <p:txBody>
          <a:bodyPr vert="horz" rtlCol="0">
            <a:spAutoFit/>
          </a:bodyPr>
          <a:lstStyle/>
          <a:p>
            <a:pPr algn="ctr"/>
            <a:r>
              <a:rPr lang="en-US" sz="3600"/>
              <a:t>Philippians 3:20-21</a:t>
            </a:r>
          </a:p>
        </p:txBody>
      </p:sp>
      <p:sp>
        <p:nvSpPr>
          <p:cNvPr id="4" name="TextBox 3">
            <a:extLst>
              <a:ext uri="{FF2B5EF4-FFF2-40B4-BE49-F238E27FC236}">
                <a16:creationId xmlns:a16="http://schemas.microsoft.com/office/drawing/2014/main" id="{1F07C447-D4AF-FB97-14F4-1D48534AFFD4}"/>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61E73202-5AFD-4D8E-2D87-0D985B7D7B40}"/>
              </a:ext>
            </a:extLst>
          </p:cNvPr>
          <p:cNvSpPr txBox="1"/>
          <p:nvPr/>
        </p:nvSpPr>
        <p:spPr>
          <a:xfrm>
            <a:off x="1016000" y="1905000"/>
            <a:ext cx="10160000" cy="2477601"/>
          </a:xfrm>
          <a:prstGeom prst="rect">
            <a:avLst/>
          </a:prstGeom>
          <a:noFill/>
        </p:spPr>
        <p:txBody>
          <a:bodyPr vert="horz" rtlCol="0">
            <a:spAutoFit/>
          </a:bodyPr>
          <a:lstStyle/>
          <a:p>
            <a:pPr algn="ctr"/>
            <a:r>
              <a:rPr lang="en-US" sz="3100"/>
              <a:t>For our citizenship is in heaven; whence also we wait for a Saviour, the Lord Jesus Christ: who shall fashion anew the body of our humiliation, </a:t>
            </a:r>
            <a:r>
              <a:rPr lang="en-US" sz="3100" b="1">
                <a:solidFill>
                  <a:srgbClr val="FF0000"/>
                </a:solidFill>
              </a:rPr>
              <a:t>that it may be conformed to the body of his glory</a:t>
            </a:r>
            <a:r>
              <a:rPr lang="en-US" sz="3100"/>
              <a:t>, according to the working whereby he is able even to subject all things unto himself.</a:t>
            </a:r>
          </a:p>
        </p:txBody>
      </p:sp>
    </p:spTree>
    <p:extLst>
      <p:ext uri="{BB962C8B-B14F-4D97-AF65-F5344CB8AC3E}">
        <p14:creationId xmlns:p14="http://schemas.microsoft.com/office/powerpoint/2010/main" val="2049436567"/>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32EE87-A1C9-344E-5B7C-D899D1F72098}"/>
              </a:ext>
            </a:extLst>
          </p:cNvPr>
          <p:cNvSpPr txBox="1"/>
          <p:nvPr/>
        </p:nvSpPr>
        <p:spPr>
          <a:xfrm>
            <a:off x="127000" y="127000"/>
            <a:ext cx="7315200" cy="276999"/>
          </a:xfrm>
          <a:prstGeom prst="rect">
            <a:avLst/>
          </a:prstGeom>
          <a:noFill/>
        </p:spPr>
        <p:txBody>
          <a:bodyPr vert="horz" lIns="0" tIns="0" rIns="0" bIns="0" rtlCol="0">
            <a:spAutoFit/>
          </a:bodyPr>
          <a:lstStyle/>
          <a:p>
            <a:r>
              <a:rPr lang="en-US"/>
              <a:t>THE TRANSITION: THE PERFECTED NATURE</a:t>
            </a:r>
          </a:p>
        </p:txBody>
      </p:sp>
      <p:sp>
        <p:nvSpPr>
          <p:cNvPr id="3" name="TextBox 2">
            <a:extLst>
              <a:ext uri="{FF2B5EF4-FFF2-40B4-BE49-F238E27FC236}">
                <a16:creationId xmlns:a16="http://schemas.microsoft.com/office/drawing/2014/main" id="{A79821C8-3D02-AC4D-0BD5-CD3EB539FC87}"/>
              </a:ext>
            </a:extLst>
          </p:cNvPr>
          <p:cNvSpPr txBox="1"/>
          <p:nvPr/>
        </p:nvSpPr>
        <p:spPr>
          <a:xfrm>
            <a:off x="0" y="762000"/>
            <a:ext cx="12192000" cy="646331"/>
          </a:xfrm>
          <a:prstGeom prst="rect">
            <a:avLst/>
          </a:prstGeom>
          <a:noFill/>
        </p:spPr>
        <p:txBody>
          <a:bodyPr vert="horz" rtlCol="0">
            <a:spAutoFit/>
          </a:bodyPr>
          <a:lstStyle/>
          <a:p>
            <a:pPr algn="ctr"/>
            <a:r>
              <a:rPr lang="en-US" sz="3600"/>
              <a:t>Romans 8:30</a:t>
            </a:r>
          </a:p>
        </p:txBody>
      </p:sp>
      <p:sp>
        <p:nvSpPr>
          <p:cNvPr id="4" name="TextBox 3">
            <a:extLst>
              <a:ext uri="{FF2B5EF4-FFF2-40B4-BE49-F238E27FC236}">
                <a16:creationId xmlns:a16="http://schemas.microsoft.com/office/drawing/2014/main" id="{2DB71540-AC4E-AB89-7FEC-449AC73384C2}"/>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BEF703E1-D7BA-9E3E-D222-29BA57A24B03}"/>
              </a:ext>
            </a:extLst>
          </p:cNvPr>
          <p:cNvSpPr txBox="1"/>
          <p:nvPr/>
        </p:nvSpPr>
        <p:spPr>
          <a:xfrm>
            <a:off x="1016000" y="1905000"/>
            <a:ext cx="10160000" cy="1523494"/>
          </a:xfrm>
          <a:prstGeom prst="rect">
            <a:avLst/>
          </a:prstGeom>
          <a:noFill/>
        </p:spPr>
        <p:txBody>
          <a:bodyPr vert="horz" rtlCol="0">
            <a:spAutoFit/>
          </a:bodyPr>
          <a:lstStyle/>
          <a:p>
            <a:pPr algn="ctr"/>
            <a:r>
              <a:rPr lang="en-US" sz="3100"/>
              <a:t>and whom he foreordained, them he also called: and whom he called, them he also justified: </a:t>
            </a:r>
            <a:r>
              <a:rPr lang="en-US" sz="3100" b="1">
                <a:solidFill>
                  <a:srgbClr val="FF0000"/>
                </a:solidFill>
              </a:rPr>
              <a:t>and whom he justified, them he also glorified.</a:t>
            </a:r>
          </a:p>
        </p:txBody>
      </p:sp>
    </p:spTree>
    <p:extLst>
      <p:ext uri="{BB962C8B-B14F-4D97-AF65-F5344CB8AC3E}">
        <p14:creationId xmlns:p14="http://schemas.microsoft.com/office/powerpoint/2010/main" val="774261090"/>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775741-F7F4-E2EB-8298-76BBD32E63F1}"/>
              </a:ext>
            </a:extLst>
          </p:cNvPr>
          <p:cNvSpPr txBox="1"/>
          <p:nvPr/>
        </p:nvSpPr>
        <p:spPr>
          <a:xfrm>
            <a:off x="127000" y="127000"/>
            <a:ext cx="7315200" cy="276999"/>
          </a:xfrm>
          <a:prstGeom prst="rect">
            <a:avLst/>
          </a:prstGeom>
          <a:noFill/>
        </p:spPr>
        <p:txBody>
          <a:bodyPr vert="horz" lIns="0" tIns="0" rIns="0" bIns="0" rtlCol="0">
            <a:spAutoFit/>
          </a:bodyPr>
          <a:lstStyle/>
          <a:p>
            <a:r>
              <a:rPr lang="en-US"/>
              <a:t>THE TRANSITION: THE PERFECTED NATURE</a:t>
            </a:r>
          </a:p>
        </p:txBody>
      </p:sp>
      <p:sp>
        <p:nvSpPr>
          <p:cNvPr id="3" name="TextBox 2">
            <a:extLst>
              <a:ext uri="{FF2B5EF4-FFF2-40B4-BE49-F238E27FC236}">
                <a16:creationId xmlns:a16="http://schemas.microsoft.com/office/drawing/2014/main" id="{E84BCD6C-99D4-3F8E-7FB3-DEAD556FBF72}"/>
              </a:ext>
            </a:extLst>
          </p:cNvPr>
          <p:cNvSpPr txBox="1"/>
          <p:nvPr/>
        </p:nvSpPr>
        <p:spPr>
          <a:xfrm>
            <a:off x="0" y="762000"/>
            <a:ext cx="12192000" cy="646331"/>
          </a:xfrm>
          <a:prstGeom prst="rect">
            <a:avLst/>
          </a:prstGeom>
          <a:noFill/>
        </p:spPr>
        <p:txBody>
          <a:bodyPr vert="horz" rtlCol="0">
            <a:spAutoFit/>
          </a:bodyPr>
          <a:lstStyle/>
          <a:p>
            <a:pPr algn="ctr"/>
            <a:r>
              <a:rPr lang="en-US" sz="3600"/>
              <a:t>The Didache 16:1-2</a:t>
            </a:r>
          </a:p>
        </p:txBody>
      </p:sp>
      <p:sp>
        <p:nvSpPr>
          <p:cNvPr id="4" name="TextBox 3">
            <a:extLst>
              <a:ext uri="{FF2B5EF4-FFF2-40B4-BE49-F238E27FC236}">
                <a16:creationId xmlns:a16="http://schemas.microsoft.com/office/drawing/2014/main" id="{FEB0CB13-F3F1-E241-3993-B802F34A3939}"/>
              </a:ext>
            </a:extLst>
          </p:cNvPr>
          <p:cNvSpPr txBox="1"/>
          <p:nvPr/>
        </p:nvSpPr>
        <p:spPr>
          <a:xfrm>
            <a:off x="0" y="1270000"/>
            <a:ext cx="12192000" cy="400110"/>
          </a:xfrm>
          <a:prstGeom prst="rect">
            <a:avLst/>
          </a:prstGeom>
          <a:noFill/>
        </p:spPr>
        <p:txBody>
          <a:bodyPr vert="horz" rtlCol="0">
            <a:spAutoFit/>
          </a:bodyPr>
          <a:lstStyle/>
          <a:p>
            <a:pPr algn="ctr"/>
            <a:r>
              <a:rPr lang="en-US" sz="2000"/>
              <a:t>(G.C. Allen Translation)</a:t>
            </a:r>
          </a:p>
        </p:txBody>
      </p:sp>
      <p:sp>
        <p:nvSpPr>
          <p:cNvPr id="5" name="TextBox 4">
            <a:extLst>
              <a:ext uri="{FF2B5EF4-FFF2-40B4-BE49-F238E27FC236}">
                <a16:creationId xmlns:a16="http://schemas.microsoft.com/office/drawing/2014/main" id="{26ECAD9A-6149-CC5A-B413-AECAC57E5568}"/>
              </a:ext>
            </a:extLst>
          </p:cNvPr>
          <p:cNvSpPr txBox="1"/>
          <p:nvPr/>
        </p:nvSpPr>
        <p:spPr>
          <a:xfrm>
            <a:off x="1016000" y="1905000"/>
            <a:ext cx="10160000" cy="3431709"/>
          </a:xfrm>
          <a:prstGeom prst="rect">
            <a:avLst/>
          </a:prstGeom>
          <a:noFill/>
        </p:spPr>
        <p:txBody>
          <a:bodyPr vert="horz" rtlCol="0">
            <a:spAutoFit/>
          </a:bodyPr>
          <a:lstStyle/>
          <a:p>
            <a:pPr algn="ctr"/>
            <a:r>
              <a:rPr lang="en-US" sz="3100"/>
              <a:t>Watch over your life; let not your lamps be quenched and let not your loins be unloosed, but be ye ready; for ye know not the hour in which our Lord comes. But be ye frequently gathered together, seeking the things that are profitable for your souls; for the whole time of your faith shall not profit you </a:t>
            </a:r>
            <a:r>
              <a:rPr lang="en-US" sz="3100" b="1">
                <a:solidFill>
                  <a:srgbClr val="FF0000"/>
                </a:solidFill>
              </a:rPr>
              <a:t>except in the last season ye be found perfect</a:t>
            </a:r>
            <a:r>
              <a:rPr lang="en-US" sz="3100"/>
              <a:t>.</a:t>
            </a:r>
          </a:p>
        </p:txBody>
      </p:sp>
    </p:spTree>
    <p:extLst>
      <p:ext uri="{BB962C8B-B14F-4D97-AF65-F5344CB8AC3E}">
        <p14:creationId xmlns:p14="http://schemas.microsoft.com/office/powerpoint/2010/main" val="1999343429"/>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4FBFD3A-BBAA-1CC6-50D6-BA6290CD92FB}"/>
              </a:ext>
            </a:extLst>
          </p:cNvPr>
          <p:cNvSpPr txBox="1"/>
          <p:nvPr/>
        </p:nvSpPr>
        <p:spPr>
          <a:xfrm>
            <a:off x="127000" y="127000"/>
            <a:ext cx="7315200" cy="276999"/>
          </a:xfrm>
          <a:prstGeom prst="rect">
            <a:avLst/>
          </a:prstGeom>
          <a:noFill/>
        </p:spPr>
        <p:txBody>
          <a:bodyPr vert="horz" lIns="0" tIns="0" rIns="0" bIns="0" rtlCol="0">
            <a:spAutoFit/>
          </a:bodyPr>
          <a:lstStyle/>
          <a:p>
            <a:r>
              <a:rPr lang="en-US"/>
              <a:t>THE TRANSITION: THE PERFECTED NATURE</a:t>
            </a:r>
          </a:p>
        </p:txBody>
      </p:sp>
      <p:sp>
        <p:nvSpPr>
          <p:cNvPr id="3" name="TextBox 2">
            <a:extLst>
              <a:ext uri="{FF2B5EF4-FFF2-40B4-BE49-F238E27FC236}">
                <a16:creationId xmlns:a16="http://schemas.microsoft.com/office/drawing/2014/main" id="{E5BE5EE8-1821-0ED4-8B19-2FCE120C7E9D}"/>
              </a:ext>
            </a:extLst>
          </p:cNvPr>
          <p:cNvSpPr txBox="1"/>
          <p:nvPr/>
        </p:nvSpPr>
        <p:spPr>
          <a:xfrm>
            <a:off x="0" y="762000"/>
            <a:ext cx="12192000" cy="646331"/>
          </a:xfrm>
          <a:prstGeom prst="rect">
            <a:avLst/>
          </a:prstGeom>
          <a:noFill/>
        </p:spPr>
        <p:txBody>
          <a:bodyPr vert="horz" rtlCol="0">
            <a:spAutoFit/>
          </a:bodyPr>
          <a:lstStyle/>
          <a:p>
            <a:pPr algn="ctr"/>
            <a:r>
              <a:rPr lang="en-US" sz="3600"/>
              <a:t>First Peter 5:10</a:t>
            </a:r>
          </a:p>
        </p:txBody>
      </p:sp>
      <p:sp>
        <p:nvSpPr>
          <p:cNvPr id="4" name="TextBox 3">
            <a:extLst>
              <a:ext uri="{FF2B5EF4-FFF2-40B4-BE49-F238E27FC236}">
                <a16:creationId xmlns:a16="http://schemas.microsoft.com/office/drawing/2014/main" id="{56992488-303D-EA30-8D19-709E6882D49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114226C-BF06-6AD4-8EE2-D4E0CFB10F3C}"/>
              </a:ext>
            </a:extLst>
          </p:cNvPr>
          <p:cNvSpPr txBox="1"/>
          <p:nvPr/>
        </p:nvSpPr>
        <p:spPr>
          <a:xfrm>
            <a:off x="1016000" y="1905000"/>
            <a:ext cx="10160000" cy="1523494"/>
          </a:xfrm>
          <a:prstGeom prst="rect">
            <a:avLst/>
          </a:prstGeom>
          <a:noFill/>
        </p:spPr>
        <p:txBody>
          <a:bodyPr vert="horz" rtlCol="0">
            <a:spAutoFit/>
          </a:bodyPr>
          <a:lstStyle/>
          <a:p>
            <a:pPr algn="ctr"/>
            <a:r>
              <a:rPr lang="en-US" sz="3100"/>
              <a:t>After you have suffered for a little while, the God of all grace, who called you to His eternal glory in Christ, will Himself </a:t>
            </a:r>
            <a:r>
              <a:rPr lang="en-US" sz="3100" b="1">
                <a:solidFill>
                  <a:srgbClr val="FF0000"/>
                </a:solidFill>
              </a:rPr>
              <a:t>perfect, confirm, strengthen and establish you</a:t>
            </a:r>
            <a:r>
              <a:rPr lang="en-US" sz="3100"/>
              <a:t>.</a:t>
            </a:r>
          </a:p>
        </p:txBody>
      </p:sp>
    </p:spTree>
    <p:extLst>
      <p:ext uri="{BB962C8B-B14F-4D97-AF65-F5344CB8AC3E}">
        <p14:creationId xmlns:p14="http://schemas.microsoft.com/office/powerpoint/2010/main" val="2146978994"/>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7E3322-B823-B129-9D1B-2B98EA1BB078}"/>
              </a:ext>
            </a:extLst>
          </p:cNvPr>
          <p:cNvSpPr txBox="1"/>
          <p:nvPr/>
        </p:nvSpPr>
        <p:spPr>
          <a:xfrm>
            <a:off x="127000" y="127000"/>
            <a:ext cx="7315200" cy="276999"/>
          </a:xfrm>
          <a:prstGeom prst="rect">
            <a:avLst/>
          </a:prstGeom>
          <a:noFill/>
        </p:spPr>
        <p:txBody>
          <a:bodyPr vert="horz" lIns="0" tIns="0" rIns="0" bIns="0" rtlCol="0">
            <a:spAutoFit/>
          </a:bodyPr>
          <a:lstStyle/>
          <a:p>
            <a:r>
              <a:rPr lang="en-US"/>
              <a:t>THE TRANSITION: THE PERFECTED NATURE</a:t>
            </a:r>
          </a:p>
        </p:txBody>
      </p:sp>
      <p:sp>
        <p:nvSpPr>
          <p:cNvPr id="3" name="TextBox 2">
            <a:extLst>
              <a:ext uri="{FF2B5EF4-FFF2-40B4-BE49-F238E27FC236}">
                <a16:creationId xmlns:a16="http://schemas.microsoft.com/office/drawing/2014/main" id="{1AAD47FF-0C1E-74DD-7F79-EC55AEEAB1A7}"/>
              </a:ext>
            </a:extLst>
          </p:cNvPr>
          <p:cNvSpPr txBox="1"/>
          <p:nvPr/>
        </p:nvSpPr>
        <p:spPr>
          <a:xfrm>
            <a:off x="0" y="762000"/>
            <a:ext cx="12192000" cy="646331"/>
          </a:xfrm>
          <a:prstGeom prst="rect">
            <a:avLst/>
          </a:prstGeom>
          <a:noFill/>
        </p:spPr>
        <p:txBody>
          <a:bodyPr vert="horz" rtlCol="0">
            <a:spAutoFit/>
          </a:bodyPr>
          <a:lstStyle/>
          <a:p>
            <a:pPr algn="ctr"/>
            <a:r>
              <a:rPr lang="en-US" sz="3600"/>
              <a:t>Hebrews 7:11</a:t>
            </a:r>
          </a:p>
        </p:txBody>
      </p:sp>
      <p:sp>
        <p:nvSpPr>
          <p:cNvPr id="4" name="TextBox 3">
            <a:extLst>
              <a:ext uri="{FF2B5EF4-FFF2-40B4-BE49-F238E27FC236}">
                <a16:creationId xmlns:a16="http://schemas.microsoft.com/office/drawing/2014/main" id="{7AA72D07-E147-7C95-BAA0-A8360DC1A5F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4633AB6-FEA7-4C0A-2914-360F382BA51D}"/>
              </a:ext>
            </a:extLst>
          </p:cNvPr>
          <p:cNvSpPr txBox="1"/>
          <p:nvPr/>
        </p:nvSpPr>
        <p:spPr>
          <a:xfrm>
            <a:off x="1016000" y="1905000"/>
            <a:ext cx="10160000" cy="2477601"/>
          </a:xfrm>
          <a:prstGeom prst="rect">
            <a:avLst/>
          </a:prstGeom>
          <a:noFill/>
        </p:spPr>
        <p:txBody>
          <a:bodyPr vert="horz" rtlCol="0">
            <a:spAutoFit/>
          </a:bodyPr>
          <a:lstStyle/>
          <a:p>
            <a:pPr algn="ctr"/>
            <a:r>
              <a:rPr lang="en-US" sz="3100"/>
              <a:t>Now </a:t>
            </a:r>
            <a:r>
              <a:rPr lang="en-US" sz="3100" b="1">
                <a:solidFill>
                  <a:srgbClr val="FF0000"/>
                </a:solidFill>
              </a:rPr>
              <a:t>if perfection was through the Levitical priesthood</a:t>
            </a:r>
            <a:r>
              <a:rPr lang="en-US" sz="3100"/>
              <a:t> (for on the basis of it the people received the Law), what further need was there for another priest to arise according to the order of Melchizedek, and not be designated according to the order of Aaron?</a:t>
            </a:r>
          </a:p>
        </p:txBody>
      </p:sp>
    </p:spTree>
    <p:extLst>
      <p:ext uri="{BB962C8B-B14F-4D97-AF65-F5344CB8AC3E}">
        <p14:creationId xmlns:p14="http://schemas.microsoft.com/office/powerpoint/2010/main" val="400388253"/>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E8516-F17D-65F4-5E57-960F97244D76}"/>
              </a:ext>
            </a:extLst>
          </p:cNvPr>
          <p:cNvSpPr>
            <a:spLocks noGrp="1"/>
          </p:cNvSpPr>
          <p:nvPr>
            <p:ph type="ctrTitle"/>
          </p:nvPr>
        </p:nvSpPr>
        <p:spPr>
          <a:xfrm>
            <a:off x="2758440" y="762000"/>
            <a:ext cx="6675120" cy="2951825"/>
          </a:xfrm>
        </p:spPr>
        <p:txBody>
          <a:bodyPr>
            <a:normAutofit/>
          </a:bodyPr>
          <a:lstStyle/>
          <a:p>
            <a:pPr algn="ctr"/>
            <a:r>
              <a:rPr lang="en-US" sz="4800">
                <a:solidFill>
                  <a:srgbClr val="000000"/>
                </a:solidFill>
              </a:rPr>
              <a:t>Spiritual Body is not restrained by the physical world</a:t>
            </a:r>
          </a:p>
        </p:txBody>
      </p:sp>
      <p:sp>
        <p:nvSpPr>
          <p:cNvPr id="3" name="Subtitle 2">
            <a:extLst>
              <a:ext uri="{FF2B5EF4-FFF2-40B4-BE49-F238E27FC236}">
                <a16:creationId xmlns:a16="http://schemas.microsoft.com/office/drawing/2014/main" id="{59780B98-70E1-0FA8-789A-6C85CFF7FBD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4856455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449C6E-C6E7-20E0-F2EF-5957C177D7DC}"/>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BODY IS NOT RESTRAINED BY THE PHYSICAL WORLD</a:t>
            </a:r>
          </a:p>
        </p:txBody>
      </p:sp>
      <p:sp>
        <p:nvSpPr>
          <p:cNvPr id="3" name="TextBox 2">
            <a:extLst>
              <a:ext uri="{FF2B5EF4-FFF2-40B4-BE49-F238E27FC236}">
                <a16:creationId xmlns:a16="http://schemas.microsoft.com/office/drawing/2014/main" id="{129CCE3B-00AA-C363-CCC8-180E97C65ED2}"/>
              </a:ext>
            </a:extLst>
          </p:cNvPr>
          <p:cNvSpPr txBox="1"/>
          <p:nvPr/>
        </p:nvSpPr>
        <p:spPr>
          <a:xfrm>
            <a:off x="0" y="762000"/>
            <a:ext cx="12192000" cy="646331"/>
          </a:xfrm>
          <a:prstGeom prst="rect">
            <a:avLst/>
          </a:prstGeom>
          <a:noFill/>
        </p:spPr>
        <p:txBody>
          <a:bodyPr vert="horz" rtlCol="0">
            <a:spAutoFit/>
          </a:bodyPr>
          <a:lstStyle/>
          <a:p>
            <a:pPr algn="ctr"/>
            <a:r>
              <a:rPr lang="en-US" sz="3600"/>
              <a:t>John 20:19</a:t>
            </a:r>
          </a:p>
        </p:txBody>
      </p:sp>
      <p:sp>
        <p:nvSpPr>
          <p:cNvPr id="4" name="TextBox 3">
            <a:extLst>
              <a:ext uri="{FF2B5EF4-FFF2-40B4-BE49-F238E27FC236}">
                <a16:creationId xmlns:a16="http://schemas.microsoft.com/office/drawing/2014/main" id="{FF6B1B34-8D77-6CA2-46E9-9D4565D6EEF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E946348-1CCF-B4D8-68F9-88F29641DA4C}"/>
              </a:ext>
            </a:extLst>
          </p:cNvPr>
          <p:cNvSpPr txBox="1"/>
          <p:nvPr/>
        </p:nvSpPr>
        <p:spPr>
          <a:xfrm>
            <a:off x="1016000" y="1905000"/>
            <a:ext cx="10160000" cy="2000548"/>
          </a:xfrm>
          <a:prstGeom prst="rect">
            <a:avLst/>
          </a:prstGeom>
          <a:noFill/>
        </p:spPr>
        <p:txBody>
          <a:bodyPr vert="horz" rtlCol="0">
            <a:spAutoFit/>
          </a:bodyPr>
          <a:lstStyle/>
          <a:p>
            <a:pPr algn="ctr"/>
            <a:r>
              <a:rPr lang="en-US" sz="3100"/>
              <a:t>So when it was evening on that day, the first day of the week, and </a:t>
            </a:r>
            <a:r>
              <a:rPr lang="en-US" sz="3100" b="1">
                <a:solidFill>
                  <a:srgbClr val="FF0000"/>
                </a:solidFill>
              </a:rPr>
              <a:t>when the doors were shut</a:t>
            </a:r>
            <a:r>
              <a:rPr lang="en-US" sz="3100"/>
              <a:t> where the disciples were, for fear of the Jews, Jesus came and stood in their midst and said to them, "Peace be with you."</a:t>
            </a:r>
          </a:p>
        </p:txBody>
      </p:sp>
    </p:spTree>
    <p:extLst>
      <p:ext uri="{BB962C8B-B14F-4D97-AF65-F5344CB8AC3E}">
        <p14:creationId xmlns:p14="http://schemas.microsoft.com/office/powerpoint/2010/main" val="2332151684"/>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336187-AF24-7708-53AD-6925540BDBE7}"/>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BODY IS NOT RESTRAINED BY THE PHYSICAL WORLD</a:t>
            </a:r>
          </a:p>
        </p:txBody>
      </p:sp>
      <p:sp>
        <p:nvSpPr>
          <p:cNvPr id="3" name="TextBox 2">
            <a:extLst>
              <a:ext uri="{FF2B5EF4-FFF2-40B4-BE49-F238E27FC236}">
                <a16:creationId xmlns:a16="http://schemas.microsoft.com/office/drawing/2014/main" id="{A788BEB4-90C7-AE58-136E-50F1E28CB660}"/>
              </a:ext>
            </a:extLst>
          </p:cNvPr>
          <p:cNvSpPr txBox="1"/>
          <p:nvPr/>
        </p:nvSpPr>
        <p:spPr>
          <a:xfrm>
            <a:off x="0" y="762000"/>
            <a:ext cx="12192000" cy="646331"/>
          </a:xfrm>
          <a:prstGeom prst="rect">
            <a:avLst/>
          </a:prstGeom>
          <a:noFill/>
        </p:spPr>
        <p:txBody>
          <a:bodyPr vert="horz" rtlCol="0">
            <a:spAutoFit/>
          </a:bodyPr>
          <a:lstStyle/>
          <a:p>
            <a:pPr algn="ctr"/>
            <a:r>
              <a:rPr lang="en-US" sz="3600"/>
              <a:t>John 20:26</a:t>
            </a:r>
          </a:p>
        </p:txBody>
      </p:sp>
      <p:sp>
        <p:nvSpPr>
          <p:cNvPr id="4" name="TextBox 3">
            <a:extLst>
              <a:ext uri="{FF2B5EF4-FFF2-40B4-BE49-F238E27FC236}">
                <a16:creationId xmlns:a16="http://schemas.microsoft.com/office/drawing/2014/main" id="{A5821D22-5D19-5D7A-4C6C-368982389C6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6F82FC4-9069-0B3F-059D-EB4F7B42D9E0}"/>
              </a:ext>
            </a:extLst>
          </p:cNvPr>
          <p:cNvSpPr txBox="1"/>
          <p:nvPr/>
        </p:nvSpPr>
        <p:spPr>
          <a:xfrm>
            <a:off x="1016000" y="1905000"/>
            <a:ext cx="10160000" cy="2000548"/>
          </a:xfrm>
          <a:prstGeom prst="rect">
            <a:avLst/>
          </a:prstGeom>
          <a:noFill/>
        </p:spPr>
        <p:txBody>
          <a:bodyPr vert="horz" rtlCol="0">
            <a:spAutoFit/>
          </a:bodyPr>
          <a:lstStyle/>
          <a:p>
            <a:pPr algn="ctr"/>
            <a:r>
              <a:rPr lang="en-US" sz="3100"/>
              <a:t>After eight days His disciples were again inside, and Thomas with them. Jesus came, </a:t>
            </a:r>
            <a:r>
              <a:rPr lang="en-US" sz="3100" b="1">
                <a:solidFill>
                  <a:srgbClr val="FF0000"/>
                </a:solidFill>
              </a:rPr>
              <a:t>the doors having been shut</a:t>
            </a:r>
            <a:r>
              <a:rPr lang="en-US" sz="3100"/>
              <a:t>, and stood in their midst and said, "Peace be with you."</a:t>
            </a:r>
          </a:p>
        </p:txBody>
      </p:sp>
    </p:spTree>
    <p:extLst>
      <p:ext uri="{BB962C8B-B14F-4D97-AF65-F5344CB8AC3E}">
        <p14:creationId xmlns:p14="http://schemas.microsoft.com/office/powerpoint/2010/main" val="421064262"/>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15FF9B-8201-4382-5691-895800AEE8B7}"/>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BODY IS NOT RESTRAINED BY THE PHYSICAL WORLD</a:t>
            </a:r>
          </a:p>
        </p:txBody>
      </p:sp>
      <p:sp>
        <p:nvSpPr>
          <p:cNvPr id="3" name="TextBox 2">
            <a:extLst>
              <a:ext uri="{FF2B5EF4-FFF2-40B4-BE49-F238E27FC236}">
                <a16:creationId xmlns:a16="http://schemas.microsoft.com/office/drawing/2014/main" id="{1904C1FF-ED22-EB51-46F8-2ABDF285CC41}"/>
              </a:ext>
            </a:extLst>
          </p:cNvPr>
          <p:cNvSpPr txBox="1"/>
          <p:nvPr/>
        </p:nvSpPr>
        <p:spPr>
          <a:xfrm>
            <a:off x="0" y="762000"/>
            <a:ext cx="12192000" cy="646331"/>
          </a:xfrm>
          <a:prstGeom prst="rect">
            <a:avLst/>
          </a:prstGeom>
          <a:noFill/>
        </p:spPr>
        <p:txBody>
          <a:bodyPr vert="horz" rtlCol="0">
            <a:spAutoFit/>
          </a:bodyPr>
          <a:lstStyle/>
          <a:p>
            <a:pPr algn="ctr"/>
            <a:r>
              <a:rPr lang="en-US" sz="3600"/>
              <a:t>Luke 24:30-31</a:t>
            </a:r>
          </a:p>
        </p:txBody>
      </p:sp>
      <p:sp>
        <p:nvSpPr>
          <p:cNvPr id="4" name="TextBox 3">
            <a:extLst>
              <a:ext uri="{FF2B5EF4-FFF2-40B4-BE49-F238E27FC236}">
                <a16:creationId xmlns:a16="http://schemas.microsoft.com/office/drawing/2014/main" id="{7FA50CC5-5E63-9B02-E20E-F73FF595677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39C12DF-26FF-FF3C-E349-48EE12754976}"/>
              </a:ext>
            </a:extLst>
          </p:cNvPr>
          <p:cNvSpPr txBox="1"/>
          <p:nvPr/>
        </p:nvSpPr>
        <p:spPr>
          <a:xfrm>
            <a:off x="1016000" y="1905000"/>
            <a:ext cx="10160000" cy="2000548"/>
          </a:xfrm>
          <a:prstGeom prst="rect">
            <a:avLst/>
          </a:prstGeom>
          <a:noFill/>
        </p:spPr>
        <p:txBody>
          <a:bodyPr vert="horz" rtlCol="0">
            <a:spAutoFit/>
          </a:bodyPr>
          <a:lstStyle/>
          <a:p>
            <a:pPr algn="ctr"/>
            <a:r>
              <a:rPr lang="en-US" sz="3100"/>
              <a:t>When He had reclined at the table with them, He took the bread and blessed it, and breaking it, He began giving it to them. Then their eyes were opened and they recognized Him; </a:t>
            </a:r>
            <a:r>
              <a:rPr lang="en-US" sz="3100" b="1">
                <a:solidFill>
                  <a:srgbClr val="FF0000"/>
                </a:solidFill>
              </a:rPr>
              <a:t>and He vanished from their sight</a:t>
            </a:r>
            <a:r>
              <a:rPr lang="en-US" sz="3100"/>
              <a:t>.</a:t>
            </a:r>
          </a:p>
        </p:txBody>
      </p:sp>
    </p:spTree>
    <p:extLst>
      <p:ext uri="{BB962C8B-B14F-4D97-AF65-F5344CB8AC3E}">
        <p14:creationId xmlns:p14="http://schemas.microsoft.com/office/powerpoint/2010/main" val="3846042290"/>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B53601-5499-E1E3-BBC8-CD4E900A4A4A}"/>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BODY IS NOT RESTRAINED BY THE PHYSICAL WORLD</a:t>
            </a:r>
          </a:p>
        </p:txBody>
      </p:sp>
      <p:sp>
        <p:nvSpPr>
          <p:cNvPr id="3" name="TextBox 2">
            <a:extLst>
              <a:ext uri="{FF2B5EF4-FFF2-40B4-BE49-F238E27FC236}">
                <a16:creationId xmlns:a16="http://schemas.microsoft.com/office/drawing/2014/main" id="{5B488749-115B-D4F7-2EAD-A5EF0912AF9A}"/>
              </a:ext>
            </a:extLst>
          </p:cNvPr>
          <p:cNvSpPr txBox="1"/>
          <p:nvPr/>
        </p:nvSpPr>
        <p:spPr>
          <a:xfrm>
            <a:off x="0" y="762000"/>
            <a:ext cx="12192000" cy="646331"/>
          </a:xfrm>
          <a:prstGeom prst="rect">
            <a:avLst/>
          </a:prstGeom>
          <a:noFill/>
        </p:spPr>
        <p:txBody>
          <a:bodyPr vert="horz" rtlCol="0">
            <a:spAutoFit/>
          </a:bodyPr>
          <a:lstStyle/>
          <a:p>
            <a:pPr algn="ctr"/>
            <a:r>
              <a:rPr lang="en-US" sz="3600"/>
              <a:t>Luke 24:36-37</a:t>
            </a:r>
          </a:p>
        </p:txBody>
      </p:sp>
      <p:sp>
        <p:nvSpPr>
          <p:cNvPr id="4" name="TextBox 3">
            <a:extLst>
              <a:ext uri="{FF2B5EF4-FFF2-40B4-BE49-F238E27FC236}">
                <a16:creationId xmlns:a16="http://schemas.microsoft.com/office/drawing/2014/main" id="{20788F11-B9EC-1637-4031-D33D7F27D85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AFBC4FE-6BC7-C38F-8F06-3D6CB2A774F0}"/>
              </a:ext>
            </a:extLst>
          </p:cNvPr>
          <p:cNvSpPr txBox="1"/>
          <p:nvPr/>
        </p:nvSpPr>
        <p:spPr>
          <a:xfrm>
            <a:off x="1016000" y="1905000"/>
            <a:ext cx="10160000" cy="2000548"/>
          </a:xfrm>
          <a:prstGeom prst="rect">
            <a:avLst/>
          </a:prstGeom>
          <a:noFill/>
        </p:spPr>
        <p:txBody>
          <a:bodyPr vert="horz" rtlCol="0">
            <a:spAutoFit/>
          </a:bodyPr>
          <a:lstStyle/>
          <a:p>
            <a:pPr algn="ctr"/>
            <a:r>
              <a:rPr lang="en-US" sz="3100"/>
              <a:t>While they were telling these things, He Himself stood in their midst and said to them, "Peace be to you." But they were startled and frightened and </a:t>
            </a:r>
            <a:r>
              <a:rPr lang="en-US" sz="3100" b="1">
                <a:solidFill>
                  <a:srgbClr val="FF0000"/>
                </a:solidFill>
              </a:rPr>
              <a:t>thought that they were seeing a spirit</a:t>
            </a:r>
            <a:r>
              <a:rPr lang="en-US" sz="3100"/>
              <a:t>.</a:t>
            </a:r>
          </a:p>
        </p:txBody>
      </p:sp>
    </p:spTree>
    <p:extLst>
      <p:ext uri="{BB962C8B-B14F-4D97-AF65-F5344CB8AC3E}">
        <p14:creationId xmlns:p14="http://schemas.microsoft.com/office/powerpoint/2010/main" val="2359174633"/>
      </p:ext>
    </p:extLst>
  </p:cSld>
  <p:clrMapOvr>
    <a:masterClrMapping/>
  </p:clrMapOvr>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docProps/app.xml><?xml version="1.0" encoding="utf-8"?>
<Properties xmlns="http://schemas.openxmlformats.org/officeDocument/2006/extended-properties" xmlns:vt="http://schemas.openxmlformats.org/officeDocument/2006/docPropsVTypes">
  <TotalTime>33</TotalTime>
  <Words>6459</Words>
  <Application>Microsoft Office PowerPoint</Application>
  <PresentationFormat>Widescreen</PresentationFormat>
  <Paragraphs>329</Paragraphs>
  <Slides>103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103</vt:i4>
      </vt:variant>
    </vt:vector>
  </HeadingPairs>
  <TitlesOfParts>
    <vt:vector size="106" baseType="lpstr">
      <vt:lpstr>Arial</vt:lpstr>
      <vt:lpstr>Grandview Display</vt:lpstr>
      <vt:lpstr>DashVTI</vt:lpstr>
      <vt:lpstr>Two Natures (Substances)</vt:lpstr>
      <vt:lpstr>There are two natures (substances) in the world around us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heavenly have a spiritual body</vt:lpstr>
      <vt:lpstr>PowerPoint Presentation</vt:lpstr>
      <vt:lpstr>PowerPoint Presentation</vt:lpstr>
      <vt:lpstr>PowerPoint Presentation</vt:lpstr>
      <vt:lpstr>The earthly have a body of flesh</vt:lpstr>
      <vt:lpstr>PowerPoint Presentation</vt:lpstr>
      <vt:lpstr>Characteristics of a spiritual body</vt:lpstr>
      <vt:lpstr>Immortality</vt:lpstr>
      <vt:lpstr>PowerPoint Presentation</vt:lpstr>
      <vt:lpstr>PowerPoint Presentation</vt:lpstr>
      <vt:lpstr>PowerPoint Presentation</vt:lpstr>
      <vt:lpstr>PowerPoint Presentation</vt:lpstr>
      <vt:lpstr>Can Fly</vt:lpstr>
      <vt:lpstr>PowerPoint Presentation</vt:lpstr>
      <vt:lpstr>PowerPoint Presentation</vt:lpstr>
      <vt:lpstr>Endurance</vt:lpstr>
      <vt:lpstr>PowerPoint Presentation</vt:lpstr>
      <vt:lpstr>Likened to the wind</vt:lpstr>
      <vt:lpstr>PowerPoint Presentation</vt:lpstr>
      <vt:lpstr>Likened to water</vt:lpstr>
      <vt:lpstr>PowerPoint Presentation</vt:lpstr>
      <vt:lpstr>PowerPoint Presentation</vt:lpstr>
      <vt:lpstr>PowerPoint Presentation</vt:lpstr>
      <vt:lpstr>PowerPoint Presentation</vt:lpstr>
      <vt:lpstr>Likened to light, Bioluminescence, Glowing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Transfiguration of Yeshua foreshadows the spiritual nature</vt:lpstr>
      <vt:lpstr>PowerPoint Presentation</vt:lpstr>
      <vt:lpstr>PowerPoint Presentation</vt:lpstr>
      <vt:lpstr>The transition from flesh to spirit occurs at the resurrection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Transition: The Perfected Nature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Spiritual Body is not restrained by the physical world</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2026-07-08T01:08:41Z</dcterms:modified>
</cp:coreProperties>
</file>